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758" r:id="rId5"/>
    <p:sldId id="677" r:id="rId6"/>
    <p:sldId id="1611" r:id="rId7"/>
    <p:sldId id="1612" r:id="rId8"/>
    <p:sldId id="1613" r:id="rId9"/>
    <p:sldId id="1617" r:id="rId10"/>
    <p:sldId id="1614" r:id="rId11"/>
    <p:sldId id="1615" r:id="rId12"/>
    <p:sldId id="1616" r:id="rId13"/>
    <p:sldId id="1610" r:id="rId14"/>
    <p:sldId id="1601" r:id="rId15"/>
    <p:sldId id="836" r:id="rId16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A576"/>
    <a:srgbClr val="EBEBEB"/>
    <a:srgbClr val="1399B8"/>
    <a:srgbClr val="139AB8"/>
    <a:srgbClr val="376C98"/>
    <a:srgbClr val="E76565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 autoAdjust="0"/>
    <p:restoredTop sz="84251" autoAdjust="0"/>
  </p:normalViewPr>
  <p:slideViewPr>
    <p:cSldViewPr snapToGrid="0">
      <p:cViewPr varScale="1">
        <p:scale>
          <a:sx n="94" d="100"/>
          <a:sy n="94" d="100"/>
        </p:scale>
        <p:origin x="2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핑거프린팅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인공 신경망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MAC </a:t>
            </a:r>
            <a:r>
              <a:rPr lang="ko-KR" altLang="en-US" dirty="0"/>
              <a:t>주소</a:t>
            </a:r>
            <a:r>
              <a:rPr lang="en-US" altLang="ko-KR" dirty="0"/>
              <a:t>, IP </a:t>
            </a:r>
            <a:r>
              <a:rPr lang="ko-KR" altLang="en-US" dirty="0"/>
              <a:t>주소 및 </a:t>
            </a:r>
            <a:r>
              <a:rPr lang="en-US" altLang="ko-KR" dirty="0"/>
              <a:t>SSID</a:t>
            </a:r>
            <a:r>
              <a:rPr lang="ko-KR" altLang="en-US" dirty="0"/>
              <a:t>와 같은 간단한 디지털 식별자를 기반으로 한 보안 식별 솔루션은 이러한 공격을 감지하는 데 효과적이지 않음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식별자들은 쉽게 위조될 수 있음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RF Impairment(RF </a:t>
            </a:r>
            <a:r>
              <a:rPr kumimoji="1" lang="ko-KR" altLang="en-US" dirty="0"/>
              <a:t>손상</a:t>
            </a:r>
            <a:r>
              <a:rPr kumimoji="1" lang="en-US" altLang="ko-KR" dirty="0"/>
              <a:t>)</a:t>
            </a:r>
            <a:r>
              <a:rPr lang="en-US" altLang="ko-KR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r>
              <a:rPr lang="en-US" altLang="ko-KR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long training field</a:t>
            </a:r>
            <a:r>
              <a:rPr lang="ko-KR" altLang="en-US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0" i="0" u="none" strike="noStrike" dirty="0" err="1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프리앰블에</a:t>
            </a:r>
            <a:r>
              <a:rPr lang="ko-KR" altLang="en-US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포함되는 정보 전달을 해주는 역할</a:t>
            </a:r>
            <a:endParaRPr lang="en-US" altLang="ko-KR" b="0" i="0" u="none" strike="noStrike" dirty="0">
              <a:solidFill>
                <a:srgbClr val="21212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종속성</a:t>
            </a:r>
            <a:r>
              <a:rPr lang="en-US" altLang="ko-KR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데이터의 저장방식이 바뀌는 것을 말함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두번째에서 해커가 </a:t>
            </a:r>
            <a:r>
              <a:rPr kumimoji="1" lang="ko-KR" altLang="en-US" dirty="0" err="1"/>
              <a:t>라우터인척하는</a:t>
            </a:r>
            <a:r>
              <a:rPr kumimoji="1" lang="ko-KR" altLang="en-US" dirty="0"/>
              <a:t> 거임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0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609" y="1654541"/>
            <a:ext cx="8338782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Design a Deep Neural Network with Simulated Data to Detect WLAN Router Impersonation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43000" y="3430570"/>
            <a:ext cx="6858000" cy="196539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ko-KR" altLang="en-US" sz="1800" b="1" dirty="0"/>
              <a:t>민현선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altLang="ko-KR" sz="1800" b="1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Department of </a:t>
            </a:r>
            <a:r>
              <a:rPr lang="en-US" altLang="ko-Kore-KR" sz="1600" dirty="0">
                <a:cs typeface="Times New Roman" panose="02020603050405020304" pitchFamily="18" charset="0"/>
              </a:rPr>
              <a:t>Intelligence Media Engineering </a:t>
            </a:r>
            <a:br>
              <a:rPr lang="en-US" altLang="ko-Kore-KR" sz="1600" dirty="0">
                <a:cs typeface="Times New Roman" panose="02020603050405020304" pitchFamily="18" charset="0"/>
              </a:rPr>
            </a:br>
            <a:r>
              <a:rPr lang="en-US" altLang="ko-KR" sz="2000" b="1" dirty="0" err="1"/>
              <a:t>Hanbat</a:t>
            </a:r>
            <a:r>
              <a:rPr lang="en-US" altLang="ko-KR" sz="2000" b="1" dirty="0"/>
              <a:t> National University</a:t>
            </a:r>
          </a:p>
          <a:p>
            <a:pPr>
              <a:lnSpc>
                <a:spcPct val="70000"/>
              </a:lnSpc>
            </a:pPr>
            <a:endParaRPr lang="en-US" sz="2000" b="1" dirty="0"/>
          </a:p>
          <a:p>
            <a:pPr>
              <a:lnSpc>
                <a:spcPct val="70000"/>
              </a:lnSpc>
            </a:pPr>
            <a:r>
              <a:rPr lang="en-US" altLang="ko-KR" sz="2000" dirty="0"/>
              <a:t>26</a:t>
            </a:r>
            <a:r>
              <a:rPr lang="en-US" sz="2000" dirty="0"/>
              <a:t> February 202</a:t>
            </a:r>
            <a:r>
              <a:rPr lang="en-US" altLang="ko-KR" sz="2000" dirty="0"/>
              <a:t>4 </a:t>
            </a:r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124206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000" b="1" dirty="0"/>
              <a:t>기술 활용 예시</a:t>
            </a:r>
            <a:endParaRPr lang="en-US" sz="15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358919" y="3161017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090BAE-25EC-4587-9887-B8A23DCB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6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275A-7070-43F8-AA83-5E0C9A0D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기술 활용 예시</a:t>
            </a:r>
            <a:endParaRPr lang="en-US" altLang="ko-KR" sz="1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49D52-E259-4D08-A47E-FE5D7863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/>
              <a:t>IoT </a:t>
            </a:r>
            <a:r>
              <a:rPr lang="ko-KR" altLang="en-US" sz="1600" b="1" dirty="0"/>
              <a:t>기기에 적용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보안 강화</a:t>
            </a:r>
            <a:r>
              <a:rPr lang="en-US" altLang="ko-KR" sz="1600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IoT</a:t>
            </a:r>
            <a:r>
              <a:rPr lang="ko-KR" altLang="en-US" sz="1600" dirty="0"/>
              <a:t> 장치들이 라우터를 통해 연결되는 점을 이용하여 위장 감지를 통해 </a:t>
            </a:r>
            <a:r>
              <a:rPr lang="ko-KR" altLang="en-US" sz="1600" b="1" dirty="0"/>
              <a:t>네트워크를 보호 </a:t>
            </a:r>
            <a:endParaRPr lang="en-US" altLang="ko-KR" sz="1600" b="1" dirty="0"/>
          </a:p>
          <a:p>
            <a:pPr marL="342900" lvl="1" indent="0">
              <a:lnSpc>
                <a:spcPct val="120000"/>
              </a:lnSpc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해커가 스마트 홈 네트워크에 침입하여 기기를 제어하거나 사용자의 개인 정보에 접근시도를 막음</a:t>
            </a:r>
            <a:r>
              <a:rPr lang="en-US" altLang="ko-KR" sz="16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네트워크의 트래픽을 실시간으로 모니터하여 위험을 감지하면 즉각적으로 경고를 보내거나 조치를 취하여 </a:t>
            </a:r>
            <a:r>
              <a:rPr lang="ko-KR" altLang="en-US" sz="1600" b="1" dirty="0"/>
              <a:t>실시간 감지 및 대응</a:t>
            </a:r>
            <a:r>
              <a:rPr lang="ko-KR" altLang="en-US" sz="1600" dirty="0"/>
              <a:t> 가능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b="1" dirty="0" err="1"/>
              <a:t>딥러닝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사용자 및 </a:t>
            </a:r>
            <a:r>
              <a:rPr lang="ko-KR" altLang="en-US" sz="1600" b="1" dirty="0"/>
              <a:t>기기의 행동 패턴을 학습</a:t>
            </a:r>
            <a:r>
              <a:rPr lang="ko-KR" altLang="en-US" sz="1600" dirty="0"/>
              <a:t>하고 이상 행동을 식별하여 라우터 위장에 의한 이상 행동이 감지되면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사건을 즉각적으로 파악 및 대응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딥러닝</a:t>
            </a:r>
            <a:r>
              <a:rPr lang="ko-KR" altLang="en-US" sz="1600" dirty="0"/>
              <a:t> 모델을 사용하여 지속적인 보안 및 업데이트 개선을 통해 실시간 데이터로 모델 </a:t>
            </a:r>
            <a:r>
              <a:rPr lang="ko-KR" altLang="en-US" sz="1600" b="1" dirty="0"/>
              <a:t>업데이트 또는 새로운 보안 위협에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대응 </a:t>
            </a:r>
            <a:r>
              <a:rPr lang="ko-KR" altLang="en-US" sz="1600" dirty="0"/>
              <a:t>가능</a:t>
            </a:r>
            <a:br>
              <a:rPr lang="en-US" altLang="ko-KR" sz="1600" dirty="0"/>
            </a:br>
            <a:r>
              <a:rPr lang="ko-KR" altLang="en-US" sz="1600" dirty="0"/>
              <a:t>모델의 성능 평가를 통해 개선점을 식별하여 보다 강력한 보안 시스템을 구축 가능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B3C8E-5137-429B-B499-496F7C51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170" y="1499385"/>
            <a:ext cx="3420438" cy="846051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latinLnBrk="0"/>
            <a:r>
              <a:rPr lang="en-US" altLang="ko-KR" sz="3000"/>
              <a:t>Any Questions?</a:t>
            </a:r>
          </a:p>
        </p:txBody>
      </p:sp>
      <p:sp>
        <p:nvSpPr>
          <p:cNvPr id="5" name="텍스트 개체 틀 4"/>
          <p:cNvSpPr txBox="1">
            <a:spLocks/>
          </p:cNvSpPr>
          <p:nvPr/>
        </p:nvSpPr>
        <p:spPr>
          <a:xfrm>
            <a:off x="443040" y="2605129"/>
            <a:ext cx="3419569" cy="29846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0">
              <a:spcBef>
                <a:spcPts val="422"/>
              </a:spcBef>
            </a:pPr>
            <a:endParaRPr lang="en-US" altLang="ko-KR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r="29179" b="-2"/>
          <a:stretch/>
        </p:blipFill>
        <p:spPr>
          <a:xfrm>
            <a:off x="4483341" y="1456764"/>
            <a:ext cx="4069058" cy="3944472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DCD45-F22D-49BA-8D42-52625767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18736-333F-03E9-BC66-6FB874D5FEC8}"/>
              </a:ext>
            </a:extLst>
          </p:cNvPr>
          <p:cNvSpPr txBox="1"/>
          <p:nvPr/>
        </p:nvSpPr>
        <p:spPr>
          <a:xfrm>
            <a:off x="266473" y="2690336"/>
            <a:ext cx="3906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출처</a:t>
            </a:r>
            <a:r>
              <a:rPr kumimoji="1" lang="en-US" altLang="ko-KR" sz="1500" dirty="0"/>
              <a:t>: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https://</a:t>
            </a:r>
            <a:r>
              <a:rPr kumimoji="1" lang="en-US" altLang="ko-KR" sz="1500" dirty="0" err="1"/>
              <a:t>kr.mathworks.com</a:t>
            </a:r>
            <a:r>
              <a:rPr kumimoji="1" lang="en-US" altLang="ko-KR" sz="1500" dirty="0"/>
              <a:t>/help/comm/ug/design-a-deep-neural-network-with-simulated-data-to-detect-wlan-router-impersonation.html#mw_rtc_DesignRFFingerprintingDeepLearningNetworkExample_0C6E7013</a:t>
            </a: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042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800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Design a Deep Neural Network with Simulated Data to Detect WLAN Router Impersonation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  <a:endParaRPr lang="en-US" altLang="ko-KR" sz="1800" b="0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RF</a:t>
            </a:r>
            <a:r>
              <a:rPr lang="ko-KR" altLang="en-US" sz="1800" dirty="0"/>
              <a:t> </a:t>
            </a:r>
            <a:r>
              <a:rPr lang="en-US" altLang="ko-KR" sz="1800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fingerprinting</a:t>
            </a:r>
            <a:r>
              <a:rPr lang="ko-KR" altLang="en-US" sz="1800" dirty="0"/>
              <a:t>을 사용한 라우터 위장 감지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시스템 설명</a:t>
            </a:r>
            <a:endParaRPr lang="en-US" altLang="ko-KR" sz="1800" b="0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/>
              <a:t>기술 활용 예시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14E68-589B-458E-B145-72F8B17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124206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Design a Deep Neural Network with Simulated Data to Detect WLAN Router Impersonation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358919" y="3161017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E1DCED-EE08-46FE-9625-D95E31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07D8A-48CD-E3E1-EE52-132E3180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509D6-5158-094C-905B-91FC12BB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Design a Deep Neural Network with Simulated Data to Detect WLAN Router Impersonation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WLAN </a:t>
            </a:r>
            <a:r>
              <a:rPr lang="ko-KR" altLang="en-US" sz="1800" dirty="0"/>
              <a:t>라우터 위장을 감지하기 위해 </a:t>
            </a:r>
            <a:r>
              <a:rPr lang="ko-KR" altLang="en-US" sz="1800" dirty="0" err="1"/>
              <a:t>딥러닝을</a:t>
            </a:r>
            <a:r>
              <a:rPr lang="ko-KR" altLang="en-US" sz="1800" dirty="0"/>
              <a:t> 사용한 인공 신경망</a:t>
            </a:r>
            <a:r>
              <a:rPr lang="en-US" altLang="ko-KR" sz="1800" dirty="0"/>
              <a:t>(</a:t>
            </a:r>
            <a:r>
              <a:rPr lang="en-US" altLang="ko-KR" sz="1800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neural network</a:t>
            </a:r>
            <a:r>
              <a:rPr lang="en-US" altLang="ko-KR" sz="1800" dirty="0"/>
              <a:t>)</a:t>
            </a:r>
            <a:r>
              <a:rPr lang="ko-KR" altLang="en-US" sz="1800" dirty="0"/>
              <a:t> 설계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0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Known,</a:t>
            </a:r>
            <a:r>
              <a:rPr lang="ko-KR" altLang="en-US" sz="1800" dirty="0"/>
              <a:t> </a:t>
            </a:r>
            <a:r>
              <a:rPr lang="en-US" altLang="ko-KR" sz="1800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Unknown </a:t>
            </a:r>
            <a:r>
              <a:rPr lang="ko-KR" altLang="en-US" sz="1800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라우터</a:t>
            </a:r>
            <a:r>
              <a:rPr lang="ko-KR" altLang="en-US" sz="1800" dirty="0"/>
              <a:t>의 </a:t>
            </a:r>
            <a:r>
              <a:rPr lang="en-US" altLang="ko-KR" sz="1800" dirty="0"/>
              <a:t>WLAN </a:t>
            </a:r>
            <a:r>
              <a:rPr lang="en-US" altLang="ko-KR" sz="1800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beacon frame</a:t>
            </a:r>
            <a:r>
              <a:rPr lang="ko-KR" altLang="en-US" sz="1800" dirty="0" err="1"/>
              <a:t>으로</a:t>
            </a:r>
            <a:r>
              <a:rPr lang="ko-KR" altLang="en-US" sz="1800" dirty="0"/>
              <a:t> 학습하는 무선 주파수</a:t>
            </a:r>
            <a:r>
              <a:rPr lang="en-US" altLang="ko-KR" sz="1800" dirty="0"/>
              <a:t>(RF) </a:t>
            </a:r>
            <a:r>
              <a:rPr lang="en-US" altLang="ko-KR" sz="1800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fingerprinting </a:t>
            </a:r>
            <a:r>
              <a:rPr lang="en-US" altLang="ko-KR" sz="1800" dirty="0"/>
              <a:t>CNN </a:t>
            </a:r>
            <a:r>
              <a:rPr lang="ko-KR" altLang="en-US" sz="1800" dirty="0"/>
              <a:t>시뮬레이션 설계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 </a:t>
            </a:r>
            <a:r>
              <a:rPr lang="ko-KR" altLang="en-US" sz="1800" dirty="0"/>
              <a:t>수신된 신호의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주소와 </a:t>
            </a:r>
            <a:r>
              <a:rPr lang="en-US" altLang="ko-KR" sz="1800" dirty="0"/>
              <a:t>CNN</a:t>
            </a:r>
            <a:r>
              <a:rPr lang="ko-KR" altLang="en-US" sz="1800" dirty="0"/>
              <a:t>에 의해 감지된 </a:t>
            </a:r>
            <a:r>
              <a:rPr lang="en-US" altLang="ko-KR" sz="1800" dirty="0"/>
              <a:t>RF </a:t>
            </a:r>
            <a:r>
              <a:rPr lang="en-US" altLang="ko-KR" sz="1800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fingerprint</a:t>
            </a:r>
            <a:r>
              <a:rPr lang="ko-KR" altLang="en-US" sz="1800" b="0" i="0" u="none" strike="noStrike" dirty="0" err="1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dirty="0"/>
              <a:t> 비교하여 </a:t>
            </a:r>
            <a:r>
              <a:rPr lang="en-US" altLang="ko-KR" sz="1800" dirty="0"/>
              <a:t>WLAN </a:t>
            </a:r>
            <a:r>
              <a:rPr lang="ko-KR" altLang="en-US" sz="1800" dirty="0"/>
              <a:t>라우터 위장 감지</a:t>
            </a:r>
            <a:endParaRPr kumimoji="1"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31E7B-A637-9CFF-85EF-E80E1A5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0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684E9-363D-7728-C914-AE43951E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</a:t>
            </a:r>
            <a:r>
              <a:rPr lang="ko-KR" altLang="en-US" dirty="0"/>
              <a:t> </a:t>
            </a:r>
            <a:r>
              <a:rPr lang="en-US" altLang="ko-KR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fingerprinting</a:t>
            </a:r>
            <a:r>
              <a:rPr lang="ko-KR" altLang="en-US" dirty="0"/>
              <a:t>을 사용한 라우터 위장 감지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8673C-FB94-CE92-80BC-7E37D844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무선 송수신기 쌍은 채널과 </a:t>
            </a:r>
            <a:r>
              <a:rPr lang="en-US" altLang="ko-KR" sz="1600" dirty="0"/>
              <a:t>RF </a:t>
            </a:r>
            <a:r>
              <a:rPr lang="ko-KR" altLang="en-US" sz="1600" dirty="0"/>
              <a:t>손상의 조합인 수신기에서 고유한 </a:t>
            </a:r>
            <a:r>
              <a:rPr lang="en-US" altLang="ko-KR" sz="1600" dirty="0"/>
              <a:t>RF fingerprint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생성</a:t>
            </a:r>
            <a:br>
              <a:rPr lang="en-US" altLang="ko-KR" sz="1600" dirty="0"/>
            </a:br>
            <a:r>
              <a:rPr lang="en-US" altLang="ko-KR" sz="1600" dirty="0"/>
              <a:t>( RF fingerprinting</a:t>
            </a:r>
            <a:r>
              <a:rPr lang="ko-KR" altLang="en-US" sz="1600" dirty="0"/>
              <a:t>은 이러한 </a:t>
            </a:r>
            <a:r>
              <a:rPr lang="en-US" altLang="ko-KR" sz="1600" dirty="0"/>
              <a:t>fingerprint </a:t>
            </a:r>
            <a:r>
              <a:rPr lang="ko-KR" altLang="en-US" sz="1600" dirty="0"/>
              <a:t>을 통해 공유 스펙트럼에서 전송 신호를 구별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RF </a:t>
            </a:r>
            <a:r>
              <a:rPr lang="en-US" altLang="ko-KR" sz="1600" dirty="0" err="1"/>
              <a:t>fingerpring</a:t>
            </a:r>
            <a:r>
              <a:rPr lang="ko-KR" altLang="en-US" sz="1600" dirty="0"/>
              <a:t>은 이러한 </a:t>
            </a:r>
            <a:r>
              <a:rPr lang="ko-KR" altLang="en-US" sz="1600" dirty="0" err="1"/>
              <a:t>시그니처를</a:t>
            </a:r>
            <a:r>
              <a:rPr lang="ko-KR" altLang="en-US" sz="1600" dirty="0"/>
              <a:t> 통해 공유 스펙트럼에서 전송 신호를 구별하는 프로세스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네트워크는 </a:t>
            </a:r>
            <a:r>
              <a:rPr lang="en-US" altLang="ko-KR" sz="1600" dirty="0"/>
              <a:t>RF </a:t>
            </a:r>
            <a:r>
              <a:rPr lang="ko-KR" altLang="en-US" sz="1600" dirty="0"/>
              <a:t>손상이 적고 채널이 운영 되는 시간 동안 일정한 경우 전송 신호를 식별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대부분의 </a:t>
            </a:r>
            <a:r>
              <a:rPr lang="en-US" altLang="ko-KR" sz="1600" dirty="0"/>
              <a:t>WLAN </a:t>
            </a:r>
            <a:r>
              <a:rPr lang="ko-KR" altLang="en-US" sz="1600" dirty="0"/>
              <a:t>네트워크는 수신기 위치도 고정되어 있고 라우터도 고정되어 있어 채널 프로필이 정적으로 유지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이러한 시나리오에서 딥 러닝 네트워크는 받은 신호의 </a:t>
            </a:r>
            <a:r>
              <a:rPr lang="en-US" altLang="ko-KR" sz="1600" dirty="0"/>
              <a:t>RF fingerprinting</a:t>
            </a:r>
            <a:r>
              <a:rPr lang="ko-KR" altLang="en-US" sz="1600" dirty="0"/>
              <a:t> 및 </a:t>
            </a:r>
            <a:r>
              <a:rPr lang="en-US" altLang="ko-KR" sz="1600" dirty="0"/>
              <a:t>MAC </a:t>
            </a:r>
            <a:r>
              <a:rPr lang="ko-KR" altLang="en-US" sz="1600" dirty="0"/>
              <a:t>주소 쌍을 </a:t>
            </a:r>
            <a:r>
              <a:rPr lang="en-US" altLang="ko-KR" sz="1600" dirty="0"/>
              <a:t>known</a:t>
            </a:r>
            <a:r>
              <a:rPr lang="ko-KR" altLang="en-US" sz="1600" dirty="0"/>
              <a:t> 라우터와 비교함으로써 라우터 위장을 감지</a:t>
            </a:r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1C3E1-F530-14DF-32A2-F8B077A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E0E6-DF14-92BD-5FFE-B4DA9CA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RF</a:t>
            </a:r>
            <a:r>
              <a:rPr lang="ko-KR" altLang="en-US"/>
              <a:t> </a:t>
            </a:r>
            <a:r>
              <a:rPr lang="en-US" altLang="ko-KR" i="0" u="none" strike="noStrike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fingerprinting</a:t>
            </a:r>
            <a:r>
              <a:rPr lang="ko-KR" altLang="en-US"/>
              <a:t>을 사용한 라우터 위장 감지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59D32-C1FB-D31C-A965-3B7A159E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1633D-A985-335D-1FCE-63ED196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802.11a OFDM PLCP 부계층">
            <a:extLst>
              <a:ext uri="{FF2B5EF4-FFF2-40B4-BE49-F238E27FC236}">
                <a16:creationId xmlns:a16="http://schemas.microsoft.com/office/drawing/2014/main" id="{3D4F74A0-5147-49B0-4C06-8BB3A7B5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089944"/>
            <a:ext cx="6311900" cy="2755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LAN PPDU Structure - MATLAB &amp; Simulink - MathWorks 한국">
            <a:extLst>
              <a:ext uri="{FF2B5EF4-FFF2-40B4-BE49-F238E27FC236}">
                <a16:creationId xmlns:a16="http://schemas.microsoft.com/office/drawing/2014/main" id="{F635C57C-DE64-CB9A-E5F2-437F8A9B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3955250"/>
            <a:ext cx="3454400" cy="23495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5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684E9-363D-7728-C914-AE43951E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8673C-FB94-CE92-80BC-7E37D844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관측기는 이러한 라우터에서 고속 전송 </a:t>
            </a:r>
            <a:r>
              <a:rPr lang="en-US" altLang="ko-KR" sz="1600" dirty="0"/>
              <a:t>(HT) </a:t>
            </a:r>
            <a:r>
              <a:rPr lang="ko-KR" altLang="en-US" sz="1600" dirty="0" err="1"/>
              <a:t>비콘</a:t>
            </a:r>
            <a:r>
              <a:rPr lang="ko-KR" altLang="en-US" sz="1600" dirty="0"/>
              <a:t> 신호를 수집하고 </a:t>
            </a:r>
            <a:r>
              <a:rPr lang="en-US" altLang="ko-KR" sz="1600" b="0" i="0" u="none" strike="noStrike" dirty="0">
                <a:solidFill>
                  <a:srgbClr val="21212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long training field</a:t>
            </a:r>
            <a:r>
              <a:rPr lang="ko-KR" altLang="en-US" sz="1600" dirty="0"/>
              <a:t> </a:t>
            </a:r>
            <a:r>
              <a:rPr lang="en-US" altLang="ko-KR" sz="1600" dirty="0"/>
              <a:t>(L-LTF)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사용하여 </a:t>
            </a:r>
            <a:r>
              <a:rPr lang="en-US" altLang="ko-KR" sz="1600" dirty="0"/>
              <a:t>RF fingerprint</a:t>
            </a:r>
            <a:r>
              <a:rPr lang="ko-KR" altLang="en-US" sz="1600" dirty="0"/>
              <a:t>을 식별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전송된 </a:t>
            </a:r>
            <a:r>
              <a:rPr lang="en-US" altLang="ko-KR" sz="1600" dirty="0"/>
              <a:t>L-LTF </a:t>
            </a:r>
            <a:r>
              <a:rPr lang="ko-KR" altLang="en-US" sz="1600" dirty="0"/>
              <a:t>신호는 알려진 모든 라우터에 대해 동일하며 알고리즘이 데이터 종속성을 피할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라우터와 관측기가 고정되어 있기 때문에 </a:t>
            </a:r>
            <a:r>
              <a:rPr lang="en-US" altLang="ko-KR" sz="1600" dirty="0"/>
              <a:t>RF fingerprint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다중 경로 채널 프로필 </a:t>
            </a:r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dirty="0"/>
              <a:t>RF </a:t>
            </a:r>
            <a:r>
              <a:rPr lang="ko-KR" altLang="en-US" sz="1600" dirty="0"/>
              <a:t>손상</a:t>
            </a:r>
            <a:r>
              <a:rPr lang="en-US" altLang="ko-KR" sz="1600" dirty="0"/>
              <a:t>) RF1, RF2 </a:t>
            </a:r>
            <a:r>
              <a:rPr lang="ko-KR" altLang="en-US" sz="1600" dirty="0"/>
              <a:t>및 </a:t>
            </a:r>
            <a:r>
              <a:rPr lang="en-US" altLang="ko-KR" sz="1600" dirty="0"/>
              <a:t>RF3</a:t>
            </a:r>
            <a:r>
              <a:rPr lang="ko-KR" altLang="en-US" sz="1600" dirty="0"/>
              <a:t>은 시간이 지남에 따라 변하지 않음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Unknown </a:t>
            </a:r>
            <a:r>
              <a:rPr lang="ko-KR" altLang="en-US" sz="1600" dirty="0"/>
              <a:t>라우터 데이터는 무작위 </a:t>
            </a:r>
            <a:r>
              <a:rPr lang="en-US" altLang="ko-KR" sz="1600" dirty="0"/>
              <a:t>RF fingerprint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이는 </a:t>
            </a:r>
            <a:r>
              <a:rPr lang="en-US" altLang="ko-KR" sz="1600" dirty="0"/>
              <a:t>known</a:t>
            </a:r>
            <a:r>
              <a:rPr lang="ko-KR" altLang="en-US" sz="1600" dirty="0"/>
              <a:t> 라우터와는 다르게 됨</a:t>
            </a:r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1C3E1-F530-14DF-32A2-F8B077A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44EF6C6-4783-A74D-1399-FE9C2D6D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49" y="4188247"/>
            <a:ext cx="4571995" cy="20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684E9-363D-7728-C914-AE43951E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8673C-FB94-CE92-80BC-7E37D844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관측기는 </a:t>
            </a:r>
            <a:r>
              <a:rPr lang="ko-KR" altLang="en-US" sz="1600" dirty="0" err="1"/>
              <a:t>비콘</a:t>
            </a:r>
            <a:r>
              <a:rPr lang="ko-KR" altLang="en-US" sz="1600" dirty="0"/>
              <a:t> 프레임을 수신하고 </a:t>
            </a:r>
            <a:r>
              <a:rPr lang="en-US" altLang="ko-KR" sz="1600" dirty="0"/>
              <a:t>MAC </a:t>
            </a:r>
            <a:r>
              <a:rPr lang="ko-KR" altLang="en-US" sz="1600" dirty="0"/>
              <a:t>주소를 디코딩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관측기는 </a:t>
            </a:r>
            <a:r>
              <a:rPr lang="en-US" altLang="ko-KR" sz="1600" dirty="0"/>
              <a:t>L-LTF </a:t>
            </a:r>
            <a:r>
              <a:rPr lang="ko-KR" altLang="en-US" sz="1600" dirty="0"/>
              <a:t>신호를 추출하고 이 신호를 사용하여 </a:t>
            </a:r>
            <a:r>
              <a:rPr lang="ko-KR" altLang="en-US" sz="1600" dirty="0" err="1"/>
              <a:t>비콘</a:t>
            </a:r>
            <a:r>
              <a:rPr lang="ko-KR" altLang="en-US" sz="1600" dirty="0"/>
              <a:t> 프레임 소스의 </a:t>
            </a:r>
            <a:r>
              <a:rPr lang="en-US" altLang="ko-KR" sz="1600" dirty="0"/>
              <a:t>RF </a:t>
            </a:r>
            <a:r>
              <a:rPr lang="ko-KR" altLang="en-US" sz="1600" dirty="0"/>
              <a:t>지문을 분류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MAC </a:t>
            </a:r>
            <a:r>
              <a:rPr lang="ko-KR" altLang="en-US" sz="1600" dirty="0"/>
              <a:t>주소와 </a:t>
            </a:r>
            <a:r>
              <a:rPr lang="en-US" altLang="ko-KR" sz="1600" dirty="0"/>
              <a:t>RF </a:t>
            </a:r>
            <a:r>
              <a:rPr lang="ko-KR" altLang="en-US" sz="1600" dirty="0"/>
              <a:t>지문이 일치하는 경우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Router 1, Router 2 </a:t>
            </a:r>
            <a:r>
              <a:rPr lang="ko-KR" altLang="en-US" sz="1600" dirty="0"/>
              <a:t>및 </a:t>
            </a:r>
            <a:r>
              <a:rPr lang="en-US" altLang="ko-KR" sz="1600" dirty="0"/>
              <a:t>Router 3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), </a:t>
            </a:r>
            <a:r>
              <a:rPr lang="ko-KR" altLang="en-US" sz="1600" dirty="0"/>
              <a:t>관측기는 소스를 </a:t>
            </a:r>
            <a:r>
              <a:rPr lang="en-US" altLang="ko-KR" sz="1600" dirty="0"/>
              <a:t>“Known” </a:t>
            </a:r>
            <a:r>
              <a:rPr lang="ko-KR" altLang="en-US" sz="1600" dirty="0"/>
              <a:t>라우터로 선언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비콘의</a:t>
            </a:r>
            <a:r>
              <a:rPr lang="ko-KR" altLang="en-US" sz="1600" dirty="0"/>
              <a:t> </a:t>
            </a:r>
            <a:r>
              <a:rPr lang="en-US" altLang="ko-KR" sz="1600" dirty="0"/>
              <a:t>MAC </a:t>
            </a:r>
            <a:r>
              <a:rPr lang="ko-KR" altLang="en-US" sz="1600" dirty="0"/>
              <a:t>주소가 데이터베이스에 없고 </a:t>
            </a:r>
            <a:r>
              <a:rPr lang="en-US" altLang="ko-KR" sz="1600" dirty="0"/>
              <a:t>RF fingerprinting</a:t>
            </a:r>
            <a:r>
              <a:rPr lang="ko-KR" altLang="en-US" sz="1600" dirty="0"/>
              <a:t>이 알려진 라우터 중 어느 </a:t>
            </a:r>
            <a:r>
              <a:rPr lang="ko-KR" altLang="en-US" sz="1600" dirty="0" err="1"/>
              <a:t>것과도</a:t>
            </a:r>
            <a:r>
              <a:rPr lang="ko-KR" altLang="en-US" sz="1600" dirty="0"/>
              <a:t> 일치하지 않는 경우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모바일 </a:t>
            </a:r>
            <a:r>
              <a:rPr lang="ko-KR" altLang="en-US" sz="1600" dirty="0" err="1"/>
              <a:t>핫스팟의</a:t>
            </a:r>
            <a:r>
              <a:rPr lang="ko-KR" altLang="en-US" sz="1600" dirty="0"/>
              <a:t> 경우</a:t>
            </a:r>
            <a:r>
              <a:rPr lang="en-US" altLang="ko-KR" sz="1600" dirty="0"/>
              <a:t>), </a:t>
            </a:r>
            <a:r>
              <a:rPr lang="ko-KR" altLang="en-US" sz="1600" dirty="0"/>
              <a:t>관측기는 소스를 </a:t>
            </a:r>
            <a:r>
              <a:rPr lang="en-US" altLang="ko-KR" sz="1600" dirty="0"/>
              <a:t>“Unknown” </a:t>
            </a:r>
            <a:r>
              <a:rPr lang="ko-KR" altLang="en-US" sz="1600" dirty="0"/>
              <a:t>라우터로 선언</a:t>
            </a:r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1C3E1-F530-14DF-32A2-F8B077A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그림 5" descr="라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1D7C41A-635C-31D7-DEA6-00A770F56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79" y="3751596"/>
            <a:ext cx="5130109" cy="2203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DB035-CDC8-05AA-2B05-97728CDC3950}"/>
              </a:ext>
            </a:extLst>
          </p:cNvPr>
          <p:cNvSpPr txBox="1"/>
          <p:nvPr/>
        </p:nvSpPr>
        <p:spPr>
          <a:xfrm>
            <a:off x="2873457" y="6063707"/>
            <a:ext cx="339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라우터와 모바일 </a:t>
            </a:r>
            <a:r>
              <a:rPr lang="ko-KR" altLang="en-US" sz="1400" dirty="0" err="1"/>
              <a:t>핫스팟에</a:t>
            </a:r>
            <a:r>
              <a:rPr lang="ko-KR" altLang="en-US" sz="1400" dirty="0"/>
              <a:t> 연결된 사용자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08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684E9-363D-7728-C914-AE43951E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8673C-FB94-CE92-80BC-7E37D844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라우터 위장자는 </a:t>
            </a:r>
            <a:r>
              <a:rPr lang="en-US" altLang="ko-KR" sz="1600" dirty="0"/>
              <a:t>known</a:t>
            </a:r>
            <a:r>
              <a:rPr lang="ko-KR" altLang="en-US" sz="1600" dirty="0"/>
              <a:t> 라우터의 </a:t>
            </a:r>
            <a:r>
              <a:rPr lang="en-US" altLang="ko-KR" sz="1600" dirty="0"/>
              <a:t>MAC </a:t>
            </a:r>
            <a:r>
              <a:rPr lang="ko-KR" altLang="en-US" sz="1600" dirty="0"/>
              <a:t>주소를 복제하고 </a:t>
            </a:r>
            <a:r>
              <a:rPr lang="ko-KR" altLang="en-US" sz="1600" dirty="0" err="1"/>
              <a:t>비콘</a:t>
            </a:r>
            <a:r>
              <a:rPr lang="ko-KR" altLang="en-US" sz="1600" dirty="0"/>
              <a:t> 프레임을 전송</a:t>
            </a:r>
            <a:r>
              <a:rPr lang="en-US" altLang="ko-KR" sz="1600" dirty="0"/>
              <a:t>(RF4)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</a:t>
            </a:r>
            <a:r>
              <a:rPr lang="en-US" altLang="ko-KR" sz="1600" dirty="0"/>
              <a:t> </a:t>
            </a:r>
            <a:r>
              <a:rPr lang="ko-KR" altLang="en-US" sz="1600" dirty="0"/>
              <a:t>다음 해커는 원래 라우터를 방해하고 사용자를 </a:t>
            </a:r>
            <a:r>
              <a:rPr lang="en-US" altLang="ko-KR" sz="1600" dirty="0"/>
              <a:t>RF4</a:t>
            </a:r>
            <a:r>
              <a:rPr lang="ko-KR" altLang="en-US" sz="1600" dirty="0"/>
              <a:t>에 연결하도록 강제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관측기는 </a:t>
            </a:r>
            <a:r>
              <a:rPr lang="en-US" altLang="ko-KR" sz="1600" dirty="0"/>
              <a:t>RF4 </a:t>
            </a:r>
            <a:r>
              <a:rPr lang="ko-KR" altLang="en-US" sz="1600" dirty="0"/>
              <a:t>에서도 </a:t>
            </a:r>
            <a:r>
              <a:rPr lang="ko-KR" altLang="en-US" sz="1600" dirty="0" err="1"/>
              <a:t>비콘</a:t>
            </a:r>
            <a:r>
              <a:rPr lang="ko-KR" altLang="en-US" sz="1600" dirty="0"/>
              <a:t> 프레임을 수신하고 </a:t>
            </a:r>
            <a:r>
              <a:rPr lang="en-US" altLang="ko-KR" sz="1600" dirty="0"/>
              <a:t>MAC </a:t>
            </a:r>
            <a:r>
              <a:rPr lang="ko-KR" altLang="en-US" sz="1600" dirty="0"/>
              <a:t>주소를 디코딩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디코딩된</a:t>
            </a:r>
            <a:r>
              <a:rPr lang="ko-KR" altLang="en-US" sz="1600" dirty="0"/>
              <a:t> </a:t>
            </a:r>
            <a:r>
              <a:rPr lang="en-US" altLang="ko-KR" sz="1600" dirty="0"/>
              <a:t>MAC </a:t>
            </a:r>
            <a:r>
              <a:rPr lang="ko-KR" altLang="en-US" sz="1600" dirty="0"/>
              <a:t>주소는 알려진 라우터의 </a:t>
            </a:r>
            <a:r>
              <a:rPr lang="en-US" altLang="ko-KR" sz="1600" dirty="0"/>
              <a:t>MAC </a:t>
            </a:r>
            <a:r>
              <a:rPr lang="ko-KR" altLang="en-US" sz="1600" dirty="0"/>
              <a:t>주소와 일치하지만 </a:t>
            </a:r>
            <a:r>
              <a:rPr lang="en-US" altLang="ko-KR" sz="1600" dirty="0"/>
              <a:t>RF fingerprinting</a:t>
            </a:r>
            <a:r>
              <a:rPr lang="ko-KR" altLang="en-US" sz="1600" dirty="0"/>
              <a:t>이 일치하지 않으면 관측기는 소스를 라우터 위장자로 선언</a:t>
            </a:r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1C3E1-F530-14DF-32A2-F8B077A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그림 5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4FFBF7C5-E3F5-53AF-8541-01E9396C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2" y="3584150"/>
            <a:ext cx="5390049" cy="235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D89F6-A60C-6BF8-FAC7-D0096A8C7D69}"/>
              </a:ext>
            </a:extLst>
          </p:cNvPr>
          <p:cNvSpPr txBox="1"/>
          <p:nvPr/>
        </p:nvSpPr>
        <p:spPr>
          <a:xfrm>
            <a:off x="3252568" y="6051169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라우터 위장자가 작동하는 상황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135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04bda7-b6b6-4c69-a694-5a701c5ea30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1A65B5455A9C345AA7D6B6F6B2E4D2E" ma:contentTypeVersion="12" ma:contentTypeDescription="새 문서를 만듭니다." ma:contentTypeScope="" ma:versionID="2de9eb362f2dcb5744260ab66cebf7a4">
  <xsd:schema xmlns:xsd="http://www.w3.org/2001/XMLSchema" xmlns:xs="http://www.w3.org/2001/XMLSchema" xmlns:p="http://schemas.microsoft.com/office/2006/metadata/properties" xmlns:ns2="0a04bda7-b6b6-4c69-a694-5a701c5ea30a" xmlns:ns3="e9710ba9-2a6c-4f45-a6cf-aa6165879964" targetNamespace="http://schemas.microsoft.com/office/2006/metadata/properties" ma:root="true" ma:fieldsID="ec66bb92422dabe685c798c17682a296" ns2:_="" ns3:_="">
    <xsd:import namespace="0a04bda7-b6b6-4c69-a694-5a701c5ea30a"/>
    <xsd:import namespace="e9710ba9-2a6c-4f45-a6cf-aa6165879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4bda7-b6b6-4c69-a694-5a701c5ea3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10ba9-2a6c-4f45-a6cf-aa616587996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04BC18-E337-4F84-AB89-436B96209120}">
  <ds:schemaRefs>
    <ds:schemaRef ds:uri="0a04bda7-b6b6-4c69-a694-5a701c5ea3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21B7C4-46A5-4A0A-9C15-B8C154AC2CC3}">
  <ds:schemaRefs>
    <ds:schemaRef ds:uri="0a04bda7-b6b6-4c69-a694-5a701c5ea30a"/>
    <ds:schemaRef ds:uri="e9710ba9-2a6c-4f45-a6cf-aa61658799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45630</TotalTime>
  <Words>679</Words>
  <Application>Microsoft Macintosh PowerPoint</Application>
  <PresentationFormat>화면 슬라이드 쇼(4:3)</PresentationFormat>
  <Paragraphs>80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</vt:lpstr>
      <vt:lpstr>Arial</vt:lpstr>
      <vt:lpstr>Calibri</vt:lpstr>
      <vt:lpstr>Times New Roman</vt:lpstr>
      <vt:lpstr>Wingdings</vt:lpstr>
      <vt:lpstr>Office Theme</vt:lpstr>
      <vt:lpstr>Design a Deep Neural Network with Simulated Data to Detect WLAN Router Impersonation</vt:lpstr>
      <vt:lpstr>Table of Contents</vt:lpstr>
      <vt:lpstr>PowerPoint 프레젠테이션</vt:lpstr>
      <vt:lpstr>소개</vt:lpstr>
      <vt:lpstr>RF fingerprinting을 사용한 라우터 위장 감지</vt:lpstr>
      <vt:lpstr>RF fingerprinting을 사용한 라우터 위장 감지</vt:lpstr>
      <vt:lpstr>시스템 설명</vt:lpstr>
      <vt:lpstr>시스템 설명</vt:lpstr>
      <vt:lpstr>시스템 설명</vt:lpstr>
      <vt:lpstr>PowerPoint 프레젠테이션</vt:lpstr>
      <vt:lpstr>기술 활용 예시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민현선</cp:lastModifiedBy>
  <cp:revision>3338</cp:revision>
  <cp:lastPrinted>2017-11-07T13:41:09Z</cp:lastPrinted>
  <dcterms:created xsi:type="dcterms:W3CDTF">2015-12-30T03:27:04Z</dcterms:created>
  <dcterms:modified xsi:type="dcterms:W3CDTF">2024-02-27T04:17:17Z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0x01010091A65B5455A9C345AA7D6B6F6B2E4D2E</vt:lpwstr>
  </property>
</Properties>
</file>