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758" r:id="rId5"/>
    <p:sldId id="677" r:id="rId6"/>
    <p:sldId id="1611" r:id="rId7"/>
    <p:sldId id="1624" r:id="rId8"/>
    <p:sldId id="1601" r:id="rId9"/>
    <p:sldId id="1625" r:id="rId10"/>
    <p:sldId id="1622" r:id="rId11"/>
    <p:sldId id="1623" r:id="rId12"/>
    <p:sldId id="1612" r:id="rId13"/>
    <p:sldId id="1616" r:id="rId14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진희" initials="우" lastIdx="1" clrIdx="0"/>
  <p:cmAuthor id="2" name="Microsoft Office User" initials="Office [13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D9A576"/>
    <a:srgbClr val="EBEBEB"/>
    <a:srgbClr val="1399B8"/>
    <a:srgbClr val="139AB8"/>
    <a:srgbClr val="376C98"/>
    <a:srgbClr val="E76565"/>
    <a:srgbClr val="0000FF"/>
    <a:srgbClr val="008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6" autoAdjust="0"/>
    <p:restoredTop sz="84174" autoAdjust="0"/>
  </p:normalViewPr>
  <p:slideViewPr>
    <p:cSldViewPr snapToGrid="0">
      <p:cViewPr>
        <p:scale>
          <a:sx n="84" d="100"/>
          <a:sy n="84" d="100"/>
        </p:scale>
        <p:origin x="2760" y="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25C62-06D4-4571-827B-ECFE24E39198}" type="datetimeFigureOut">
              <a:rPr lang="ko-KR" altLang="en-US" smtClean="0"/>
              <a:t>2024. 2. 5.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156FD-B2C7-45C0-A68B-243BC42C1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272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C433F-B9B6-4150-A020-3C521B172721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38250"/>
            <a:ext cx="44577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5E3B7-9D0D-4288-8F9A-90C8E29A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6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for introducing me</a:t>
            </a:r>
          </a:p>
          <a:p>
            <a:pPr rtl="0"/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53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5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74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439A1-8F9E-B1AF-1522-3683D5AFB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E11F8ED-01D4-3137-7124-F38A418ECD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58A78A-AFE2-5A1F-9448-0FAEF6EC6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712DBA-67B3-40CE-5E65-CD24A086D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66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30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25509-8204-5622-33ED-A493E03B6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8D905B-6AC3-511A-2391-26C67D96CD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0E6739-9943-C6D2-F165-62BFB8F38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E46F8-F79E-8A18-8FE5-8139828A26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88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9EAD0-7E1C-362C-B52F-AF0AC3322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873149-507D-8231-D252-356E88ABE7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C18B517-5F6A-4683-04ED-B6CDBAEF8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0A4597-5278-5AA3-7232-7B7D2BFDE6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8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72D0D-3A08-D2C8-0CFA-5C6F47DEA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455462A-E306-52CE-56E2-BF8F2F715D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49C69C-E332-ECE1-D54A-8B0458743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CFA4D2-4D03-5DF0-7E35-23C1D2046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63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791BF-F366-59C6-D670-24B72BF10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47C28C-9B63-B78F-910D-A37FCF46C5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658AF4-A1F6-2871-3803-48A9FE572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2FBBB1-044A-2784-59FD-E138F96D4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8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1741" y="651461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7B8CD0DC-FE30-4EB6-A0ED-1F87F04C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F62E4-15B6-4CE5-A5A4-FDAC185D1F33}"/>
              </a:ext>
            </a:extLst>
          </p:cNvPr>
          <p:cNvSpPr txBox="1"/>
          <p:nvPr userDrawn="1"/>
        </p:nvSpPr>
        <p:spPr>
          <a:xfrm>
            <a:off x="-7620" y="6571034"/>
            <a:ext cx="3424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</a:t>
            </a:r>
            <a:r>
              <a:rPr lang="en-US" altLang="ko-KR" sz="1100" dirty="0"/>
              <a:t>ntelligent </a:t>
            </a:r>
            <a:r>
              <a:rPr lang="en-US" altLang="ko-KR" sz="1200" b="1" dirty="0">
                <a:solidFill>
                  <a:srgbClr val="0070C0"/>
                </a:solidFill>
              </a:rPr>
              <a:t>C</a:t>
            </a:r>
            <a:r>
              <a:rPr lang="en-US" altLang="ko-KR" sz="1100" dirty="0"/>
              <a:t>ommunications &amp; </a:t>
            </a:r>
            <a:r>
              <a:rPr lang="en-US" altLang="ko-KR" sz="1200" b="1" dirty="0">
                <a:solidFill>
                  <a:srgbClr val="0070C0"/>
                </a:solidFill>
              </a:rPr>
              <a:t>I</a:t>
            </a:r>
            <a:r>
              <a:rPr lang="en-US" altLang="ko-KR" sz="1100" dirty="0"/>
              <a:t>nformation </a:t>
            </a:r>
            <a:r>
              <a:rPr lang="en-US" altLang="ko-KR" sz="1200" b="1" dirty="0">
                <a:solidFill>
                  <a:srgbClr val="0070C0"/>
                </a:solidFill>
              </a:rPr>
              <a:t>S</a:t>
            </a:r>
            <a:r>
              <a:rPr lang="en-US" altLang="ko-KR" sz="1100" dirty="0"/>
              <a:t>ecurity </a:t>
            </a:r>
            <a:r>
              <a:rPr lang="en-US" altLang="ko-KR" sz="1200" dirty="0"/>
              <a:t>LAB.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5966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</p:spPr>
        <p:txBody>
          <a:bodyPr>
            <a:normAutofit/>
          </a:bodyPr>
          <a:lstStyle>
            <a:lvl1pPr algn="l">
              <a:defRPr sz="3200" b="1">
                <a:latin typeface="+mn-lt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>
            <a:lvl1pPr marL="234950" indent="-234950">
              <a:buFont typeface="Wingdings" panose="05000000000000000000" pitchFamily="2" charset="2"/>
              <a:buChar char="§"/>
              <a:defRPr sz="2800">
                <a:latin typeface="+mn-lt"/>
                <a:cs typeface="Angsana New" panose="02020603050405020304" pitchFamily="18" charset="-34"/>
              </a:defRPr>
            </a:lvl1pPr>
            <a:lvl2pPr marL="568325" indent="-225425">
              <a:buFont typeface="Wingdings" panose="05000000000000000000" pitchFamily="2" charset="2"/>
              <a:buChar char="ü"/>
              <a:defRPr sz="2400">
                <a:latin typeface="+mn-lt"/>
                <a:cs typeface="Angsana New" panose="02020603050405020304" pitchFamily="18" charset="-34"/>
              </a:defRPr>
            </a:lvl2pPr>
            <a:lvl3pPr marL="914400" indent="-228600">
              <a:defRPr sz="1800">
                <a:latin typeface="+mn-lt"/>
                <a:cs typeface="Angsana New" panose="02020603050405020304" pitchFamily="18" charset="-34"/>
              </a:defRPr>
            </a:lvl3pPr>
            <a:lvl4pPr marL="1260475" indent="-231775">
              <a:defRPr sz="1600">
                <a:latin typeface="+mn-lt"/>
                <a:cs typeface="Angsana New" panose="02020603050405020304" pitchFamily="18" charset="-34"/>
              </a:defRPr>
            </a:lvl4pPr>
            <a:lvl5pPr marL="1606550" indent="-234950">
              <a:defRPr sz="1600">
                <a:latin typeface="+mn-lt"/>
                <a:cs typeface="Angsana New" panose="02020603050405020304" pitchFamily="18" charset="-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0710" y="657074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Angsana New" panose="02020603050405020304" pitchFamily="18" charset="-34"/>
              </a:defRPr>
            </a:lvl1pPr>
          </a:lstStyle>
          <a:p>
            <a:fld id="{7B8CD0DC-FE30-4EB6-A0ED-1F87F04C36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0E03E3-D8C2-4A90-A598-DAFC4EE253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10" y="0"/>
            <a:ext cx="1879600" cy="2698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988A46-4054-4EFA-96B7-7E454D0F09BF}"/>
              </a:ext>
            </a:extLst>
          </p:cNvPr>
          <p:cNvSpPr txBox="1"/>
          <p:nvPr userDrawn="1"/>
        </p:nvSpPr>
        <p:spPr>
          <a:xfrm>
            <a:off x="-7620" y="6571034"/>
            <a:ext cx="3424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</a:t>
            </a:r>
            <a:r>
              <a:rPr lang="en-US" altLang="ko-KR" sz="1100" dirty="0"/>
              <a:t>ntelligent </a:t>
            </a:r>
            <a:r>
              <a:rPr lang="en-US" altLang="ko-KR" sz="1200" b="1" dirty="0">
                <a:solidFill>
                  <a:srgbClr val="0070C0"/>
                </a:solidFill>
              </a:rPr>
              <a:t>C</a:t>
            </a:r>
            <a:r>
              <a:rPr lang="en-US" altLang="ko-KR" sz="1100" dirty="0"/>
              <a:t>ommunications &amp; </a:t>
            </a:r>
            <a:r>
              <a:rPr lang="en-US" altLang="ko-KR" sz="1200" b="1" dirty="0">
                <a:solidFill>
                  <a:srgbClr val="0070C0"/>
                </a:solidFill>
              </a:rPr>
              <a:t>I</a:t>
            </a:r>
            <a:r>
              <a:rPr lang="en-US" altLang="ko-KR" sz="1100" dirty="0"/>
              <a:t>nformation </a:t>
            </a:r>
            <a:r>
              <a:rPr lang="en-US" altLang="ko-KR" sz="1200" b="1" dirty="0">
                <a:solidFill>
                  <a:srgbClr val="0070C0"/>
                </a:solidFill>
              </a:rPr>
              <a:t>S</a:t>
            </a:r>
            <a:r>
              <a:rPr lang="en-US" altLang="ko-KR" sz="1100" dirty="0"/>
              <a:t>ecurity </a:t>
            </a:r>
            <a:r>
              <a:rPr lang="en-US" altLang="ko-KR" sz="1200" dirty="0"/>
              <a:t>LAB.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9874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8424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2F0F42-3E2C-4B78-90D9-2AE8C64B5D0D}"/>
              </a:ext>
            </a:extLst>
          </p:cNvPr>
          <p:cNvSpPr/>
          <p:nvPr/>
        </p:nvSpPr>
        <p:spPr>
          <a:xfrm>
            <a:off x="360000" y="6495385"/>
            <a:ext cx="7249372" cy="48475"/>
          </a:xfrm>
          <a:prstGeom prst="rect">
            <a:avLst/>
          </a:prstGeom>
          <a:solidFill>
            <a:srgbClr val="376C98"/>
          </a:solidFill>
          <a:ln>
            <a:solidFill>
              <a:srgbClr val="376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F3E560-0442-4BF5-B1EA-2AAD519BD1DC}"/>
              </a:ext>
            </a:extLst>
          </p:cNvPr>
          <p:cNvSpPr/>
          <p:nvPr userDrawn="1"/>
        </p:nvSpPr>
        <p:spPr>
          <a:xfrm>
            <a:off x="7563063" y="6496384"/>
            <a:ext cx="1577675" cy="48475"/>
          </a:xfrm>
          <a:prstGeom prst="rect">
            <a:avLst/>
          </a:prstGeom>
          <a:solidFill>
            <a:srgbClr val="D9A576"/>
          </a:solidFill>
          <a:ln>
            <a:solidFill>
              <a:srgbClr val="D9A5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82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Angsana New" panose="02020603050405020304" pitchFamily="18" charset="-34"/>
        </a:defRPr>
      </a:lvl1pPr>
    </p:titleStyle>
    <p:bodyStyle>
      <a:lvl1pPr marL="234950" indent="-2349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1pPr>
      <a:lvl2pPr marL="568325" indent="-22542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2pPr>
      <a:lvl3pPr marL="914400" indent="-2286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3pPr>
      <a:lvl4pPr marL="1260475" indent="-23177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4pPr>
      <a:lvl5pPr marL="1606550" indent="-2349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24087"/>
            <a:ext cx="9144000" cy="132648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ICIS winter seminar report </a:t>
            </a:r>
            <a:r>
              <a:rPr lang="en-US" altLang="ko-KR" sz="3200" b="1" dirty="0"/>
              <a:t>5</a:t>
            </a:r>
            <a:endParaRPr lang="en-US" sz="3200" b="1" dirty="0"/>
          </a:p>
        </p:txBody>
      </p:sp>
      <p:pic>
        <p:nvPicPr>
          <p:cNvPr id="17410" name="Picture 2" descr="C:\Users\thkim\Desktop\UI_01\re050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79005"/>
            <a:ext cx="2844800" cy="70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04018DD-F8EE-A913-5B5A-3260F2EACADB}"/>
              </a:ext>
            </a:extLst>
          </p:cNvPr>
          <p:cNvSpPr txBox="1">
            <a:spLocks/>
          </p:cNvSpPr>
          <p:nvPr/>
        </p:nvSpPr>
        <p:spPr>
          <a:xfrm>
            <a:off x="1143000" y="3430570"/>
            <a:ext cx="6858000" cy="1965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ko-KR" altLang="en-US" sz="1800" b="1" dirty="0"/>
              <a:t>민현선</a:t>
            </a:r>
            <a:endParaRPr lang="en-US" altLang="ko-KR" sz="1800" b="1" dirty="0"/>
          </a:p>
          <a:p>
            <a:pPr>
              <a:lnSpc>
                <a:spcPct val="7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600" dirty="0"/>
              <a:t>Department of </a:t>
            </a:r>
            <a:r>
              <a:rPr lang="en-US" altLang="ko-Kore-KR" sz="1600" dirty="0">
                <a:cs typeface="Times New Roman" panose="02020603050405020304" pitchFamily="18" charset="0"/>
              </a:rPr>
              <a:t>Intelligence Media Engineering </a:t>
            </a:r>
            <a:br>
              <a:rPr lang="en-US" altLang="ko-Kore-KR" sz="1600" dirty="0">
                <a:cs typeface="Times New Roman" panose="02020603050405020304" pitchFamily="18" charset="0"/>
              </a:rPr>
            </a:br>
            <a:r>
              <a:rPr lang="en-US" sz="2000" b="1" dirty="0" err="1"/>
              <a:t>Hanbat</a:t>
            </a:r>
            <a:r>
              <a:rPr lang="en-US" sz="2000" b="1" dirty="0"/>
              <a:t>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79171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42F6D-F3C2-0F63-B07C-2BA7E82F4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2E23D-F8EC-5B9B-7024-C21198B3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200" dirty="0"/>
              <a:t>개념</a:t>
            </a:r>
            <a:endParaRPr kumimoji="1" lang="en-US" altLang="ko-KR" sz="2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5A9BB-A584-A127-F6E3-77C973C7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kern="100" dirty="0">
                <a:solidFill>
                  <a:srgbClr val="0432FF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OFDM (Orthogonal Frequency Division Multiplexing)</a:t>
            </a:r>
            <a:endParaRPr lang="en-US" altLang="ko-KR" sz="2000" dirty="0">
              <a:solidFill>
                <a:srgbClr val="0432FF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kern="100" dirty="0">
                <a:latin typeface="+mj-ea"/>
                <a:ea typeface="+mj-ea"/>
                <a:cs typeface="Times New Roman" panose="02020603050405020304" pitchFamily="18" charset="0"/>
              </a:rPr>
              <a:t>하나의 정보를</a:t>
            </a:r>
            <a:r>
              <a:rPr lang="ko-KR" altLang="ko-KR" sz="1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여러 부 반송파로 분할</a:t>
            </a:r>
            <a:r>
              <a:rPr lang="ko-KR" altLang="en-US" sz="1400" kern="100" dirty="0">
                <a:latin typeface="+mj-ea"/>
                <a:ea typeface="+mj-ea"/>
                <a:cs typeface="Times New Roman" panose="02020603050405020304" pitchFamily="18" charset="0"/>
              </a:rPr>
              <a:t>하여</a:t>
            </a:r>
            <a:r>
              <a:rPr lang="ko-KR" altLang="en-US" sz="1400" b="0" i="0" u="none" strike="noStrike" dirty="0">
                <a:effectLst/>
                <a:latin typeface="+mj-ea"/>
                <a:ea typeface="+mj-ea"/>
              </a:rPr>
              <a:t> </a:t>
            </a:r>
            <a:r>
              <a:rPr lang="ko-KR" altLang="en-US" sz="1400" b="0" i="0" u="none" strike="noStrike" dirty="0" err="1">
                <a:effectLst/>
                <a:latin typeface="+mj-ea"/>
                <a:ea typeface="+mj-ea"/>
              </a:rPr>
              <a:t>반송파</a:t>
            </a:r>
            <a:r>
              <a:rPr lang="ko-KR" altLang="en-US" sz="1400" b="0" i="0" u="none" strike="noStrike" dirty="0">
                <a:effectLst/>
                <a:latin typeface="+mj-ea"/>
                <a:ea typeface="+mj-ea"/>
              </a:rPr>
              <a:t> 간의 간격을 최소로 하기 위해 직교성을 부가하여 </a:t>
            </a:r>
            <a:r>
              <a:rPr lang="ko-KR" altLang="en-US" sz="1400" b="0" i="0" u="none" strike="noStrike" dirty="0" err="1">
                <a:effectLst/>
                <a:latin typeface="+mj-ea"/>
                <a:ea typeface="+mj-ea"/>
              </a:rPr>
              <a:t>다중화시키는</a:t>
            </a:r>
            <a:r>
              <a:rPr lang="ko-KR" altLang="en-US" sz="1400" b="0" i="0" u="none" strike="noStrike" dirty="0">
                <a:effectLst/>
                <a:latin typeface="+mj-ea"/>
                <a:ea typeface="+mj-ea"/>
              </a:rPr>
              <a:t> 변조기술</a:t>
            </a:r>
            <a:endParaRPr lang="en-US" altLang="ko-KR" sz="1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ko-KR" altLang="ko-KR" sz="1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사용 가능한 대역폭의 효율적인 사용과 간섭에 대한 더 나은 저항력을 제공</a:t>
            </a:r>
            <a:endParaRPr lang="en-US" altLang="ko-KR" sz="1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kern="100" dirty="0" err="1">
                <a:effectLst/>
                <a:latin typeface="+mj-ea"/>
                <a:ea typeface="+mj-ea"/>
                <a:cs typeface="Times New Roman" panose="02020603050405020304" pitchFamily="18" charset="0"/>
              </a:rPr>
              <a:t>WiFi</a:t>
            </a:r>
            <a:r>
              <a:rPr lang="ko-KR" altLang="ko-KR" sz="1400" kern="100" dirty="0" err="1">
                <a:effectLst/>
                <a:latin typeface="+mj-ea"/>
                <a:ea typeface="+mj-ea"/>
                <a:cs typeface="Times New Roman" panose="02020603050405020304" pitchFamily="18" charset="0"/>
              </a:rPr>
              <a:t>를</a:t>
            </a:r>
            <a:r>
              <a:rPr lang="ko-KR" altLang="ko-KR" sz="1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비롯한 많은 무선 통신 시스템에서 사용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3EACB-EFFE-AB1F-60B7-C97CCDC9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5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2800" dirty="0"/>
              <a:t>Table of Contents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Convolution code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개념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활용 사례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장</a:t>
            </a:r>
            <a:r>
              <a:rPr lang="en-US" altLang="ko-KR" sz="1600" dirty="0"/>
              <a:t>/</a:t>
            </a:r>
            <a:r>
              <a:rPr lang="ko-KR" altLang="en-US" sz="1600" dirty="0"/>
              <a:t>단점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OFDM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개념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활용 사례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414E68-589B-458E-B145-72F8B172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6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2588231"/>
            <a:ext cx="9144000" cy="1326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Angsana New" panose="02020603050405020304" pitchFamily="18" charset="-34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800" dirty="0"/>
              <a:t>Convolution code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358919" y="3625042"/>
            <a:ext cx="640525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BE1DCED-EE08-46FE-9625-D95E3114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8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E625F-CE65-DB55-AA32-3218DAB71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68287-2231-4359-EDBB-485EA3E9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개념</a:t>
            </a:r>
            <a:endParaRPr kumimoji="1"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8EA74-1476-4B56-0819-D089C6CA3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ko-KR" sz="2000" dirty="0">
                <a:solidFill>
                  <a:srgbClr val="0000FF"/>
                </a:solidFill>
              </a:rPr>
              <a:t>Convolution code</a:t>
            </a:r>
          </a:p>
          <a:p>
            <a:pPr lvl="1">
              <a:lnSpc>
                <a:spcPct val="200000"/>
              </a:lnSpc>
            </a:pPr>
            <a:r>
              <a:rPr lang="ko-KR" altLang="en-US" sz="14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디지털 통신에서 사용되는 오류 감지 및 수정을 위한 부호화 기술</a:t>
            </a:r>
            <a:endParaRPr lang="en-US" altLang="ko-KR" sz="1400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특히 시퀀스 데이터에 적용되며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비트들 간에 일정한 규칙을 기반으로 부호화</a:t>
            </a:r>
            <a:endParaRPr lang="en-US" altLang="ko-KR" sz="1400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메모리 소자를 이용하여 이전에 저장된 정보가 현재의 데이터에 일정한 규칙을 가지고 영향을 미치는 방식</a:t>
            </a:r>
            <a:endParaRPr lang="en-US" altLang="ko-KR" sz="1400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i="0" u="none" strike="noStrike" dirty="0">
                <a:effectLst/>
                <a:latin typeface="Söhne"/>
              </a:rPr>
              <a:t>Generator Polynomials:</a:t>
            </a:r>
            <a:r>
              <a:rPr lang="ko-KR" altLang="en-US" sz="1400" i="0" u="none" strike="noStrike" dirty="0">
                <a:effectLst/>
                <a:latin typeface="Söhne"/>
              </a:rPr>
              <a:t> 코드 생성에 사용되는 다항식으로</a:t>
            </a:r>
            <a:r>
              <a:rPr lang="en-US" altLang="ko-KR" sz="1400" i="0" u="none" strike="noStrike" dirty="0">
                <a:effectLst/>
                <a:latin typeface="Söhne"/>
              </a:rPr>
              <a:t>,</a:t>
            </a:r>
            <a:r>
              <a:rPr lang="ko-KR" altLang="en-US" sz="1400" i="0" u="none" strike="noStrike" dirty="0">
                <a:effectLst/>
                <a:latin typeface="Söhne"/>
              </a:rPr>
              <a:t> 현재 비트와 이전 비트를 결합하여 새로운 비트를 생성</a:t>
            </a:r>
            <a:endParaRPr lang="en-US" altLang="ko-KR" sz="140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endParaRPr lang="en-US" altLang="ko-KR" sz="14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515CA4-8496-3431-5F14-1B201F33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그림 5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135FD0FB-0418-5810-C26D-5D1AC5B40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60" y="4765623"/>
            <a:ext cx="3659360" cy="1060803"/>
          </a:xfrm>
          <a:prstGeom prst="rect">
            <a:avLst/>
          </a:prstGeom>
        </p:spPr>
      </p:pic>
      <p:pic>
        <p:nvPicPr>
          <p:cNvPr id="7" name="그림 6" descr="텍스트, 영수증, 폰트, 화이트이(가) 표시된 사진&#10;&#10;자동 생성된 설명">
            <a:extLst>
              <a:ext uri="{FF2B5EF4-FFF2-40B4-BE49-F238E27FC236}">
                <a16:creationId xmlns:a16="http://schemas.microsoft.com/office/drawing/2014/main" id="{F0A8C7B2-654C-D48E-C6BD-44006A785A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35" y="4779683"/>
            <a:ext cx="4904250" cy="113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7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B275A-7070-43F8-AA83-5E0C9A0D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개념</a:t>
            </a:r>
            <a:endParaRPr kumimoji="1"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49D52-E259-4D08-A47E-FE5D7863E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ko-KR" sz="2000" dirty="0">
                <a:solidFill>
                  <a:srgbClr val="0000FF"/>
                </a:solidFill>
              </a:rPr>
              <a:t>Convolution code</a:t>
            </a:r>
          </a:p>
          <a:p>
            <a:pPr marL="3429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8B3C8E-5137-429B-B499-496F7C51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3" name="그림 12" descr="도표, 라인, 폰트이(가) 표시된 사진&#10;&#10;자동 생성된 설명">
            <a:extLst>
              <a:ext uri="{FF2B5EF4-FFF2-40B4-BE49-F238E27FC236}">
                <a16:creationId xmlns:a16="http://schemas.microsoft.com/office/drawing/2014/main" id="{01DC93B0-295D-D88C-A00A-76C27BDB1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75" y="2255520"/>
            <a:ext cx="6604650" cy="352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2E7C5-97A1-C561-FF7D-5C4728FA7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18B69-CAF1-5FE2-B78D-5E987866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개념</a:t>
            </a:r>
            <a:endParaRPr kumimoji="1"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BB342-60C8-9D3F-F7B4-0E192E2E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ko-KR" sz="2000" dirty="0">
                <a:solidFill>
                  <a:srgbClr val="0000FF"/>
                </a:solidFill>
              </a:rPr>
              <a:t>Convolution code</a:t>
            </a:r>
            <a:r>
              <a:rPr kumimoji="1" lang="ko-KR" altLang="en-US" sz="2000" dirty="0">
                <a:solidFill>
                  <a:srgbClr val="0000FF"/>
                </a:solidFill>
              </a:rPr>
              <a:t> 활용 분야</a:t>
            </a:r>
            <a:endParaRPr kumimoji="1" lang="en-US" altLang="ko-KR" sz="2000" dirty="0">
              <a:solidFill>
                <a:srgbClr val="0000FF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통신 시스템</a:t>
            </a:r>
            <a:r>
              <a:rPr lang="en-US" altLang="ko-KR" sz="14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4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무선 통신 및 유선 통신 시스템에서 오류 검출 및 수정을 위해 사용</a:t>
            </a:r>
            <a:endParaRPr lang="en-US" altLang="ko-KR" sz="1400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디지털 텔레비전 및 무선 통신</a:t>
            </a:r>
            <a:r>
              <a:rPr lang="en-US" altLang="ko-KR" sz="14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4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400" i="0" u="none" strike="noStrike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컨볼루션</a:t>
            </a:r>
            <a:r>
              <a:rPr lang="ko-KR" altLang="en-US" sz="14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코드가 빠른 데이터 전송과 높은 신뢰성을 제공</a:t>
            </a:r>
            <a:endParaRPr lang="en-US" altLang="ko-KR" sz="1400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 저장 시스템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디스크 드라이브 및 플래시 메모리와 같은 기기에서 데이터 손실을 방지 및 오류 복구 지원</a:t>
            </a:r>
            <a:endParaRPr lang="en-US" altLang="ko-KR" sz="1400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위성 통신</a:t>
            </a:r>
            <a:r>
              <a:rPr lang="en-US" altLang="ko-KR" sz="14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4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신호가 여러 형태의 잡음과 간섭에 노출될 수 있는 우주 환경에서 오류감지 및 수정을 하여 통신 신호의 신뢰성을 높임</a:t>
            </a:r>
            <a:endParaRPr lang="en-US" altLang="ko-KR" sz="14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AC03F4-68D6-3FA7-87AD-ECDA00A3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1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6EF8E-C241-23F6-D45F-73F657979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B4D9D-1CD5-D197-2A52-CE959538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개념</a:t>
            </a:r>
            <a:endParaRPr kumimoji="1"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DB84C-B3DD-8181-99C6-B6D03528B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2000" dirty="0">
                <a:solidFill>
                  <a:srgbClr val="0000FF"/>
                </a:solidFill>
              </a:rPr>
              <a:t>장점</a:t>
            </a:r>
            <a:endParaRPr kumimoji="1" lang="en-US" altLang="ko-KR" sz="2000" dirty="0">
              <a:solidFill>
                <a:srgbClr val="0000FF"/>
              </a:solidFill>
            </a:endParaRPr>
          </a:p>
          <a:p>
            <a:pPr lvl="1">
              <a:lnSpc>
                <a:spcPct val="200000"/>
              </a:lnSpc>
            </a:pP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높은 신뢰성과 오류 감지 수정 능력으로 실제 응용에서 널리 사용</a:t>
            </a:r>
            <a:endParaRPr kumimoji="1"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b="0" i="0" u="none" strike="noStrike" dirty="0" err="1">
                <a:effectLst/>
                <a:latin typeface="Söhne"/>
              </a:rPr>
              <a:t>부호화된</a:t>
            </a:r>
            <a:r>
              <a:rPr lang="ko-KR" altLang="en-US" sz="1400" b="0" i="0" u="none" strike="noStrike" dirty="0">
                <a:effectLst/>
                <a:latin typeface="Söhne"/>
              </a:rPr>
              <a:t> 데이터를 효과적으로 압축하여 전송할 수 있어서 대역폭 및 전력 사용량을 절약하여 효율적인 사용 가능</a:t>
            </a:r>
            <a:endParaRPr lang="en-US" altLang="ko-KR" sz="1400" b="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b="0" i="0" u="none" strike="noStrike" dirty="0">
                <a:effectLst/>
                <a:latin typeface="Söhne"/>
              </a:rPr>
              <a:t>동기화 특성이 뛰어나기 때문에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effectLst/>
                <a:latin typeface="Söhne"/>
              </a:rPr>
              <a:t>특히 통신 시스템에서 신호를 동기화하고 복구하는 데 유용</a:t>
            </a:r>
            <a:endParaRPr lang="en-US" altLang="ko-KR" sz="1400" b="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b="0" i="0" u="none" strike="noStrike" dirty="0" err="1">
                <a:effectLst/>
                <a:latin typeface="Söhne"/>
              </a:rPr>
              <a:t>컨볼루션</a:t>
            </a:r>
            <a:r>
              <a:rPr lang="ko-KR" altLang="en-US" sz="1400" b="0" i="0" u="none" strike="noStrike" dirty="0">
                <a:effectLst/>
                <a:latin typeface="Söhne"/>
              </a:rPr>
              <a:t> 코드의 </a:t>
            </a:r>
            <a:r>
              <a:rPr lang="ko-KR" altLang="en-US" sz="1400" b="0" i="0" u="none" strike="noStrike" dirty="0" err="1">
                <a:effectLst/>
                <a:latin typeface="Söhne"/>
              </a:rPr>
              <a:t>비터비</a:t>
            </a:r>
            <a:r>
              <a:rPr lang="ko-KR" altLang="en-US" sz="1400" b="0" i="0" u="none" strike="noStrike" dirty="0">
                <a:effectLst/>
                <a:latin typeface="Söhne"/>
              </a:rPr>
              <a:t> 디코딩은 병렬 처리에 적합하므로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effectLst/>
                <a:latin typeface="Söhne"/>
              </a:rPr>
              <a:t>하드웨어 가속화 및 병렬 처리 기술을 사용하여 신속한 디코딩 가능</a:t>
            </a:r>
            <a:endParaRPr lang="en-US" altLang="ko-KR" sz="1400" b="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b="0" i="0" u="none" strike="noStrike" dirty="0">
                <a:effectLst/>
                <a:latin typeface="Söhne"/>
              </a:rPr>
              <a:t>양한 애플리케이션에 적용 가능하며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effectLst/>
                <a:latin typeface="Söhne"/>
              </a:rPr>
              <a:t>코드의 </a:t>
            </a:r>
            <a:r>
              <a:rPr lang="ko-KR" altLang="en-US" sz="1400" b="0" i="0" u="none" strike="noStrike" dirty="0" err="1">
                <a:effectLst/>
                <a:latin typeface="Söhne"/>
              </a:rPr>
              <a:t>생성기</a:t>
            </a:r>
            <a:r>
              <a:rPr lang="ko-KR" altLang="en-US" sz="1400" b="0" i="0" u="none" strike="noStrike" dirty="0">
                <a:effectLst/>
                <a:latin typeface="Söhne"/>
              </a:rPr>
              <a:t> 다항식을 조절함으로써 성능을 최적화</a:t>
            </a:r>
            <a:endParaRPr lang="en-US" altLang="ko-KR" sz="1400" b="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b="0" i="0" u="none" strike="noStrike" dirty="0" err="1">
                <a:effectLst/>
                <a:latin typeface="Söhne"/>
              </a:rPr>
              <a:t>컨볼루션</a:t>
            </a:r>
            <a:r>
              <a:rPr lang="ko-KR" altLang="en-US" sz="1400" b="0" i="0" u="none" strike="noStrike" dirty="0">
                <a:effectLst/>
                <a:latin typeface="Söhne"/>
              </a:rPr>
              <a:t> 코드의 구현은 일반적으로 비교적 저렴하여 하드웨어 및 소프트웨어에서의 효율적인 실행 가능</a:t>
            </a:r>
            <a:endParaRPr kumimoji="1" lang="en-US" altLang="ko-KR" sz="1400" dirty="0"/>
          </a:p>
          <a:p>
            <a:pPr lvl="1">
              <a:lnSpc>
                <a:spcPct val="200000"/>
              </a:lnSpc>
            </a:pPr>
            <a:endParaRPr lang="en-US" altLang="ko-KR" sz="14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31B20E-2EB0-9901-01FD-6881841A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2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0EC70-583B-7577-26F0-AB74F6E69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1D28F-3A9F-3AA7-487E-63311FD9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개념</a:t>
            </a:r>
            <a:endParaRPr kumimoji="1"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4FE05-6090-2188-CB3E-6D445CD3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2000" dirty="0">
                <a:solidFill>
                  <a:srgbClr val="0000FF"/>
                </a:solidFill>
              </a:rPr>
              <a:t>단점</a:t>
            </a:r>
            <a:endParaRPr kumimoji="1" lang="en-US" altLang="ko-KR" sz="2000" dirty="0">
              <a:solidFill>
                <a:srgbClr val="0000FF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컨볼루션</a:t>
            </a:r>
            <a:r>
              <a:rPr lang="ko-KR" altLang="en-US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 코드의 디코딩은 </a:t>
            </a:r>
            <a:r>
              <a:rPr lang="ko-KR" altLang="en-US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비터비</a:t>
            </a:r>
            <a:r>
              <a:rPr lang="ko-KR" altLang="en-US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 디코딩과 같은 복잡한 알고리즘이 필요</a:t>
            </a:r>
            <a:endParaRPr lang="en-US" altLang="ko-KR" sz="14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제약 길이가 길면 디코딩에 소요되는 계산 비용이 증가하며</a:t>
            </a:r>
            <a:r>
              <a:rPr lang="en-US" altLang="ko-KR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이는 하드웨어 구현에서 추가적인 복잡성을 초래</a:t>
            </a:r>
            <a:endParaRPr lang="en-US" altLang="ko-KR" sz="14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부호화된</a:t>
            </a:r>
            <a:r>
              <a:rPr lang="ko-KR" altLang="en-US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 데이터를 전송하기 위해 더 많은 대역폭 필요</a:t>
            </a:r>
            <a:endParaRPr lang="en-US" altLang="ko-KR" sz="14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비터비</a:t>
            </a:r>
            <a:r>
              <a:rPr lang="ko-KR" altLang="en-US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 디코딩 시 비트 오류를 확산 가능</a:t>
            </a:r>
            <a:br>
              <a:rPr lang="en-US" altLang="ko-KR" sz="1400" dirty="0">
                <a:solidFill>
                  <a:srgbClr val="374151"/>
                </a:solidFill>
                <a:latin typeface="Söhne"/>
              </a:rPr>
            </a:br>
            <a:r>
              <a:rPr lang="en-US" altLang="ko-KR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즉</a:t>
            </a:r>
            <a:r>
              <a:rPr lang="en-US" altLang="ko-KR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하나의 비트 오류가 </a:t>
            </a:r>
            <a:r>
              <a:rPr lang="ko-KR" altLang="en-US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디코딩된</a:t>
            </a:r>
            <a:r>
              <a:rPr lang="ko-KR" altLang="en-US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 결과에 여러 비트 오류 발생 가능</a:t>
            </a:r>
            <a:endParaRPr lang="en-US" altLang="ko-KR" sz="14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컨볼루션</a:t>
            </a:r>
            <a:r>
              <a:rPr lang="ko-KR" altLang="en-US" sz="1400" b="0" i="0" u="none" strike="noStrike" dirty="0">
                <a:solidFill>
                  <a:srgbClr val="374151"/>
                </a:solidFill>
                <a:effectLst/>
                <a:latin typeface="Söhne"/>
              </a:rPr>
              <a:t> 코드의 디코딩은 보통 여러 비트 시간에 걸쳐 이루어져 디코딩 지연 발생 가능</a:t>
            </a:r>
            <a:endParaRPr lang="en-US" altLang="ko-KR" sz="14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661430-39F1-63FE-EF8B-1066CFDF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E03BB-D124-7ACB-6A84-A307977F4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54B8CEC-327B-D824-322F-942C65BB5D61}"/>
              </a:ext>
            </a:extLst>
          </p:cNvPr>
          <p:cNvSpPr txBox="1">
            <a:spLocks/>
          </p:cNvSpPr>
          <p:nvPr/>
        </p:nvSpPr>
        <p:spPr>
          <a:xfrm>
            <a:off x="0" y="2568353"/>
            <a:ext cx="9144000" cy="1326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Angsana New" panose="02020603050405020304" pitchFamily="18" charset="-34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800" dirty="0"/>
              <a:t>OFDM</a:t>
            </a:r>
          </a:p>
          <a:p>
            <a:pPr>
              <a:lnSpc>
                <a:spcPct val="150000"/>
              </a:lnSpc>
            </a:pPr>
            <a:endParaRPr lang="en-US" altLang="ko-KR" sz="28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B5A8EC1-E780-E58C-004C-D09DF2FD5F3B}"/>
              </a:ext>
            </a:extLst>
          </p:cNvPr>
          <p:cNvCxnSpPr/>
          <p:nvPr/>
        </p:nvCxnSpPr>
        <p:spPr>
          <a:xfrm>
            <a:off x="1358919" y="3386506"/>
            <a:ext cx="640525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27A3C8-B51A-BD51-8C6A-D6EF9E71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2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9ba898c-2864-44b7-991c-2107ed05e5d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BECD6F9724CEF4D86D6C6EB6C849398" ma:contentTypeVersion="9" ma:contentTypeDescription="새 문서를 만듭니다." ma:contentTypeScope="" ma:versionID="1ad1e59dd21b51e8ccf0d3259f1dcb2a">
  <xsd:schema xmlns:xsd="http://www.w3.org/2001/XMLSchema" xmlns:xs="http://www.w3.org/2001/XMLSchema" xmlns:p="http://schemas.microsoft.com/office/2006/metadata/properties" xmlns:ns2="e9ba898c-2864-44b7-991c-2107ed05e5d6" targetNamespace="http://schemas.microsoft.com/office/2006/metadata/properties" ma:root="true" ma:fieldsID="0b52d24e1d892d96ca43900b6a88ea6d" ns2:_="">
    <xsd:import namespace="e9ba898c-2864-44b7-991c-2107ed05e5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a898c-2864-44b7-991c-2107ed05e5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04BC18-E337-4F84-AB89-436B96209120}">
  <ds:schemaRefs>
    <ds:schemaRef ds:uri="0a04bda7-b6b6-4c69-a694-5a701c5ea30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614DD6-9F83-4149-9226-957349983A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4D7AA2-BF69-4A35-B9D9-771C43952605}"/>
</file>

<file path=docProps/app.xml><?xml version="1.0" encoding="utf-8"?>
<Properties xmlns="http://schemas.openxmlformats.org/officeDocument/2006/extended-properties" xmlns:vt="http://schemas.openxmlformats.org/officeDocument/2006/docPropsVTypes">
  <TotalTime>50822</TotalTime>
  <Words>379</Words>
  <Application>Microsoft Macintosh PowerPoint</Application>
  <PresentationFormat>화면 슬라이드 쇼(4:3)</PresentationFormat>
  <Paragraphs>68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맑은 고딕</vt:lpstr>
      <vt:lpstr>Apple SD Gothic Neo</vt:lpstr>
      <vt:lpstr>Söhne</vt:lpstr>
      <vt:lpstr>Arial</vt:lpstr>
      <vt:lpstr>Calibri</vt:lpstr>
      <vt:lpstr>Times New Roman</vt:lpstr>
      <vt:lpstr>Wingdings</vt:lpstr>
      <vt:lpstr>Office Theme</vt:lpstr>
      <vt:lpstr>ICIS winter seminar report 5</vt:lpstr>
      <vt:lpstr>Table of Contents</vt:lpstr>
      <vt:lpstr>PowerPoint 프레젠테이션</vt:lpstr>
      <vt:lpstr>개념</vt:lpstr>
      <vt:lpstr>개념</vt:lpstr>
      <vt:lpstr>개념</vt:lpstr>
      <vt:lpstr>개념</vt:lpstr>
      <vt:lpstr>개념</vt:lpstr>
      <vt:lpstr>PowerPoint 프레젠테이션</vt:lpstr>
      <vt:lpstr>개념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minsukk</dc:creator>
  <cp:lastModifiedBy>민현선</cp:lastModifiedBy>
  <cp:revision>3347</cp:revision>
  <cp:lastPrinted>2017-11-07T13:41:09Z</cp:lastPrinted>
  <dcterms:created xsi:type="dcterms:W3CDTF">2015-12-30T03:27:04Z</dcterms:created>
  <dcterms:modified xsi:type="dcterms:W3CDTF">2024-02-06T04:17:13Z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0x010100CBECD6F9724CEF4D86D6C6EB6C849398</vt:lpwstr>
  </property>
</Properties>
</file>