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758" r:id="rId5"/>
    <p:sldId id="677" r:id="rId6"/>
    <p:sldId id="1611" r:id="rId7"/>
    <p:sldId id="1624" r:id="rId8"/>
    <p:sldId id="1628" r:id="rId9"/>
    <p:sldId id="1625" r:id="rId10"/>
    <p:sldId id="1627" r:id="rId11"/>
    <p:sldId id="1630" r:id="rId12"/>
    <p:sldId id="1631" r:id="rId13"/>
    <p:sldId id="1623" r:id="rId14"/>
    <p:sldId id="1629" r:id="rId15"/>
    <p:sldId id="1612" r:id="rId16"/>
    <p:sldId id="1632" r:id="rId17"/>
    <p:sldId id="1633" r:id="rId18"/>
    <p:sldId id="1616" r:id="rId19"/>
    <p:sldId id="1684" r:id="rId20"/>
    <p:sldId id="1685" r:id="rId21"/>
    <p:sldId id="1686" r:id="rId22"/>
    <p:sldId id="1683" r:id="rId23"/>
    <p:sldId id="1687" r:id="rId24"/>
    <p:sldId id="1626" r:id="rId25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우진희" initials="우" lastIdx="1" clrIdx="0"/>
  <p:cmAuthor id="2" name="Microsoft Office User" initials="Office [13]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D9A576"/>
    <a:srgbClr val="EBEBEB"/>
    <a:srgbClr val="1399B8"/>
    <a:srgbClr val="139AB8"/>
    <a:srgbClr val="376C98"/>
    <a:srgbClr val="E76565"/>
    <a:srgbClr val="0000FF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05" autoAdjust="0"/>
    <p:restoredTop sz="84174" autoAdjust="0"/>
  </p:normalViewPr>
  <p:slideViewPr>
    <p:cSldViewPr snapToGrid="0">
      <p:cViewPr varScale="1">
        <p:scale>
          <a:sx n="94" d="100"/>
          <a:sy n="94" d="100"/>
        </p:scale>
        <p:origin x="21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25C62-06D4-4571-827B-ECFE24E39198}" type="datetimeFigureOut">
              <a:rPr lang="ko-KR" altLang="en-US" smtClean="0"/>
              <a:t>2024. 2. 12.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091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56FD-B2C7-45C0-A68B-243BC42C1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272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C433F-B9B6-4150-A020-3C521B172721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5E3B7-9D0D-4288-8F9A-90C8E29AF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6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introducing me</a:t>
            </a:r>
          </a:p>
          <a:p>
            <a:pPr rtl="0"/>
            <a:endParaRPr lang="en-US" altLang="ko-K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72D0D-3A08-D2C8-0CFA-5C6F47DEA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55462A-E306-52CE-56E2-BF8F2F715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49C69C-E332-ECE1-D54A-8B0458743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FA4D2-4D03-5DF0-7E35-23C1D2046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63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2C2D9-AB5D-AA50-9EE5-F888A323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04A8B2-31DC-441F-D6A0-19B94ABC3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F628C3-F7CE-081F-EFF4-94599EE75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92FBE-BA34-A1C1-6D3E-D40961214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8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791BF-F366-59C6-D670-24B72BF10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47C28C-9B63-B78F-910D-A37FCF46C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658AF4-A1F6-2871-3803-48A9FE572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FBBB1-044A-2784-59FD-E138F96D4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3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D6BCD-817E-864D-A23A-382451D36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6E994-0A13-9BCE-94FB-98AA881B2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B0C3C6-6190-B1A5-B519-E2253284F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6D218-2F55-1DD9-9581-A776B73B8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39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E1EAD-8056-0388-67EA-E4BC93170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64C823-B334-F2F0-2190-ED74323C1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D1A76A-1D1C-0D42-4C1D-BCB208637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9A374-07D9-013E-30D2-4E37EC1D62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37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5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C0AE4-7A03-D076-5182-51B732BC1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C5C872-9AFC-8739-7EDC-54D169A684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50EC28-D1D4-1F03-E678-04345B704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BC3B5A-B43B-6C88-B9EE-DA8480A897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4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126C6-A403-F6FB-4C99-ECADB9B83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2D6CDA-DF3C-5389-5F9B-BAC8600F5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9BE087-427C-CF25-781D-5EB2105FA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88DBD-36C9-C367-EDB8-0C26ABCC9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21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091C3-1FA5-B3FE-3DC9-BA46814A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04D75E-9878-4970-9601-F02F3C8AED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8ADA16-4405-4CA7-C503-97400D404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EC100-59A0-A5AE-3114-66308DA77C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97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F66AB-4766-5D57-C728-7E6209DC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9F97A7-8A8D-193B-5677-16A8E007C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54BA00-5B2F-A88D-41D9-8DD164140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1B661-C082-5C62-0B5F-9BA2D044B8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4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41347-6AB7-B037-3596-C2824E9E8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8F8C6E-0D06-6140-037F-F986FEF3A3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C17A5A-73CE-11AD-AC1C-1C5BFC614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4B9C46-13F7-3F0D-E230-AA746473C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03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EAEA2-5B90-FC80-8727-DD2060C45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05E663-A41B-EB03-B088-DED22D91B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95CDF5-D098-4980-8272-77CBD6554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8D947-8201-807A-97DE-EE784C4E9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4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439A1-8F9E-B1AF-1522-3683D5AFB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11F8ED-01D4-3137-7124-F38A418ECD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58A78A-AFE2-5A1F-9448-0FAEF6EC6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12DBA-67B3-40CE-5E65-CD24A086D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66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D7E89-683B-FB44-2348-D116F7067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021620-0308-ECBC-37DB-9DC8890E5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9F3508-B722-81B7-A3E8-DCF7157A2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1D03CC-8637-1DED-2EAE-3E220489D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25509-8204-5622-33ED-A493E03B6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8D905B-6AC3-511A-2391-26C67D96C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0E6739-9943-C6D2-F165-62BFB8F38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E46F8-F79E-8A18-8FE5-8139828A2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8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1E885-232A-8D5D-F6E4-835D96BCF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A3FF72-7FB1-3B71-BC99-86CD9C203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CCDC82-62A1-4DB7-B81F-456C8A950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FB24F2-67EE-87C6-05F9-13FEA2AE5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9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678A8-B73E-1AC0-6340-B63A29CC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32A4AE-4A03-0825-452C-96AB3DF7A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6E63BE-3A32-1BBA-FA83-CD0275165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84A18F-DC83-F056-70E0-6AFB6304B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0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0BDFE-4E34-71E4-C59C-DFE81D045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D880EB-2913-A1EB-BFFC-7EC87A381C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F0163B-CD0E-9638-EA2F-97D6305DA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20F828-5469-628F-0EA5-027663082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1741" y="6514615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6F62E4-15B6-4CE5-A5A4-FDAC185D1F33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ntelligent </a:t>
            </a:r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r>
              <a:rPr lang="en-US" altLang="ko-KR" sz="1100" dirty="0"/>
              <a:t>ommunications &amp; </a:t>
            </a:r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nformation </a:t>
            </a:r>
            <a:r>
              <a:rPr lang="en-US" altLang="ko-KR" sz="1200" b="1" dirty="0">
                <a:solidFill>
                  <a:srgbClr val="0070C0"/>
                </a:solidFill>
              </a:rPr>
              <a:t>S</a:t>
            </a:r>
            <a:r>
              <a:rPr lang="en-US" altLang="ko-KR" sz="1100" dirty="0"/>
              <a:t>ecurity </a:t>
            </a:r>
            <a:r>
              <a:rPr lang="en-US" altLang="ko-KR" sz="1200" dirty="0"/>
              <a:t>LAB.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5966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</p:spPr>
        <p:txBody>
          <a:bodyPr>
            <a:normAutofit/>
          </a:bodyPr>
          <a:lstStyle>
            <a:lvl1pPr algn="l">
              <a:defRPr sz="3200" b="1">
                <a:latin typeface="+mn-lt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>
            <a:lvl1pPr marL="234950" indent="-234950">
              <a:buFont typeface="Wingdings" panose="05000000000000000000" pitchFamily="2" charset="2"/>
              <a:buChar char="§"/>
              <a:defRPr sz="2800">
                <a:latin typeface="+mn-lt"/>
                <a:cs typeface="Angsana New" panose="02020603050405020304" pitchFamily="18" charset="-34"/>
              </a:defRPr>
            </a:lvl1pPr>
            <a:lvl2pPr marL="568325" indent="-225425">
              <a:buFont typeface="Wingdings" panose="05000000000000000000" pitchFamily="2" charset="2"/>
              <a:buChar char="ü"/>
              <a:defRPr sz="2400">
                <a:latin typeface="+mn-lt"/>
                <a:cs typeface="Angsana New" panose="02020603050405020304" pitchFamily="18" charset="-34"/>
              </a:defRPr>
            </a:lvl2pPr>
            <a:lvl3pPr marL="914400" indent="-228600">
              <a:defRPr sz="1800">
                <a:latin typeface="+mn-lt"/>
                <a:cs typeface="Angsana New" panose="02020603050405020304" pitchFamily="18" charset="-34"/>
              </a:defRPr>
            </a:lvl3pPr>
            <a:lvl4pPr marL="1260475" indent="-231775">
              <a:defRPr sz="1600">
                <a:latin typeface="+mn-lt"/>
                <a:cs typeface="Angsana New" panose="02020603050405020304" pitchFamily="18" charset="-34"/>
              </a:defRPr>
            </a:lvl4pPr>
            <a:lvl5pPr marL="1606550" indent="-234950">
              <a:defRPr sz="1600">
                <a:latin typeface="+mn-lt"/>
                <a:cs typeface="Angsana New" panose="02020603050405020304" pitchFamily="18" charset="-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60710" y="657074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  <a:latin typeface="+mn-lt"/>
                <a:cs typeface="Angsana New" panose="02020603050405020304" pitchFamily="18" charset="-34"/>
              </a:defRPr>
            </a:lvl1pPr>
          </a:lstStyle>
          <a:p>
            <a:fld id="{7B8CD0DC-FE30-4EB6-A0ED-1F87F04C369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C0E03E3-D8C2-4A90-A598-DAFC4EE253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10" y="0"/>
            <a:ext cx="1879600" cy="269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988A46-4054-4EFA-96B7-7E454D0F09BF}"/>
              </a:ext>
            </a:extLst>
          </p:cNvPr>
          <p:cNvSpPr txBox="1"/>
          <p:nvPr userDrawn="1"/>
        </p:nvSpPr>
        <p:spPr>
          <a:xfrm>
            <a:off x="-7620" y="6571034"/>
            <a:ext cx="3424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ntelligent </a:t>
            </a:r>
            <a:r>
              <a:rPr lang="en-US" altLang="ko-KR" sz="1200" b="1" dirty="0">
                <a:solidFill>
                  <a:srgbClr val="0070C0"/>
                </a:solidFill>
              </a:rPr>
              <a:t>C</a:t>
            </a:r>
            <a:r>
              <a:rPr lang="en-US" altLang="ko-KR" sz="1100" dirty="0"/>
              <a:t>ommunications &amp; </a:t>
            </a:r>
            <a:r>
              <a:rPr lang="en-US" altLang="ko-KR" sz="1200" b="1" dirty="0">
                <a:solidFill>
                  <a:srgbClr val="0070C0"/>
                </a:solidFill>
              </a:rPr>
              <a:t>I</a:t>
            </a:r>
            <a:r>
              <a:rPr lang="en-US" altLang="ko-KR" sz="1100" dirty="0"/>
              <a:t>nformation </a:t>
            </a:r>
            <a:r>
              <a:rPr lang="en-US" altLang="ko-KR" sz="1200" b="1" dirty="0">
                <a:solidFill>
                  <a:srgbClr val="0070C0"/>
                </a:solidFill>
              </a:rPr>
              <a:t>S</a:t>
            </a:r>
            <a:r>
              <a:rPr lang="en-US" altLang="ko-KR" sz="1100" dirty="0"/>
              <a:t>ecurity </a:t>
            </a:r>
            <a:r>
              <a:rPr lang="en-US" altLang="ko-KR" sz="1200" dirty="0"/>
              <a:t>LAB.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9874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4000" cy="54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2F0F42-3E2C-4B78-90D9-2AE8C64B5D0D}"/>
              </a:ext>
            </a:extLst>
          </p:cNvPr>
          <p:cNvSpPr/>
          <p:nvPr/>
        </p:nvSpPr>
        <p:spPr>
          <a:xfrm>
            <a:off x="360000" y="6495385"/>
            <a:ext cx="7249372" cy="48475"/>
          </a:xfrm>
          <a:prstGeom prst="rect">
            <a:avLst/>
          </a:prstGeom>
          <a:solidFill>
            <a:srgbClr val="376C98"/>
          </a:solidFill>
          <a:ln>
            <a:solidFill>
              <a:srgbClr val="376C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2F3E560-0442-4BF5-B1EA-2AAD519BD1DC}"/>
              </a:ext>
            </a:extLst>
          </p:cNvPr>
          <p:cNvSpPr/>
          <p:nvPr userDrawn="1"/>
        </p:nvSpPr>
        <p:spPr>
          <a:xfrm>
            <a:off x="7563063" y="6496384"/>
            <a:ext cx="1577675" cy="48475"/>
          </a:xfrm>
          <a:prstGeom prst="rect">
            <a:avLst/>
          </a:prstGeom>
          <a:solidFill>
            <a:srgbClr val="D9A576"/>
          </a:solidFill>
          <a:ln>
            <a:solidFill>
              <a:srgbClr val="D9A5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Angsana New" panose="02020603050405020304" pitchFamily="18" charset="-34"/>
        </a:defRPr>
      </a:lvl1pPr>
    </p:titleStyle>
    <p:bodyStyle>
      <a:lvl1pPr marL="234950" indent="-2349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1pPr>
      <a:lvl2pPr marL="568325" indent="-22542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2pPr>
      <a:lvl3pPr marL="914400" indent="-2286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3pPr>
      <a:lvl4pPr marL="1260475" indent="-23177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4pPr>
      <a:lvl5pPr marL="1606550" indent="-2349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ngsana New" panose="02020603050405020304" pitchFamily="18" charset="-34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924087"/>
            <a:ext cx="9144000" cy="1326480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ICIS winter seminar report 6</a:t>
            </a:r>
          </a:p>
        </p:txBody>
      </p:sp>
      <p:pic>
        <p:nvPicPr>
          <p:cNvPr id="17410" name="Picture 2" descr="C:\Users\thkim\Desktop\UI_01\re050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79005"/>
            <a:ext cx="2844800" cy="70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04018DD-F8EE-A913-5B5A-3260F2EACADB}"/>
              </a:ext>
            </a:extLst>
          </p:cNvPr>
          <p:cNvSpPr txBox="1">
            <a:spLocks/>
          </p:cNvSpPr>
          <p:nvPr/>
        </p:nvSpPr>
        <p:spPr>
          <a:xfrm>
            <a:off x="1143000" y="3430570"/>
            <a:ext cx="6858000" cy="196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ngsana New" panose="02020603050405020304" pitchFamily="18" charset="-34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</a:pPr>
            <a:r>
              <a:rPr lang="ko-KR" altLang="en-US" sz="1800" b="1" dirty="0"/>
              <a:t>민현선</a:t>
            </a:r>
            <a:endParaRPr lang="en-US" altLang="ko-KR" sz="1800" b="1" dirty="0"/>
          </a:p>
          <a:p>
            <a:pPr>
              <a:lnSpc>
                <a:spcPct val="70000"/>
              </a:lnSpc>
            </a:pPr>
            <a:endParaRPr lang="en-US" sz="1800" b="1" dirty="0"/>
          </a:p>
          <a:p>
            <a:pPr>
              <a:lnSpc>
                <a:spcPct val="100000"/>
              </a:lnSpc>
            </a:pPr>
            <a:r>
              <a:rPr lang="en-US" sz="1600" dirty="0"/>
              <a:t>Department of </a:t>
            </a:r>
            <a:r>
              <a:rPr lang="en-US" altLang="ko-Kore-KR" sz="1600" dirty="0">
                <a:cs typeface="Times New Roman" panose="02020603050405020304" pitchFamily="18" charset="0"/>
              </a:rPr>
              <a:t>Intelligence Media Engineering </a:t>
            </a:r>
            <a:br>
              <a:rPr lang="en-US" altLang="ko-Kore-KR" sz="1600" dirty="0">
                <a:cs typeface="Times New Roman" panose="02020603050405020304" pitchFamily="18" charset="0"/>
              </a:rPr>
            </a:br>
            <a:r>
              <a:rPr lang="en-US" sz="2000" b="1" dirty="0" err="1"/>
              <a:t>Hanbat</a:t>
            </a:r>
            <a:r>
              <a:rPr lang="en-US" sz="2000" b="1" dirty="0"/>
              <a:t> 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379171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EC70-583B-7577-26F0-AB74F6E69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1D28F-3A9F-3AA7-487E-63311FD9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실행 결과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4FE05-6090-2188-CB3E-6D445CD3D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Random data sample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661430-39F1-63FE-EF8B-1066CFDF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그림 7" descr="스크린샷, 다채로움, 텍스트, 라인이(가) 표시된 사진&#10;&#10;자동 생성된 설명">
            <a:extLst>
              <a:ext uri="{FF2B5EF4-FFF2-40B4-BE49-F238E27FC236}">
                <a16:creationId xmlns:a16="http://schemas.microsoft.com/office/drawing/2014/main" id="{7D9F6C71-A849-540A-3672-E7981E765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000" y="1957841"/>
            <a:ext cx="3960000" cy="3300000"/>
          </a:xfrm>
          <a:prstGeom prst="rect">
            <a:avLst/>
          </a:prstGeom>
        </p:spPr>
      </p:pic>
      <p:pic>
        <p:nvPicPr>
          <p:cNvPr id="10" name="그림 9" descr="스크린샷, 다채로움, 텍스트, 라인이(가) 표시된 사진&#10;&#10;자동 생성된 설명">
            <a:extLst>
              <a:ext uri="{FF2B5EF4-FFF2-40B4-BE49-F238E27FC236}">
                <a16:creationId xmlns:a16="http://schemas.microsoft.com/office/drawing/2014/main" id="{96B19E2C-FF72-22DC-7867-0A489E0E7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" y="1957841"/>
            <a:ext cx="3960000" cy="33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556572-8ACC-D688-B6B6-93A3B2DC10AE}"/>
              </a:ext>
            </a:extLst>
          </p:cNvPr>
          <p:cNvSpPr txBox="1"/>
          <p:nvPr/>
        </p:nvSpPr>
        <p:spPr>
          <a:xfrm>
            <a:off x="1091281" y="5487333"/>
            <a:ext cx="2702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사람이 존재하지 않을 때</a:t>
            </a:r>
            <a:b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data sample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6F33D-904A-11A4-1160-69263C20957A}"/>
              </a:ext>
            </a:extLst>
          </p:cNvPr>
          <p:cNvSpPr txBox="1"/>
          <p:nvPr/>
        </p:nvSpPr>
        <p:spPr>
          <a:xfrm>
            <a:off x="5478798" y="5487334"/>
            <a:ext cx="2702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사람이 존재할 때</a:t>
            </a:r>
            <a:b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 data sample</a:t>
            </a:r>
          </a:p>
        </p:txBody>
      </p:sp>
    </p:spTree>
    <p:extLst>
      <p:ext uri="{BB962C8B-B14F-4D97-AF65-F5344CB8AC3E}">
        <p14:creationId xmlns:p14="http://schemas.microsoft.com/office/powerpoint/2010/main" val="38844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D5C06-8B1E-8E5A-1913-F7834D856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50821-B67B-34F9-24E7-E7BD07EE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실행 결과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CBA1C-8865-9323-B211-0AA80A2F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Sensing Accuracy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9ABAD-5F74-DEC7-A2C6-5DB7AB2B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그림 5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8C10398C-85F5-415E-4A1C-978C01A7F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20" y="2028156"/>
            <a:ext cx="4999790" cy="3749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20357A-86F0-630C-F19F-CA744BF216FD}"/>
              </a:ext>
            </a:extLst>
          </p:cNvPr>
          <p:cNvSpPr txBox="1"/>
          <p:nvPr/>
        </p:nvSpPr>
        <p:spPr>
          <a:xfrm>
            <a:off x="2572931" y="5975111"/>
            <a:ext cx="448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훈련된 데이터셋을 기반으로 테스트한  감지 정확도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510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E03BB-D124-7ACB-6A84-A307977F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4B8CEC-327B-D824-322F-942C65BB5D61}"/>
              </a:ext>
            </a:extLst>
          </p:cNvPr>
          <p:cNvSpPr txBox="1">
            <a:spLocks/>
          </p:cNvSpPr>
          <p:nvPr/>
        </p:nvSpPr>
        <p:spPr>
          <a:xfrm>
            <a:off x="0" y="2568353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ko-KR" sz="24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채널 추정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(channel</a:t>
            </a:r>
            <a:r>
              <a:rPr lang="ko-KR" altLang="ko-KR" sz="24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  <a:r>
              <a:rPr lang="en-US" altLang="ko-KR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estimation)</a:t>
            </a:r>
            <a:r>
              <a:rPr lang="ko-KR" altLang="ko-KR" sz="24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의 원리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5A8EC1-E780-E58C-004C-D09DF2FD5F3B}"/>
              </a:ext>
            </a:extLst>
          </p:cNvPr>
          <p:cNvCxnSpPr/>
          <p:nvPr/>
        </p:nvCxnSpPr>
        <p:spPr>
          <a:xfrm>
            <a:off x="1358919" y="3386506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627A3C8-B51A-BD51-8C6A-D6EF9E71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9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CEFEC-BE54-144F-AE42-82AFEB719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A43BB-C596-455B-0B05-26D8C3EF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채널 추정 원리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721567-31C4-E11F-8919-668EF9DC2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 err="1">
                <a:solidFill>
                  <a:srgbClr val="0432FF"/>
                </a:solidFill>
              </a:rPr>
              <a:t>Wifi</a:t>
            </a:r>
            <a:r>
              <a:rPr kumimoji="1" lang="ko-KR" altLang="en-US" sz="1800" dirty="0">
                <a:solidFill>
                  <a:srgbClr val="0432FF"/>
                </a:solidFill>
              </a:rPr>
              <a:t> 무선 채널 추정 방법 </a:t>
            </a:r>
            <a:r>
              <a:rPr kumimoji="1" lang="en-US" altLang="ko-KR" sz="1800" dirty="0">
                <a:solidFill>
                  <a:srgbClr val="0432FF"/>
                </a:solidFill>
              </a:rPr>
              <a:t>(</a:t>
            </a:r>
            <a:r>
              <a:rPr kumimoji="1" lang="ko-KR" altLang="en-US" sz="1800" dirty="0">
                <a:solidFill>
                  <a:srgbClr val="0432FF"/>
                </a:solidFill>
              </a:rPr>
              <a:t>훈련 신호 사용 방법</a:t>
            </a:r>
            <a:r>
              <a:rPr kumimoji="1" lang="en-US" altLang="ko-KR" sz="1800" dirty="0">
                <a:solidFill>
                  <a:srgbClr val="0432FF"/>
                </a:solidFill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en-US" altLang="ko-KR" sz="1600" dirty="0">
                <a:effectLst/>
                <a:latin typeface="Helvetica" pitchFamily="2" charset="0"/>
              </a:rPr>
              <a:t>IEEE802.11 </a:t>
            </a:r>
            <a:r>
              <a:rPr lang="ko-KR" altLang="en-US" sz="1600" dirty="0">
                <a:effectLst/>
                <a:latin typeface="Helvetica" pitchFamily="2" charset="0"/>
              </a:rPr>
              <a:t>기반 시스템에서는 특정 주기로 훈련 신호를 전송하여 채널 추정을 수행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dirty="0">
                <a:effectLst/>
                <a:latin typeface="Helvetica" pitchFamily="2" charset="0"/>
              </a:rPr>
              <a:t>이 훈련 신호를 사용하여 수신기는 다양한 수신기 파라미터를 계산하고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  <a:r>
              <a:rPr lang="ko-KR" altLang="en-US" sz="1600" dirty="0">
                <a:effectLst/>
                <a:latin typeface="Helvetica" pitchFamily="2" charset="0"/>
              </a:rPr>
              <a:t>이를 기반으로 노이즈를 분석하여 수신된 데이터를 복구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6583A5-9B9E-D156-BA22-7468EF9D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9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3D26A-9722-12F4-3A4C-709A990CB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E433E-3816-D299-5373-06AF00E7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채널 추정 원리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91813-83A7-D7B6-A5E9-5390E7EAA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kern="100" dirty="0">
                <a:solidFill>
                  <a:srgbClr val="0432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OFDM (Orthogonal Frequency Division Multiplexing)</a:t>
            </a:r>
            <a:endParaRPr lang="en-US" altLang="ko-KR" sz="2000" dirty="0">
              <a:solidFill>
                <a:srgbClr val="0432FF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kern="100" dirty="0">
                <a:latin typeface="+mj-ea"/>
                <a:ea typeface="+mj-ea"/>
                <a:cs typeface="Times New Roman" panose="02020603050405020304" pitchFamily="18" charset="0"/>
              </a:rPr>
              <a:t>하나의 정보를</a:t>
            </a:r>
            <a:r>
              <a:rPr lang="ko-KR" altLang="ko-KR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여러 부 반송파로 분할</a:t>
            </a:r>
            <a:r>
              <a:rPr lang="ko-KR" altLang="en-US" sz="1400" kern="100" dirty="0">
                <a:latin typeface="+mj-ea"/>
                <a:ea typeface="+mj-ea"/>
                <a:cs typeface="Times New Roman" panose="02020603050405020304" pitchFamily="18" charset="0"/>
              </a:rPr>
              <a:t>하여</a:t>
            </a:r>
            <a:r>
              <a:rPr lang="ko-KR" altLang="en-US" sz="1400" b="0" i="0" u="none" strike="noStrike" dirty="0">
                <a:effectLst/>
                <a:latin typeface="+mj-ea"/>
                <a:ea typeface="+mj-ea"/>
              </a:rPr>
              <a:t> </a:t>
            </a:r>
            <a:r>
              <a:rPr lang="ko-KR" altLang="en-US" sz="1400" b="0" i="0" u="none" strike="noStrike" dirty="0" err="1">
                <a:effectLst/>
                <a:latin typeface="+mj-ea"/>
                <a:ea typeface="+mj-ea"/>
              </a:rPr>
              <a:t>반송파</a:t>
            </a:r>
            <a:r>
              <a:rPr lang="ko-KR" altLang="en-US" sz="1400" b="0" i="0" u="none" strike="noStrike" dirty="0">
                <a:effectLst/>
                <a:latin typeface="+mj-ea"/>
                <a:ea typeface="+mj-ea"/>
              </a:rPr>
              <a:t> 간의 간격을 최소로 하기 위해 직교성을 부가하여 </a:t>
            </a:r>
            <a:r>
              <a:rPr lang="ko-KR" altLang="en-US" sz="1400" b="0" i="0" u="none" strike="noStrike" dirty="0" err="1">
                <a:effectLst/>
                <a:latin typeface="+mj-ea"/>
                <a:ea typeface="+mj-ea"/>
              </a:rPr>
              <a:t>다중화시키는</a:t>
            </a:r>
            <a:r>
              <a:rPr lang="ko-KR" altLang="en-US" sz="1400" b="0" i="0" u="none" strike="noStrike" dirty="0">
                <a:effectLst/>
                <a:latin typeface="+mj-ea"/>
                <a:ea typeface="+mj-ea"/>
              </a:rPr>
              <a:t> 변조기술</a:t>
            </a:r>
            <a:endParaRPr lang="en-US" altLang="ko-KR" sz="14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ko-KR" altLang="ko-KR" sz="14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사용 가능한 대역폭의 효율적인 사용과 간섭에 대한 더 나은 저항력을 제공</a:t>
            </a:r>
            <a:endParaRPr lang="en-US" altLang="ko-KR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0" i="0" u="none" strike="noStrike" dirty="0">
                <a:effectLst/>
                <a:latin typeface="Söhne"/>
              </a:rPr>
              <a:t>OFDM </a:t>
            </a:r>
            <a:r>
              <a:rPr lang="ko-KR" altLang="en-US" sz="1400" b="0" i="0" u="none" strike="noStrike" dirty="0">
                <a:effectLst/>
                <a:latin typeface="Söhne"/>
              </a:rPr>
              <a:t>기술에서 </a:t>
            </a:r>
            <a:r>
              <a:rPr lang="en-US" altLang="ko-KR" sz="1400" b="0" i="0" u="none" strike="noStrike" dirty="0">
                <a:effectLst/>
                <a:latin typeface="Söhne"/>
              </a:rPr>
              <a:t>preamble</a:t>
            </a:r>
            <a:r>
              <a:rPr lang="ko-KR" altLang="en-US" sz="1400" b="0" i="0" u="none" strike="noStrike" dirty="0">
                <a:effectLst/>
                <a:latin typeface="Söhne"/>
              </a:rPr>
              <a:t>은 초기 동기화 및 채널 추정을 위한 부분으로 활용</a:t>
            </a:r>
            <a:r>
              <a:rPr lang="en-US" altLang="ko-KR" sz="1400" b="0" i="0" u="none" strike="noStrike" dirty="0">
                <a:effectLst/>
                <a:latin typeface="Söhne"/>
              </a:rPr>
              <a:t>(</a:t>
            </a:r>
            <a:r>
              <a:rPr lang="ko-KR" altLang="en-US" sz="1400" b="0" i="0" u="none" strike="noStrike" dirty="0">
                <a:effectLst/>
                <a:latin typeface="Söhne"/>
              </a:rPr>
              <a:t>예</a:t>
            </a:r>
            <a:r>
              <a:rPr lang="en-US" altLang="ko-KR" sz="1400" b="0" i="0" u="none" strike="noStrike" dirty="0">
                <a:effectLst/>
                <a:latin typeface="Söhne"/>
              </a:rPr>
              <a:t>:</a:t>
            </a:r>
            <a:r>
              <a:rPr lang="ko-KR" altLang="en-US" sz="1400" b="0" i="0" u="none" strike="noStrike" dirty="0">
                <a:effectLst/>
                <a:latin typeface="Söhne"/>
              </a:rPr>
              <a:t> </a:t>
            </a:r>
            <a:r>
              <a:rPr lang="en-US" altLang="ko-KR" sz="1400" b="0" i="0" u="none" strike="noStrike" dirty="0" err="1">
                <a:effectLst/>
                <a:latin typeface="Söhne"/>
              </a:rPr>
              <a:t>wifi</a:t>
            </a:r>
            <a:r>
              <a:rPr lang="en-US" altLang="ko-KR" sz="1400" b="0" i="0" u="none" strike="noStrike" dirty="0">
                <a:effectLst/>
                <a:latin typeface="Söhne"/>
              </a:rPr>
              <a:t>)</a:t>
            </a:r>
            <a:endParaRPr lang="ko-KR" altLang="ko-KR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D8AA7-3E57-687F-3E33-5CF5516C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8" name="Picture 4" descr="OFDM transmitter-receiver structure. | Download Scientific Diagram">
            <a:extLst>
              <a:ext uri="{FF2B5EF4-FFF2-40B4-BE49-F238E27FC236}">
                <a16:creationId xmlns:a16="http://schemas.microsoft.com/office/drawing/2014/main" id="{B11011DC-209D-B9FC-34DF-055E5189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69" y="3533673"/>
            <a:ext cx="4331062" cy="234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0EA37-A0FD-D9A0-0009-D2D46E272108}"/>
              </a:ext>
            </a:extLst>
          </p:cNvPr>
          <p:cNvSpPr txBox="1"/>
          <p:nvPr/>
        </p:nvSpPr>
        <p:spPr>
          <a:xfrm>
            <a:off x="3517926" y="5972673"/>
            <a:ext cx="2702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OFDM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송수신기 구조</a:t>
            </a:r>
          </a:p>
        </p:txBody>
      </p:sp>
    </p:spTree>
    <p:extLst>
      <p:ext uri="{BB962C8B-B14F-4D97-AF65-F5344CB8AC3E}">
        <p14:creationId xmlns:p14="http://schemas.microsoft.com/office/powerpoint/2010/main" val="203014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42F6D-F3C2-0F63-B07C-2BA7E82F4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2E23D-F8EC-5B9B-7024-C21198B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채널 추정 원리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5A9BB-A584-A127-F6E3-77C973C7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kern="100" dirty="0">
                <a:solidFill>
                  <a:srgbClr val="0432FF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OFDM (Orthogonal Frequency Division Multiplexing)</a:t>
            </a:r>
            <a:endParaRPr lang="en-US" altLang="ko-KR" sz="2000" dirty="0">
              <a:solidFill>
                <a:srgbClr val="0432FF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0" i="0" u="none" strike="noStrike" dirty="0" err="1">
                <a:effectLst/>
                <a:latin typeface="Söhne"/>
              </a:rPr>
              <a:t>WiFi</a:t>
            </a:r>
            <a:r>
              <a:rPr lang="en-US" altLang="ko-KR" sz="1400" b="0" i="0" u="none" strike="noStrike" dirty="0">
                <a:effectLst/>
                <a:latin typeface="Söhne"/>
              </a:rPr>
              <a:t> preamble</a:t>
            </a:r>
            <a:r>
              <a:rPr lang="ko-KR" altLang="en-US" sz="1400" b="0" i="0" u="none" strike="noStrike" dirty="0">
                <a:effectLst/>
                <a:latin typeface="Söhne"/>
              </a:rPr>
              <a:t>은 </a:t>
            </a:r>
            <a:r>
              <a:rPr lang="en-US" altLang="ko-KR" sz="1400" b="0" i="0" u="none" strike="noStrike" dirty="0">
                <a:effectLst/>
                <a:latin typeface="Söhne"/>
              </a:rPr>
              <a:t>OFDM</a:t>
            </a:r>
            <a:r>
              <a:rPr lang="ko-KR" altLang="en-US" sz="1400" b="0" i="0" u="none" strike="noStrike" dirty="0">
                <a:effectLst/>
                <a:latin typeface="Söhne"/>
              </a:rPr>
              <a:t>에서 사용되는 여러 </a:t>
            </a:r>
            <a:r>
              <a:rPr lang="ko-KR" altLang="en-US" sz="1400" b="0" i="0" u="none" strike="noStrike" dirty="0" err="1">
                <a:effectLst/>
                <a:latin typeface="Söhne"/>
              </a:rPr>
              <a:t>서브캐리어의</a:t>
            </a:r>
            <a:r>
              <a:rPr lang="ko-KR" altLang="en-US" sz="1400" b="0" i="0" u="none" strike="noStrike" dirty="0">
                <a:effectLst/>
                <a:latin typeface="Söhne"/>
              </a:rPr>
              <a:t> 일부를 활용하여 구성</a:t>
            </a:r>
            <a:r>
              <a:rPr lang="en-US" altLang="ko-KR" sz="1400" b="0" i="0" u="none" strike="noStrike" dirty="0">
                <a:effectLst/>
                <a:latin typeface="Söhne"/>
              </a:rPr>
              <a:t> Preamble</a:t>
            </a:r>
            <a:r>
              <a:rPr lang="ko-KR" altLang="en-US" sz="1400" b="0" i="0" u="none" strike="noStrike" dirty="0">
                <a:effectLst/>
                <a:latin typeface="Söhne"/>
              </a:rPr>
              <a:t>은 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>
                <a:effectLst/>
                <a:latin typeface="Söhne"/>
              </a:rPr>
              <a:t>초기 동기화 및 채널 추정을 위한 신호로</a:t>
            </a:r>
            <a:r>
              <a:rPr lang="en-US" altLang="ko-KR" sz="1400" b="0" i="0" u="none" strike="noStrike" dirty="0">
                <a:effectLst/>
                <a:latin typeface="Söhne"/>
              </a:rPr>
              <a:t>, OFDM</a:t>
            </a:r>
            <a:r>
              <a:rPr lang="ko-KR" altLang="en-US" sz="1400" b="0" i="0" u="none" strike="noStrike" dirty="0">
                <a:effectLst/>
                <a:latin typeface="Söhne"/>
              </a:rPr>
              <a:t>에서는 주로 특정 </a:t>
            </a:r>
            <a:r>
              <a:rPr lang="ko-KR" altLang="en-US" sz="1400" b="0" i="0" u="none" strike="noStrike" dirty="0" err="1">
                <a:effectLst/>
                <a:latin typeface="Söhne"/>
              </a:rPr>
              <a:t>서브캐리어들에</a:t>
            </a:r>
            <a:r>
              <a:rPr lang="ko-KR" altLang="en-US" sz="1400" b="0" i="0" u="none" strike="noStrike" dirty="0">
                <a:effectLst/>
                <a:latin typeface="Söhne"/>
              </a:rPr>
              <a:t> 대한 파형이 포함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0" i="0" u="none" strike="noStrike" dirty="0">
                <a:effectLst/>
                <a:latin typeface="Söhne"/>
              </a:rPr>
              <a:t>OFDM</a:t>
            </a:r>
            <a:r>
              <a:rPr lang="ko-KR" altLang="en-US" sz="1400" b="0" i="0" u="none" strike="noStrike" dirty="0">
                <a:effectLst/>
                <a:latin typeface="Söhne"/>
              </a:rPr>
              <a:t>의 </a:t>
            </a:r>
            <a:r>
              <a:rPr lang="en-US" altLang="ko-KR" sz="1400" b="0" i="0" u="none" strike="noStrike" dirty="0">
                <a:effectLst/>
                <a:latin typeface="Söhne"/>
              </a:rPr>
              <a:t>preamble </a:t>
            </a:r>
            <a:r>
              <a:rPr lang="ko-KR" altLang="en-US" sz="1400" b="0" i="0" u="none" strike="noStrike" dirty="0">
                <a:effectLst/>
                <a:latin typeface="Söhne"/>
              </a:rPr>
              <a:t>부분은 수신자가 동기화 및 채널 추정을 수행</a:t>
            </a:r>
            <a:endParaRPr lang="en-US" altLang="ko-KR" sz="1400" b="0" i="0" u="none" strike="noStrike" dirty="0"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F3EACB-EFFE-AB1F-60B7-C97CCDC9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2" descr="802.11a OFDM PLCP 부계층">
            <a:extLst>
              <a:ext uri="{FF2B5EF4-FFF2-40B4-BE49-F238E27FC236}">
                <a16:creationId xmlns:a16="http://schemas.microsoft.com/office/drawing/2014/main" id="{135F6D51-5ECC-8BEA-82C7-F95A54AC7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254" y="3714253"/>
            <a:ext cx="4789106" cy="209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3357A7-AF4A-AA35-BB4B-F635F24D3E45}"/>
              </a:ext>
            </a:extLst>
          </p:cNvPr>
          <p:cNvSpPr txBox="1"/>
          <p:nvPr/>
        </p:nvSpPr>
        <p:spPr>
          <a:xfrm>
            <a:off x="3752628" y="5988747"/>
            <a:ext cx="2702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802.11a OFDM PLCP </a:t>
            </a: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부계층</a:t>
            </a:r>
            <a:endParaRPr kumimoji="1"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56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FD568-8E96-7B43-B7F4-E6845B524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2F03D-6968-C7CC-493B-B4238CFB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채널 추정 원리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0C444-FAA7-BFB6-E61B-8A08A4115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WiFi</a:t>
            </a:r>
            <a:r>
              <a:rPr lang="en-US" altLang="ko-KR" sz="20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 PHY (Physical layer) </a:t>
            </a:r>
            <a:r>
              <a:rPr lang="en-US" altLang="ko-KR" sz="20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Frame</a:t>
            </a:r>
          </a:p>
          <a:p>
            <a:pPr lvl="1">
              <a:lnSpc>
                <a:spcPct val="150000"/>
              </a:lnSpc>
            </a:pPr>
            <a:r>
              <a:rPr lang="ko-KR" altLang="en-US" sz="1600" b="0" i="0" u="none" strike="noStrike" dirty="0">
                <a:effectLst/>
                <a:latin typeface="Söhne"/>
              </a:rPr>
              <a:t>무선 네트워크에서 데이터를 물리적으로 전송하는 데 사용되는 프레임</a:t>
            </a:r>
            <a:r>
              <a:rPr lang="en-US" altLang="ko-KR" sz="1600" b="0" i="0" u="none" strike="noStrike" dirty="0">
                <a:effectLst/>
                <a:latin typeface="Söhne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600" b="0" i="0" u="none" strike="noStrike" dirty="0">
                <a:effectLst/>
                <a:latin typeface="Söhne"/>
              </a:rPr>
              <a:t>물리적 계층</a:t>
            </a:r>
            <a:r>
              <a:rPr lang="en-US" altLang="ko-KR" sz="1600" b="0" i="0" u="none" strike="noStrike" dirty="0">
                <a:effectLst/>
                <a:latin typeface="Söhne"/>
              </a:rPr>
              <a:t>(</a:t>
            </a:r>
            <a:r>
              <a:rPr lang="en-US" altLang="ko-Kore-KR" sz="1600" b="0" i="0" u="none" strike="noStrike" dirty="0">
                <a:effectLst/>
                <a:latin typeface="Söhne"/>
              </a:rPr>
              <a:t>Physical Layer)</a:t>
            </a:r>
            <a:r>
              <a:rPr lang="ko-KR" altLang="en-US" sz="1600" b="0" i="0" u="none" strike="noStrike" dirty="0">
                <a:effectLst/>
                <a:latin typeface="Söhne"/>
              </a:rPr>
              <a:t>에서 데이터의 전송 방법을 정의하며</a:t>
            </a:r>
            <a:r>
              <a:rPr lang="en-US" altLang="ko-KR" sz="1600" b="0" i="0" u="none" strike="noStrike" dirty="0">
                <a:effectLst/>
                <a:latin typeface="Söhne"/>
              </a:rPr>
              <a:t>, </a:t>
            </a:r>
            <a:r>
              <a:rPr lang="ko-KR" altLang="en-US" sz="1600" b="0" i="0" u="none" strike="noStrike" dirty="0">
                <a:effectLst/>
                <a:latin typeface="Söhne"/>
              </a:rPr>
              <a:t>무선 신호의 형태</a:t>
            </a:r>
            <a:r>
              <a:rPr lang="en-US" altLang="ko-KR" sz="1600" b="0" i="0" u="none" strike="noStrike" dirty="0">
                <a:effectLst/>
                <a:latin typeface="Söhne"/>
              </a:rPr>
              <a:t>, </a:t>
            </a:r>
            <a:r>
              <a:rPr lang="ko-KR" altLang="en-US" sz="1600" b="0" i="0" u="none" strike="noStrike" dirty="0">
                <a:effectLst/>
                <a:latin typeface="Söhne"/>
              </a:rPr>
              <a:t>속도</a:t>
            </a:r>
            <a:r>
              <a:rPr lang="en-US" altLang="ko-KR" sz="1600" b="0" i="0" u="none" strike="noStrike" dirty="0">
                <a:effectLst/>
                <a:latin typeface="Söhne"/>
              </a:rPr>
              <a:t>, </a:t>
            </a:r>
            <a:r>
              <a:rPr lang="ko-KR" altLang="en-US" sz="1600" b="0" i="0" u="none" strike="noStrike" dirty="0">
                <a:effectLst/>
                <a:latin typeface="Söhne"/>
              </a:rPr>
              <a:t>전송 간격 등을 결정</a:t>
            </a:r>
            <a:endParaRPr lang="en-US" altLang="ko-KR" sz="1600" b="0" i="0" u="none" strike="noStrike" dirty="0">
              <a:effectLst/>
              <a:latin typeface="Söhne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0" i="0" u="none" strike="noStrike" dirty="0">
                <a:effectLst/>
                <a:latin typeface="Söhne"/>
              </a:rPr>
              <a:t>실제 데이터를 전송하기 전에 무선 신호를 생성하여 송수신기 사이의 동기화를 유지하고</a:t>
            </a:r>
            <a:r>
              <a:rPr lang="en-US" altLang="ko-KR" sz="1600" b="0" i="0" u="none" strike="noStrike" dirty="0">
                <a:effectLst/>
                <a:latin typeface="Söhne"/>
              </a:rPr>
              <a:t>, </a:t>
            </a:r>
            <a:r>
              <a:rPr lang="ko-KR" altLang="en-US" sz="1600" b="0" i="0" u="none" strike="noStrike" dirty="0">
                <a:effectLst/>
                <a:latin typeface="Söhne"/>
              </a:rPr>
              <a:t>전송할 데이터의 속성과 유형을 식별하여 전송</a:t>
            </a:r>
            <a:endParaRPr lang="en-US" altLang="ko-KR" sz="1600" b="0" i="0" u="none" strike="noStrike" dirty="0"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F9F40A-23BD-0EAF-E772-91D5B78D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218" name="Picture 2" descr="Wi-Fi: Overview of the 802.11 Physical Layer and Transmitter Measurements |  Tektronix">
            <a:extLst>
              <a:ext uri="{FF2B5EF4-FFF2-40B4-BE49-F238E27FC236}">
                <a16:creationId xmlns:a16="http://schemas.microsoft.com/office/drawing/2014/main" id="{302985C1-496A-CDEB-FB82-C267A17B6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710" y="3692658"/>
            <a:ext cx="4146006" cy="25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27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A7B3-2D1B-0D7C-A93F-C83C0CF4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FB26B-DEBA-CD4A-B3E6-9F8ED611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채널 추정 원리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49DEF6-39E2-A2B0-B651-13ADB094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WiFi</a:t>
            </a:r>
            <a:r>
              <a:rPr lang="en-US" altLang="ko-KR" sz="20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 PHY (Physical layer) </a:t>
            </a:r>
            <a:r>
              <a:rPr lang="en-US" altLang="ko-KR" sz="20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Frame</a:t>
            </a:r>
          </a:p>
          <a:p>
            <a:pPr>
              <a:lnSpc>
                <a:spcPct val="200000"/>
              </a:lnSpc>
            </a:pPr>
            <a:r>
              <a:rPr lang="en-US" altLang="ko-Kore-KR" sz="1800" b="0" i="0" u="none" strike="noStrike" dirty="0" err="1">
                <a:effectLst/>
                <a:latin typeface="Söhne"/>
              </a:rPr>
              <a:t>WiFi</a:t>
            </a:r>
            <a:r>
              <a:rPr lang="en-US" altLang="ko-Kore-KR" sz="1800" b="0" i="0" u="none" strike="noStrike" dirty="0">
                <a:effectLst/>
                <a:latin typeface="Söhne"/>
              </a:rPr>
              <a:t> PHY(Frame)</a:t>
            </a:r>
            <a:r>
              <a:rPr lang="ko-KR" altLang="en-US" sz="1800" b="0" i="0" u="none" strike="noStrike" dirty="0">
                <a:effectLst/>
                <a:latin typeface="Söhne"/>
              </a:rPr>
              <a:t>은 크게 </a:t>
            </a:r>
            <a:r>
              <a:rPr lang="en-US" altLang="ko-Kore-KR" sz="1800" b="0" i="0" u="none" strike="noStrike" dirty="0">
                <a:effectLst/>
                <a:latin typeface="Söhne"/>
              </a:rPr>
              <a:t>Header</a:t>
            </a:r>
            <a:r>
              <a:rPr lang="ko-KR" altLang="en-US" sz="1800" b="0" i="0" u="none" strike="noStrike" dirty="0">
                <a:effectLst/>
                <a:latin typeface="Söhne"/>
              </a:rPr>
              <a:t>와 </a:t>
            </a:r>
            <a:r>
              <a:rPr lang="en-US" altLang="ko-Kore-KR" sz="1800" b="0" i="0" u="none" strike="noStrike" dirty="0">
                <a:effectLst/>
                <a:latin typeface="Söhne"/>
              </a:rPr>
              <a:t>Data Link</a:t>
            </a:r>
            <a:r>
              <a:rPr lang="ko-KR" altLang="en-US" sz="1800" b="0" i="0" u="none" strike="noStrike" dirty="0">
                <a:effectLst/>
                <a:latin typeface="Söhne"/>
              </a:rPr>
              <a:t>로 구성</a:t>
            </a:r>
            <a:endParaRPr lang="en-US" altLang="ko-KR" sz="18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en-US" altLang="ko-Kore-KR" sz="1400" b="0" i="0" u="none" strike="noStrike" dirty="0">
                <a:effectLst/>
                <a:latin typeface="Söhne"/>
              </a:rPr>
              <a:t>Header</a:t>
            </a:r>
            <a:r>
              <a:rPr lang="ko-KR" altLang="en-US" sz="1400" b="0" i="0" u="none" strike="noStrike" dirty="0">
                <a:effectLst/>
                <a:latin typeface="Söhne"/>
              </a:rPr>
              <a:t>는 전송할 데이터의 속성을 나타내며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en-US" altLang="ko-Kore-KR" sz="1400" b="0" i="0" u="none" strike="noStrike" dirty="0">
                <a:effectLst/>
                <a:latin typeface="Söhne"/>
              </a:rPr>
              <a:t>Data Link </a:t>
            </a:r>
            <a:r>
              <a:rPr lang="ko-KR" altLang="en-US" sz="1400" b="0" i="0" u="none" strike="noStrike" dirty="0">
                <a:effectLst/>
                <a:latin typeface="Söhne"/>
              </a:rPr>
              <a:t>는 실제 데이터를 포함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algn="l">
              <a:lnSpc>
                <a:spcPct val="200000"/>
              </a:lnSpc>
            </a:pPr>
            <a:r>
              <a:rPr lang="en-US" altLang="ko-Kore-KR" sz="1800" b="0" i="0" u="none" strike="noStrike" dirty="0">
                <a:effectLst/>
                <a:latin typeface="Söhne"/>
              </a:rPr>
              <a:t>Header</a:t>
            </a:r>
          </a:p>
          <a:p>
            <a:pPr lvl="1">
              <a:lnSpc>
                <a:spcPct val="200000"/>
              </a:lnSpc>
            </a:pPr>
            <a:r>
              <a:rPr lang="en-US" altLang="ko-Kore-KR" sz="1400" b="0" i="0" u="none" strike="noStrike" dirty="0">
                <a:effectLst/>
                <a:latin typeface="Söhne"/>
              </a:rPr>
              <a:t>PLCP Preamble: </a:t>
            </a:r>
            <a:r>
              <a:rPr lang="ko-KR" altLang="en-US" sz="1400" b="0" i="0" u="none" strike="noStrike" dirty="0">
                <a:effectLst/>
                <a:latin typeface="Söhne"/>
              </a:rPr>
              <a:t>무선 신호의 도달과정에서 복잡한 신호를 생성하여 송수신기 사이의 시간 동기화 유지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en-US" altLang="ko-Kore-KR" sz="1400" b="0" i="0" u="none" strike="noStrike" dirty="0">
                <a:effectLst/>
                <a:latin typeface="Söhne"/>
              </a:rPr>
              <a:t>PLCP Header: </a:t>
            </a:r>
            <a:r>
              <a:rPr lang="ko-KR" altLang="en-US" sz="1400" b="0" i="0" u="none" strike="noStrike" dirty="0">
                <a:effectLst/>
                <a:latin typeface="Söhne"/>
              </a:rPr>
              <a:t>실제 데이터 전송을 위한 정보를 담고 있으며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송신기와 수신기 사이의 주파수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데이터 전송 속도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데이터 길이 등의 정보를 포함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en-US" altLang="ko-Kore-KR" sz="1400" b="0" i="0" u="none" strike="noStrike" dirty="0">
                <a:effectLst/>
                <a:latin typeface="Söhne"/>
              </a:rPr>
              <a:t>Signal Field: </a:t>
            </a:r>
            <a:r>
              <a:rPr lang="ko-KR" altLang="en-US" sz="1400" b="0" i="0" u="none" strike="noStrike" dirty="0">
                <a:effectLst/>
                <a:latin typeface="Söhne"/>
              </a:rPr>
              <a:t>전송할 데이터의 유형</a:t>
            </a:r>
            <a:r>
              <a:rPr lang="en-US" altLang="ko-KR" sz="1400" b="0" i="0" u="none" strike="noStrike" dirty="0">
                <a:effectLst/>
                <a:latin typeface="Söhne"/>
              </a:rPr>
              <a:t>(</a:t>
            </a:r>
            <a:r>
              <a:rPr lang="ko-KR" altLang="en-US" sz="1400" b="0" i="0" u="none" strike="noStrike" dirty="0">
                <a:effectLst/>
                <a:latin typeface="Söhne"/>
              </a:rPr>
              <a:t>데이터 전송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en-US" altLang="ko-Kore-KR" sz="1400" b="0" i="0" u="none" strike="noStrike" dirty="0">
                <a:effectLst/>
                <a:latin typeface="Söhne"/>
              </a:rPr>
              <a:t>ACK, RTS </a:t>
            </a:r>
            <a:r>
              <a:rPr lang="ko-KR" altLang="en-US" sz="1400" b="0" i="0" u="none" strike="noStrike" dirty="0">
                <a:effectLst/>
                <a:latin typeface="Söhne"/>
              </a:rPr>
              <a:t>등</a:t>
            </a:r>
            <a:r>
              <a:rPr lang="en-US" altLang="ko-KR" sz="1400" b="0" i="0" u="none" strike="noStrike" dirty="0">
                <a:effectLst/>
                <a:latin typeface="Söhne"/>
              </a:rPr>
              <a:t>)</a:t>
            </a:r>
            <a:r>
              <a:rPr lang="ko-KR" altLang="en-US" sz="1400" b="0" i="0" u="none" strike="noStrike" dirty="0">
                <a:effectLst/>
                <a:latin typeface="Söhne"/>
              </a:rPr>
              <a:t>을 식별하는 데 사용</a:t>
            </a:r>
            <a:endParaRPr lang="en-US" altLang="ko-KR" sz="1400" b="0" i="0" u="none" strike="noStrike" dirty="0">
              <a:effectLst/>
              <a:latin typeface="Söhn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FB9CE0-EF70-7C71-41D5-6D288B3F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30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20359-275F-A8C9-D93C-F4A61ADAF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CA26E-0280-1B06-4B3E-E2D7825F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dirty="0"/>
              <a:t>채널 추정 원리</a:t>
            </a:r>
            <a:endParaRPr kumimoji="1" lang="en-US" altLang="ko-KR" sz="2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88ACFC-333B-3590-5DBA-93623BA6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WiFi</a:t>
            </a:r>
            <a:r>
              <a:rPr lang="en-US" altLang="ko-KR" sz="20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 PHY (Physical layer) </a:t>
            </a:r>
            <a:r>
              <a:rPr lang="en-US" altLang="ko-KR" sz="20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Frame</a:t>
            </a:r>
          </a:p>
          <a:p>
            <a:pPr>
              <a:lnSpc>
                <a:spcPct val="150000"/>
              </a:lnSpc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STF</a:t>
            </a:r>
            <a:r>
              <a:rPr lang="en-US" altLang="ko-KR" sz="1600" kern="100" dirty="0">
                <a:solidFill>
                  <a:srgbClr val="000000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,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 LTF</a:t>
            </a:r>
            <a:endParaRPr lang="en-US" altLang="ko-KR" sz="16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STF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와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 LTF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는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WLAN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전송의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preamble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에서 중요한 구성 요소로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,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Segoe UI" panose="020B0502040204020203" pitchFamily="34" charset="0"/>
              </a:rPr>
              <a:t>송신자와 수신자 간의 채널 추정 및 동기화를 용이하게 함</a:t>
            </a:r>
            <a:endParaRPr lang="ko-KR" altLang="ko-KR" sz="16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50000"/>
              </a:lnSpc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STF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와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LTF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는 함께 수신기가 채널 주파수 응답을 추정하고 수신기 </a:t>
            </a:r>
            <a:r>
              <a:rPr lang="ko-KR" altLang="ko-KR" sz="1600" kern="100" dirty="0" err="1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이퀄라이저를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조정하여 채널 왜곡을 보정하는 데 필요</a:t>
            </a:r>
            <a:r>
              <a:rPr lang="ko-KR" altLang="en-US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하며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이는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 WLAN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시스템에서 안정적이고 정확한 데이터 전송을 달성하는 데 중요</a:t>
            </a:r>
            <a:endParaRPr lang="ko-KR" altLang="ko-KR" sz="1600" kern="100" dirty="0">
              <a:effectLst/>
              <a:latin typeface="맑은 고딕" panose="020B0503020000020004" pitchFamily="34" charset="-127"/>
              <a:ea typeface="맑은 고딕" panose="020B0503020000020004" pitchFamily="34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F3CF4-22A5-FE31-B46F-759C5905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91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6B9D9-E7F1-9CCD-AC35-46FA391E1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37DAC3-4E64-4303-C80E-D493C1CA4AC0}"/>
              </a:ext>
            </a:extLst>
          </p:cNvPr>
          <p:cNvSpPr txBox="1">
            <a:spLocks/>
          </p:cNvSpPr>
          <p:nvPr/>
        </p:nvSpPr>
        <p:spPr>
          <a:xfrm>
            <a:off x="0" y="2588231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r>
              <a:rPr lang="en-US" altLang="ko-KR" sz="20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AI</a:t>
            </a:r>
            <a:r>
              <a:rPr lang="ko-KR" altLang="en-US" sz="20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기반 </a:t>
            </a:r>
            <a:r>
              <a:rPr lang="ko-KR" altLang="en-US" sz="2000" b="0" i="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빔포밍</a:t>
            </a:r>
            <a:r>
              <a:rPr lang="ko-KR" altLang="en-US" sz="20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기술 적용 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무선 스피커</a:t>
            </a:r>
            <a:r>
              <a:rPr lang="en-US" altLang="ko-KR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lang="ko-KR" altLang="en-US" sz="2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이어폰</a:t>
            </a:r>
            <a:endParaRPr lang="en-US" altLang="ko-KR" sz="2000" b="0" i="0" u="none" strike="noStrike" dirty="0"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96B6680-FE37-4021-D5E4-AEB03579E835}"/>
              </a:ext>
            </a:extLst>
          </p:cNvPr>
          <p:cNvCxnSpPr/>
          <p:nvPr/>
        </p:nvCxnSpPr>
        <p:spPr>
          <a:xfrm>
            <a:off x="1358919" y="3625042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345B2B-1ACA-61A2-501F-2F0E9A3A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z="2800" dirty="0"/>
              <a:t>Table of Contents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8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Detect Human Presence Using Wireless Sensing with Deep Learning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코드 설명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코드 분석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실행 결과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ko-KR" sz="18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채널 추정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(channel</a:t>
            </a:r>
            <a:r>
              <a:rPr lang="ko-KR" altLang="ko-KR" sz="18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estimation)</a:t>
            </a:r>
            <a:r>
              <a:rPr lang="ko-KR" altLang="ko-KR" sz="18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의 원리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ea typeface="Calibri" panose="020F0502020204030204" pitchFamily="34" charset="0"/>
              </a:rPr>
              <a:t>OFDM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 err="1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WiFi</a:t>
            </a:r>
            <a:r>
              <a:rPr lang="en-US" altLang="ko-KR" sz="12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cs typeface="Times New Roman" panose="02020603050405020304" pitchFamily="18" charset="0"/>
              </a:rPr>
              <a:t> PHY (Physical layer) </a:t>
            </a:r>
            <a:r>
              <a:rPr lang="en-US" altLang="ko-KR" sz="1200" dirty="0">
                <a:solidFill>
                  <a:srgbClr val="0432FF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  <a:cs typeface="Times New Roman" panose="02020603050405020304" pitchFamily="18" charset="0"/>
              </a:rPr>
              <a:t>Frame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18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인공지능이 무선통신에서 활용되는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800" b="0" i="0" u="none" strike="noStrike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예 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활용 사례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14E68-589B-458E-B145-72F8B172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63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C8AC1-2707-2332-2857-D44D32E57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4C53B-07FA-E281-5D62-A5B31BE2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 err="1"/>
              <a:t>빔포밍</a:t>
            </a:r>
            <a:r>
              <a:rPr kumimoji="1" lang="ko-KR" altLang="en-US" sz="2400" dirty="0"/>
              <a:t> 기술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6615D7-4601-4C2C-0D07-3807A34C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Beamforming</a:t>
            </a:r>
            <a:r>
              <a:rPr kumimoji="1" lang="ko-KR" altLang="en-US" sz="2000" dirty="0">
                <a:solidFill>
                  <a:srgbClr val="0000FF"/>
                </a:solidFill>
              </a:rPr>
              <a:t> </a:t>
            </a:r>
            <a:r>
              <a:rPr kumimoji="1" lang="en-US" altLang="ko-KR" sz="2000" dirty="0">
                <a:solidFill>
                  <a:srgbClr val="0000FF"/>
                </a:solidFill>
              </a:rPr>
              <a:t>with AI</a:t>
            </a:r>
          </a:p>
          <a:p>
            <a:pPr lvl="1">
              <a:lnSpc>
                <a:spcPct val="170000"/>
              </a:lnSpc>
            </a:pPr>
            <a:r>
              <a:rPr lang="ko-KR" altLang="en-US" sz="1400" b="1" i="0" u="none" strike="noStrike" dirty="0" err="1">
                <a:effectLst/>
                <a:latin typeface="Söhne"/>
              </a:rPr>
              <a:t>빔포밍</a:t>
            </a:r>
            <a:r>
              <a:rPr lang="en-US" altLang="ko-KR" sz="1400" b="1" i="0" u="none" strike="noStrike" dirty="0">
                <a:effectLst/>
                <a:latin typeface="Söhne"/>
              </a:rPr>
              <a:t>(Beamforming)</a:t>
            </a:r>
            <a:r>
              <a:rPr lang="en-US" altLang="ko-KR" sz="1400" dirty="0">
                <a:latin typeface="Söhne"/>
              </a:rPr>
              <a:t>:</a:t>
            </a:r>
            <a:r>
              <a:rPr lang="ko-KR" altLang="en-US" sz="1400" i="0" u="none" strike="noStrike" dirty="0">
                <a:effectLst/>
                <a:latin typeface="Söhne"/>
              </a:rPr>
              <a:t> 무선 통신 및 센서 네트워크에서 사용되는 기술로</a:t>
            </a:r>
            <a:r>
              <a:rPr lang="en-US" altLang="ko-KR" sz="1400" i="0" u="none" strike="noStrike" dirty="0">
                <a:effectLst/>
                <a:latin typeface="Söhne"/>
              </a:rPr>
              <a:t>, </a:t>
            </a:r>
            <a:r>
              <a:rPr lang="ko-KR" altLang="en-US" sz="1400" i="0" u="none" strike="noStrike" dirty="0">
                <a:effectLst/>
                <a:latin typeface="Söhne"/>
              </a:rPr>
              <a:t>전송 또는 수신되는 전파를 특정 방향으로 집중시키는 방법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ko-KR" altLang="en-US" sz="1400" i="0" u="none" strike="noStrike" dirty="0">
                <a:effectLst/>
                <a:latin typeface="Söhne"/>
              </a:rPr>
              <a:t>특정 방향의 신호를 강화하고</a:t>
            </a:r>
            <a:r>
              <a:rPr lang="en-US" altLang="ko-KR" sz="1400" i="0" u="none" strike="noStrike" dirty="0">
                <a:effectLst/>
                <a:latin typeface="Söhne"/>
              </a:rPr>
              <a:t>, </a:t>
            </a:r>
            <a:r>
              <a:rPr lang="ko-KR" altLang="en-US" sz="1400" i="0" u="none" strike="noStrike" dirty="0">
                <a:effectLst/>
                <a:latin typeface="Söhne"/>
              </a:rPr>
              <a:t>다른 방향의 신호를 감소시킴으로써 통신 성능을 향상시키는데 사용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ko-KR" altLang="en-US" sz="1400" i="0" u="none" strike="noStrike" dirty="0">
                <a:effectLst/>
                <a:latin typeface="Söhne"/>
              </a:rPr>
              <a:t>무선 스피커나 이어폰에서 사용될 때 주변 소음의 영향을 줄이고 목표 방향의 음향을 증</a:t>
            </a:r>
            <a:r>
              <a:rPr lang="ko-KR" altLang="en-US" sz="1400" dirty="0">
                <a:latin typeface="Söhne"/>
              </a:rPr>
              <a:t>폭</a:t>
            </a:r>
            <a:endParaRPr lang="en-US" altLang="ko-KR" sz="1400" dirty="0"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en-US" altLang="ko-KR" sz="1400" i="0" u="none" strike="noStrike" dirty="0">
                <a:effectLst/>
                <a:latin typeface="Söhne"/>
              </a:rPr>
              <a:t>AI</a:t>
            </a:r>
            <a:r>
              <a:rPr lang="ko-KR" altLang="en-US" sz="1400" i="0" u="none" strike="noStrike" dirty="0" err="1">
                <a:effectLst/>
                <a:latin typeface="Söhne"/>
              </a:rPr>
              <a:t>를</a:t>
            </a:r>
            <a:r>
              <a:rPr lang="ko-KR" altLang="en-US" sz="1400" i="0" u="none" strike="noStrike" dirty="0">
                <a:effectLst/>
                <a:latin typeface="Söhne"/>
              </a:rPr>
              <a:t> 사용한 음향 </a:t>
            </a:r>
            <a:r>
              <a:rPr lang="ko-KR" altLang="en-US" sz="1400" i="0" u="none" strike="noStrike" dirty="0" err="1">
                <a:effectLst/>
                <a:latin typeface="Söhne"/>
              </a:rPr>
              <a:t>빔포밍은</a:t>
            </a:r>
            <a:r>
              <a:rPr lang="ko-KR" altLang="en-US" sz="1400" i="0" u="none" strike="noStrike" dirty="0">
                <a:effectLst/>
                <a:latin typeface="Söhne"/>
              </a:rPr>
              <a:t> 주변 환경에 대한 지능적인 분석을 수행하고</a:t>
            </a:r>
            <a:r>
              <a:rPr lang="en-US" altLang="ko-KR" sz="1400" i="0" u="none" strike="noStrike" dirty="0">
                <a:effectLst/>
                <a:latin typeface="Söhne"/>
              </a:rPr>
              <a:t>, </a:t>
            </a:r>
            <a:r>
              <a:rPr lang="ko-KR" altLang="en-US" sz="1400" i="0" u="none" strike="noStrike" dirty="0">
                <a:effectLst/>
                <a:latin typeface="Söhne"/>
              </a:rPr>
              <a:t>사용자의 위치 및 환경에 따라 음향 빔을 동적으로 조절하여 최적의 음향 환경을 제공</a:t>
            </a:r>
            <a:endParaRPr lang="en-US" altLang="ko-KR" sz="12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endParaRPr kumimoji="1"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33D9A8-A995-9178-5E5C-691D0637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89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76196-33C8-A75A-CAB0-E7E6BC245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BD4B6-27B6-FA5F-3A4E-8A9C3C72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 err="1"/>
              <a:t>빔포밍</a:t>
            </a:r>
            <a:r>
              <a:rPr kumimoji="1" lang="ko-KR" altLang="en-US" sz="2400" dirty="0"/>
              <a:t> 기술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680D5-F2A9-B96B-4DD2-20B0D36A1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Beamforming</a:t>
            </a:r>
            <a:r>
              <a:rPr kumimoji="1" lang="ko-KR" altLang="en-US" sz="2000" dirty="0">
                <a:solidFill>
                  <a:srgbClr val="0000FF"/>
                </a:solidFill>
              </a:rPr>
              <a:t> </a:t>
            </a:r>
            <a:r>
              <a:rPr kumimoji="1" lang="en-US" altLang="ko-KR" sz="2000" dirty="0">
                <a:solidFill>
                  <a:srgbClr val="0000FF"/>
                </a:solidFill>
              </a:rPr>
              <a:t>with AI</a:t>
            </a:r>
          </a:p>
          <a:p>
            <a:pPr lvl="1">
              <a:lnSpc>
                <a:spcPct val="170000"/>
              </a:lnSpc>
            </a:pPr>
            <a:r>
              <a:rPr lang="en-US" altLang="ko-KR" sz="1400" b="1" i="0" u="none" strike="noStrike" dirty="0">
                <a:effectLst/>
                <a:latin typeface="Söhne"/>
              </a:rPr>
              <a:t>AI </a:t>
            </a:r>
            <a:r>
              <a:rPr lang="ko-KR" altLang="en-US" sz="1400" b="1" i="0" u="none" strike="noStrike" dirty="0">
                <a:effectLst/>
                <a:latin typeface="Söhne"/>
              </a:rPr>
              <a:t>기반 노이즈 </a:t>
            </a:r>
            <a:r>
              <a:rPr lang="ko-KR" altLang="en-US" sz="1400" b="1" i="0" u="none" strike="noStrike" dirty="0" err="1">
                <a:effectLst/>
                <a:latin typeface="Söhne"/>
              </a:rPr>
              <a:t>캔슬링</a:t>
            </a:r>
            <a:r>
              <a:rPr lang="en-US" altLang="ko-KR" sz="1400" i="0" u="none" strike="noStrike" dirty="0">
                <a:effectLst/>
                <a:latin typeface="Söhne"/>
              </a:rPr>
              <a:t>:</a:t>
            </a:r>
            <a:r>
              <a:rPr lang="en-US" altLang="ko-KR" sz="1400" dirty="0">
                <a:latin typeface="Söhne"/>
              </a:rPr>
              <a:t> </a:t>
            </a:r>
            <a:r>
              <a:rPr lang="ko-KR" altLang="en-US" sz="1400" i="0" u="none" strike="noStrike" dirty="0">
                <a:effectLst/>
                <a:latin typeface="Söhne"/>
              </a:rPr>
              <a:t>주변 소음이나 환경 소음을 감지하고 분석하여</a:t>
            </a:r>
            <a:r>
              <a:rPr lang="en-US" altLang="ko-KR" sz="1400" i="0" u="none" strike="noStrike" dirty="0">
                <a:effectLst/>
                <a:latin typeface="Söhne"/>
              </a:rPr>
              <a:t>, AI </a:t>
            </a:r>
            <a:r>
              <a:rPr lang="ko-KR" altLang="en-US" sz="1400" i="0" u="none" strike="noStrike" dirty="0">
                <a:effectLst/>
                <a:latin typeface="Söhne"/>
              </a:rPr>
              <a:t>알고리즘을 사용하여 해당 소음을 제거하거나 감소시키는 기술을 적용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ko-KR" altLang="en-US" sz="1400" i="0" u="none" strike="noStrike" dirty="0">
                <a:effectLst/>
                <a:latin typeface="Söhne"/>
              </a:rPr>
              <a:t>사용자가 무선 스피커나 이어폰을 사용하는 동안 발생할 수 있는 주변 소음을 실시간으로 모니터링하고</a:t>
            </a:r>
            <a:r>
              <a:rPr lang="en-US" altLang="ko-KR" sz="1400" i="0" u="none" strike="noStrike" dirty="0">
                <a:effectLst/>
                <a:latin typeface="Söhne"/>
              </a:rPr>
              <a:t>, </a:t>
            </a:r>
            <a:r>
              <a:rPr lang="ko-KR" altLang="en-US" sz="1400" i="0" u="none" strike="noStrike" dirty="0">
                <a:effectLst/>
                <a:latin typeface="Söhne"/>
              </a:rPr>
              <a:t>노이즈를 최소화하여 사용자에게 더 나은 음향 환경을 제공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en-US" altLang="ko-KR" sz="1400" i="0" u="none" strike="noStrike" dirty="0">
                <a:effectLst/>
                <a:latin typeface="Söhne"/>
              </a:rPr>
              <a:t>AI </a:t>
            </a:r>
            <a:r>
              <a:rPr lang="ko-KR" altLang="en-US" sz="1400" i="0" u="none" strike="noStrike" dirty="0">
                <a:effectLst/>
                <a:latin typeface="Söhne"/>
              </a:rPr>
              <a:t>기술을 활용하여 음성 명령을 식별하고 처리함으로써</a:t>
            </a:r>
            <a:r>
              <a:rPr lang="en-US" altLang="ko-KR" sz="1400" i="0" u="none" strike="noStrike" dirty="0">
                <a:effectLst/>
                <a:latin typeface="Söhne"/>
              </a:rPr>
              <a:t>, </a:t>
            </a:r>
            <a:r>
              <a:rPr lang="ko-KR" altLang="en-US" sz="1400" i="0" u="none" strike="noStrike" dirty="0">
                <a:effectLst/>
                <a:latin typeface="Söhne"/>
              </a:rPr>
              <a:t>사용자가 무선 스피커나 이어폰을 통해 음성 명령으로 기기를 제어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ko-KR" altLang="en-US" sz="1400" i="0" u="none" strike="noStrike" dirty="0">
                <a:effectLst/>
                <a:latin typeface="Söhne"/>
              </a:rPr>
              <a:t>음성 명령에 대한 실시간 처리와 이해를 통해 사용자와의 자연스러운 상호작용을 가능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en-US" altLang="ko-KR" sz="1400" i="0" u="none" strike="noStrike" dirty="0">
                <a:effectLst/>
                <a:latin typeface="Söhne"/>
              </a:rPr>
              <a:t>AI</a:t>
            </a:r>
            <a:r>
              <a:rPr lang="ko-KR" altLang="en-US" sz="1400" i="0" u="none" strike="noStrike" dirty="0" err="1">
                <a:effectLst/>
                <a:latin typeface="Söhne"/>
              </a:rPr>
              <a:t>를</a:t>
            </a:r>
            <a:r>
              <a:rPr lang="ko-KR" altLang="en-US" sz="1400" i="0" u="none" strike="noStrike" dirty="0">
                <a:effectLst/>
                <a:latin typeface="Söhne"/>
              </a:rPr>
              <a:t> 활용하여 사용자의 위치를 추적하고</a:t>
            </a:r>
            <a:r>
              <a:rPr lang="en-US" altLang="ko-KR" sz="1400" i="0" u="none" strike="noStrike" dirty="0">
                <a:effectLst/>
                <a:latin typeface="Söhne"/>
              </a:rPr>
              <a:t>, </a:t>
            </a:r>
            <a:r>
              <a:rPr lang="ko-KR" altLang="en-US" sz="1400" i="0" u="none" strike="noStrike" dirty="0">
                <a:effectLst/>
                <a:latin typeface="Söhne"/>
              </a:rPr>
              <a:t>무선 스피커나 이어폰에서 발생하는 음향을 동적으로 조절하여 사용자에게 최적화된 오디오 경험을 제</a:t>
            </a:r>
            <a:r>
              <a:rPr lang="ko-KR" altLang="en-US" sz="1400" dirty="0">
                <a:latin typeface="Söhne"/>
              </a:rPr>
              <a:t>공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170000"/>
              </a:lnSpc>
            </a:pPr>
            <a:r>
              <a:rPr lang="ko-KR" altLang="en-US" sz="1400" i="0" u="none" strike="noStrike" dirty="0">
                <a:effectLst/>
                <a:latin typeface="Söhne"/>
              </a:rPr>
              <a:t>사용자가 이동하면서도 </a:t>
            </a:r>
            <a:r>
              <a:rPr lang="en-US" altLang="ko-KR" sz="1400" i="0" u="none" strike="noStrike" dirty="0">
                <a:effectLst/>
                <a:latin typeface="Söhne"/>
              </a:rPr>
              <a:t>AI</a:t>
            </a:r>
            <a:r>
              <a:rPr lang="ko-KR" altLang="en-US" sz="1400" i="0" u="none" strike="noStrike" dirty="0">
                <a:effectLst/>
                <a:latin typeface="Söhne"/>
              </a:rPr>
              <a:t>는 사용자의 위치에 맞게 음향을 조절하여 일관된 품질의 오디오</a:t>
            </a:r>
            <a:r>
              <a:rPr lang="en-US" altLang="ko-KR" sz="1400" i="0" u="none" strike="noStrike" dirty="0">
                <a:effectLst/>
                <a:latin typeface="Söhne"/>
              </a:rPr>
              <a:t> </a:t>
            </a:r>
            <a:r>
              <a:rPr lang="ko-KR" altLang="en-US" sz="1400" i="0" u="none" strike="noStrike" dirty="0">
                <a:effectLst/>
                <a:latin typeface="Söhne"/>
              </a:rPr>
              <a:t>유지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endParaRPr lang="en-US" altLang="ko-KR" sz="12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endParaRPr kumimoji="1"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5F17C-077B-6D94-5A23-3D593D53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4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2588231"/>
            <a:ext cx="9144000" cy="1326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n-lt"/>
                <a:ea typeface="+mj-ea"/>
                <a:cs typeface="Angsana New" panose="02020603050405020304" pitchFamily="18" charset="-34"/>
              </a:defRPr>
            </a:lvl1pPr>
          </a:lstStyle>
          <a:p>
            <a:r>
              <a:rPr lang="en-US" altLang="ko-KR" sz="20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Detect Human Presence Using Wireless Sensing with Deep Learning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358919" y="3625042"/>
            <a:ext cx="6405254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E1DCED-EE08-46FE-9625-D95E3114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883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E625F-CE65-DB55-AA32-3218DAB71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68287-2231-4359-EDBB-485EA3E9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코드 설명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8EA74-1476-4B56-0819-D089C6CA3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/>
          <a:lstStyle/>
          <a:p>
            <a:r>
              <a:rPr lang="en-US" altLang="ko-KR" sz="2000" b="0" i="0" u="none" strike="noStrike" dirty="0">
                <a:solidFill>
                  <a:srgbClr val="0432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Detect Human Presence Using Wireless Sensing with Deep Learning</a:t>
            </a: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>
                <a:effectLst/>
                <a:latin typeface="Söhne"/>
              </a:rPr>
              <a:t>무선 감지 기술을 활용한 </a:t>
            </a:r>
            <a:r>
              <a:rPr lang="en-US" altLang="ko-KR" sz="1400" b="0" i="0" u="none" strike="noStrike" dirty="0">
                <a:effectLst/>
                <a:latin typeface="Söhne"/>
              </a:rPr>
              <a:t>WLAN </a:t>
            </a:r>
            <a:r>
              <a:rPr lang="ko-KR" altLang="en-US" sz="1400" b="0" i="0" u="none" strike="noStrike" dirty="0">
                <a:effectLst/>
                <a:latin typeface="Söhne"/>
              </a:rPr>
              <a:t>신호에서의 인간 존재 감지를 위해 </a:t>
            </a:r>
            <a:r>
              <a:rPr lang="en-US" altLang="ko-KR" sz="1400" b="0" i="0" u="none" strike="noStrike" dirty="0">
                <a:effectLst/>
                <a:latin typeface="Söhne"/>
              </a:rPr>
              <a:t>SDR</a:t>
            </a:r>
            <a:r>
              <a:rPr lang="ko-KR" altLang="en-US" sz="1400" b="0" i="0" u="none" strike="noStrike" dirty="0">
                <a:effectLst/>
                <a:latin typeface="Söhne"/>
              </a:rPr>
              <a:t>과 심층 학습을 활용하여 </a:t>
            </a:r>
            <a:r>
              <a:rPr lang="en-US" altLang="ko-KR" sz="1400" b="0" i="0" u="none" strike="noStrike" dirty="0">
                <a:effectLst/>
                <a:latin typeface="Söhne"/>
              </a:rPr>
              <a:t>CSI</a:t>
            </a:r>
            <a:r>
              <a:rPr lang="ko-KR" altLang="en-US" sz="1400" b="0" i="0" u="none" strike="noStrike" dirty="0" err="1">
                <a:effectLst/>
                <a:latin typeface="Söhne"/>
              </a:rPr>
              <a:t>를</a:t>
            </a:r>
            <a:r>
              <a:rPr lang="ko-KR" altLang="en-US" sz="1400" b="0" i="0" u="none" strike="noStrike" dirty="0">
                <a:effectLst/>
                <a:latin typeface="Söhne"/>
              </a:rPr>
              <a:t> 추출하고 </a:t>
            </a:r>
            <a:r>
              <a:rPr lang="en-US" altLang="ko-KR" sz="1400" b="0" i="0" u="none" strike="noStrike" dirty="0">
                <a:effectLst/>
                <a:latin typeface="Söhne"/>
              </a:rPr>
              <a:t>CNN</a:t>
            </a:r>
            <a:r>
              <a:rPr lang="ko-KR" altLang="en-US" sz="1400" b="0" i="0" u="none" strike="noStrike" dirty="0">
                <a:effectLst/>
                <a:latin typeface="Söhne"/>
              </a:rPr>
              <a:t>을 훈련시켜 높은 해상도의 무선 감지 시스템을 구현하는 </a:t>
            </a:r>
            <a:r>
              <a:rPr lang="en-US" altLang="ko-KR" sz="1400" b="0" i="0" u="none" strike="noStrike" dirty="0">
                <a:effectLst/>
                <a:latin typeface="Söhne"/>
              </a:rPr>
              <a:t>MATLAB</a:t>
            </a:r>
            <a:r>
              <a:rPr lang="ko-KR" altLang="en-US" sz="1400" b="0" i="0" u="none" strike="noStrike" dirty="0">
                <a:effectLst/>
                <a:latin typeface="Söhne"/>
              </a:rPr>
              <a:t>예제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1031875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MATLAB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SDR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장비를 연결하여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전달되는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CSI(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채널 상태 정보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수집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1031875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수집한 패킷들로 데이터셋 생성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1031875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데이터셋을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통해 훈련</a:t>
            </a:r>
            <a:endParaRPr lang="en-US" altLang="ko-KR" sz="1400" i="0" u="none" strike="noStrike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1031875" lvl="2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훈련된 모델을 이용하여 실시간 </a:t>
            </a:r>
            <a:r>
              <a:rPr lang="en-US" altLang="ko-KR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SDR</a:t>
            </a:r>
            <a:r>
              <a:rPr lang="ko-KR" altLang="en-US" sz="1400" i="0" u="none" strike="noStrike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캡처로 사람 추정 가능</a:t>
            </a:r>
            <a:endParaRPr lang="en-US" altLang="ko-KR" sz="140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endParaRPr lang="en-US" altLang="ko-KR" sz="14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515CA4-8496-3431-5F14-1B201F3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894CD80C-51E4-E087-6B9D-B7E6DC81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12" y="4380287"/>
            <a:ext cx="6376998" cy="184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7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93C74-CA52-8214-CD7B-321B7C0D0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297BB-90E4-6256-C022-54B552BE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코드 설명</a:t>
            </a:r>
            <a:endParaRPr kumimoji="1"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D238C-BE08-CE9B-E05A-5BE77C40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592931" cy="5400000"/>
          </a:xfrm>
        </p:spPr>
        <p:txBody>
          <a:bodyPr>
            <a:normAutofit/>
          </a:bodyPr>
          <a:lstStyle/>
          <a:p>
            <a:r>
              <a:rPr lang="ko-KR" altLang="en-US" sz="2000" b="0" i="0" u="none" strike="noStrike" dirty="0">
                <a:solidFill>
                  <a:srgbClr val="0432F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본 시스템의 장점</a:t>
            </a:r>
            <a:endParaRPr lang="en-US" altLang="ko-KR" sz="2000" b="0" i="0" u="none" strike="noStrike" dirty="0">
              <a:solidFill>
                <a:srgbClr val="0432FF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0" i="0" u="none" strike="noStrike" dirty="0">
                <a:effectLst/>
                <a:latin typeface="Söhne"/>
              </a:rPr>
              <a:t>WLAN sensing(</a:t>
            </a:r>
            <a:r>
              <a:rPr lang="ko-KR" altLang="en-US" sz="1400" b="0" i="0" u="none" strike="noStrike" dirty="0">
                <a:effectLst/>
                <a:latin typeface="Söhne"/>
              </a:rPr>
              <a:t>무선 감지</a:t>
            </a:r>
            <a:r>
              <a:rPr lang="en-US" altLang="ko-KR" sz="1400" b="0" i="0" u="none" strike="noStrike" dirty="0">
                <a:effectLst/>
                <a:latin typeface="Söhne"/>
              </a:rPr>
              <a:t>)</a:t>
            </a:r>
            <a:r>
              <a:rPr lang="ko-KR" altLang="en-US" sz="1400" b="0" i="0" u="none" strike="noStrike" dirty="0">
                <a:effectLst/>
                <a:latin typeface="Söhne"/>
              </a:rPr>
              <a:t>은 무선 통신 기술을 사용하여 환경 매개변수를 원격으로 모니터링</a:t>
            </a:r>
            <a:br>
              <a:rPr lang="en-US" altLang="ko-KR" sz="1400" dirty="0">
                <a:latin typeface="Söhne"/>
              </a:rPr>
            </a:br>
            <a:r>
              <a:rPr lang="ko-KR" altLang="en-US" sz="1400" b="0" i="0" u="none" strike="noStrike" dirty="0">
                <a:effectLst/>
                <a:latin typeface="Söhne"/>
              </a:rPr>
              <a:t>예를 들어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전송된 웨이브폼의 진폭 및 위상 변화를 사용하여 인간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애완 동물 및 물체의 움직임을 감지</a:t>
            </a:r>
            <a:br>
              <a:rPr lang="en-US" altLang="ko-KR" sz="1400" b="0" i="0" u="none" strike="noStrike" dirty="0">
                <a:effectLst/>
                <a:latin typeface="Söhne"/>
              </a:rPr>
            </a:br>
            <a:r>
              <a:rPr lang="ko-KR" altLang="en-US" sz="1400" b="0" i="0" u="none" strike="noStrike" dirty="0">
                <a:effectLst/>
                <a:latin typeface="Söhne"/>
              </a:rPr>
              <a:t>고급 신호 처리 및 인공 지능</a:t>
            </a:r>
            <a:r>
              <a:rPr lang="en-US" altLang="ko-KR" sz="1400" b="0" i="0" u="none" strike="noStrike" dirty="0">
                <a:effectLst/>
                <a:latin typeface="Söhne"/>
              </a:rPr>
              <a:t>/</a:t>
            </a:r>
            <a:r>
              <a:rPr lang="ko-KR" altLang="en-US" sz="1400" b="0" i="0" u="none" strike="noStrike" dirty="0">
                <a:effectLst/>
                <a:latin typeface="Söhne"/>
              </a:rPr>
              <a:t>머신 러닝 </a:t>
            </a:r>
            <a:r>
              <a:rPr lang="en-US" altLang="ko-KR" sz="1400" b="0" i="0" u="none" strike="noStrike" dirty="0">
                <a:effectLst/>
                <a:latin typeface="Söhne"/>
              </a:rPr>
              <a:t>(AIML) </a:t>
            </a:r>
            <a:r>
              <a:rPr lang="ko-KR" altLang="en-US" sz="1400" b="0" i="0" u="none" strike="noStrike" dirty="0">
                <a:effectLst/>
                <a:latin typeface="Söhne"/>
              </a:rPr>
              <a:t>알고리즘을 사용하여 이러한 시스템은 특수 하드웨어 없이도 존재 및 이동을 정확하게 감지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0" i="0" u="none" strike="noStrike" dirty="0">
                <a:effectLst/>
                <a:latin typeface="Söhne"/>
              </a:rPr>
              <a:t> WLAN sensing(</a:t>
            </a:r>
            <a:r>
              <a:rPr lang="ko-KR" altLang="en-US" sz="1400" b="0" i="0" u="none" strike="noStrike" dirty="0">
                <a:effectLst/>
                <a:latin typeface="Söhne"/>
              </a:rPr>
              <a:t>무선 감지</a:t>
            </a:r>
            <a:r>
              <a:rPr lang="en-US" altLang="ko-KR" sz="1400" b="0" i="0" u="none" strike="noStrike" dirty="0">
                <a:effectLst/>
                <a:latin typeface="Söhne"/>
              </a:rPr>
              <a:t>) </a:t>
            </a:r>
            <a:r>
              <a:rPr lang="ko-KR" altLang="en-US" sz="1400" b="0" i="0" u="none" strike="noStrike" dirty="0">
                <a:effectLst/>
                <a:latin typeface="Söhne"/>
              </a:rPr>
              <a:t>는 센서 네트워크와 비교하여 </a:t>
            </a:r>
            <a:r>
              <a:rPr lang="ko-KR" altLang="en-US" sz="1400" b="0" i="0" u="none" strike="noStrike" dirty="0" err="1">
                <a:effectLst/>
                <a:latin typeface="Söhne"/>
              </a:rPr>
              <a:t>비침입성</a:t>
            </a:r>
            <a:r>
              <a:rPr lang="en-US" altLang="ko-KR" sz="1400" b="0" i="0" u="none" strike="noStrike" dirty="0">
                <a:effectLst/>
                <a:latin typeface="Söhne"/>
              </a:rPr>
              <a:t>,  </a:t>
            </a:r>
            <a:r>
              <a:rPr lang="ko-KR" altLang="en-US" sz="1400" b="0" i="0" u="none" strike="noStrike" dirty="0">
                <a:effectLst/>
                <a:latin typeface="Söhne"/>
              </a:rPr>
              <a:t>저전력 소비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정확한 추적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비용 효율성 및 프라이버시 친화성과 같은 여러 이점을 제공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en-US" altLang="ko-KR" sz="1400" b="0" i="0" u="none" strike="noStrike" dirty="0">
                <a:effectLst/>
                <a:latin typeface="Söhne"/>
              </a:rPr>
              <a:t>WLAN </a:t>
            </a:r>
            <a:r>
              <a:rPr lang="ko-KR" altLang="en-US" sz="1400" b="0" i="0" u="none" strike="noStrike" dirty="0">
                <a:effectLst/>
                <a:latin typeface="Söhne"/>
              </a:rPr>
              <a:t>감지</a:t>
            </a:r>
            <a:r>
              <a:rPr lang="en-US" altLang="ko-KR" sz="1400" b="0" i="0" u="none" strike="noStrike" dirty="0">
                <a:effectLst/>
                <a:latin typeface="Söhne"/>
              </a:rPr>
              <a:t>(</a:t>
            </a:r>
            <a:r>
              <a:rPr lang="ko-KR" altLang="en-US" sz="1400" b="0" i="0" u="none" strike="noStrike" dirty="0">
                <a:effectLst/>
                <a:latin typeface="Söhne"/>
              </a:rPr>
              <a:t>또는 </a:t>
            </a:r>
            <a:r>
              <a:rPr lang="en-US" altLang="ko-KR" sz="1400" b="0" i="0" u="none" strike="noStrike" dirty="0">
                <a:effectLst/>
                <a:latin typeface="Söhne"/>
              </a:rPr>
              <a:t>Wi-Fi </a:t>
            </a:r>
            <a:r>
              <a:rPr lang="ko-KR" altLang="en-US" sz="1400" b="0" i="0" u="none" strike="noStrike" dirty="0">
                <a:effectLst/>
                <a:latin typeface="Söhne"/>
              </a:rPr>
              <a:t>감지</a:t>
            </a:r>
            <a:r>
              <a:rPr lang="en-US" altLang="ko-KR" sz="1400" b="0" i="0" u="none" strike="noStrike" dirty="0">
                <a:effectLst/>
                <a:latin typeface="Söhne"/>
              </a:rPr>
              <a:t>)</a:t>
            </a:r>
            <a:r>
              <a:rPr lang="ko-KR" altLang="en-US" sz="1400" b="0" i="0" u="none" strike="noStrike" dirty="0">
                <a:effectLst/>
                <a:latin typeface="Söhne"/>
              </a:rPr>
              <a:t>는 </a:t>
            </a:r>
            <a:r>
              <a:rPr lang="en-US" altLang="ko-KR" sz="1400" b="0" i="0" u="none" strike="noStrike" dirty="0">
                <a:effectLst/>
                <a:latin typeface="Söhne"/>
              </a:rPr>
              <a:t>Wi-Fi </a:t>
            </a:r>
            <a:r>
              <a:rPr lang="ko-KR" altLang="en-US" sz="1400" b="0" i="0" u="none" strike="noStrike" dirty="0">
                <a:effectLst/>
                <a:latin typeface="Söhne"/>
              </a:rPr>
              <a:t>네트워크를 사용하여 감정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제스처 및 활동 인식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생체 신호 모니터링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추락 감지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자세 추정 및 인간 존재 감지와 같은 고해상도 응용 프로그램을 위해 사용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400" b="0" i="0" u="none" strike="noStrike" dirty="0">
                <a:effectLst/>
                <a:latin typeface="Söhne"/>
              </a:rPr>
              <a:t>이 기술은 통신 채널의 미묘한 변화를 통해 다양한 환경에서 물체의 존재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거리</a:t>
            </a:r>
            <a:r>
              <a:rPr lang="en-US" altLang="ko-KR" sz="1400" b="0" i="0" u="none" strike="noStrike" dirty="0">
                <a:effectLst/>
                <a:latin typeface="Söhne"/>
              </a:rPr>
              <a:t>, </a:t>
            </a:r>
            <a:r>
              <a:rPr lang="ko-KR" altLang="en-US" sz="1400" b="0" i="0" u="none" strike="noStrike" dirty="0">
                <a:effectLst/>
                <a:latin typeface="Söhne"/>
              </a:rPr>
              <a:t>속도 및 위치</a:t>
            </a:r>
            <a:r>
              <a:rPr lang="ko-KR" altLang="en-US" sz="1400" dirty="0">
                <a:latin typeface="Söhne"/>
              </a:rPr>
              <a:t> 감지 가능</a:t>
            </a:r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71925-684B-5F43-7041-69CB395F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2E7C5-97A1-C561-FF7D-5C4728FA7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8B69-CAF1-5FE2-B78D-5E987866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코드 분석</a:t>
            </a:r>
            <a:r>
              <a:rPr kumimoji="1" lang="en-US" altLang="ko-KR" sz="2400" dirty="0"/>
              <a:t> (</a:t>
            </a:r>
            <a:r>
              <a:rPr kumimoji="1" lang="ko-KR" altLang="en-US" sz="2400" dirty="0"/>
              <a:t>함께 첨부한 </a:t>
            </a:r>
            <a:r>
              <a:rPr kumimoji="1" lang="en-US" altLang="ko-KR" sz="2400" dirty="0"/>
              <a:t>MATLAB</a:t>
            </a:r>
            <a:r>
              <a:rPr kumimoji="1" lang="ko-KR" altLang="en-US" sz="2400" dirty="0"/>
              <a:t> 코드 참고</a:t>
            </a:r>
            <a:r>
              <a:rPr kumimoji="1" lang="en-US" altLang="ko-KR" sz="24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BB342-60C8-9D3F-F7B4-0E192E2E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SDR </a:t>
            </a:r>
            <a:r>
              <a:rPr kumimoji="1" lang="ko-KR" altLang="en-US" sz="2000" dirty="0">
                <a:solidFill>
                  <a:srgbClr val="0000FF"/>
                </a:solidFill>
              </a:rPr>
              <a:t>초기 설정 </a:t>
            </a:r>
            <a:r>
              <a:rPr kumimoji="1" lang="en-US" altLang="ko-KR" sz="2000" dirty="0">
                <a:solidFill>
                  <a:srgbClr val="0000FF"/>
                </a:solidFill>
              </a:rPr>
              <a:t>(section1)</a:t>
            </a:r>
          </a:p>
          <a:p>
            <a:pPr marL="619125" lvl="1" indent="-285750">
              <a:lnSpc>
                <a:spcPct val="200000"/>
              </a:lnSpc>
            </a:pPr>
            <a:r>
              <a:rPr lang="en-US" altLang="ko-KR" sz="1600" b="0" i="0" u="none" strike="noStrike" dirty="0" err="1">
                <a:effectLst/>
                <a:latin typeface="Söhne"/>
              </a:rPr>
              <a:t>useSDR</a:t>
            </a:r>
            <a:r>
              <a:rPr lang="en-US" altLang="ko-KR" sz="1600" b="0" i="0" u="none" strike="noStrike" dirty="0">
                <a:effectLst/>
                <a:latin typeface="Söhne"/>
              </a:rPr>
              <a:t> </a:t>
            </a:r>
            <a:r>
              <a:rPr lang="ko-KR" altLang="en-US" sz="1600" b="0" i="0" u="none" strike="noStrike" dirty="0">
                <a:effectLst/>
                <a:latin typeface="Söhne"/>
              </a:rPr>
              <a:t>변수를 통해 </a:t>
            </a:r>
            <a:r>
              <a:rPr lang="en-US" altLang="ko-KR" sz="1600" b="0" i="0" u="none" strike="noStrike" dirty="0">
                <a:effectLst/>
                <a:latin typeface="Söhne"/>
              </a:rPr>
              <a:t>SDR </a:t>
            </a:r>
            <a:r>
              <a:rPr lang="ko-KR" altLang="en-US" sz="1600" b="0" i="0" u="none" strike="noStrike" dirty="0">
                <a:effectLst/>
                <a:latin typeface="Söhne"/>
              </a:rPr>
              <a:t>사용 여부를 결정하고</a:t>
            </a:r>
            <a:r>
              <a:rPr lang="en-US" altLang="ko-KR" sz="1600" b="0" i="0" u="none" strike="noStrike" dirty="0">
                <a:effectLst/>
                <a:latin typeface="Söhne"/>
              </a:rPr>
              <a:t>, </a:t>
            </a:r>
            <a:r>
              <a:rPr lang="ko-KR" altLang="en-US" sz="1600" b="0" i="0" u="none" strike="noStrike" dirty="0">
                <a:effectLst/>
                <a:latin typeface="Söhne"/>
              </a:rPr>
              <a:t>만약 </a:t>
            </a:r>
            <a:r>
              <a:rPr lang="en-US" altLang="ko-KR" sz="1600" b="0" i="0" u="none" strike="noStrike" dirty="0">
                <a:effectLst/>
                <a:latin typeface="Söhne"/>
              </a:rPr>
              <a:t>false</a:t>
            </a:r>
            <a:r>
              <a:rPr lang="ko-KR" altLang="en-US" sz="1600" b="0" i="0" u="none" strike="noStrike" dirty="0">
                <a:effectLst/>
                <a:latin typeface="Söhne"/>
              </a:rPr>
              <a:t>로 설정되어 있다면 </a:t>
            </a:r>
            <a:r>
              <a:rPr lang="en-US" altLang="ko-KR" sz="1600" b="0" i="0" u="none" strike="noStrike" dirty="0">
                <a:effectLst/>
                <a:latin typeface="Söhne"/>
              </a:rPr>
              <a:t>SDR </a:t>
            </a:r>
            <a:r>
              <a:rPr lang="ko-KR" altLang="en-US" sz="1600" b="0" i="0" u="none" strike="noStrike" dirty="0">
                <a:effectLst/>
                <a:latin typeface="Söhne"/>
              </a:rPr>
              <a:t>관련 부분을 건너뜀</a:t>
            </a:r>
            <a:endParaRPr lang="en-US" altLang="ko-KR" sz="1600" b="0" i="0" u="none" strike="noStrike" dirty="0">
              <a:effectLst/>
              <a:latin typeface="Söhne"/>
            </a:endParaRPr>
          </a:p>
          <a:p>
            <a:pPr marL="619125" lvl="1" indent="-285750">
              <a:lnSpc>
                <a:spcPct val="200000"/>
              </a:lnSpc>
            </a:pPr>
            <a:r>
              <a:rPr lang="en-US" altLang="ko-KR" sz="1600" b="0" i="0" u="none" strike="noStrike" dirty="0" err="1">
                <a:effectLst/>
                <a:latin typeface="Söhne"/>
              </a:rPr>
              <a:t>useSDR</a:t>
            </a:r>
            <a:r>
              <a:rPr lang="ko-KR" altLang="en-US" sz="1600" b="0" i="0" u="none" strike="noStrike" dirty="0">
                <a:effectLst/>
                <a:latin typeface="Söhne"/>
              </a:rPr>
              <a:t>이 </a:t>
            </a:r>
            <a:r>
              <a:rPr lang="en-US" altLang="ko-KR" sz="1600" b="0" i="0" u="none" strike="noStrike" dirty="0">
                <a:effectLst/>
                <a:latin typeface="Söhne"/>
              </a:rPr>
              <a:t>true</a:t>
            </a:r>
            <a:r>
              <a:rPr lang="ko-KR" altLang="en-US" sz="1600" b="0" i="0" u="none" strike="noStrike" dirty="0">
                <a:effectLst/>
                <a:latin typeface="Söhne"/>
              </a:rPr>
              <a:t>로 설정된 경우</a:t>
            </a:r>
            <a:r>
              <a:rPr lang="en-US" altLang="ko-KR" sz="1600" b="0" i="0" u="none" strike="noStrike" dirty="0">
                <a:effectLst/>
                <a:latin typeface="Söhne"/>
              </a:rPr>
              <a:t>, SDR</a:t>
            </a:r>
            <a:r>
              <a:rPr lang="ko-KR" altLang="en-US" sz="1600" b="0" i="0" u="none" strike="noStrike" dirty="0">
                <a:effectLst/>
                <a:latin typeface="Söhne"/>
              </a:rPr>
              <a:t>을 사용하는 부분이 실행</a:t>
            </a:r>
            <a:br>
              <a:rPr lang="en-US" altLang="ko-KR" sz="1600" b="0" i="0" u="none" strike="noStrike" dirty="0">
                <a:effectLst/>
                <a:latin typeface="Söhne"/>
              </a:rPr>
            </a:br>
            <a:r>
              <a:rPr lang="en-US" altLang="ko-KR" sz="1600" b="0" i="0" u="none" strike="noStrike" dirty="0">
                <a:effectLst/>
                <a:latin typeface="Söhne"/>
              </a:rPr>
              <a:t> </a:t>
            </a:r>
            <a:r>
              <a:rPr lang="ko-KR" altLang="en-US" sz="1600" b="0" i="0" u="none" strike="noStrike" dirty="0">
                <a:effectLst/>
                <a:latin typeface="Söhne"/>
              </a:rPr>
              <a:t>실행 장치를 설정하고</a:t>
            </a:r>
            <a:r>
              <a:rPr lang="en-US" altLang="ko-KR" sz="1600" b="0" i="0" u="none" strike="noStrike" dirty="0">
                <a:effectLst/>
                <a:latin typeface="Söhne"/>
              </a:rPr>
              <a:t>, </a:t>
            </a:r>
            <a:r>
              <a:rPr lang="ko-KR" altLang="en-US" sz="1600" b="0" i="0" u="none" strike="noStrike" dirty="0">
                <a:effectLst/>
                <a:latin typeface="Söhne"/>
              </a:rPr>
              <a:t>무선 수신기 개체를 초기화하며</a:t>
            </a:r>
            <a:r>
              <a:rPr lang="en-US" altLang="ko-KR" sz="1600" b="0" i="0" u="none" strike="noStrike" dirty="0">
                <a:effectLst/>
                <a:latin typeface="Söhne"/>
              </a:rPr>
              <a:t>, </a:t>
            </a:r>
            <a:r>
              <a:rPr lang="ko-KR" altLang="en-US" sz="1600" b="0" i="0" u="none" strike="noStrike" dirty="0">
                <a:effectLst/>
                <a:latin typeface="Söhne"/>
              </a:rPr>
              <a:t>특정 매개변수들을 설정</a:t>
            </a:r>
            <a:endParaRPr lang="en-US" altLang="ko-KR" sz="1600" b="0" i="0" u="none" strike="noStrike" dirty="0">
              <a:effectLst/>
              <a:latin typeface="Söhne"/>
            </a:endParaRPr>
          </a:p>
          <a:p>
            <a:pPr marL="619125" lvl="1" indent="-285750">
              <a:lnSpc>
                <a:spcPct val="200000"/>
              </a:lnSpc>
            </a:pPr>
            <a:r>
              <a:rPr lang="ko-KR" altLang="en-US" sz="1600" b="0" i="0" u="none" strike="noStrike" dirty="0">
                <a:effectLst/>
                <a:latin typeface="Söhne"/>
              </a:rPr>
              <a:t>데이터 캡처에 필요한 여러 매개변수 설정 </a:t>
            </a:r>
            <a:r>
              <a:rPr lang="ko-KR" altLang="en-US" sz="1600" b="0" i="0" u="none" strike="noStrike" dirty="0" err="1">
                <a:effectLst/>
                <a:latin typeface="Söhne"/>
              </a:rPr>
              <a:t>및캡처의</a:t>
            </a:r>
            <a:r>
              <a:rPr lang="ko-KR" altLang="en-US" sz="1600" b="0" i="0" u="none" strike="noStrike" dirty="0">
                <a:effectLst/>
                <a:latin typeface="Söhne"/>
              </a:rPr>
              <a:t> 지속 시간을 계산</a:t>
            </a:r>
            <a:endParaRPr lang="en-US" altLang="ko-KR" sz="1600" b="0" i="0" u="none" strike="noStrike" dirty="0">
              <a:effectLst/>
              <a:latin typeface="Söhne"/>
            </a:endParaRPr>
          </a:p>
          <a:p>
            <a:pPr marL="619125" lvl="1" indent="-285750">
              <a:lnSpc>
                <a:spcPct val="200000"/>
              </a:lnSpc>
            </a:pPr>
            <a:r>
              <a:rPr lang="ko-KR" altLang="en-US" sz="1600" b="0" i="0" u="none" strike="noStrike" dirty="0">
                <a:effectLst/>
                <a:latin typeface="Söhne"/>
              </a:rPr>
              <a:t>코드가 정상적으로 실행된다면 </a:t>
            </a:r>
            <a:r>
              <a:rPr lang="en-US" altLang="ko-KR" sz="1600" b="0" i="0" u="none" strike="noStrike" dirty="0">
                <a:effectLst/>
                <a:latin typeface="Söhne"/>
              </a:rPr>
              <a:t>SDR </a:t>
            </a:r>
            <a:r>
              <a:rPr lang="ko-KR" altLang="en-US" sz="1600" b="0" i="0" u="none" strike="noStrike" dirty="0">
                <a:effectLst/>
                <a:latin typeface="Söhne"/>
              </a:rPr>
              <a:t>설정이 완료되었음을 알리는 메시지를 띄우고 코드 실행을 중지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AC03F4-68D6-3FA7-87AD-ECDA00A3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1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E81-D4E4-1909-E1F7-57BAFEAC1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82966-9368-8848-12A1-1E4853C4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코드 분석</a:t>
            </a:r>
            <a:r>
              <a:rPr kumimoji="1" lang="en-US" altLang="ko-KR" sz="2400" dirty="0"/>
              <a:t> (</a:t>
            </a:r>
            <a:r>
              <a:rPr kumimoji="1" lang="ko-KR" altLang="en-US" sz="2400" dirty="0"/>
              <a:t>함께 첨부한 </a:t>
            </a:r>
            <a:r>
              <a:rPr kumimoji="1" lang="en-US" altLang="ko-KR" sz="2400" dirty="0"/>
              <a:t>MATLAB</a:t>
            </a:r>
            <a:r>
              <a:rPr kumimoji="1" lang="ko-KR" altLang="en-US" sz="2400" dirty="0"/>
              <a:t> 코드 참고</a:t>
            </a:r>
            <a:r>
              <a:rPr kumimoji="1" lang="en-US" altLang="ko-KR" sz="24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CEB44-0FA0-F0E0-FE6D-1DE42440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Dataset </a:t>
            </a:r>
            <a:r>
              <a:rPr kumimoji="1" lang="ko-KR" altLang="en-US" sz="2000" dirty="0">
                <a:solidFill>
                  <a:srgbClr val="0000FF"/>
                </a:solidFill>
              </a:rPr>
              <a:t>수집 </a:t>
            </a:r>
            <a:r>
              <a:rPr kumimoji="1" lang="en-US" altLang="ko-KR" sz="2000" dirty="0">
                <a:solidFill>
                  <a:srgbClr val="0000FF"/>
                </a:solidFill>
              </a:rPr>
              <a:t>(section2)</a:t>
            </a:r>
          </a:p>
          <a:p>
            <a:pPr lvl="1">
              <a:lnSpc>
                <a:spcPct val="200000"/>
              </a:lnSpc>
            </a:pPr>
            <a:r>
              <a:rPr kumimoji="1" lang="ko-KR" altLang="en-US" sz="1400" dirty="0"/>
              <a:t>사람이 존재하지 않는 경우와 존재하는 경우를 나누어 데이터셋 수집</a:t>
            </a:r>
            <a:endParaRPr kumimoji="1" lang="en-US" altLang="ko-KR" sz="1400" dirty="0"/>
          </a:p>
          <a:p>
            <a:pPr marL="619125" lvl="1" indent="-285750">
              <a:lnSpc>
                <a:spcPct val="200000"/>
              </a:lnSpc>
            </a:pPr>
            <a:r>
              <a:rPr lang="en-US" altLang="ko-KR" sz="1400" b="0" i="0" u="none" strike="noStrike" dirty="0">
                <a:effectLst/>
                <a:latin typeface="Söhne"/>
              </a:rPr>
              <a:t>SDR(Software Defined Radio) </a:t>
            </a:r>
            <a:r>
              <a:rPr lang="ko-KR" altLang="en-US" sz="1400" b="0" i="0" u="none" strike="noStrike" dirty="0">
                <a:effectLst/>
                <a:latin typeface="Söhne"/>
              </a:rPr>
              <a:t>하드웨어를 사용하여 라이브 </a:t>
            </a:r>
            <a:r>
              <a:rPr lang="en-US" altLang="ko-KR" sz="1400" b="0" i="0" u="none" strike="noStrike" dirty="0">
                <a:effectLst/>
                <a:latin typeface="Söhne"/>
              </a:rPr>
              <a:t>CSI </a:t>
            </a:r>
            <a:r>
              <a:rPr lang="ko-KR" altLang="en-US" sz="1400" b="0" i="0" u="none" strike="noStrike" dirty="0">
                <a:effectLst/>
                <a:latin typeface="Söhne"/>
              </a:rPr>
              <a:t>데이터를 캡처</a:t>
            </a:r>
            <a:endParaRPr lang="en-US" altLang="ko-KR" sz="1400" b="0" i="0" u="none" strike="noStrike" dirty="0">
              <a:effectLst/>
              <a:latin typeface="Söhne"/>
            </a:endParaRPr>
          </a:p>
          <a:p>
            <a:pPr marL="619125" lvl="1" indent="-285750">
              <a:lnSpc>
                <a:spcPct val="200000"/>
              </a:lnSpc>
            </a:pPr>
            <a:r>
              <a:rPr lang="en-US" altLang="ko-KR" sz="1400" b="0" i="0" u="none" strike="noStrike" dirty="0">
                <a:effectLst/>
                <a:latin typeface="Söhne"/>
              </a:rPr>
              <a:t> SDR</a:t>
            </a:r>
            <a:r>
              <a:rPr lang="ko-KR" altLang="en-US" sz="1400" b="0" i="0" u="none" strike="noStrike" dirty="0">
                <a:effectLst/>
                <a:latin typeface="Söhne"/>
              </a:rPr>
              <a:t>이 없을 경우 미리 저장된 </a:t>
            </a:r>
            <a:r>
              <a:rPr lang="en-US" altLang="ko-KR" sz="1400" b="0" i="0" u="none" strike="noStrike" dirty="0">
                <a:effectLst/>
                <a:latin typeface="Söhne"/>
              </a:rPr>
              <a:t>CSI </a:t>
            </a:r>
            <a:r>
              <a:rPr lang="ko-KR" altLang="en-US" sz="1400" b="0" i="0" u="none" strike="noStrike" dirty="0">
                <a:effectLst/>
                <a:latin typeface="Söhne"/>
              </a:rPr>
              <a:t>데이터셋을 로드</a:t>
            </a:r>
            <a:endParaRPr lang="en-US" altLang="ko-KR" sz="1400" dirty="0">
              <a:latin typeface="Söhne"/>
            </a:endParaRPr>
          </a:p>
          <a:p>
            <a:pPr marL="619125" lvl="1" indent="-285750">
              <a:lnSpc>
                <a:spcPct val="200000"/>
              </a:lnSpc>
            </a:pPr>
            <a:r>
              <a:rPr lang="ko-KR" altLang="en-US" sz="1400" dirty="0"/>
              <a:t>캡처한 데이터셋의 샘플 </a:t>
            </a:r>
            <a:r>
              <a:rPr lang="en-US" altLang="ko-KR" sz="1400" dirty="0"/>
              <a:t>3</a:t>
            </a:r>
            <a:r>
              <a:rPr lang="ko-KR" altLang="en-US" sz="1400" dirty="0"/>
              <a:t>개를 </a:t>
            </a:r>
            <a:r>
              <a:rPr lang="en-US" altLang="ko-KR" sz="1400" dirty="0"/>
              <a:t>figure</a:t>
            </a:r>
            <a:r>
              <a:rPr lang="ko-KR" altLang="en-US" sz="1400" dirty="0"/>
              <a:t>로 시각화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13E0B5-6C47-5BF9-DDD0-65BCE718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5FA5AB-857B-F662-9997-FDE4ACD55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8"/>
          <a:stretch/>
        </p:blipFill>
        <p:spPr>
          <a:xfrm>
            <a:off x="713606" y="4533178"/>
            <a:ext cx="8070394" cy="3651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83D12-3DC3-9D03-8CF6-495B38C804FD}"/>
              </a:ext>
            </a:extLst>
          </p:cNvPr>
          <p:cNvSpPr txBox="1"/>
          <p:nvPr/>
        </p:nvSpPr>
        <p:spPr>
          <a:xfrm>
            <a:off x="2328110" y="5227486"/>
            <a:ext cx="4487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section 2</a:t>
            </a: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를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실행했을 때 </a:t>
            </a:r>
            <a:r>
              <a:rPr kumimoji="1"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명령창</a:t>
            </a:r>
            <a:r>
              <a:rPr kumimoji="1"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화면</a:t>
            </a:r>
            <a:endParaRPr kumimoji="1"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3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A7B4D-237D-8D40-20FA-6997395FB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488CD-150D-D535-78AE-00F7FCA4A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코드 분석</a:t>
            </a:r>
            <a:r>
              <a:rPr kumimoji="1" lang="en-US" altLang="ko-KR" sz="2400" dirty="0"/>
              <a:t> (</a:t>
            </a:r>
            <a:r>
              <a:rPr kumimoji="1" lang="ko-KR" altLang="en-US" sz="2400" dirty="0"/>
              <a:t>함께 첨부한 </a:t>
            </a:r>
            <a:r>
              <a:rPr kumimoji="1" lang="en-US" altLang="ko-KR" sz="2400" dirty="0"/>
              <a:t>MATLAB</a:t>
            </a:r>
            <a:r>
              <a:rPr kumimoji="1" lang="ko-KR" altLang="en-US" sz="2400" dirty="0"/>
              <a:t> 코드 참고</a:t>
            </a:r>
            <a:r>
              <a:rPr kumimoji="1" lang="en-US" altLang="ko-KR" sz="24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639D8-1A9A-913F-3CE7-B4EE8BA7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42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CNN</a:t>
            </a:r>
            <a:r>
              <a:rPr kumimoji="1" lang="ko-KR" altLang="en-US" sz="2000" dirty="0">
                <a:solidFill>
                  <a:srgbClr val="0000FF"/>
                </a:solidFill>
              </a:rPr>
              <a:t> 모델 학습 </a:t>
            </a:r>
            <a:r>
              <a:rPr kumimoji="1" lang="en-US" altLang="ko-KR" sz="2000" dirty="0">
                <a:solidFill>
                  <a:srgbClr val="0000FF"/>
                </a:solidFill>
              </a:rPr>
              <a:t>(section3)</a:t>
            </a:r>
          </a:p>
          <a:p>
            <a:pPr marL="619125" lvl="1" indent="-285750">
              <a:lnSpc>
                <a:spcPct val="200000"/>
              </a:lnSpc>
            </a:pPr>
            <a:r>
              <a:rPr lang="ko-KR" altLang="en-US" sz="1600" dirty="0"/>
              <a:t>데이터 분할 및 </a:t>
            </a:r>
            <a:r>
              <a:rPr lang="ko-KR" altLang="en-US" sz="1600" dirty="0" err="1"/>
              <a:t>전처리</a:t>
            </a:r>
            <a:endParaRPr lang="en-US" altLang="ko-KR" sz="1600" dirty="0"/>
          </a:p>
          <a:p>
            <a:pPr marL="619125" lvl="1" indent="-285750">
              <a:lnSpc>
                <a:spcPct val="200000"/>
              </a:lnSpc>
            </a:pPr>
            <a:r>
              <a:rPr lang="en-US" altLang="ko-KR" sz="1600" dirty="0"/>
              <a:t>CNN</a:t>
            </a:r>
            <a:r>
              <a:rPr lang="ko-KR" altLang="en-US" sz="1600" dirty="0"/>
              <a:t> 모델 정의</a:t>
            </a:r>
            <a:endParaRPr lang="en-US" altLang="ko-KR" sz="1600" dirty="0"/>
          </a:p>
          <a:p>
            <a:pPr marL="619125" lvl="1" indent="-285750">
              <a:lnSpc>
                <a:spcPct val="200000"/>
              </a:lnSpc>
            </a:pPr>
            <a:r>
              <a:rPr lang="en-US" altLang="ko-KR" sz="1600" dirty="0"/>
              <a:t>CNN</a:t>
            </a:r>
            <a:r>
              <a:rPr lang="ko-KR" altLang="en-US" sz="1600" dirty="0"/>
              <a:t> 그래프 구성</a:t>
            </a:r>
            <a:endParaRPr lang="en-US" altLang="ko-KR" sz="1600" dirty="0"/>
          </a:p>
          <a:p>
            <a:pPr marL="619125" lvl="1" indent="-285750">
              <a:lnSpc>
                <a:spcPct val="200000"/>
              </a:lnSpc>
            </a:pPr>
            <a:r>
              <a:rPr lang="ko-KR" altLang="en-US" sz="1600" dirty="0"/>
              <a:t>훈련 옵션 정의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BECC46-CB30-E555-670F-3C8D60F2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그림 4" descr="텍스트, 영수증, 스크린샷, 폰트이(가) 표시된 사진&#10;&#10;자동 생성된 설명">
            <a:extLst>
              <a:ext uri="{FF2B5EF4-FFF2-40B4-BE49-F238E27FC236}">
                <a16:creationId xmlns:a16="http://schemas.microsoft.com/office/drawing/2014/main" id="{65877DAE-24F7-10F5-F38E-61AA4ED4B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784" y="1970219"/>
            <a:ext cx="4377000" cy="1926556"/>
          </a:xfrm>
          <a:prstGeom prst="rect">
            <a:avLst/>
          </a:prstGeom>
        </p:spPr>
      </p:pic>
      <p:pic>
        <p:nvPicPr>
          <p:cNvPr id="6" name="그림 5" descr="텍스트, 스크린샷, 번호, 영수증이(가) 표시된 사진&#10;&#10;자동 생성된 설명">
            <a:extLst>
              <a:ext uri="{FF2B5EF4-FFF2-40B4-BE49-F238E27FC236}">
                <a16:creationId xmlns:a16="http://schemas.microsoft.com/office/drawing/2014/main" id="{7A6D2B76-3C09-DBDD-83C0-18B791CFA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076775"/>
            <a:ext cx="4336784" cy="192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2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F92AE-7633-A879-5AFF-A71881FF5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8A2D4-FA5B-FAED-0D19-1918C80C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코드 분석</a:t>
            </a:r>
            <a:r>
              <a:rPr kumimoji="1" lang="en-US" altLang="ko-KR" sz="2400" dirty="0"/>
              <a:t> (</a:t>
            </a:r>
            <a:r>
              <a:rPr kumimoji="1" lang="ko-KR" altLang="en-US" sz="2400" dirty="0"/>
              <a:t>함께 첨부한 </a:t>
            </a:r>
            <a:r>
              <a:rPr kumimoji="1" lang="en-US" altLang="ko-KR" sz="2400" dirty="0"/>
              <a:t>MATLAB</a:t>
            </a:r>
            <a:r>
              <a:rPr kumimoji="1" lang="ko-KR" altLang="en-US" sz="2400" dirty="0"/>
              <a:t> 코드 참고</a:t>
            </a:r>
            <a:r>
              <a:rPr kumimoji="1" lang="en-US" altLang="ko-KR" sz="2400" dirty="0"/>
              <a:t>)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9FB893-5A85-1347-8139-308F688A2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080000"/>
            <a:ext cx="8784000" cy="54000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solidFill>
                  <a:srgbClr val="0000FF"/>
                </a:solidFill>
              </a:rPr>
              <a:t>CNN</a:t>
            </a:r>
            <a:r>
              <a:rPr kumimoji="1" lang="ko-KR" altLang="en-US" sz="2000" dirty="0">
                <a:solidFill>
                  <a:srgbClr val="0000FF"/>
                </a:solidFill>
              </a:rPr>
              <a:t> 모델 평가 </a:t>
            </a:r>
            <a:r>
              <a:rPr kumimoji="1" lang="en-US" altLang="ko-KR" sz="2000" dirty="0">
                <a:solidFill>
                  <a:srgbClr val="0000FF"/>
                </a:solidFill>
              </a:rPr>
              <a:t>(section4)</a:t>
            </a:r>
          </a:p>
          <a:p>
            <a:pPr marL="619125" lvl="1" indent="-285750">
              <a:lnSpc>
                <a:spcPct val="200000"/>
              </a:lnSpc>
            </a:pPr>
            <a:r>
              <a:rPr lang="ko-KR" altLang="en-US" sz="1600" b="0" i="0" u="none" strike="noStrike" dirty="0">
                <a:effectLst/>
                <a:latin typeface="Söhne"/>
              </a:rPr>
              <a:t>앞에서 학습한 </a:t>
            </a:r>
            <a:r>
              <a:rPr lang="en-US" altLang="ko-KR" sz="1600" b="0" i="0" u="none" strike="noStrike" dirty="0">
                <a:effectLst/>
                <a:latin typeface="Söhne"/>
              </a:rPr>
              <a:t>CNN</a:t>
            </a:r>
            <a:r>
              <a:rPr lang="ko-KR" altLang="en-US" sz="1600" b="0" i="0" u="none" strike="noStrike" dirty="0">
                <a:effectLst/>
                <a:latin typeface="Söhne"/>
              </a:rPr>
              <a:t> 모델 불러오기</a:t>
            </a:r>
            <a:endParaRPr lang="en-US" altLang="ko-KR" sz="1600" b="0" i="0" u="none" strike="noStrike" dirty="0">
              <a:effectLst/>
              <a:latin typeface="Söhne"/>
            </a:endParaRPr>
          </a:p>
          <a:p>
            <a:pPr marL="619125" lvl="1" indent="-285750">
              <a:lnSpc>
                <a:spcPct val="200000"/>
              </a:lnSpc>
            </a:pPr>
            <a:r>
              <a:rPr lang="en-US" altLang="ko-KR" sz="1600" dirty="0">
                <a:latin typeface="Söhne"/>
              </a:rPr>
              <a:t>‘use SDR’ </a:t>
            </a:r>
            <a:r>
              <a:rPr lang="ko-KR" altLang="en-US" sz="1600" dirty="0">
                <a:latin typeface="Söhne"/>
              </a:rPr>
              <a:t>변수를</a:t>
            </a:r>
            <a:r>
              <a:rPr lang="en-US" altLang="ko-KR" sz="1600" dirty="0">
                <a:latin typeface="Söhne"/>
              </a:rPr>
              <a:t> </a:t>
            </a:r>
            <a:r>
              <a:rPr lang="ko-KR" altLang="en-US" sz="1600" dirty="0">
                <a:latin typeface="Söhne"/>
              </a:rPr>
              <a:t>사용하여 라이브 데이터에서 동작을 감지할지</a:t>
            </a:r>
            <a:r>
              <a:rPr lang="en-US" altLang="ko-KR" sz="1600" dirty="0">
                <a:latin typeface="Söhne"/>
              </a:rPr>
              <a:t>,</a:t>
            </a:r>
            <a:r>
              <a:rPr lang="ko-KR" altLang="en-US" sz="1600" dirty="0">
                <a:latin typeface="Söhne"/>
              </a:rPr>
              <a:t> 아니면 테스트 세트에서 동작을 감지할지 결정</a:t>
            </a:r>
            <a:endParaRPr lang="en-US" altLang="ko-KR" sz="1600" dirty="0"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b="0" i="0" u="none" strike="noStrike" dirty="0" err="1">
                <a:effectLst/>
                <a:latin typeface="Söhne"/>
              </a:rPr>
              <a:t>livePresenceDetection</a:t>
            </a:r>
            <a:r>
              <a:rPr lang="ko-KR" altLang="en-US" sz="1600" dirty="0">
                <a:latin typeface="Söhne"/>
              </a:rPr>
              <a:t>인 경우</a:t>
            </a:r>
            <a:r>
              <a:rPr lang="en-US" altLang="ko-KR" sz="1600" dirty="0">
                <a:latin typeface="Söhne"/>
              </a:rPr>
              <a:t>:</a:t>
            </a:r>
            <a:r>
              <a:rPr lang="ko-KR" altLang="en-US" sz="1600" dirty="0">
                <a:latin typeface="Söhne"/>
              </a:rPr>
              <a:t> </a:t>
            </a:r>
            <a:r>
              <a:rPr lang="en-US" altLang="ko-KR" sz="1600" b="0" i="0" u="none" strike="noStrike" dirty="0">
                <a:effectLst/>
                <a:latin typeface="Söhne"/>
              </a:rPr>
              <a:t>SDR</a:t>
            </a:r>
            <a:r>
              <a:rPr lang="ko-KR" altLang="en-US" sz="1600" b="0" i="0" u="none" strike="noStrike" dirty="0">
                <a:effectLst/>
                <a:latin typeface="Söhne"/>
              </a:rPr>
              <a:t>을 사용하여 라이브 데이터에서 동작을 실시간으로 감지</a:t>
            </a:r>
            <a:endParaRPr lang="en-US" altLang="ko-KR" sz="16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en-US" altLang="ko-KR" sz="1600" b="0" i="0" u="none" strike="noStrike" dirty="0" err="1">
                <a:effectLst/>
                <a:latin typeface="Söhne"/>
              </a:rPr>
              <a:t>testPresenceDetection</a:t>
            </a:r>
            <a:r>
              <a:rPr lang="ko-KR" altLang="en-US" sz="1600" b="0" i="0" u="none" strike="noStrike" dirty="0">
                <a:effectLst/>
                <a:latin typeface="Söhne"/>
              </a:rPr>
              <a:t>인 경우</a:t>
            </a:r>
            <a:r>
              <a:rPr lang="en-US" altLang="ko-KR" sz="1600" b="0" i="0" u="none" strike="noStrike" dirty="0">
                <a:effectLst/>
                <a:latin typeface="Söhne"/>
              </a:rPr>
              <a:t>: SDR</a:t>
            </a:r>
            <a:r>
              <a:rPr lang="ko-KR" altLang="en-US" sz="1600" b="0" i="0" u="none" strike="noStrike" dirty="0">
                <a:effectLst/>
                <a:latin typeface="Söhne"/>
              </a:rPr>
              <a:t>이 없는 경우 테스트 세트에서 동작을 감지</a:t>
            </a:r>
            <a:endParaRPr lang="en-US" altLang="ko-KR" sz="1600" b="0" i="0" u="none" strike="noStrike" dirty="0">
              <a:effectLst/>
              <a:latin typeface="Söhne"/>
            </a:endParaRPr>
          </a:p>
          <a:p>
            <a:pPr lvl="1">
              <a:lnSpc>
                <a:spcPct val="200000"/>
              </a:lnSpc>
            </a:pPr>
            <a:r>
              <a:rPr lang="ko-KR" altLang="en-US" sz="1600" b="0" i="0" u="none" strike="noStrike" dirty="0">
                <a:effectLst/>
                <a:latin typeface="Söhne"/>
              </a:rPr>
              <a:t>동작 또는 </a:t>
            </a:r>
            <a:r>
              <a:rPr lang="ko-KR" altLang="en-US" sz="1600" b="0" i="0" u="none" strike="noStrike" dirty="0" err="1">
                <a:effectLst/>
                <a:latin typeface="Söhne"/>
              </a:rPr>
              <a:t>무동작</a:t>
            </a:r>
            <a:r>
              <a:rPr lang="ko-KR" altLang="en-US" sz="1600" b="0" i="0" u="none" strike="noStrike" dirty="0">
                <a:effectLst/>
                <a:latin typeface="Söhne"/>
              </a:rPr>
              <a:t> 상태에 대한 예측 결과를 포함하는 변수의 정보를 담고 있는 </a:t>
            </a:r>
            <a:r>
              <a:rPr lang="en-US" altLang="ko-KR" sz="1600" dirty="0" err="1"/>
              <a:t>sensingResults</a:t>
            </a:r>
            <a:r>
              <a:rPr lang="ko-KR" altLang="en-US" sz="1600" b="0" i="0" u="none" strike="noStrike" dirty="0">
                <a:effectLst/>
                <a:latin typeface="Söhne"/>
              </a:rPr>
              <a:t> 출력</a:t>
            </a:r>
            <a:endParaRPr lang="ko-KR" altLang="en-US" sz="1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8CF74-AEAD-142E-A1FE-C4F67F32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D0DC-FE30-4EB6-A0ED-1F87F04C36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1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9ba898c-2864-44b7-991c-2107ed05e5d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BECD6F9724CEF4D86D6C6EB6C849398" ma:contentTypeVersion="9" ma:contentTypeDescription="새 문서를 만듭니다." ma:contentTypeScope="" ma:versionID="1ad1e59dd21b51e8ccf0d3259f1dcb2a">
  <xsd:schema xmlns:xsd="http://www.w3.org/2001/XMLSchema" xmlns:xs="http://www.w3.org/2001/XMLSchema" xmlns:p="http://schemas.microsoft.com/office/2006/metadata/properties" xmlns:ns2="e9ba898c-2864-44b7-991c-2107ed05e5d6" targetNamespace="http://schemas.microsoft.com/office/2006/metadata/properties" ma:root="true" ma:fieldsID="0b52d24e1d892d96ca43900b6a88ea6d" ns2:_="">
    <xsd:import namespace="e9ba898c-2864-44b7-991c-2107ed05e5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a898c-2864-44b7-991c-2107ed05e5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59f65d27-7d66-41f1-9e86-1d8e565610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614DD6-9F83-4149-9226-957349983A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04BC18-E337-4F84-AB89-436B96209120}">
  <ds:schemaRefs>
    <ds:schemaRef ds:uri="0a04bda7-b6b6-4c69-a694-5a701c5ea3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55AA01A-19F6-421E-AB77-1445B2775D91}"/>
</file>

<file path=docProps/app.xml><?xml version="1.0" encoding="utf-8"?>
<Properties xmlns="http://schemas.openxmlformats.org/officeDocument/2006/extended-properties" xmlns:vt="http://schemas.openxmlformats.org/officeDocument/2006/docPropsVTypes">
  <TotalTime>51181</TotalTime>
  <Words>1175</Words>
  <Application>Microsoft Macintosh PowerPoint</Application>
  <PresentationFormat>화면 슬라이드 쇼(4:3)</PresentationFormat>
  <Paragraphs>153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맑은 고딕</vt:lpstr>
      <vt:lpstr>맑은 고딕</vt:lpstr>
      <vt:lpstr>Apple SD Gothic Neo</vt:lpstr>
      <vt:lpstr>Söhne</vt:lpstr>
      <vt:lpstr>Arial</vt:lpstr>
      <vt:lpstr>Calibri</vt:lpstr>
      <vt:lpstr>Helvetica</vt:lpstr>
      <vt:lpstr>Times New Roman</vt:lpstr>
      <vt:lpstr>Wingdings</vt:lpstr>
      <vt:lpstr>Office Theme</vt:lpstr>
      <vt:lpstr>ICIS winter seminar report 6</vt:lpstr>
      <vt:lpstr>Table of Contents</vt:lpstr>
      <vt:lpstr>PowerPoint 프레젠테이션</vt:lpstr>
      <vt:lpstr>코드 설명</vt:lpstr>
      <vt:lpstr>코드 설명</vt:lpstr>
      <vt:lpstr>코드 분석 (함께 첨부한 MATLAB 코드 참고)</vt:lpstr>
      <vt:lpstr>코드 분석 (함께 첨부한 MATLAB 코드 참고)</vt:lpstr>
      <vt:lpstr>코드 분석 (함께 첨부한 MATLAB 코드 참고)</vt:lpstr>
      <vt:lpstr>코드 분석 (함께 첨부한 MATLAB 코드 참고)</vt:lpstr>
      <vt:lpstr>실행 결과</vt:lpstr>
      <vt:lpstr>실행 결과</vt:lpstr>
      <vt:lpstr>PowerPoint 프레젠테이션</vt:lpstr>
      <vt:lpstr>채널 추정 원리</vt:lpstr>
      <vt:lpstr>채널 추정 원리</vt:lpstr>
      <vt:lpstr>채널 추정 원리</vt:lpstr>
      <vt:lpstr>채널 추정 원리</vt:lpstr>
      <vt:lpstr>채널 추정 원리</vt:lpstr>
      <vt:lpstr>채널 추정 원리</vt:lpstr>
      <vt:lpstr>PowerPoint 프레젠테이션</vt:lpstr>
      <vt:lpstr>빔포밍 기술</vt:lpstr>
      <vt:lpstr>빔포밍 기술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minsukk</dc:creator>
  <cp:lastModifiedBy>민현선</cp:lastModifiedBy>
  <cp:revision>3348</cp:revision>
  <cp:lastPrinted>2017-11-07T13:41:09Z</cp:lastPrinted>
  <dcterms:created xsi:type="dcterms:W3CDTF">2015-12-30T03:27:04Z</dcterms:created>
  <dcterms:modified xsi:type="dcterms:W3CDTF">2024-02-12T16:01:57Z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0x010100CBECD6F9724CEF4D86D6C6EB6C849398</vt:lpwstr>
  </property>
</Properties>
</file>