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758" r:id="rId5"/>
    <p:sldId id="677" r:id="rId6"/>
    <p:sldId id="1611" r:id="rId7"/>
    <p:sldId id="1601" r:id="rId8"/>
    <p:sldId id="1615" r:id="rId9"/>
    <p:sldId id="1617" r:id="rId10"/>
    <p:sldId id="1612" r:id="rId11"/>
    <p:sldId id="1616" r:id="rId12"/>
    <p:sldId id="1618" r:id="rId13"/>
    <p:sldId id="1619" r:id="rId1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9A576"/>
    <a:srgbClr val="EBEBEB"/>
    <a:srgbClr val="1399B8"/>
    <a:srgbClr val="139AB8"/>
    <a:srgbClr val="376C98"/>
    <a:srgbClr val="E76565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0" autoAdjust="0"/>
    <p:restoredTop sz="84174" autoAdjust="0"/>
  </p:normalViewPr>
  <p:slideViewPr>
    <p:cSldViewPr snapToGrid="0">
      <p:cViewPr varScale="1">
        <p:scale>
          <a:sx n="94" d="100"/>
          <a:sy n="94" d="100"/>
        </p:scale>
        <p:origin x="21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2024. 1. 22.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4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91BF-F366-59C6-D670-24B72BF10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47C28C-9B63-B78F-910D-A37FCF46C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658AF4-A1F6-2871-3803-48A9FE572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FBBB1-044A-2784-59FD-E138F96D4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F62E4-15B6-4CE5-A5A4-FDAC185D1F33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88A46-4054-4EFA-96B7-7E454D0F09BF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087"/>
            <a:ext cx="9144000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ICIS winter seminar report 3-1</a:t>
            </a:r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04018DD-F8EE-A913-5B5A-3260F2EACADB}"/>
              </a:ext>
            </a:extLst>
          </p:cNvPr>
          <p:cNvSpPr txBox="1">
            <a:spLocks/>
          </p:cNvSpPr>
          <p:nvPr/>
        </p:nvSpPr>
        <p:spPr>
          <a:xfrm>
            <a:off x="1143000" y="3430570"/>
            <a:ext cx="6858000" cy="196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ko-KR" altLang="en-US" sz="1800" b="1" dirty="0"/>
              <a:t>민현선</a:t>
            </a:r>
            <a:endParaRPr lang="en-US" altLang="ko-KR" sz="1800" b="1" dirty="0"/>
          </a:p>
          <a:p>
            <a:pPr>
              <a:lnSpc>
                <a:spcPct val="7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Department of </a:t>
            </a:r>
            <a:r>
              <a:rPr lang="en-US" altLang="ko-Kore-KR" sz="1600" dirty="0">
                <a:cs typeface="Times New Roman" panose="02020603050405020304" pitchFamily="18" charset="0"/>
              </a:rPr>
              <a:t>Intelligence Media Engineering </a:t>
            </a:r>
            <a:br>
              <a:rPr lang="en-US" altLang="ko-Kore-KR" sz="1600" dirty="0">
                <a:cs typeface="Times New Roman" panose="02020603050405020304" pitchFamily="18" charset="0"/>
              </a:rPr>
            </a:br>
            <a:r>
              <a:rPr lang="en-US" sz="2000" b="1" dirty="0" err="1"/>
              <a:t>Hanbat</a:t>
            </a:r>
            <a:r>
              <a:rPr lang="en-US" sz="2000" b="1" dirty="0"/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92453-3CAC-65F9-E203-6400CDAE9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E4E11-B0A0-EA20-986F-2D284939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/>
              <a:t>과제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 결과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5AD3E-60DC-B0E4-112D-37C7924D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72B0B-444E-ECB9-2EF1-0CC81F2CEBEF}"/>
              </a:ext>
            </a:extLst>
          </p:cNvPr>
          <p:cNvSpPr txBox="1"/>
          <p:nvPr/>
        </p:nvSpPr>
        <p:spPr>
          <a:xfrm>
            <a:off x="360000" y="4542146"/>
            <a:ext cx="860043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MalgunGothic"/>
              </a:rPr>
              <a:t>반면에 낮은 변조 방식이 높은 변조방식에 비해 적은 재전송이 적은 것을 알 수 있다</a:t>
            </a:r>
            <a:r>
              <a:rPr lang="en-US" altLang="ko-KR" sz="1800" dirty="0">
                <a:effectLst/>
                <a:latin typeface="MalgunGothic"/>
              </a:rPr>
              <a:t>.</a:t>
            </a:r>
            <a:r>
              <a:rPr lang="ko-KR" altLang="en-US" sz="1800" dirty="0">
                <a:effectLst/>
                <a:latin typeface="MalgunGothic"/>
              </a:rPr>
              <a:t> </a:t>
            </a:r>
            <a:endParaRPr lang="ko-KR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MalgunGothic"/>
              </a:rPr>
              <a:t>신호가 낮을 때 재전송이 많이 발생하는 것을 알 수 있다</a:t>
            </a:r>
            <a:r>
              <a:rPr lang="en-US" altLang="ko-KR" sz="1800" dirty="0">
                <a:effectLst/>
                <a:latin typeface="MalgunGothic"/>
              </a:rPr>
              <a:t>.</a:t>
            </a:r>
            <a:r>
              <a:rPr lang="ko-KR" altLang="en-US" sz="1800" dirty="0">
                <a:effectLst/>
                <a:latin typeface="MalgunGothic"/>
              </a:rPr>
              <a:t> </a:t>
            </a:r>
            <a:endParaRPr lang="ko-KR" altLang="en-US" dirty="0">
              <a:effectLst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0E9801-D361-0330-8A14-EEAFB19F1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83017"/>
              </p:ext>
            </p:extLst>
          </p:nvPr>
        </p:nvGraphicFramePr>
        <p:xfrm>
          <a:off x="589431" y="1233718"/>
          <a:ext cx="7965137" cy="297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70">
                  <a:extLst>
                    <a:ext uri="{9D8B030D-6E8A-4147-A177-3AD203B41FA5}">
                      <a16:colId xmlns:a16="http://schemas.microsoft.com/office/drawing/2014/main" val="235986816"/>
                    </a:ext>
                  </a:extLst>
                </a:gridCol>
                <a:gridCol w="494734">
                  <a:extLst>
                    <a:ext uri="{9D8B030D-6E8A-4147-A177-3AD203B41FA5}">
                      <a16:colId xmlns:a16="http://schemas.microsoft.com/office/drawing/2014/main" val="1013598854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2335741289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1167972658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3886377259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2662126568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464138086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1107478586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805771436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3848316321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3358349659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3051743810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292201784"/>
                    </a:ext>
                  </a:extLst>
                </a:gridCol>
              </a:tblGrid>
              <a:tr h="41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변조방식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SNR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62224"/>
                  </a:ext>
                </a:extLst>
              </a:tr>
              <a:tr h="412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QPSK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887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859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858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868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872.5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283395"/>
                  </a:ext>
                </a:extLst>
              </a:tr>
              <a:tr h="423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QAM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4143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4057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4107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4059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4032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4011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4127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3916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4211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4009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4.0669e+03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243959"/>
                  </a:ext>
                </a:extLst>
              </a:tr>
              <a:tr h="412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QPSK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312.8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858128"/>
                  </a:ext>
                </a:extLst>
              </a:tr>
              <a:tr h="423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QAM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1288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1355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1358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1291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1.3202e+03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82636"/>
                  </a:ext>
                </a:extLst>
              </a:tr>
              <a:tr h="41206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QPSK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32.9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485165"/>
                  </a:ext>
                </a:extLst>
              </a:tr>
              <a:tr h="41206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QAM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142.8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57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08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2800" dirty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적응 변조 및 코딩 기법</a:t>
            </a:r>
            <a:r>
              <a:rPr kumimoji="1" lang="en-US" altLang="ko-KR" sz="2000" dirty="0"/>
              <a:t>(Adaptive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Modulation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and Coding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Scheme)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개념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활용 사례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과제</a:t>
            </a:r>
            <a:r>
              <a:rPr lang="en-US" altLang="ko-KR" sz="1600" dirty="0"/>
              <a:t>2</a:t>
            </a:r>
            <a:r>
              <a:rPr lang="ko-KR" altLang="en-US" sz="1600" dirty="0"/>
              <a:t> 결과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재전송</a:t>
            </a:r>
            <a:r>
              <a:rPr kumimoji="1" lang="en-US" altLang="ko-KR" sz="2000" dirty="0"/>
              <a:t>(Retransmission)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개념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활용 사례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과제</a:t>
            </a:r>
            <a:r>
              <a:rPr lang="en-US" altLang="ko-KR" sz="1600" dirty="0"/>
              <a:t>3</a:t>
            </a:r>
            <a:r>
              <a:rPr lang="ko-KR" altLang="en-US" sz="1600" dirty="0"/>
              <a:t> 결과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무선통신 시스템에서 활용되는 사례 기준으로 조사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14E68-589B-458E-B145-72F8B17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588231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/>
              <a:t>적응 변조 및 코딩 기법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(Adaptive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Modulation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and Coding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Scheme)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358919" y="3625042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E1DCED-EE08-46FE-9625-D95E311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B275A-7070-43F8-AA83-5E0C9A0D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49D52-E259-4D08-A47E-FE5D7863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" altLang="ko-KR" sz="2000" dirty="0">
                <a:solidFill>
                  <a:srgbClr val="0000FF"/>
                </a:solidFill>
              </a:rPr>
              <a:t>Adaptive Modulation and Coding Scheme: AMC </a:t>
            </a:r>
            <a:r>
              <a:rPr kumimoji="1" lang="ko-KR" altLang="en-US" sz="2000" dirty="0">
                <a:solidFill>
                  <a:srgbClr val="0000FF"/>
                </a:solidFill>
              </a:rPr>
              <a:t>기법 </a:t>
            </a:r>
            <a:endParaRPr kumimoji="1" lang="en-US" altLang="ko-KR" sz="2000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무선 통신에서 채널의 전파 상태에 따라 변조 기법과 코딩 기법을 동적으로 변화시키는 기술</a:t>
            </a:r>
            <a:endParaRPr kumimoji="1" lang="en-US" altLang="ko-KR" sz="1600" dirty="0"/>
          </a:p>
          <a:p>
            <a:pPr lvl="1">
              <a:lnSpc>
                <a:spcPct val="200000"/>
              </a:lnSpc>
            </a:pPr>
            <a:r>
              <a:rPr lang="ko-KR" altLang="en-US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현재의 채널 상태 정보를 이용하여 송신단에서 전송 파워 레벨</a:t>
            </a:r>
            <a:r>
              <a:rPr lang="en-US" altLang="ko-KR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변조 레벨 및</a:t>
            </a:r>
            <a:r>
              <a:rPr lang="en-US" altLang="ko-KR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 채널 </a:t>
            </a:r>
            <a:r>
              <a:rPr lang="ko-KR" altLang="en-US" sz="1600" i="0" u="none" strike="noStrike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코드율</a:t>
            </a:r>
            <a:r>
              <a:rPr lang="en-US" altLang="ko-KR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(channel coding rate)</a:t>
            </a:r>
            <a:r>
              <a:rPr lang="ko-KR" altLang="en-US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조절하여 링크 성능을 증가시키는 기술</a:t>
            </a:r>
            <a:endParaRPr lang="en-US" altLang="ko-KR" sz="16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무선채널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1,000,000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개를 구현하고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레일리분포에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L1, L2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레이어를 생성한 뒤 레이어로 인해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생기는 구간에 따라 무선채널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|h|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위치를 구분하여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구간에 따라 변조방식을 달리 하는 기법을 구현</a:t>
            </a:r>
            <a:endParaRPr lang="en-US" altLang="ko-KR" sz="16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B3C8E-5137-429B-B499-496F7C51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7AA079-EF1D-0204-27EE-D3AB90078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92" y="3401704"/>
            <a:ext cx="3200400" cy="241935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59B6BAB-5B4B-1B7D-9534-6FF05B92563A}"/>
              </a:ext>
            </a:extLst>
          </p:cNvPr>
          <p:cNvCxnSpPr/>
          <p:nvPr/>
        </p:nvCxnSpPr>
        <p:spPr>
          <a:xfrm>
            <a:off x="6387152" y="3261815"/>
            <a:ext cx="0" cy="2825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C74C608-30EE-2145-DCFB-60E8F703402A}"/>
              </a:ext>
            </a:extLst>
          </p:cNvPr>
          <p:cNvCxnSpPr/>
          <p:nvPr/>
        </p:nvCxnSpPr>
        <p:spPr>
          <a:xfrm>
            <a:off x="6880746" y="3261815"/>
            <a:ext cx="0" cy="2825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0D9FC6-57F0-2449-6C9A-62C175DFE8CF}"/>
              </a:ext>
            </a:extLst>
          </p:cNvPr>
          <p:cNvSpPr txBox="1"/>
          <p:nvPr/>
        </p:nvSpPr>
        <p:spPr>
          <a:xfrm>
            <a:off x="6209729" y="603230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L1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FC6F8-A399-89BA-B973-3ECE11C388B0}"/>
              </a:ext>
            </a:extLst>
          </p:cNvPr>
          <p:cNvSpPr txBox="1"/>
          <p:nvPr/>
        </p:nvSpPr>
        <p:spPr>
          <a:xfrm>
            <a:off x="6681012" y="6052361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2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EC69C-C40A-40FA-B454-7F144403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77233-F46C-1599-62AB-2A633D2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활용 사례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84542-A8E4-1A16-626F-AA2D23BC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758110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000" b="0" i="0" u="none" strike="noStrike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적응형 변조 및 코딩 기법을 적용한 고속 </a:t>
            </a:r>
            <a:r>
              <a:rPr lang="ko-KR" altLang="en-US" sz="2000" b="0" i="0" u="none" strike="noStrike" dirty="0" err="1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초협대역</a:t>
            </a:r>
            <a:r>
              <a:rPr lang="ko-KR" altLang="en-US" sz="2000" b="0" i="0" u="none" strike="noStrike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 디지털 무전기 설계 </a:t>
            </a:r>
            <a:endParaRPr lang="en-US" altLang="ko-KR" sz="2000" b="0" i="0" u="none" strike="noStrike" dirty="0">
              <a:solidFill>
                <a:srgbClr val="0432FF"/>
              </a:solidFill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6.25 </a:t>
            </a: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latin typeface="Noto Sans KR"/>
              </a:rPr>
              <a:t>KHz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대역폭을 사용하여 최대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28,800 bps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의 데이터 전송률을 가지는 디지털 무전기 설계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oto Sans KR"/>
              </a:rPr>
              <a:t>적응형 변조 및 코딩 기법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을 적용하여 음성 서비스 뿐만 아니라 문자 메시지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정지 영상 및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GPS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정보 전송 등의 응용이 가능한 무전기 구성 제안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기존의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Noto Sans KR"/>
              </a:rPr>
              <a:t>초협대역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 무전기에 비해 더 높은 전송속도와 낮은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SNR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에서의 통신 가능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58A30-7FC6-9DBC-E5D8-7EDBBCD6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68AFE-407F-EC14-0F12-9D88C61D1550}"/>
              </a:ext>
            </a:extLst>
          </p:cNvPr>
          <p:cNvSpPr txBox="1"/>
          <p:nvPr/>
        </p:nvSpPr>
        <p:spPr>
          <a:xfrm>
            <a:off x="326356" y="6179125"/>
            <a:ext cx="84912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안홍선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이유성</a:t>
            </a:r>
            <a:r>
              <a:rPr lang="ko-KR" altLang="en-US" sz="1000" dirty="0"/>
              <a:t>, 이형열, </a:t>
            </a:r>
            <a:r>
              <a:rPr lang="ko-KR" altLang="en-US" sz="1000" dirty="0" err="1"/>
              <a:t>송봉섭</a:t>
            </a:r>
            <a:r>
              <a:rPr lang="ko-KR" altLang="en-US" sz="1000" dirty="0"/>
              <a:t>. </a:t>
            </a:r>
            <a:r>
              <a:rPr lang="en-US" altLang="ko-KR" sz="1000" dirty="0"/>
              <a:t>201601.</a:t>
            </a:r>
            <a:r>
              <a:rPr lang="ko-KR" altLang="en-US" sz="1000" dirty="0"/>
              <a:t> 적응형 변조 및 코딩 기법을 적용한 고속 </a:t>
            </a:r>
            <a:r>
              <a:rPr lang="ko-KR" altLang="en-US" sz="1000" dirty="0" err="1"/>
              <a:t>초협대역</a:t>
            </a:r>
            <a:r>
              <a:rPr lang="ko-KR" altLang="en-US" sz="1000" dirty="0"/>
              <a:t> 디지털 무전기 설계. 한국통신학회 학술대회논문집.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03B39DB-559E-C016-B746-C61933C2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3916680"/>
            <a:ext cx="3909151" cy="2082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3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F7BCD-90CB-7ECB-E664-FD0FAF944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C449A-BEEC-10B3-3AD9-8736717F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/>
              <a:t>과제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 결과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9FF9F7-458F-C929-5A90-3C7669B5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3743-1FDC-5E33-8994-4FF92426AFCC}"/>
              </a:ext>
            </a:extLst>
          </p:cNvPr>
          <p:cNvSpPr txBox="1"/>
          <p:nvPr/>
        </p:nvSpPr>
        <p:spPr>
          <a:xfrm>
            <a:off x="779935" y="5068946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신호 세기에 따라 </a:t>
            </a:r>
            <a:r>
              <a:rPr kumimoji="1" lang="en-US" altLang="ko-KR" dirty="0"/>
              <a:t>BER</a:t>
            </a:r>
            <a:r>
              <a:rPr kumimoji="1" lang="ko-KR" altLang="en-US" dirty="0"/>
              <a:t>이 감소하고 </a:t>
            </a:r>
            <a:r>
              <a:rPr kumimoji="1" lang="en-US" altLang="ko-KR" dirty="0"/>
              <a:t>QPSK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BER</a:t>
            </a:r>
            <a:r>
              <a:rPr kumimoji="1" lang="ko-KR" altLang="en-US" dirty="0"/>
              <a:t>이 가장 낮은 것을 알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B4E73A4-55A1-6465-B6B5-5A29F5217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68518"/>
              </p:ext>
            </p:extLst>
          </p:nvPr>
        </p:nvGraphicFramePr>
        <p:xfrm>
          <a:off x="223523" y="2389297"/>
          <a:ext cx="43484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617">
                  <a:extLst>
                    <a:ext uri="{9D8B030D-6E8A-4147-A177-3AD203B41FA5}">
                      <a16:colId xmlns:a16="http://schemas.microsoft.com/office/drawing/2014/main" val="257126062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3208017724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1368689532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1856384059"/>
                    </a:ext>
                  </a:extLst>
                </a:gridCol>
              </a:tblGrid>
              <a:tr h="389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평균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기입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5dB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10dB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20dB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271927"/>
                  </a:ext>
                </a:extLst>
              </a:tr>
              <a:tr h="479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AMC </a:t>
                      </a:r>
                      <a:r>
                        <a:rPr lang="ko-KR" altLang="en-US" sz="1200" dirty="0"/>
                        <a:t>적용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0.120807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0.031063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0.002468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61234"/>
                  </a:ext>
                </a:extLst>
              </a:tr>
              <a:tr h="479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BPSK </a:t>
                      </a:r>
                      <a:r>
                        <a:rPr lang="ko-KR" altLang="en-US" sz="1200" dirty="0"/>
                        <a:t>일괄 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상관없이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0.104885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0.0379180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0.003930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987773"/>
                  </a:ext>
                </a:extLst>
              </a:tr>
              <a:tr h="479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16QAM </a:t>
                      </a:r>
                      <a:r>
                        <a:rPr lang="ko-KR" altLang="en-US" sz="1200" dirty="0"/>
                        <a:t>일괄 적용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상관없이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0.308104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0.043468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93486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E38C1111-84F2-6047-670F-B9383147E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2307"/>
              </p:ext>
            </p:extLst>
          </p:nvPr>
        </p:nvGraphicFramePr>
        <p:xfrm>
          <a:off x="4687291" y="2389297"/>
          <a:ext cx="434847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962">
                  <a:extLst>
                    <a:ext uri="{9D8B030D-6E8A-4147-A177-3AD203B41FA5}">
                      <a16:colId xmlns:a16="http://schemas.microsoft.com/office/drawing/2014/main" val="2571260625"/>
                    </a:ext>
                  </a:extLst>
                </a:gridCol>
                <a:gridCol w="987504">
                  <a:extLst>
                    <a:ext uri="{9D8B030D-6E8A-4147-A177-3AD203B41FA5}">
                      <a16:colId xmlns:a16="http://schemas.microsoft.com/office/drawing/2014/main" val="3208017724"/>
                    </a:ext>
                  </a:extLst>
                </a:gridCol>
                <a:gridCol w="987504">
                  <a:extLst>
                    <a:ext uri="{9D8B030D-6E8A-4147-A177-3AD203B41FA5}">
                      <a16:colId xmlns:a16="http://schemas.microsoft.com/office/drawing/2014/main" val="1368689532"/>
                    </a:ext>
                  </a:extLst>
                </a:gridCol>
                <a:gridCol w="987504">
                  <a:extLst>
                    <a:ext uri="{9D8B030D-6E8A-4147-A177-3AD203B41FA5}">
                      <a16:colId xmlns:a16="http://schemas.microsoft.com/office/drawing/2014/main" val="185638405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총 전송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bit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기입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(error bit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제외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5dB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10dB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20dB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2719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AMC </a:t>
                      </a:r>
                      <a:r>
                        <a:rPr lang="ko-KR" altLang="en-US" sz="1200" dirty="0"/>
                        <a:t>적용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420165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484916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499257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612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BPSK </a:t>
                      </a:r>
                      <a:r>
                        <a:rPr lang="ko-KR" altLang="en-US" sz="1200" dirty="0"/>
                        <a:t>일괄 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상관없이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168396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181226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188301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9877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16QAM </a:t>
                      </a:r>
                      <a:r>
                        <a:rPr lang="ko-KR" altLang="en-US" sz="1200" dirty="0"/>
                        <a:t>일괄 적용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상관없이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30359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41766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43525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9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60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E03BB-D124-7ACB-6A84-A307977F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4B8CEC-327B-D824-322F-942C65BB5D61}"/>
              </a:ext>
            </a:extLst>
          </p:cNvPr>
          <p:cNvSpPr txBox="1">
            <a:spLocks/>
          </p:cNvSpPr>
          <p:nvPr/>
        </p:nvSpPr>
        <p:spPr>
          <a:xfrm>
            <a:off x="0" y="2568353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/>
              <a:t>재전송</a:t>
            </a:r>
            <a:r>
              <a:rPr kumimoji="1" lang="en-US" altLang="ko-KR" sz="2800" dirty="0"/>
              <a:t>(Retransmission)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5A8EC1-E780-E58C-004C-D09DF2FD5F3B}"/>
              </a:ext>
            </a:extLst>
          </p:cNvPr>
          <p:cNvCxnSpPr/>
          <p:nvPr/>
        </p:nvCxnSpPr>
        <p:spPr>
          <a:xfrm>
            <a:off x="1358919" y="3386506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27A3C8-B51A-BD51-8C6A-D6EF9E7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2F6D-F3C2-0F63-B07C-2BA7E82F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E23D-F8EC-5B9B-7024-C21198B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개념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5A9BB-A584-A127-F6E3-77C973C7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432FF"/>
                </a:solidFill>
              </a:rPr>
              <a:t>재전송</a:t>
            </a:r>
            <a:r>
              <a:rPr kumimoji="1" lang="en-US" altLang="ko-KR" sz="2000" dirty="0">
                <a:solidFill>
                  <a:srgbClr val="0432FF"/>
                </a:solidFill>
              </a:rPr>
              <a:t>(Retransmission)</a:t>
            </a:r>
            <a:endParaRPr lang="en-US" altLang="ko-KR" sz="2000" dirty="0">
              <a:solidFill>
                <a:srgbClr val="0432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37415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전송 중에 발생할 수 있는 에러나 손실을 교정하기 위해 송신 측에서 일부 데이터를 다시 전송하는 과정</a:t>
            </a:r>
            <a:endParaRPr lang="en-US" altLang="ko-KR" sz="1600" b="0" i="0" u="none" strike="noStrike" dirty="0">
              <a:solidFill>
                <a:srgbClr val="37415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37415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무선 통신 환경에서 신호가 감쇄되거나 간섭을 받아 일부 정보가 손실될 수 있는 상황에서 중요한 기술</a:t>
            </a:r>
            <a:endParaRPr lang="en-US" altLang="ko-KR" sz="1600" b="0" i="0" u="none" strike="noStrike" dirty="0">
              <a:solidFill>
                <a:srgbClr val="37415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37415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재전송을 통해 신뢰성을 높임</a:t>
            </a:r>
            <a:endParaRPr lang="en-US" altLang="ko-KR" sz="1600" b="0" i="0" u="none" strike="noStrike" dirty="0">
              <a:solidFill>
                <a:srgbClr val="37415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이때 다시 보내는 기술을 </a:t>
            </a: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Retransmissions</a:t>
            </a:r>
            <a:r>
              <a:rPr lang="ko-KR" altLang="en-US" sz="16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</a:t>
            </a:r>
            <a:endParaRPr lang="en-US" altLang="ko-KR" sz="16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3EACB-EFFE-AB1F-60B7-C97CCDC9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805A2-6FD4-A89A-A7B5-511B4BB8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55353-395A-3DE8-550F-4065BA2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활용 사례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CEB94-9ECF-BBB7-D3C4-0A5B3CAE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663684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000" b="0" i="0" u="none" strike="noStrike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다 계층 재전송 방식 성능 분석을 통한서비스별 </a:t>
            </a:r>
            <a:r>
              <a:rPr lang="en-US" altLang="ko-KR" sz="2000" b="0" i="0" u="none" strike="noStrike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QoS </a:t>
            </a:r>
            <a:r>
              <a:rPr lang="ko-KR" altLang="en-US" sz="2000" b="0" i="0" u="none" strike="noStrike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보장 기법 </a:t>
            </a:r>
            <a:endParaRPr lang="en-US" altLang="ko-KR" sz="2000" b="0" i="0" u="none" strike="noStrike" dirty="0">
              <a:solidFill>
                <a:srgbClr val="0432FF"/>
              </a:solidFill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무선 통신 시스템에서 서비스 품질을 향상시키기 위해 계층별 재전송 알고리즘 분석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계층 재전송 방식의 성능을 분석하기 위한 수학적 모델을 제안하고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이를 통해 서비스 별로 최적의 재전송 알고리즘과 파라미터를 도출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LTE, WLAN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과 같은 무선 통신 시스템에서 재전송 방식을 최적화하는 데에도 활용 가능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모델은 채널 특성을 고려하여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MCS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레벨을 선택하고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HARQ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와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ARQ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Noto Sans KR"/>
              </a:rPr>
              <a:t>를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 결합하여 성능 분석 및 패킷 전송 지연 분석 가능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따라서 이 모델을 사용하여 서비스 별로 최적의 재전송 알고리즘과 파라미터를 도출 가능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AE24A-B925-1823-FCA8-AB114989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94BB9-8D1F-F9D9-FC76-6931EE8020A3}"/>
              </a:ext>
            </a:extLst>
          </p:cNvPr>
          <p:cNvSpPr txBox="1"/>
          <p:nvPr/>
        </p:nvSpPr>
        <p:spPr>
          <a:xfrm>
            <a:off x="360000" y="6180105"/>
            <a:ext cx="78455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고광춘</a:t>
            </a:r>
            <a:r>
              <a:rPr lang="ko-KR" altLang="en-US" sz="1000" dirty="0"/>
              <a:t>, 이현진, 김재현, 추상민. (2010). 다 계층 재전송 방식 성능 분석을 통한 서비스별 </a:t>
            </a:r>
            <a:r>
              <a:rPr lang="ko-KR" altLang="en-US" sz="1000" dirty="0" err="1"/>
              <a:t>QoS</a:t>
            </a:r>
            <a:r>
              <a:rPr lang="ko-KR" altLang="en-US" sz="1000" dirty="0"/>
              <a:t> 보장 기법. 한국통신학회논문지, 35(2), 95-104.</a:t>
            </a:r>
          </a:p>
        </p:txBody>
      </p:sp>
    </p:spTree>
    <p:extLst>
      <p:ext uri="{BB962C8B-B14F-4D97-AF65-F5344CB8AC3E}">
        <p14:creationId xmlns:p14="http://schemas.microsoft.com/office/powerpoint/2010/main" val="365852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04bda7-b6b6-4c69-a694-5a701c5ea30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1A65B5455A9C345AA7D6B6F6B2E4D2E" ma:contentTypeVersion="12" ma:contentTypeDescription="새 문서를 만듭니다." ma:contentTypeScope="" ma:versionID="2de9eb362f2dcb5744260ab66cebf7a4">
  <xsd:schema xmlns:xsd="http://www.w3.org/2001/XMLSchema" xmlns:xs="http://www.w3.org/2001/XMLSchema" xmlns:p="http://schemas.microsoft.com/office/2006/metadata/properties" xmlns:ns2="0a04bda7-b6b6-4c69-a694-5a701c5ea30a" xmlns:ns3="e9710ba9-2a6c-4f45-a6cf-aa6165879964" targetNamespace="http://schemas.microsoft.com/office/2006/metadata/properties" ma:root="true" ma:fieldsID="ec66bb92422dabe685c798c17682a296" ns2:_="" ns3:_="">
    <xsd:import namespace="0a04bda7-b6b6-4c69-a694-5a701c5ea30a"/>
    <xsd:import namespace="e9710ba9-2a6c-4f45-a6cf-aa61658799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4bda7-b6b6-4c69-a694-5a701c5ea3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10ba9-2a6c-4f45-a6cf-aa616587996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04BC18-E337-4F84-AB89-436B96209120}">
  <ds:schemaRefs>
    <ds:schemaRef ds:uri="0a04bda7-b6b6-4c69-a694-5a701c5ea3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21B7C4-46A5-4A0A-9C15-B8C154AC2CC3}">
  <ds:schemaRefs>
    <ds:schemaRef ds:uri="0a04bda7-b6b6-4c69-a694-5a701c5ea30a"/>
    <ds:schemaRef ds:uri="e9710ba9-2a6c-4f45-a6cf-aa61658799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49186</TotalTime>
  <Words>676</Words>
  <Application>Microsoft Macintosh PowerPoint</Application>
  <PresentationFormat>화면 슬라이드 쇼(4:3)</PresentationFormat>
  <Paragraphs>195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Apple SD Gothic Neo</vt:lpstr>
      <vt:lpstr>MalgunGothic</vt:lpstr>
      <vt:lpstr>Noto Sans KR</vt:lpstr>
      <vt:lpstr>Arial</vt:lpstr>
      <vt:lpstr>Calibri</vt:lpstr>
      <vt:lpstr>Times New Roman</vt:lpstr>
      <vt:lpstr>Wingdings</vt:lpstr>
      <vt:lpstr>Office Theme</vt:lpstr>
      <vt:lpstr>ICIS winter seminar report 3-1</vt:lpstr>
      <vt:lpstr>Table of Contents</vt:lpstr>
      <vt:lpstr>PowerPoint 프레젠테이션</vt:lpstr>
      <vt:lpstr>개념</vt:lpstr>
      <vt:lpstr>활용 사례</vt:lpstr>
      <vt:lpstr>과제2 결과</vt:lpstr>
      <vt:lpstr>PowerPoint 프레젠테이션</vt:lpstr>
      <vt:lpstr>개념</vt:lpstr>
      <vt:lpstr>활용 사례</vt:lpstr>
      <vt:lpstr>과제3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민현선</cp:lastModifiedBy>
  <cp:revision>3345</cp:revision>
  <cp:lastPrinted>2017-11-07T13:41:09Z</cp:lastPrinted>
  <dcterms:created xsi:type="dcterms:W3CDTF">2015-12-30T03:27:04Z</dcterms:created>
  <dcterms:modified xsi:type="dcterms:W3CDTF">2024-01-22T14:44:38Z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0x01010091A65B5455A9C345AA7D6B6F6B2E4D2E</vt:lpwstr>
  </property>
</Properties>
</file>