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60"/>
  </p:normalViewPr>
  <p:slideViewPr>
    <p:cSldViewPr>
      <p:cViewPr varScale="1">
        <p:scale>
          <a:sx n="87" d="100"/>
          <a:sy n="87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827F-C38C-4DE1-ADD3-FADBF6319D9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51F4-8A8F-48CB-BF6B-89EDD739B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827F-C38C-4DE1-ADD3-FADBF6319D9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51F4-8A8F-48CB-BF6B-89EDD739B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6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827F-C38C-4DE1-ADD3-FADBF6319D9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51F4-8A8F-48CB-BF6B-89EDD739B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7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2018-10-19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6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2018-10-19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6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2018-10-19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66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2018-10-19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66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2018-10-19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6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827F-C38C-4DE1-ADD3-FADBF6319D9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51F4-8A8F-48CB-BF6B-89EDD739B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5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827F-C38C-4DE1-ADD3-FADBF6319D9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51F4-8A8F-48CB-BF6B-89EDD739B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6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827F-C38C-4DE1-ADD3-FADBF6319D9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51F4-8A8F-48CB-BF6B-89EDD739B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90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827F-C38C-4DE1-ADD3-FADBF6319D9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51F4-8A8F-48CB-BF6B-89EDD739B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7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827F-C38C-4DE1-ADD3-FADBF6319D9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51F4-8A8F-48CB-BF6B-89EDD739B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8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827F-C38C-4DE1-ADD3-FADBF6319D9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51F4-8A8F-48CB-BF6B-89EDD739B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827F-C38C-4DE1-ADD3-FADBF6319D9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51F4-8A8F-48CB-BF6B-89EDD739B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827F-C38C-4DE1-ADD3-FADBF6319D9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51F4-8A8F-48CB-BF6B-89EDD739B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5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827F-C38C-4DE1-ADD3-FADBF6319D96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51F4-8A8F-48CB-BF6B-89EDD739B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2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Addrbook</a:t>
            </a:r>
            <a:r>
              <a:rPr lang="en-US" altLang="ko-KR" dirty="0"/>
              <a:t> </a:t>
            </a:r>
            <a:r>
              <a:rPr lang="en-US" altLang="ko-KR" dirty="0" smtClean="0"/>
              <a:t>web page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윤민재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8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92184" y="1874913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20447" y="2955033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2"/>
            <a:endCxn id="5" idx="0"/>
          </p:cNvCxnSpPr>
          <p:nvPr/>
        </p:nvCxnSpPr>
        <p:spPr>
          <a:xfrm flipH="1">
            <a:off x="4712535" y="2522985"/>
            <a:ext cx="7741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186338" y="4257094"/>
            <a:ext cx="1538197" cy="714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en-US" altLang="ko-KR" dirty="0" smtClean="0"/>
              <a:t>dit(modify)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122947" y="3694451"/>
            <a:ext cx="1" cy="581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14862"/>
              </p:ext>
            </p:extLst>
          </p:nvPr>
        </p:nvGraphicFramePr>
        <p:xfrm>
          <a:off x="5724128" y="2898181"/>
          <a:ext cx="2576031" cy="217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0981"/>
                <a:gridCol w="935050"/>
              </a:tblGrid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parameter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value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list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ab_name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ab_email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ab_tel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ab_birth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ab_company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ab_memo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</a:tbl>
          </a:graphicData>
        </a:graphic>
      </p:graphicFrame>
      <p:cxnSp>
        <p:nvCxnSpPr>
          <p:cNvPr id="21" name="직선 연결선 20"/>
          <p:cNvCxnSpPr>
            <a:stCxn id="20" idx="1"/>
          </p:cNvCxnSpPr>
          <p:nvPr/>
        </p:nvCxnSpPr>
        <p:spPr>
          <a:xfrm flipH="1">
            <a:off x="4396240" y="3985441"/>
            <a:ext cx="132788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396240" y="3675113"/>
            <a:ext cx="0" cy="565483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3043575" y="3819446"/>
            <a:ext cx="1096377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8885" y="116632"/>
            <a:ext cx="219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Parameter</a:t>
            </a:r>
            <a:endParaRPr lang="en-US" altLang="ko-KR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88928"/>
              </p:ext>
            </p:extLst>
          </p:nvPr>
        </p:nvGraphicFramePr>
        <p:xfrm>
          <a:off x="467544" y="2227813"/>
          <a:ext cx="2576031" cy="217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0981"/>
                <a:gridCol w="935050"/>
              </a:tblGrid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parameter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value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ad_id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ab_name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ab_email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ab_tel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ab_birth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ab_company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ab_memo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42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9833" y="1334853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88096" y="2414973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2"/>
            <a:endCxn id="5" idx="0"/>
          </p:cNvCxnSpPr>
          <p:nvPr/>
        </p:nvCxnSpPr>
        <p:spPr>
          <a:xfrm flipH="1">
            <a:off x="3880184" y="1982925"/>
            <a:ext cx="7741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969907" y="3717032"/>
            <a:ext cx="1538198" cy="714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delete</a:t>
            </a:r>
            <a:endParaRPr lang="ko-KR" altLang="en-US" dirty="0"/>
          </a:p>
        </p:txBody>
      </p:sp>
      <p:cxnSp>
        <p:nvCxnSpPr>
          <p:cNvPr id="16" name="꺾인 연결선 15"/>
          <p:cNvCxnSpPr>
            <a:stCxn id="5" idx="2"/>
            <a:endCxn id="11" idx="0"/>
          </p:cNvCxnSpPr>
          <p:nvPr/>
        </p:nvCxnSpPr>
        <p:spPr>
          <a:xfrm rot="16200000" flipH="1">
            <a:off x="4018606" y="2996631"/>
            <a:ext cx="581979" cy="85882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126309"/>
              </p:ext>
            </p:extLst>
          </p:nvPr>
        </p:nvGraphicFramePr>
        <p:xfrm>
          <a:off x="765785" y="3253204"/>
          <a:ext cx="2576031" cy="543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0981"/>
                <a:gridCol w="935050"/>
              </a:tblGrid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parameter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value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list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</a:tbl>
          </a:graphicData>
        </a:graphic>
      </p:graphicFrame>
      <p:cxnSp>
        <p:nvCxnSpPr>
          <p:cNvPr id="21" name="직선 연결선 20"/>
          <p:cNvCxnSpPr>
            <a:endCxn id="20" idx="3"/>
          </p:cNvCxnSpPr>
          <p:nvPr/>
        </p:nvCxnSpPr>
        <p:spPr>
          <a:xfrm flipH="1">
            <a:off x="3341816" y="3525019"/>
            <a:ext cx="77739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139952" y="3135053"/>
            <a:ext cx="0" cy="565483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45868"/>
              </p:ext>
            </p:extLst>
          </p:nvPr>
        </p:nvGraphicFramePr>
        <p:xfrm>
          <a:off x="6084168" y="3274147"/>
          <a:ext cx="2576031" cy="501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0981"/>
                <a:gridCol w="935050"/>
              </a:tblGrid>
              <a:tr h="2299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parameter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value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ab_id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</a:tbl>
          </a:graphicData>
        </a:graphic>
      </p:graphicFrame>
      <p:cxnSp>
        <p:nvCxnSpPr>
          <p:cNvPr id="32" name="직선 연결선 31"/>
          <p:cNvCxnSpPr>
            <a:endCxn id="31" idx="1"/>
          </p:cNvCxnSpPr>
          <p:nvPr/>
        </p:nvCxnSpPr>
        <p:spPr>
          <a:xfrm>
            <a:off x="4739007" y="3525019"/>
            <a:ext cx="1345161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8885" y="116632"/>
            <a:ext cx="219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Parameter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2688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61986" y="2530080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0249" y="36102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2"/>
            <a:endCxn id="5" idx="0"/>
          </p:cNvCxnSpPr>
          <p:nvPr/>
        </p:nvCxnSpPr>
        <p:spPr>
          <a:xfrm flipH="1">
            <a:off x="2382337" y="3178152"/>
            <a:ext cx="7741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712217" y="4908777"/>
            <a:ext cx="1545696" cy="71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insert</a:t>
            </a:r>
            <a:endParaRPr lang="ko-KR" altLang="en-US" dirty="0"/>
          </a:p>
        </p:txBody>
      </p:sp>
      <p:cxnSp>
        <p:nvCxnSpPr>
          <p:cNvPr id="18" name="꺾인 연결선 17"/>
          <p:cNvCxnSpPr>
            <a:stCxn id="5" idx="3"/>
            <a:endCxn id="10" idx="0"/>
          </p:cNvCxnSpPr>
          <p:nvPr/>
        </p:nvCxnSpPr>
        <p:spPr>
          <a:xfrm>
            <a:off x="3174425" y="3970240"/>
            <a:ext cx="3310640" cy="938537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161647" y="3743398"/>
            <a:ext cx="3788161" cy="1151517"/>
          </a:xfrm>
          <a:prstGeom prst="bentConnector3">
            <a:avLst>
              <a:gd name="adj1" fmla="val -288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78801"/>
              </p:ext>
            </p:extLst>
          </p:nvPr>
        </p:nvGraphicFramePr>
        <p:xfrm>
          <a:off x="3434193" y="1269128"/>
          <a:ext cx="2576031" cy="1902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0981"/>
                <a:gridCol w="935050"/>
              </a:tblGrid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parameter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value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ab_name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ab_email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ab_tel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ab_birth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ab_company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ab_memo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4298289" y="3178152"/>
            <a:ext cx="0" cy="7920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06131"/>
              </p:ext>
            </p:extLst>
          </p:nvPr>
        </p:nvGraphicFramePr>
        <p:xfrm>
          <a:off x="6130429" y="2984590"/>
          <a:ext cx="1376280" cy="543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17"/>
                <a:gridCol w="499563"/>
              </a:tblGrid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parameter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value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list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6818569" y="3530722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8885" y="116632"/>
            <a:ext cx="219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Parameter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2049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71537" y="1406861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99800" y="2486981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2"/>
            <a:endCxn id="5" idx="0"/>
          </p:cNvCxnSpPr>
          <p:nvPr/>
        </p:nvCxnSpPr>
        <p:spPr>
          <a:xfrm flipH="1">
            <a:off x="3591888" y="2054933"/>
            <a:ext cx="7741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291816" y="3789041"/>
            <a:ext cx="1538197" cy="714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cxnSp>
        <p:nvCxnSpPr>
          <p:cNvPr id="17" name="꺾인 연결선 16"/>
          <p:cNvCxnSpPr/>
          <p:nvPr/>
        </p:nvCxnSpPr>
        <p:spPr>
          <a:xfrm rot="16200000" flipH="1">
            <a:off x="4952992" y="2291328"/>
            <a:ext cx="581980" cy="2469027"/>
          </a:xfrm>
          <a:prstGeom prst="bentConnector3">
            <a:avLst>
              <a:gd name="adj1" fmla="val 2755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rot="16200000" flipV="1">
            <a:off x="4863659" y="2575287"/>
            <a:ext cx="717574" cy="1676939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96878"/>
              </p:ext>
            </p:extLst>
          </p:nvPr>
        </p:nvGraphicFramePr>
        <p:xfrm>
          <a:off x="2303872" y="4180274"/>
          <a:ext cx="2576031" cy="1902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0981"/>
                <a:gridCol w="935050"/>
              </a:tblGrid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parameter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value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ab_name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ab_email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ab_tel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ab_birth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ab_company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ab_memo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4139952" y="3388186"/>
            <a:ext cx="0" cy="7920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68480"/>
              </p:ext>
            </p:extLst>
          </p:nvPr>
        </p:nvGraphicFramePr>
        <p:xfrm>
          <a:off x="4689370" y="2297867"/>
          <a:ext cx="1376280" cy="543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17"/>
                <a:gridCol w="499563"/>
              </a:tblGrid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parameter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value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list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5377510" y="2843999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8885" y="116632"/>
            <a:ext cx="219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Parameter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65836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4782339" y="3161405"/>
            <a:ext cx="0" cy="3960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84625"/>
              </p:ext>
            </p:extLst>
          </p:nvPr>
        </p:nvGraphicFramePr>
        <p:xfrm>
          <a:off x="4797918" y="2212658"/>
          <a:ext cx="1376280" cy="543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17"/>
                <a:gridCol w="499563"/>
              </a:tblGrid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parameter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value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list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5486058" y="2758790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95528"/>
              </p:ext>
            </p:extLst>
          </p:nvPr>
        </p:nvGraphicFramePr>
        <p:xfrm>
          <a:off x="3494323" y="3571049"/>
          <a:ext cx="2576031" cy="1856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0981"/>
                <a:gridCol w="935050"/>
              </a:tblGrid>
              <a:tr h="229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parameter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value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ArrayList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list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ab_name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ab_email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ab_tel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ab_birth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ab_company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18885" y="116632"/>
            <a:ext cx="219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Parameter</a:t>
            </a:r>
            <a:endParaRPr lang="en-US" altLang="ko-KR" b="1" dirty="0"/>
          </a:p>
        </p:txBody>
      </p:sp>
      <p:sp>
        <p:nvSpPr>
          <p:cNvPr id="34" name="직사각형 33"/>
          <p:cNvSpPr/>
          <p:nvPr/>
        </p:nvSpPr>
        <p:spPr>
          <a:xfrm>
            <a:off x="1400856" y="2276872"/>
            <a:ext cx="1512167" cy="59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657831" y="3363254"/>
            <a:ext cx="1446421" cy="6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34" idx="2"/>
          </p:cNvCxnSpPr>
          <p:nvPr/>
        </p:nvCxnSpPr>
        <p:spPr>
          <a:xfrm flipH="1">
            <a:off x="2152330" y="2868590"/>
            <a:ext cx="4610" cy="4946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508399" y="3778845"/>
            <a:ext cx="1411287" cy="655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cxnSp>
        <p:nvCxnSpPr>
          <p:cNvPr id="57" name="꺾인 연결선 56"/>
          <p:cNvCxnSpPr>
            <a:stCxn id="35" idx="0"/>
            <a:endCxn id="56" idx="0"/>
          </p:cNvCxnSpPr>
          <p:nvPr/>
        </p:nvCxnSpPr>
        <p:spPr>
          <a:xfrm rot="16200000" flipH="1">
            <a:off x="4589746" y="1154549"/>
            <a:ext cx="415591" cy="4833001"/>
          </a:xfrm>
          <a:prstGeom prst="bentConnector3">
            <a:avLst>
              <a:gd name="adj1" fmla="val -5500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 rot="10800000">
            <a:off x="2742648" y="3392577"/>
            <a:ext cx="4127358" cy="386268"/>
          </a:xfrm>
          <a:prstGeom prst="bentConnector4">
            <a:avLst>
              <a:gd name="adj1" fmla="val 95"/>
              <a:gd name="adj2" fmla="val 204273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07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5450531" cy="2200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기능 분석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ko-KR" dirty="0" smtClean="0">
                <a:latin typeface="+mn-ea"/>
              </a:rPr>
              <a:t>MVC </a:t>
            </a:r>
            <a:r>
              <a:rPr lang="ko-KR" altLang="en-US" dirty="0" smtClean="0">
                <a:latin typeface="+mn-ea"/>
              </a:rPr>
              <a:t>패턴 기반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dirty="0" err="1" smtClean="0">
                <a:latin typeface="+mn-ea"/>
              </a:rPr>
              <a:t>빈즈</a:t>
            </a:r>
            <a:r>
              <a:rPr lang="en-US" altLang="ko-KR" dirty="0" smtClean="0">
                <a:latin typeface="+mn-ea"/>
              </a:rPr>
              <a:t>(Beans)</a:t>
            </a:r>
            <a:r>
              <a:rPr lang="ko-KR" altLang="en-US" dirty="0" smtClean="0">
                <a:latin typeface="+mn-ea"/>
              </a:rPr>
              <a:t>를 이용한 데이터베이스 연동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</a:rPr>
              <a:t>웹 어플리케이션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ko-KR" dirty="0" smtClean="0">
                <a:latin typeface="+mn-ea"/>
              </a:rPr>
              <a:t>CRUD (</a:t>
            </a:r>
            <a:r>
              <a:rPr lang="ko-KR" altLang="en-US" dirty="0" smtClean="0">
                <a:latin typeface="+mn-ea"/>
              </a:rPr>
              <a:t>입력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수정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삭제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조회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상세보기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기능</a:t>
            </a:r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주소록 프로그램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66158"/>
              </p:ext>
            </p:extLst>
          </p:nvPr>
        </p:nvGraphicFramePr>
        <p:xfrm>
          <a:off x="1187624" y="2780928"/>
          <a:ext cx="69127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주요 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주소록 목록 보기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페이지 구분 없이 최근 등록 내용 순으로 보여줌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주소록 입력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생일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회사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메모를 등록함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주소록 수정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사전에 정의된 관리자 비밀번호로 수정함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주소록 삭제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관리자 비밀번호로 목록 화면에서 삭제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상세 페이지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메모를 포함한 모든 데이터를 보여줌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검색 페이지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이름을 검색한 결과를 보여줌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5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869736" cy="5778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화면 설계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</a:rPr>
              <a:t>필요 화면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endParaRPr lang="en-US" altLang="ko-KR" dirty="0">
              <a:latin typeface="+mn-ea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altLang="ko-KR" dirty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</a:rPr>
              <a:t>초기 화면은 주소록 목록 화면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</a:rPr>
              <a:t>스타일시트 적용</a:t>
            </a:r>
            <a:endParaRPr lang="en-US" altLang="ko-KR" dirty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</a:rPr>
              <a:t>생일 </a:t>
            </a:r>
            <a:r>
              <a:rPr lang="ko-KR" altLang="en-US" dirty="0" err="1" smtClean="0">
                <a:latin typeface="+mn-ea"/>
              </a:rPr>
              <a:t>선택시</a:t>
            </a:r>
            <a:r>
              <a:rPr lang="ko-KR" altLang="en-US" dirty="0" smtClean="0">
                <a:latin typeface="+mn-ea"/>
              </a:rPr>
              <a:t> 달력 이용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초기값으로 현재 날짜 적용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크롬 브라우저에서 동작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</a:rPr>
              <a:t>전화번호 입력 </a:t>
            </a:r>
            <a:r>
              <a:rPr lang="en-US" altLang="ko-KR" dirty="0" smtClean="0">
                <a:latin typeface="+mn-ea"/>
              </a:rPr>
              <a:t>11</a:t>
            </a:r>
            <a:r>
              <a:rPr lang="ko-KR" altLang="en-US" dirty="0" smtClean="0">
                <a:latin typeface="+mn-ea"/>
              </a:rPr>
              <a:t>글자 제한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입력시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‘-’ </a:t>
            </a:r>
            <a:r>
              <a:rPr lang="ko-KR" altLang="en-US" dirty="0" smtClean="0">
                <a:latin typeface="+mn-ea"/>
              </a:rPr>
              <a:t>자동완성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</a:rPr>
              <a:t>수정 삭제는 목록 화면에서 선택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수정 </a:t>
            </a:r>
            <a:r>
              <a:rPr lang="ko-KR" altLang="en-US" dirty="0" err="1" smtClean="0">
                <a:latin typeface="+mn-ea"/>
              </a:rPr>
              <a:t>선택시</a:t>
            </a:r>
            <a:r>
              <a:rPr lang="ko-KR" altLang="en-US" dirty="0" smtClean="0">
                <a:latin typeface="+mn-ea"/>
              </a:rPr>
              <a:t> 수정페이지 보여줌</a:t>
            </a:r>
            <a:endParaRPr lang="en-US" altLang="ko-KR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주소록 프로그램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422999"/>
              </p:ext>
            </p:extLst>
          </p:nvPr>
        </p:nvGraphicFramePr>
        <p:xfrm>
          <a:off x="1187624" y="1484784"/>
          <a:ext cx="69127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3384376"/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파일 이름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주소록 목록 화면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addrbook_list.jsp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주소록 입력 화면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addrbook_form.jsp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주소록 수정 화면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addrbook_edit_form.jsp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주소록 상세페이지 화면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addrbook_view.jsp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검색화면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search.jsp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주소록 실행 메인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목록 화면으로 이동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index.jsp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공용 스타일시트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addrbook.css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3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7868564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프로그램 설계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ko-KR" dirty="0" smtClean="0">
                <a:latin typeface="+mn-ea"/>
              </a:rPr>
              <a:t>DAO/DO </a:t>
            </a:r>
            <a:r>
              <a:rPr lang="ko-KR" altLang="en-US" dirty="0" smtClean="0">
                <a:latin typeface="+mn-ea"/>
              </a:rPr>
              <a:t>패턴 적용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ko-KR" dirty="0" smtClean="0">
                <a:latin typeface="+mn-ea"/>
              </a:rPr>
              <a:t>DAO: DB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연결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입력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수정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삭제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검색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연결해제 등 모든 </a:t>
            </a:r>
            <a:r>
              <a:rPr lang="en-US" altLang="ko-KR" dirty="0" smtClean="0">
                <a:latin typeface="+mn-ea"/>
              </a:rPr>
              <a:t>DB</a:t>
            </a:r>
            <a:r>
              <a:rPr lang="ko-KR" altLang="en-US" dirty="0" smtClean="0">
                <a:latin typeface="+mn-ea"/>
              </a:rPr>
              <a:t>처리 담당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ko-KR" dirty="0" smtClean="0">
                <a:latin typeface="+mn-ea"/>
              </a:rPr>
              <a:t>DO: </a:t>
            </a:r>
            <a:r>
              <a:rPr lang="ko-KR" altLang="en-US" dirty="0" smtClean="0">
                <a:latin typeface="+mn-ea"/>
              </a:rPr>
              <a:t>데이터베이스 테이블 구조와 유사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입력 폼의 </a:t>
            </a:r>
            <a:r>
              <a:rPr lang="en-US" altLang="ko-KR" dirty="0" smtClean="0">
                <a:latin typeface="+mn-ea"/>
              </a:rPr>
              <a:t>name</a:t>
            </a:r>
            <a:r>
              <a:rPr lang="ko-KR" altLang="en-US" dirty="0" smtClean="0">
                <a:latin typeface="+mn-ea"/>
              </a:rPr>
              <a:t>과 일치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</a:rPr>
              <a:t>컨트롤러와 에러 처리를 위한 </a:t>
            </a:r>
            <a:r>
              <a:rPr lang="en-US" altLang="ko-KR" dirty="0" err="1" smtClean="0">
                <a:latin typeface="+mn-ea"/>
              </a:rPr>
              <a:t>jsp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파일 필요</a:t>
            </a:r>
            <a:endParaRPr lang="en-US" altLang="ko-KR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주소록 프로그램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48149"/>
              </p:ext>
            </p:extLst>
          </p:nvPr>
        </p:nvGraphicFramePr>
        <p:xfrm>
          <a:off x="539552" y="2852936"/>
          <a:ext cx="8352928" cy="25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3384376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파일 이름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상세보기 등을 수행하는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DAO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AddrBean.java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주소록 데이터 객체로 테이블 내 특정 레코드와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매핑되는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DO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AddrBook.java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컨트롤러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프로그램 흐름과 화면전환과 데이터 중계를 담당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addrbook_control.jsp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action code = list, insert, edit, 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                  update, delete, view, search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오류 처리를 위한 페이지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addrbook_error.jsp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1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549381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주소록 테이블 설계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</a:rPr>
              <a:t>테이블 명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addrbook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</a:rPr>
              <a:t>사용하는 </a:t>
            </a:r>
            <a:r>
              <a:rPr lang="en-US" altLang="ko-KR" dirty="0" smtClean="0">
                <a:latin typeface="+mn-ea"/>
              </a:rPr>
              <a:t>DB: MySQL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InnoDB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엔진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dirty="0" smtClean="0">
                <a:latin typeface="+mn-ea"/>
              </a:rPr>
              <a:t>사용하는 문자 세트</a:t>
            </a:r>
            <a:r>
              <a:rPr lang="en-US" altLang="ko-KR" dirty="0" smtClean="0">
                <a:latin typeface="+mn-ea"/>
              </a:rPr>
              <a:t>: utf-8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endParaRPr lang="en-US" altLang="ko-KR" dirty="0">
              <a:latin typeface="+mn-ea"/>
            </a:endParaRPr>
          </a:p>
          <a:p>
            <a:pPr lvl="1">
              <a:spcBef>
                <a:spcPts val="300"/>
              </a:spcBef>
            </a:pP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CREATE TABLE `</a:t>
            </a:r>
            <a:r>
              <a:rPr lang="en-US" altLang="ko-KR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addrbook</a:t>
            </a: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` (</a:t>
            </a:r>
          </a:p>
          <a:p>
            <a:pPr lvl="1">
              <a:spcBef>
                <a:spcPts val="300"/>
              </a:spcBef>
            </a:pP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`</a:t>
            </a:r>
            <a:r>
              <a:rPr lang="en-US" altLang="ko-KR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ab_id</a:t>
            </a: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` </a:t>
            </a:r>
            <a:r>
              <a:rPr lang="en-US" altLang="ko-KR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(11) NOT NULL AUTO_INCREMENT,</a:t>
            </a:r>
          </a:p>
          <a:p>
            <a:pPr lvl="1">
              <a:spcBef>
                <a:spcPts val="300"/>
              </a:spcBef>
            </a:pP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`</a:t>
            </a:r>
            <a:r>
              <a:rPr lang="en-US" altLang="ko-KR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ab_name</a:t>
            </a: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` </a:t>
            </a:r>
            <a:r>
              <a:rPr lang="en-US" altLang="ko-KR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varchar</a:t>
            </a: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(15) NOT NULL,</a:t>
            </a:r>
          </a:p>
          <a:p>
            <a:pPr lvl="1">
              <a:spcBef>
                <a:spcPts val="300"/>
              </a:spcBef>
            </a:pP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`</a:t>
            </a:r>
            <a:r>
              <a:rPr lang="en-US" altLang="ko-KR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ab_email</a:t>
            </a: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` </a:t>
            </a:r>
            <a:r>
              <a:rPr lang="en-US" altLang="ko-KR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varchar</a:t>
            </a: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(50) DEFAULT NULL,</a:t>
            </a:r>
          </a:p>
          <a:p>
            <a:pPr lvl="1">
              <a:spcBef>
                <a:spcPts val="300"/>
              </a:spcBef>
            </a:pP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`</a:t>
            </a:r>
            <a:r>
              <a:rPr lang="en-US" altLang="ko-KR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ab_company</a:t>
            </a: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` </a:t>
            </a:r>
            <a:r>
              <a:rPr lang="en-US" altLang="ko-KR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varchar</a:t>
            </a: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(20) NOT NULL,</a:t>
            </a:r>
          </a:p>
          <a:p>
            <a:pPr lvl="1">
              <a:spcBef>
                <a:spcPts val="300"/>
              </a:spcBef>
            </a:pP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`</a:t>
            </a:r>
            <a:r>
              <a:rPr lang="en-US" altLang="ko-KR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ab_birth</a:t>
            </a: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` </a:t>
            </a:r>
            <a:r>
              <a:rPr lang="en-US" altLang="ko-KR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varchar</a:t>
            </a: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(10) NOT NULL,</a:t>
            </a:r>
          </a:p>
          <a:p>
            <a:pPr lvl="1">
              <a:spcBef>
                <a:spcPts val="300"/>
              </a:spcBef>
            </a:pP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`</a:t>
            </a:r>
            <a:r>
              <a:rPr lang="en-US" altLang="ko-KR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ab_tel</a:t>
            </a: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` </a:t>
            </a:r>
            <a:r>
              <a:rPr lang="en-US" altLang="ko-KR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varchar</a:t>
            </a: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(20) DEFAULT NULL,</a:t>
            </a:r>
          </a:p>
          <a:p>
            <a:pPr lvl="1">
              <a:spcBef>
                <a:spcPts val="300"/>
              </a:spcBef>
            </a:pP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`</a:t>
            </a:r>
            <a:r>
              <a:rPr lang="en-US" altLang="ko-KR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ab_memo</a:t>
            </a: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` </a:t>
            </a:r>
            <a:r>
              <a:rPr lang="en-US" altLang="ko-KR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varchar</a:t>
            </a: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(100) DEFAULT NULL,</a:t>
            </a:r>
          </a:p>
          <a:p>
            <a:pPr lvl="1">
              <a:spcBef>
                <a:spcPts val="300"/>
              </a:spcBef>
            </a:pP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 PRIMARY KEY (`</a:t>
            </a:r>
            <a:r>
              <a:rPr lang="en-US" altLang="ko-KR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ab_id</a:t>
            </a: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`)</a:t>
            </a:r>
          </a:p>
          <a:p>
            <a:pPr lvl="1">
              <a:spcBef>
                <a:spcPts val="300"/>
              </a:spcBef>
            </a:pP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 ENGINE=</a:t>
            </a:r>
            <a:r>
              <a:rPr lang="en-US" altLang="ko-KR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InnoDB</a:t>
            </a:r>
            <a:r>
              <a:rPr lang="en-US" altLang="ko-KR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DEFAULT CHARSET=utf8;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주소록 프로그램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1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4887556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DO Class (AddrBook.java) Member </a:t>
            </a:r>
            <a:r>
              <a:rPr lang="ko-KR" altLang="en-US" b="1" dirty="0" smtClean="0">
                <a:latin typeface="+mn-ea"/>
              </a:rPr>
              <a:t>구성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public class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AddrBook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{</a:t>
            </a:r>
          </a:p>
          <a:p>
            <a:pPr lvl="1"/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private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abId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private String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abName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private String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abEmail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 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private String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abTel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private String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abBirth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private String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abCompany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private String 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abMemo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;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}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주소록 프로그램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34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20648" y="1391207"/>
            <a:ext cx="1512167" cy="59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77623" y="2477589"/>
            <a:ext cx="1446421" cy="6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 flipH="1">
            <a:off x="3272122" y="1982925"/>
            <a:ext cx="4610" cy="4946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6712" y="3779134"/>
            <a:ext cx="1404440" cy="65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853033" y="3775954"/>
            <a:ext cx="1404440" cy="65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29951" y="3789380"/>
            <a:ext cx="1404440" cy="65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en-US" altLang="ko-KR" dirty="0" smtClean="0"/>
              <a:t>dit(modify)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42637" y="3778054"/>
            <a:ext cx="1411287" cy="655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insert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98306" y="3779133"/>
            <a:ext cx="1404441" cy="65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delete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78620" y="4752878"/>
            <a:ext cx="760975" cy="353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form</a:t>
            </a:r>
            <a:endParaRPr lang="ko-KR" altLang="en-US" dirty="0"/>
          </a:p>
        </p:txBody>
      </p:sp>
      <p:cxnSp>
        <p:nvCxnSpPr>
          <p:cNvPr id="16" name="꺾인 연결선 15"/>
          <p:cNvCxnSpPr>
            <a:stCxn id="4" idx="1"/>
            <a:endCxn id="7" idx="0"/>
          </p:cNvCxnSpPr>
          <p:nvPr/>
        </p:nvCxnSpPr>
        <p:spPr>
          <a:xfrm rot="10800000" flipV="1">
            <a:off x="1128933" y="2806320"/>
            <a:ext cx="1648691" cy="972813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2893374" y="3144723"/>
            <a:ext cx="0" cy="6446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7" idx="2"/>
            <a:endCxn id="13" idx="0"/>
          </p:cNvCxnSpPr>
          <p:nvPr/>
        </p:nvCxnSpPr>
        <p:spPr>
          <a:xfrm>
            <a:off x="1128932" y="4431196"/>
            <a:ext cx="30176" cy="321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4" idx="2"/>
            <a:endCxn id="12" idx="0"/>
          </p:cNvCxnSpPr>
          <p:nvPr/>
        </p:nvCxnSpPr>
        <p:spPr>
          <a:xfrm rot="16200000" flipH="1">
            <a:off x="3478640" y="3157246"/>
            <a:ext cx="644080" cy="599693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6200000" flipH="1">
            <a:off x="4569199" y="2429882"/>
            <a:ext cx="640901" cy="2054419"/>
          </a:xfrm>
          <a:prstGeom prst="bentConnector3">
            <a:avLst>
              <a:gd name="adj1" fmla="val 2622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" idx="3"/>
            <a:endCxn id="11" idx="0"/>
          </p:cNvCxnSpPr>
          <p:nvPr/>
        </p:nvCxnSpPr>
        <p:spPr>
          <a:xfrm>
            <a:off x="4224044" y="2806321"/>
            <a:ext cx="2824237" cy="971733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3" idx="1"/>
          </p:cNvCxnSpPr>
          <p:nvPr/>
        </p:nvCxnSpPr>
        <p:spPr>
          <a:xfrm rot="10800000" flipH="1">
            <a:off x="778620" y="2549021"/>
            <a:ext cx="2012656" cy="2380513"/>
          </a:xfrm>
          <a:prstGeom prst="bentConnector4">
            <a:avLst>
              <a:gd name="adj1" fmla="val -24880"/>
              <a:gd name="adj2" fmla="val 99896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/>
          <p:nvPr/>
        </p:nvCxnSpPr>
        <p:spPr>
          <a:xfrm flipV="1">
            <a:off x="661126" y="2999461"/>
            <a:ext cx="2130150" cy="745363"/>
          </a:xfrm>
          <a:prstGeom prst="bentConnector3">
            <a:avLst>
              <a:gd name="adj1" fmla="val -81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V="1">
            <a:off x="3037390" y="3135055"/>
            <a:ext cx="0" cy="640899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3685462" y="3144723"/>
            <a:ext cx="0" cy="601316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9" idx="0"/>
          </p:cNvCxnSpPr>
          <p:nvPr/>
        </p:nvCxnSpPr>
        <p:spPr>
          <a:xfrm rot="16200000" flipV="1">
            <a:off x="4481956" y="2702656"/>
            <a:ext cx="815389" cy="1331207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0800000">
            <a:off x="4261528" y="2636913"/>
            <a:ext cx="2952329" cy="1109127"/>
          </a:xfrm>
          <a:prstGeom prst="bentConnector3">
            <a:avLst>
              <a:gd name="adj1" fmla="val -145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18885" y="116632"/>
            <a:ext cx="219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</a:t>
            </a:r>
            <a:r>
              <a:rPr lang="ko-KR" altLang="en-US" b="1" dirty="0"/>
              <a:t>조</a:t>
            </a:r>
          </a:p>
        </p:txBody>
      </p:sp>
      <p:sp>
        <p:nvSpPr>
          <p:cNvPr id="173" name="직사각형 172"/>
          <p:cNvSpPr/>
          <p:nvPr/>
        </p:nvSpPr>
        <p:spPr>
          <a:xfrm>
            <a:off x="7628191" y="2893180"/>
            <a:ext cx="1411287" cy="655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cxnSp>
        <p:nvCxnSpPr>
          <p:cNvPr id="174" name="꺾인 연결선 173"/>
          <p:cNvCxnSpPr>
            <a:stCxn id="4" idx="0"/>
            <a:endCxn id="173" idx="0"/>
          </p:cNvCxnSpPr>
          <p:nvPr/>
        </p:nvCxnSpPr>
        <p:spPr>
          <a:xfrm rot="16200000" flipH="1">
            <a:off x="5709538" y="268884"/>
            <a:ext cx="415591" cy="4833001"/>
          </a:xfrm>
          <a:prstGeom prst="bentConnector3">
            <a:avLst>
              <a:gd name="adj1" fmla="val -5500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/>
          <p:nvPr/>
        </p:nvCxnSpPr>
        <p:spPr>
          <a:xfrm rot="10800000">
            <a:off x="3862440" y="2506912"/>
            <a:ext cx="4127358" cy="386268"/>
          </a:xfrm>
          <a:prstGeom prst="bentConnector4">
            <a:avLst>
              <a:gd name="adj1" fmla="val 95"/>
              <a:gd name="adj2" fmla="val 204273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03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47849" y="214002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76112" y="322014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2"/>
            <a:endCxn id="5" idx="0"/>
          </p:cNvCxnSpPr>
          <p:nvPr/>
        </p:nvCxnSpPr>
        <p:spPr>
          <a:xfrm flipH="1">
            <a:off x="5168200" y="2788096"/>
            <a:ext cx="7741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377109" y="5524401"/>
            <a:ext cx="833449" cy="386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form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12" idx="1"/>
          </p:cNvCxnSpPr>
          <p:nvPr/>
        </p:nvCxnSpPr>
        <p:spPr>
          <a:xfrm rot="10800000" flipH="1">
            <a:off x="2377109" y="3354190"/>
            <a:ext cx="2012656" cy="2363691"/>
          </a:xfrm>
          <a:prstGeom prst="bentConnector4">
            <a:avLst>
              <a:gd name="adj1" fmla="val -32452"/>
              <a:gd name="adj2" fmla="val 100147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20423"/>
              </p:ext>
            </p:extLst>
          </p:nvPr>
        </p:nvGraphicFramePr>
        <p:xfrm>
          <a:off x="1619672" y="960533"/>
          <a:ext cx="2576031" cy="217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0981"/>
                <a:gridCol w="935050"/>
              </a:tblGrid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parameter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value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insert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ab_name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ab_email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ab_tel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ab_birth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ab_company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ab_memo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</a:tbl>
          </a:graphicData>
        </a:graphic>
      </p:graphicFrame>
      <p:cxnSp>
        <p:nvCxnSpPr>
          <p:cNvPr id="21" name="직선 연결선 20"/>
          <p:cNvCxnSpPr/>
          <p:nvPr/>
        </p:nvCxnSpPr>
        <p:spPr>
          <a:xfrm>
            <a:off x="2907688" y="3138164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885" y="116632"/>
            <a:ext cx="219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Parameter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9414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45914" y="2089527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74177" y="3169647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2"/>
            <a:endCxn id="5" idx="0"/>
          </p:cNvCxnSpPr>
          <p:nvPr/>
        </p:nvCxnSpPr>
        <p:spPr>
          <a:xfrm flipH="1">
            <a:off x="6266265" y="2737599"/>
            <a:ext cx="7741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123265" y="4471707"/>
            <a:ext cx="1538197" cy="714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5" idx="1"/>
            <a:endCxn id="7" idx="0"/>
          </p:cNvCxnSpPr>
          <p:nvPr/>
        </p:nvCxnSpPr>
        <p:spPr>
          <a:xfrm rot="10800000" flipV="1">
            <a:off x="3892365" y="3529687"/>
            <a:ext cx="1581813" cy="94202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flipV="1">
            <a:off x="3573705" y="3754133"/>
            <a:ext cx="1914125" cy="701077"/>
          </a:xfrm>
          <a:prstGeom prst="bentConnector3">
            <a:avLst>
              <a:gd name="adj1" fmla="val -46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33738"/>
              </p:ext>
            </p:extLst>
          </p:nvPr>
        </p:nvGraphicFramePr>
        <p:xfrm>
          <a:off x="1188472" y="1396600"/>
          <a:ext cx="2576031" cy="2133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0981"/>
                <a:gridCol w="93505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parameter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value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Arraylist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list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ad_id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ab_name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ab_email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ab_tel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ab_birth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ab_company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</a:tbl>
          </a:graphicData>
        </a:graphic>
      </p:graphicFrame>
      <p:cxnSp>
        <p:nvCxnSpPr>
          <p:cNvPr id="37" name="꺾인 연결선 36"/>
          <p:cNvCxnSpPr>
            <a:stCxn id="31" idx="3"/>
          </p:cNvCxnSpPr>
          <p:nvPr/>
        </p:nvCxnSpPr>
        <p:spPr>
          <a:xfrm>
            <a:off x="3764503" y="2463143"/>
            <a:ext cx="896959" cy="106654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endCxn id="45" idx="1"/>
          </p:cNvCxnSpPr>
          <p:nvPr/>
        </p:nvCxnSpPr>
        <p:spPr>
          <a:xfrm rot="16200000" flipH="1">
            <a:off x="4567873" y="4136837"/>
            <a:ext cx="1244511" cy="520090"/>
          </a:xfrm>
          <a:prstGeom prst="bentConnector2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456667"/>
              </p:ext>
            </p:extLst>
          </p:nvPr>
        </p:nvGraphicFramePr>
        <p:xfrm>
          <a:off x="5450173" y="4339601"/>
          <a:ext cx="2866244" cy="1359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0019"/>
                <a:gridCol w="2016225"/>
              </a:tblGrid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parameter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value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edit / delete / view / search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ab_id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upasswd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  <a:tr h="271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ad_name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</a:t>
                      </a:r>
                      <a:endParaRPr lang="ko-KR" altLang="en-US" sz="1000" dirty="0"/>
                    </a:p>
                  </a:txBody>
                  <a:tcPr marL="77982" marR="77982" marT="38991" marB="38991"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18885" y="116632"/>
            <a:ext cx="219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Parameter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4044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622</Words>
  <Application>Microsoft Office PowerPoint</Application>
  <PresentationFormat>화면 슬라이드 쇼(4:3)</PresentationFormat>
  <Paragraphs>299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Addrbook web 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Addrbook web page</dc:title>
  <dc:creator>701-010</dc:creator>
  <cp:lastModifiedBy>701-010</cp:lastModifiedBy>
  <cp:revision>15</cp:revision>
  <dcterms:created xsi:type="dcterms:W3CDTF">2018-10-18T00:37:49Z</dcterms:created>
  <dcterms:modified xsi:type="dcterms:W3CDTF">2018-10-19T04:00:32Z</dcterms:modified>
</cp:coreProperties>
</file>