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58" r:id="rId4"/>
    <p:sldId id="259" r:id="rId5"/>
    <p:sldId id="274" r:id="rId6"/>
    <p:sldId id="260" r:id="rId7"/>
    <p:sldId id="262" r:id="rId8"/>
    <p:sldId id="272" r:id="rId9"/>
    <p:sldId id="275" r:id="rId10"/>
    <p:sldId id="271" r:id="rId11"/>
    <p:sldId id="263" r:id="rId12"/>
    <p:sldId id="264" r:id="rId13"/>
    <p:sldId id="273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29" autoAdjust="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1AD2-B3F2-4916-A573-A15A31A2F8C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51EE2-D1F7-4163-99F2-7D825E295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2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27aee70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2127aee70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01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94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99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606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127aee707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12127aee707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70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37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54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78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96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3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27aee70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2127aee70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1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90389-35DC-5FB2-E421-3579F0681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05F65-88B8-749C-DF28-AB477F62A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E512C-6BEF-6D46-0403-F7898892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BABC9-930C-0A38-F73F-28217701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848F0-2807-00EB-A8CD-5437D130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4F5C-BAEC-80E5-4882-1C09515E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9E440-6710-4C7B-5C5E-1E50C58E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43B0-58DA-2EDF-C62D-0473FA3B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886B4-4142-7E28-FD1E-D68BC6F1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4BE62-2D56-53DE-44CD-E879F47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6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B6E2E8-7EB8-4A20-56C6-62BFBC8AD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042CB-FE5D-E995-7218-22C391F38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3AF17-4A07-6D58-369B-CD7C81D9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CFBF7-0E9B-2ADA-9AC3-E91EB3EC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EA17C-2836-4C0A-3CE2-81801D9C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1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0ECC2-C28D-CF0C-8815-3C37BA9D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51D0-7572-FA4A-18DA-EF52323E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8091A-5965-450B-7AE3-D6813ACA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0EE1D-24AE-7BFD-7425-C6A111B1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A9A35-8036-6CED-B8C6-2E32BFBF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4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8656-356B-E5F5-6582-773AA0BF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84CE8-1B3E-C4E8-F437-AF19F303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158C-AFA5-EFC8-4C51-9860A06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1E71B-6EF3-0DBA-EBCA-C87BB18B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A3DC4-FA9B-444D-6EE4-41C4DF09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0318B-2B72-E0CA-3208-AAD201BF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6EC3C-4FAB-B59C-4131-B15BC3687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F2BC0A-A17C-3884-C807-DBBB82D1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32277-ED82-1BC8-E15B-55985A76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6437F-C350-C3B3-7377-9DEEDFC9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E208C-F790-369B-9B43-05DC644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2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089EB-2DE7-EBE4-151B-0D7DC897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698E2-5237-3338-A592-2CA7A383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2F082-7828-9CAC-2EB7-A663EF41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2F3105-E146-D9B4-E454-ECEE67400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722AF5-9083-A2D2-859B-A4A0348AC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78C4A3-D59F-70CA-59E3-964BD906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CD4BF5-CB09-BE06-4CD6-70F94683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E658-7353-395C-C8FE-D871D098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1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030C8-E09B-1D50-B907-D633E1A3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A88866-0780-0734-A81D-F25624F4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8809D-62F2-DF67-E439-917998A9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88E034-7F43-5A26-4DAC-F962294E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AB7AE-EB12-F780-8D7A-E5ED743E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AD5075-01D1-6A52-A2EE-88B363A3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02162-F267-DDC8-4FA6-0F61CB51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8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4C96-ACF0-C846-61C6-F4E90048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5ECA4-EE5A-7B31-C8C9-F90A99F8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F40C10-E5FB-BE9D-4EC1-BAEC94E6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A91B0-93A3-2C01-1C3D-0927A0CF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A7DC2-4DB2-999A-2333-FC647CB3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D1765-6E2C-0245-8B41-C2BDF3FA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0D7B2-FB39-4DCD-787F-2290B000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7CEA79-B56E-4AFF-554D-420C57B22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1E6FF-81FA-5928-5A63-16466798C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99C0C-69DD-6DB6-4CBD-1F76C80F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E329E1-DC24-764F-3F2D-337120FA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880B85-27B2-4272-041E-CB7D673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6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944F41-2BC8-0F73-0DA7-23B8D6BC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1C68E-9B02-F5A7-9A72-72E82048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054FA-12F3-C261-0504-B72F92D4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6AA0-B104-43CB-8D31-4A5842B98ABB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DE654-622E-81BF-7DEB-FF75C43A5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60874-FBCF-1FB5-F95D-33648326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D1B6-5A15-4B4B-9320-9DE43B6BF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go-ethereu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tGo/eth-multisig-v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boundsecurity/blockchain-crypto-mp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oinbase/kryptology/tree/master/pkg/dkg/gennaro" TargetMode="External"/><Relationship Id="rId4" Type="http://schemas.openxmlformats.org/officeDocument/2006/relationships/hyperlink" Target="https://github.com/ZenGo-X/multi-party-ecds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Laux/eth-hot-wall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nSafe/web3.j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677186" y="3745067"/>
            <a:ext cx="10837628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523998" y="120358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r>
              <a:rPr lang="en-US" altLang="ko" dirty="0">
                <a:latin typeface="Arial Black"/>
                <a:ea typeface="Arial Black"/>
                <a:cs typeface="Arial Black"/>
                <a:sym typeface="Arial Black"/>
              </a:rPr>
              <a:t>Digital Asset </a:t>
            </a:r>
            <a:br>
              <a:rPr lang="en-US" altLang="ko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altLang="ko" dirty="0">
                <a:latin typeface="Arial Black"/>
                <a:ea typeface="Arial Black"/>
                <a:cs typeface="Arial Black"/>
                <a:sym typeface="Arial Black"/>
              </a:rPr>
              <a:t>Custody Service</a:t>
            </a:r>
            <a:endParaRPr dirty="0"/>
          </a:p>
        </p:txBody>
      </p:sp>
      <p:sp>
        <p:nvSpPr>
          <p:cNvPr id="131" name="Google Shape;131;p25"/>
          <p:cNvSpPr txBox="1"/>
          <p:nvPr/>
        </p:nvSpPr>
        <p:spPr>
          <a:xfrm>
            <a:off x="8315433" y="3925233"/>
            <a:ext cx="319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315433" y="4232989"/>
            <a:ext cx="32612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Haechan Lee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Nguyen, Van Tu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Minji Choi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/>
            <a:r>
              <a:rPr lang="en-US" altLang="ko" sz="2400">
                <a:latin typeface="Malgun Gothic"/>
                <a:ea typeface="Malgun Gothic"/>
                <a:cs typeface="Malgun Gothic"/>
                <a:sym typeface="Malgun Gothic"/>
              </a:rPr>
              <a:t>Jeongheon Kim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C6450A-B7B5-B216-20E5-F2472FEFE170}"/>
              </a:ext>
            </a:extLst>
          </p:cNvPr>
          <p:cNvSpPr txBox="1"/>
          <p:nvPr/>
        </p:nvSpPr>
        <p:spPr>
          <a:xfrm>
            <a:off x="3197748" y="3868158"/>
            <a:ext cx="579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Project Requirements, High-level, Detailed design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/>
              <a:t>Blockchain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10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838200" y="1134127"/>
            <a:ext cx="10515600" cy="47577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1067"/>
              </a:spcBef>
            </a:pPr>
            <a:r>
              <a:rPr lang="en-US" altLang="ko-KR" sz="2000" dirty="0"/>
              <a:t>Blockchain Node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Ethereum Private network or </a:t>
            </a:r>
            <a:r>
              <a:rPr lang="en-US" altLang="ko-KR" sz="1600" dirty="0" err="1"/>
              <a:t>Testnet</a:t>
            </a:r>
            <a:r>
              <a:rPr lang="en-US" altLang="ko-KR" sz="1600" dirty="0"/>
              <a:t> (Select Ethereum to use ECDSA signing algorithm)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Use </a:t>
            </a:r>
            <a:r>
              <a:rPr lang="en-US" altLang="ko-KR" sz="1600" dirty="0" err="1"/>
              <a:t>geth</a:t>
            </a:r>
            <a:r>
              <a:rPr lang="en-US" altLang="ko-KR" sz="1600" dirty="0"/>
              <a:t> (go-Ethereum)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>
                <a:hlinkClick r:id="rId3"/>
              </a:rPr>
              <a:t>https://github.com/ethereum/go-ethereum</a:t>
            </a:r>
            <a:endParaRPr lang="en-US" altLang="ko-KR" sz="1600" dirty="0"/>
          </a:p>
          <a:p>
            <a:pPr lvl="1">
              <a:spcBef>
                <a:spcPts val="1067"/>
              </a:spcBef>
            </a:pPr>
            <a:endParaRPr lang="en-US" altLang="ko-KR" sz="1600" dirty="0"/>
          </a:p>
          <a:p>
            <a:pPr>
              <a:spcBef>
                <a:spcPts val="1067"/>
              </a:spcBef>
            </a:pPr>
            <a:r>
              <a:rPr lang="en-US" altLang="ko-KR" sz="2000" dirty="0"/>
              <a:t>Multi-signature Smart Contract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2-of-3 multi-sig structure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User will get 2 private keys, and service provider will get 1 private keys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Deploy to Ethereum private network / </a:t>
            </a:r>
            <a:r>
              <a:rPr lang="en-US" altLang="ko-KR" sz="1600" dirty="0" err="1"/>
              <a:t>Testnet</a:t>
            </a:r>
            <a:endParaRPr lang="en-US" altLang="ko-KR" sz="1600" dirty="0"/>
          </a:p>
          <a:p>
            <a:pPr lvl="1">
              <a:spcBef>
                <a:spcPts val="1067"/>
              </a:spcBef>
            </a:pPr>
            <a:r>
              <a:rPr lang="en-US" altLang="ko-KR" sz="1600" dirty="0">
                <a:hlinkClick r:id="rId4"/>
              </a:rPr>
              <a:t>https://github.com/BitGo/eth-multisig-v4</a:t>
            </a:r>
            <a:r>
              <a:rPr lang="en-US" altLang="ko-KR" sz="1600" dirty="0"/>
              <a:t> 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Implemented as solidity</a:t>
            </a:r>
          </a:p>
        </p:txBody>
      </p:sp>
    </p:spTree>
    <p:extLst>
      <p:ext uri="{BB962C8B-B14F-4D97-AF65-F5344CB8AC3E}">
        <p14:creationId xmlns:p14="http://schemas.microsoft.com/office/powerpoint/2010/main" val="359754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/>
              <a:t>Detailed Protocol – MPC based key management system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11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74CB61-8C48-69BC-1023-1A3AB04BAC94}"/>
              </a:ext>
            </a:extLst>
          </p:cNvPr>
          <p:cNvSpPr txBox="1"/>
          <p:nvPr/>
        </p:nvSpPr>
        <p:spPr>
          <a:xfrm>
            <a:off x="838199" y="1089330"/>
            <a:ext cx="491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Distributed Key Generation – 2 party ECDSA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BAE098-B131-C7BE-0CA4-236E6398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80" y="1813534"/>
            <a:ext cx="8296470" cy="42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8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/>
              <a:t>Detailed Protocol – MPC based key management system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12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584FFB-5340-8EAC-3ADB-996B04B80B16}"/>
              </a:ext>
            </a:extLst>
          </p:cNvPr>
          <p:cNvSpPr txBox="1"/>
          <p:nvPr/>
        </p:nvSpPr>
        <p:spPr>
          <a:xfrm>
            <a:off x="838200" y="1089330"/>
            <a:ext cx="47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Distributed signing – 2 party ECDSA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524A15-0549-3C51-9E52-DD6CB5B4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65" y="1559089"/>
            <a:ext cx="7465699" cy="473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4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/>
              <a:t>MPC based key management system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13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838200" y="962107"/>
            <a:ext cx="10515600" cy="5387616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 fontScale="92500" lnSpcReduction="10000"/>
          </a:bodyPr>
          <a:lstStyle/>
          <a:p>
            <a:pPr>
              <a:spcBef>
                <a:spcPts val="1067"/>
              </a:spcBef>
            </a:pPr>
            <a:r>
              <a:rPr lang="en-US" altLang="ko-KR" sz="2000" dirty="0"/>
              <a:t>Lindell17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2 party ECDSA protocol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Fast, simple but Shamir secret sharing is not applied, so it can’t recover private key if lost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>
                <a:hlinkClick r:id="rId3"/>
              </a:rPr>
              <a:t>https://github.com/unboundsecurity/blockchain-crypto-mpc</a:t>
            </a:r>
            <a:endParaRPr lang="en-US" altLang="ko-KR" sz="1600" dirty="0"/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Implemented as C/C++</a:t>
            </a:r>
          </a:p>
          <a:p>
            <a:pPr>
              <a:spcBef>
                <a:spcPts val="1067"/>
              </a:spcBef>
            </a:pPr>
            <a:r>
              <a:rPr lang="en-US" altLang="ko-KR" sz="2000" dirty="0"/>
              <a:t>GG18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ECDSA Threshold Signature Scheme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Unlike above, it applies N-of-T(threshold+1) scheme to create signature (Shamir secret sharing applied)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>
                <a:hlinkClick r:id="rId4"/>
              </a:rPr>
              <a:t>https://github.com/ZenGo-X/multi-party-ecdsa</a:t>
            </a:r>
            <a:r>
              <a:rPr lang="en-US" altLang="ko-KR" sz="1600" dirty="0"/>
              <a:t> (also GG20 is implemented)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Implemented as Rust</a:t>
            </a:r>
          </a:p>
          <a:p>
            <a:pPr>
              <a:spcBef>
                <a:spcPts val="1067"/>
              </a:spcBef>
            </a:pPr>
            <a:r>
              <a:rPr lang="en-US" altLang="ko-KR" sz="2000" dirty="0"/>
              <a:t>GG20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One round Threshold ECDSA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Improve version of GG18 by create signature only one round (GG18 needs T rounds)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>
                <a:hlinkClick r:id="rId5"/>
              </a:rPr>
              <a:t>https://github.com/coinbase/kryptology/tree/master/pkg/dkg/gennaro</a:t>
            </a:r>
            <a:endParaRPr lang="en-US" altLang="ko-KR" sz="1600" dirty="0"/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Implemented as Go</a:t>
            </a:r>
          </a:p>
          <a:p>
            <a:pPr>
              <a:spcBef>
                <a:spcPts val="1067"/>
              </a:spcBef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200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14</a:t>
            </a:fld>
            <a:endParaRPr/>
          </a:p>
        </p:txBody>
      </p:sp>
      <p:sp>
        <p:nvSpPr>
          <p:cNvPr id="354" name="Google Shape;354;p39"/>
          <p:cNvSpPr txBox="1"/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300"/>
            </a:pPr>
            <a:r>
              <a:rPr lang="en-US" altLang="ko" sz="4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Finish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1524000" y="2286442"/>
            <a:ext cx="9144000" cy="2285117"/>
          </a:xfrm>
          <a:prstGeom prst="rect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/>
              <a:t>Project Overview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2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838200" y="1253392"/>
            <a:ext cx="10515600" cy="4351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1067"/>
              </a:spcBef>
            </a:pPr>
            <a:r>
              <a:rPr lang="en-US" altLang="ko-KR" sz="2000" dirty="0"/>
              <a:t>Digital Asset Custody Service (DACS)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Keep users private digital asset (Cryptocurrency, NFT) safely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Digital asset’s ownership can be proved by only the owner’s private key</a:t>
            </a:r>
          </a:p>
          <a:p>
            <a:pPr>
              <a:spcBef>
                <a:spcPts val="1067"/>
              </a:spcBef>
            </a:pPr>
            <a:endParaRPr lang="en-US" altLang="ko-KR" sz="2000" dirty="0"/>
          </a:p>
          <a:p>
            <a:pPr>
              <a:spcBef>
                <a:spcPts val="1067"/>
              </a:spcBef>
            </a:pPr>
            <a:r>
              <a:rPr lang="en-US" altLang="ko-KR" sz="2000" dirty="0"/>
              <a:t>Two kinds of DACS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Digital asset consignment management service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Private key management service</a:t>
            </a:r>
          </a:p>
          <a:p>
            <a:pPr>
              <a:spcBef>
                <a:spcPts val="1067"/>
              </a:spcBef>
            </a:pPr>
            <a:endParaRPr lang="en-US" altLang="ko-KR" sz="2000" dirty="0"/>
          </a:p>
          <a:p>
            <a:pPr>
              <a:spcBef>
                <a:spcPts val="1067"/>
              </a:spcBef>
            </a:pPr>
            <a:r>
              <a:rPr lang="en-US" altLang="ko-KR" sz="2000" dirty="0"/>
              <a:t>In this project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Implement digital asset consignment management service using Multi-party computation (MPC)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Implement private key management service using Multi-sig</a:t>
            </a:r>
          </a:p>
        </p:txBody>
      </p:sp>
    </p:spTree>
    <p:extLst>
      <p:ext uri="{BB962C8B-B14F-4D97-AF65-F5344CB8AC3E}">
        <p14:creationId xmlns:p14="http://schemas.microsoft.com/office/powerpoint/2010/main" val="12714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" sz="2400" dirty="0"/>
              <a:t>Architecture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3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280;p35">
            <a:extLst>
              <a:ext uri="{FF2B5EF4-FFF2-40B4-BE49-F238E27FC236}">
                <a16:creationId xmlns:a16="http://schemas.microsoft.com/office/drawing/2014/main" id="{D7DFE4F2-1A30-9BF8-75FC-0CDE3F9F2AF7}"/>
              </a:ext>
            </a:extLst>
          </p:cNvPr>
          <p:cNvSpPr/>
          <p:nvPr/>
        </p:nvSpPr>
        <p:spPr>
          <a:xfrm>
            <a:off x="993347" y="1105258"/>
            <a:ext cx="10205306" cy="5101309"/>
          </a:xfrm>
          <a:prstGeom prst="rect">
            <a:avLst/>
          </a:prstGeom>
          <a:noFill/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6;p35">
            <a:extLst>
              <a:ext uri="{FF2B5EF4-FFF2-40B4-BE49-F238E27FC236}">
                <a16:creationId xmlns:a16="http://schemas.microsoft.com/office/drawing/2014/main" id="{5E0A62A4-2990-D59F-211F-610F10D45890}"/>
              </a:ext>
            </a:extLst>
          </p:cNvPr>
          <p:cNvSpPr/>
          <p:nvPr/>
        </p:nvSpPr>
        <p:spPr>
          <a:xfrm>
            <a:off x="1196106" y="1839036"/>
            <a:ext cx="9828873" cy="30263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Wallet – Web (Front-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ko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nd)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7;p35">
            <a:extLst>
              <a:ext uri="{FF2B5EF4-FFF2-40B4-BE49-F238E27FC236}">
                <a16:creationId xmlns:a16="http://schemas.microsoft.com/office/drawing/2014/main" id="{038AD55F-A633-4FFF-54CC-66BF0E8CE36A}"/>
              </a:ext>
            </a:extLst>
          </p:cNvPr>
          <p:cNvSpPr/>
          <p:nvPr/>
        </p:nvSpPr>
        <p:spPr>
          <a:xfrm>
            <a:off x="1347606" y="2485745"/>
            <a:ext cx="1142496" cy="2547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1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8;p35">
            <a:extLst>
              <a:ext uri="{FF2B5EF4-FFF2-40B4-BE49-F238E27FC236}">
                <a16:creationId xmlns:a16="http://schemas.microsoft.com/office/drawing/2014/main" id="{1A40E224-F922-83FD-5476-5FEBC6F0B79C}"/>
              </a:ext>
            </a:extLst>
          </p:cNvPr>
          <p:cNvSpPr/>
          <p:nvPr/>
        </p:nvSpPr>
        <p:spPr>
          <a:xfrm>
            <a:off x="2902578" y="2484833"/>
            <a:ext cx="1142496" cy="2547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1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9;p35">
            <a:extLst>
              <a:ext uri="{FF2B5EF4-FFF2-40B4-BE49-F238E27FC236}">
                <a16:creationId xmlns:a16="http://schemas.microsoft.com/office/drawing/2014/main" id="{52149715-6BA1-D4F2-CC69-2AA845D1E6CD}"/>
              </a:ext>
            </a:extLst>
          </p:cNvPr>
          <p:cNvSpPr/>
          <p:nvPr/>
        </p:nvSpPr>
        <p:spPr>
          <a:xfrm>
            <a:off x="4582336" y="2484833"/>
            <a:ext cx="1142496" cy="2547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1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90;p35">
            <a:extLst>
              <a:ext uri="{FF2B5EF4-FFF2-40B4-BE49-F238E27FC236}">
                <a16:creationId xmlns:a16="http://schemas.microsoft.com/office/drawing/2014/main" id="{842F92C9-E9CA-37BE-7491-3C9CFF672D8B}"/>
              </a:ext>
            </a:extLst>
          </p:cNvPr>
          <p:cNvSpPr/>
          <p:nvPr/>
        </p:nvSpPr>
        <p:spPr>
          <a:xfrm>
            <a:off x="6235187" y="2484833"/>
            <a:ext cx="1142496" cy="2547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1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91;p35">
            <a:extLst>
              <a:ext uri="{FF2B5EF4-FFF2-40B4-BE49-F238E27FC236}">
                <a16:creationId xmlns:a16="http://schemas.microsoft.com/office/drawing/2014/main" id="{BC9BBA24-05E7-DDA6-2E2C-E5717379268C}"/>
              </a:ext>
            </a:extLst>
          </p:cNvPr>
          <p:cNvSpPr/>
          <p:nvPr/>
        </p:nvSpPr>
        <p:spPr>
          <a:xfrm>
            <a:off x="7848947" y="2484833"/>
            <a:ext cx="1142496" cy="2547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1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6;p35">
            <a:extLst>
              <a:ext uri="{FF2B5EF4-FFF2-40B4-BE49-F238E27FC236}">
                <a16:creationId xmlns:a16="http://schemas.microsoft.com/office/drawing/2014/main" id="{57DD82FE-E2CA-BE55-BCDA-1E9B8018C41A}"/>
              </a:ext>
            </a:extLst>
          </p:cNvPr>
          <p:cNvSpPr/>
          <p:nvPr/>
        </p:nvSpPr>
        <p:spPr>
          <a:xfrm>
            <a:off x="1208876" y="3052017"/>
            <a:ext cx="7990477" cy="30263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Intermediary</a:t>
            </a:r>
            <a:r>
              <a:rPr lang="ko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Server</a:t>
            </a:r>
            <a:r>
              <a:rPr lang="en-US" altLang="ko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(Back-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en-US" altLang="ko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nd)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1;p35">
            <a:extLst>
              <a:ext uri="{FF2B5EF4-FFF2-40B4-BE49-F238E27FC236}">
                <a16:creationId xmlns:a16="http://schemas.microsoft.com/office/drawing/2014/main" id="{C44E4721-F5E5-439D-6CB4-3225375D6000}"/>
              </a:ext>
            </a:extLst>
          </p:cNvPr>
          <p:cNvSpPr/>
          <p:nvPr/>
        </p:nvSpPr>
        <p:spPr>
          <a:xfrm>
            <a:off x="9651211" y="2385044"/>
            <a:ext cx="1373771" cy="224618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" name="Google Shape;297;p35">
            <a:extLst>
              <a:ext uri="{FF2B5EF4-FFF2-40B4-BE49-F238E27FC236}">
                <a16:creationId xmlns:a16="http://schemas.microsoft.com/office/drawing/2014/main" id="{3A20452A-3DD1-359A-5DD3-B366891EF6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1726" y="3243701"/>
            <a:ext cx="834642" cy="81677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298;p35">
            <a:extLst>
              <a:ext uri="{FF2B5EF4-FFF2-40B4-BE49-F238E27FC236}">
                <a16:creationId xmlns:a16="http://schemas.microsoft.com/office/drawing/2014/main" id="{1DCE52D3-D656-2BBC-9127-94E3E70E8D50}"/>
              </a:ext>
            </a:extLst>
          </p:cNvPr>
          <p:cNvSpPr txBox="1"/>
          <p:nvPr/>
        </p:nvSpPr>
        <p:spPr>
          <a:xfrm>
            <a:off x="9818429" y="4076581"/>
            <a:ext cx="1061235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Blockchain </a:t>
            </a:r>
            <a:r>
              <a:rPr lang="ko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309;p35">
            <a:extLst>
              <a:ext uri="{FF2B5EF4-FFF2-40B4-BE49-F238E27FC236}">
                <a16:creationId xmlns:a16="http://schemas.microsoft.com/office/drawing/2014/main" id="{64BFB5F0-E88B-17C0-747D-2F83031A2DA9}"/>
              </a:ext>
            </a:extLst>
          </p:cNvPr>
          <p:cNvSpPr/>
          <p:nvPr/>
        </p:nvSpPr>
        <p:spPr>
          <a:xfrm>
            <a:off x="4444761" y="4870943"/>
            <a:ext cx="398552" cy="18022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549C35C-6B81-D41E-0613-003B65377ACC}"/>
              </a:ext>
            </a:extLst>
          </p:cNvPr>
          <p:cNvSpPr/>
          <p:nvPr/>
        </p:nvSpPr>
        <p:spPr>
          <a:xfrm>
            <a:off x="1767539" y="1304262"/>
            <a:ext cx="1121134" cy="25551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Customer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4383D4B-916E-97F3-6A9E-2289479A4962}"/>
              </a:ext>
            </a:extLst>
          </p:cNvPr>
          <p:cNvSpPr/>
          <p:nvPr/>
        </p:nvSpPr>
        <p:spPr>
          <a:xfrm>
            <a:off x="3248465" y="1298821"/>
            <a:ext cx="1121134" cy="25551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Customer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C6F0F76-E3A4-4BDE-2B81-1159087D3699}"/>
              </a:ext>
            </a:extLst>
          </p:cNvPr>
          <p:cNvSpPr/>
          <p:nvPr/>
        </p:nvSpPr>
        <p:spPr>
          <a:xfrm>
            <a:off x="4731966" y="1298821"/>
            <a:ext cx="1121134" cy="25551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Customer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69FCDF-A36E-59E5-052D-8197FA76899D}"/>
              </a:ext>
            </a:extLst>
          </p:cNvPr>
          <p:cNvSpPr/>
          <p:nvPr/>
        </p:nvSpPr>
        <p:spPr>
          <a:xfrm>
            <a:off x="1196106" y="1224276"/>
            <a:ext cx="9828873" cy="42838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0B6E687-D1DD-78EB-C042-86481CA824B2}"/>
              </a:ext>
            </a:extLst>
          </p:cNvPr>
          <p:cNvSpPr/>
          <p:nvPr/>
        </p:nvSpPr>
        <p:spPr>
          <a:xfrm>
            <a:off x="6252805" y="1401368"/>
            <a:ext cx="73938" cy="73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95C709B-6DBF-5285-4280-F582344056D8}"/>
              </a:ext>
            </a:extLst>
          </p:cNvPr>
          <p:cNvSpPr/>
          <p:nvPr/>
        </p:nvSpPr>
        <p:spPr>
          <a:xfrm>
            <a:off x="6780317" y="1401368"/>
            <a:ext cx="73938" cy="73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F17073-4E85-B41C-F7CD-C39B336ED714}"/>
              </a:ext>
            </a:extLst>
          </p:cNvPr>
          <p:cNvSpPr/>
          <p:nvPr/>
        </p:nvSpPr>
        <p:spPr>
          <a:xfrm>
            <a:off x="7307829" y="1404697"/>
            <a:ext cx="73938" cy="73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656405-6671-D021-4663-972B3DCEFE6D}"/>
              </a:ext>
            </a:extLst>
          </p:cNvPr>
          <p:cNvSpPr/>
          <p:nvPr/>
        </p:nvSpPr>
        <p:spPr>
          <a:xfrm>
            <a:off x="9313751" y="1299854"/>
            <a:ext cx="1121134" cy="25551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Customer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C62EE85-374D-13CA-DA90-49CE78F36D2B}"/>
              </a:ext>
            </a:extLst>
          </p:cNvPr>
          <p:cNvSpPr/>
          <p:nvPr/>
        </p:nvSpPr>
        <p:spPr>
          <a:xfrm>
            <a:off x="7773718" y="1299772"/>
            <a:ext cx="1121134" cy="25551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Customer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8" name="Google Shape;309;p35">
            <a:extLst>
              <a:ext uri="{FF2B5EF4-FFF2-40B4-BE49-F238E27FC236}">
                <a16:creationId xmlns:a16="http://schemas.microsoft.com/office/drawing/2014/main" id="{1411D2B3-E559-BE5D-74F5-0A9AD3DA2B2C}"/>
              </a:ext>
            </a:extLst>
          </p:cNvPr>
          <p:cNvSpPr/>
          <p:nvPr/>
        </p:nvSpPr>
        <p:spPr>
          <a:xfrm>
            <a:off x="9231361" y="3113865"/>
            <a:ext cx="387842" cy="1753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E0F458-979C-D7D1-3C9A-4D7A814E752D}"/>
              </a:ext>
            </a:extLst>
          </p:cNvPr>
          <p:cNvSpPr/>
          <p:nvPr/>
        </p:nvSpPr>
        <p:spPr>
          <a:xfrm>
            <a:off x="1194710" y="2398021"/>
            <a:ext cx="7990478" cy="42838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8DE4D36-F388-6A2D-6337-D31110AEF681}"/>
              </a:ext>
            </a:extLst>
          </p:cNvPr>
          <p:cNvSpPr/>
          <p:nvPr/>
        </p:nvSpPr>
        <p:spPr>
          <a:xfrm>
            <a:off x="2403992" y="3657599"/>
            <a:ext cx="6795361" cy="242514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Google Shape;309;p35">
            <a:extLst>
              <a:ext uri="{FF2B5EF4-FFF2-40B4-BE49-F238E27FC236}">
                <a16:creationId xmlns:a16="http://schemas.microsoft.com/office/drawing/2014/main" id="{9DBAC675-EFBA-D869-D1B2-9FC1E2434297}"/>
              </a:ext>
            </a:extLst>
          </p:cNvPr>
          <p:cNvSpPr/>
          <p:nvPr/>
        </p:nvSpPr>
        <p:spPr>
          <a:xfrm>
            <a:off x="6782326" y="4876729"/>
            <a:ext cx="398552" cy="18022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B0CD348-C071-7A02-1B7C-078B4197F1A3}"/>
              </a:ext>
            </a:extLst>
          </p:cNvPr>
          <p:cNvSpPr/>
          <p:nvPr/>
        </p:nvSpPr>
        <p:spPr>
          <a:xfrm>
            <a:off x="9687582" y="2472770"/>
            <a:ext cx="1314381" cy="717835"/>
          </a:xfrm>
          <a:prstGeom prst="roundRect">
            <a:avLst>
              <a:gd name="adj" fmla="val 87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Multi-sig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Smart Contract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273645F-E5E3-425C-651B-61D2CA814252}"/>
              </a:ext>
            </a:extLst>
          </p:cNvPr>
          <p:cNvCxnSpPr/>
          <p:nvPr/>
        </p:nvCxnSpPr>
        <p:spPr>
          <a:xfrm>
            <a:off x="9227955" y="5332906"/>
            <a:ext cx="70377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Google Shape;298;p35">
            <a:extLst>
              <a:ext uri="{FF2B5EF4-FFF2-40B4-BE49-F238E27FC236}">
                <a16:creationId xmlns:a16="http://schemas.microsoft.com/office/drawing/2014/main" id="{D41D93B5-8027-4A9F-53AA-B0038E96A6BD}"/>
              </a:ext>
            </a:extLst>
          </p:cNvPr>
          <p:cNvSpPr txBox="1"/>
          <p:nvPr/>
        </p:nvSpPr>
        <p:spPr>
          <a:xfrm>
            <a:off x="9918958" y="5055124"/>
            <a:ext cx="1061235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Provider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0FD200-E11F-7868-9A45-79058F66338D}"/>
              </a:ext>
            </a:extLst>
          </p:cNvPr>
          <p:cNvGrpSpPr/>
          <p:nvPr/>
        </p:nvGrpSpPr>
        <p:grpSpPr>
          <a:xfrm>
            <a:off x="2507969" y="3837506"/>
            <a:ext cx="1912088" cy="2089796"/>
            <a:chOff x="1384197" y="3856382"/>
            <a:chExt cx="1912088" cy="2089796"/>
          </a:xfrm>
        </p:grpSpPr>
        <p:grpSp>
          <p:nvGrpSpPr>
            <p:cNvPr id="45" name="Google Shape;292;p35">
              <a:extLst>
                <a:ext uri="{FF2B5EF4-FFF2-40B4-BE49-F238E27FC236}">
                  <a16:creationId xmlns:a16="http://schemas.microsoft.com/office/drawing/2014/main" id="{CB92DA02-D898-0EE0-EE38-07D4419AE09D}"/>
                </a:ext>
              </a:extLst>
            </p:cNvPr>
            <p:cNvGrpSpPr/>
            <p:nvPr/>
          </p:nvGrpSpPr>
          <p:grpSpPr>
            <a:xfrm>
              <a:off x="1384197" y="3856382"/>
              <a:ext cx="1912088" cy="2089796"/>
              <a:chOff x="979000" y="2604148"/>
              <a:chExt cx="1663200" cy="1817777"/>
            </a:xfrm>
          </p:grpSpPr>
          <p:sp>
            <p:nvSpPr>
              <p:cNvPr id="46" name="Google Shape;293;p35">
                <a:extLst>
                  <a:ext uri="{FF2B5EF4-FFF2-40B4-BE49-F238E27FC236}">
                    <a16:creationId xmlns:a16="http://schemas.microsoft.com/office/drawing/2014/main" id="{E34AD409-8FAD-7C2D-520F-6221FEB5DF66}"/>
                  </a:ext>
                </a:extLst>
              </p:cNvPr>
              <p:cNvSpPr/>
              <p:nvPr/>
            </p:nvSpPr>
            <p:spPr>
              <a:xfrm>
                <a:off x="979000" y="2604148"/>
                <a:ext cx="1663200" cy="181777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" name="Google Shape;294;p35">
                <a:extLst>
                  <a:ext uri="{FF2B5EF4-FFF2-40B4-BE49-F238E27FC236}">
                    <a16:creationId xmlns:a16="http://schemas.microsoft.com/office/drawing/2014/main" id="{2620E82A-EBC6-D56B-60BF-7E989F3DFB89}"/>
                  </a:ext>
                </a:extLst>
              </p:cNvPr>
              <p:cNvSpPr/>
              <p:nvPr/>
            </p:nvSpPr>
            <p:spPr>
              <a:xfrm>
                <a:off x="1127075" y="2895650"/>
                <a:ext cx="1364400" cy="685800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Cold Wallet</a:t>
                </a:r>
                <a:endParaRPr sz="12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" name="Google Shape;295;p35">
                <a:extLst>
                  <a:ext uri="{FF2B5EF4-FFF2-40B4-BE49-F238E27FC236}">
                    <a16:creationId xmlns:a16="http://schemas.microsoft.com/office/drawing/2014/main" id="{500CCFA5-0ADA-933D-621C-A1372760A76E}"/>
                  </a:ext>
                </a:extLst>
              </p:cNvPr>
              <p:cNvSpPr/>
              <p:nvPr/>
            </p:nvSpPr>
            <p:spPr>
              <a:xfrm>
                <a:off x="1127075" y="3653425"/>
                <a:ext cx="1364400" cy="685800"/>
              </a:xfrm>
              <a:prstGeom prst="rect">
                <a:avLst/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MPC-based</a:t>
                </a:r>
                <a:b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</a:b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Key </a:t>
                </a:r>
                <a:r>
                  <a:rPr lang="en-US" altLang="ko-KR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</a:t>
                </a: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anagement</a:t>
                </a:r>
                <a:r>
                  <a:rPr lang="en-US" alt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System</a:t>
                </a:r>
                <a:endParaRPr sz="12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4" name="Google Shape;298;p35">
              <a:extLst>
                <a:ext uri="{FF2B5EF4-FFF2-40B4-BE49-F238E27FC236}">
                  <a16:creationId xmlns:a16="http://schemas.microsoft.com/office/drawing/2014/main" id="{F29C145C-07A8-8531-5F92-AD203164C685}"/>
                </a:ext>
              </a:extLst>
            </p:cNvPr>
            <p:cNvSpPr txBox="1"/>
            <p:nvPr/>
          </p:nvSpPr>
          <p:spPr>
            <a:xfrm>
              <a:off x="1767539" y="3881612"/>
              <a:ext cx="1145117" cy="284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Key Storage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63AD896-3F85-276E-D811-E21E07831286}"/>
              </a:ext>
            </a:extLst>
          </p:cNvPr>
          <p:cNvGrpSpPr/>
          <p:nvPr/>
        </p:nvGrpSpPr>
        <p:grpSpPr>
          <a:xfrm>
            <a:off x="4867507" y="3837506"/>
            <a:ext cx="1912088" cy="2089796"/>
            <a:chOff x="4497619" y="3851219"/>
            <a:chExt cx="1912088" cy="2089796"/>
          </a:xfrm>
        </p:grpSpPr>
        <p:grpSp>
          <p:nvGrpSpPr>
            <p:cNvPr id="80" name="Google Shape;292;p35">
              <a:extLst>
                <a:ext uri="{FF2B5EF4-FFF2-40B4-BE49-F238E27FC236}">
                  <a16:creationId xmlns:a16="http://schemas.microsoft.com/office/drawing/2014/main" id="{1908EA7C-EB82-4A79-6447-94007CEFBADF}"/>
                </a:ext>
              </a:extLst>
            </p:cNvPr>
            <p:cNvGrpSpPr/>
            <p:nvPr/>
          </p:nvGrpSpPr>
          <p:grpSpPr>
            <a:xfrm>
              <a:off x="4497619" y="3851219"/>
              <a:ext cx="1912088" cy="2089796"/>
              <a:chOff x="979000" y="2604148"/>
              <a:chExt cx="1663200" cy="1817777"/>
            </a:xfrm>
          </p:grpSpPr>
          <p:sp>
            <p:nvSpPr>
              <p:cNvPr id="81" name="Google Shape;293;p35">
                <a:extLst>
                  <a:ext uri="{FF2B5EF4-FFF2-40B4-BE49-F238E27FC236}">
                    <a16:creationId xmlns:a16="http://schemas.microsoft.com/office/drawing/2014/main" id="{93C468CA-C707-0C6A-8DF9-FF474CBCD4C0}"/>
                  </a:ext>
                </a:extLst>
              </p:cNvPr>
              <p:cNvSpPr/>
              <p:nvPr/>
            </p:nvSpPr>
            <p:spPr>
              <a:xfrm>
                <a:off x="979000" y="2604148"/>
                <a:ext cx="1663200" cy="181777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294;p35">
                <a:extLst>
                  <a:ext uri="{FF2B5EF4-FFF2-40B4-BE49-F238E27FC236}">
                    <a16:creationId xmlns:a16="http://schemas.microsoft.com/office/drawing/2014/main" id="{845D3EFB-C352-5E63-8031-D88DCF8E8EF8}"/>
                  </a:ext>
                </a:extLst>
              </p:cNvPr>
              <p:cNvSpPr/>
              <p:nvPr/>
            </p:nvSpPr>
            <p:spPr>
              <a:xfrm>
                <a:off x="1127075" y="2895650"/>
                <a:ext cx="1364400" cy="685800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Cold Wallet</a:t>
                </a:r>
                <a:endParaRPr sz="12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295;p35">
                <a:extLst>
                  <a:ext uri="{FF2B5EF4-FFF2-40B4-BE49-F238E27FC236}">
                    <a16:creationId xmlns:a16="http://schemas.microsoft.com/office/drawing/2014/main" id="{F73F1E11-B205-BB1A-B942-E120526CF915}"/>
                  </a:ext>
                </a:extLst>
              </p:cNvPr>
              <p:cNvSpPr/>
              <p:nvPr/>
            </p:nvSpPr>
            <p:spPr>
              <a:xfrm>
                <a:off x="1127075" y="3653425"/>
                <a:ext cx="1364400" cy="685800"/>
              </a:xfrm>
              <a:prstGeom prst="rect">
                <a:avLst/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MPC-based</a:t>
                </a:r>
                <a:b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</a:b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Key </a:t>
                </a:r>
                <a:r>
                  <a:rPr lang="en-US" altLang="ko-KR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</a:t>
                </a: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anagement</a:t>
                </a:r>
                <a:r>
                  <a:rPr lang="en-US" alt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System</a:t>
                </a:r>
                <a:endParaRPr sz="12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5" name="Google Shape;298;p35">
              <a:extLst>
                <a:ext uri="{FF2B5EF4-FFF2-40B4-BE49-F238E27FC236}">
                  <a16:creationId xmlns:a16="http://schemas.microsoft.com/office/drawing/2014/main" id="{2D99FA59-4F8B-E65D-6BCF-8B696A046988}"/>
                </a:ext>
              </a:extLst>
            </p:cNvPr>
            <p:cNvSpPr txBox="1"/>
            <p:nvPr/>
          </p:nvSpPr>
          <p:spPr>
            <a:xfrm>
              <a:off x="4879581" y="3874053"/>
              <a:ext cx="1145117" cy="284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Key Storage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4C6153-D1E6-708A-A47A-BB67ABD7E4B2}"/>
              </a:ext>
            </a:extLst>
          </p:cNvPr>
          <p:cNvGrpSpPr/>
          <p:nvPr/>
        </p:nvGrpSpPr>
        <p:grpSpPr>
          <a:xfrm>
            <a:off x="7205582" y="3837506"/>
            <a:ext cx="1912088" cy="2089798"/>
            <a:chOff x="7139273" y="3851219"/>
            <a:chExt cx="1912088" cy="2089798"/>
          </a:xfrm>
        </p:grpSpPr>
        <p:grpSp>
          <p:nvGrpSpPr>
            <p:cNvPr id="84" name="Google Shape;292;p35">
              <a:extLst>
                <a:ext uri="{FF2B5EF4-FFF2-40B4-BE49-F238E27FC236}">
                  <a16:creationId xmlns:a16="http://schemas.microsoft.com/office/drawing/2014/main" id="{E6031302-3EE8-FB82-8ADE-5F6DD44F5967}"/>
                </a:ext>
              </a:extLst>
            </p:cNvPr>
            <p:cNvGrpSpPr/>
            <p:nvPr/>
          </p:nvGrpSpPr>
          <p:grpSpPr>
            <a:xfrm>
              <a:off x="7139273" y="3851219"/>
              <a:ext cx="1912088" cy="2089798"/>
              <a:chOff x="979000" y="2604147"/>
              <a:chExt cx="1663200" cy="1817778"/>
            </a:xfrm>
          </p:grpSpPr>
          <p:sp>
            <p:nvSpPr>
              <p:cNvPr id="85" name="Google Shape;293;p35">
                <a:extLst>
                  <a:ext uri="{FF2B5EF4-FFF2-40B4-BE49-F238E27FC236}">
                    <a16:creationId xmlns:a16="http://schemas.microsoft.com/office/drawing/2014/main" id="{688E09F2-DA2E-86B2-D36A-6637562E3671}"/>
                  </a:ext>
                </a:extLst>
              </p:cNvPr>
              <p:cNvSpPr/>
              <p:nvPr/>
            </p:nvSpPr>
            <p:spPr>
              <a:xfrm>
                <a:off x="979000" y="2604147"/>
                <a:ext cx="1663200" cy="181777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294;p35">
                <a:extLst>
                  <a:ext uri="{FF2B5EF4-FFF2-40B4-BE49-F238E27FC236}">
                    <a16:creationId xmlns:a16="http://schemas.microsoft.com/office/drawing/2014/main" id="{D1E01327-F501-F14A-2252-B8B32C4AB076}"/>
                  </a:ext>
                </a:extLst>
              </p:cNvPr>
              <p:cNvSpPr/>
              <p:nvPr/>
            </p:nvSpPr>
            <p:spPr>
              <a:xfrm>
                <a:off x="1127075" y="2895650"/>
                <a:ext cx="1364400" cy="685800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Cold Wallet</a:t>
                </a:r>
                <a:endParaRPr sz="12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295;p35">
                <a:extLst>
                  <a:ext uri="{FF2B5EF4-FFF2-40B4-BE49-F238E27FC236}">
                    <a16:creationId xmlns:a16="http://schemas.microsoft.com/office/drawing/2014/main" id="{22507141-7A54-9594-49F6-DD56DBBDC2C9}"/>
                  </a:ext>
                </a:extLst>
              </p:cNvPr>
              <p:cNvSpPr/>
              <p:nvPr/>
            </p:nvSpPr>
            <p:spPr>
              <a:xfrm>
                <a:off x="1127075" y="3653425"/>
                <a:ext cx="1364400" cy="685800"/>
              </a:xfrm>
              <a:prstGeom prst="rect">
                <a:avLst/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MPC-based</a:t>
                </a:r>
                <a:b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</a:b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Key </a:t>
                </a:r>
                <a:r>
                  <a:rPr lang="en-US" altLang="ko-KR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</a:t>
                </a:r>
                <a:r>
                  <a:rPr 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anagement</a:t>
                </a:r>
                <a:r>
                  <a:rPr lang="en-US" altLang="ko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en-US" altLang="ko-KR" sz="12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System</a:t>
                </a:r>
                <a:endParaRPr sz="12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" name="Google Shape;298;p35">
              <a:extLst>
                <a:ext uri="{FF2B5EF4-FFF2-40B4-BE49-F238E27FC236}">
                  <a16:creationId xmlns:a16="http://schemas.microsoft.com/office/drawing/2014/main" id="{6BF7C150-9946-08CB-A7D5-E2B59755ED10}"/>
                </a:ext>
              </a:extLst>
            </p:cNvPr>
            <p:cNvSpPr txBox="1"/>
            <p:nvPr/>
          </p:nvSpPr>
          <p:spPr>
            <a:xfrm>
              <a:off x="7521235" y="3882673"/>
              <a:ext cx="1145117" cy="284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Key Storage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E7E651-9169-153D-D3EC-5C0A61DAF15D}"/>
              </a:ext>
            </a:extLst>
          </p:cNvPr>
          <p:cNvSpPr/>
          <p:nvPr/>
        </p:nvSpPr>
        <p:spPr>
          <a:xfrm>
            <a:off x="1134920" y="3657599"/>
            <a:ext cx="1154590" cy="242514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0D28835-9B74-26AA-3F24-92E55BC61D85}"/>
              </a:ext>
            </a:extLst>
          </p:cNvPr>
          <p:cNvSpPr/>
          <p:nvPr/>
        </p:nvSpPr>
        <p:spPr>
          <a:xfrm>
            <a:off x="1281566" y="4447934"/>
            <a:ext cx="861297" cy="138429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Cold Wallet for Multi-sig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Google Shape;298;p35">
            <a:extLst>
              <a:ext uri="{FF2B5EF4-FFF2-40B4-BE49-F238E27FC236}">
                <a16:creationId xmlns:a16="http://schemas.microsoft.com/office/drawing/2014/main" id="{65D8BB6A-38B3-257E-F37A-73A997711226}"/>
              </a:ext>
            </a:extLst>
          </p:cNvPr>
          <p:cNvSpPr txBox="1"/>
          <p:nvPr/>
        </p:nvSpPr>
        <p:spPr>
          <a:xfrm>
            <a:off x="1127842" y="3752256"/>
            <a:ext cx="1145117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Backup</a:t>
            </a:r>
            <a:br>
              <a:rPr lang="en-US" alt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Key Storage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400" dirty="0"/>
              <a:t>High-level Workflow </a:t>
            </a:r>
            <a:r>
              <a:rPr lang="en-US" altLang="ko-KR" sz="2400" dirty="0"/>
              <a:t>– Consignment management (Found asset)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4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838200" y="633982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2CCDDA7-ABE6-71D8-65CD-3FBBF5727CA4}"/>
              </a:ext>
            </a:extLst>
          </p:cNvPr>
          <p:cNvGrpSpPr/>
          <p:nvPr/>
        </p:nvGrpSpPr>
        <p:grpSpPr>
          <a:xfrm>
            <a:off x="838200" y="1180812"/>
            <a:ext cx="858900" cy="5093360"/>
            <a:chOff x="1083947" y="1180812"/>
            <a:chExt cx="858900" cy="5093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D7675D-EBA1-1814-2222-94FBA3C3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13398" y="1180812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7E8564-CC47-0BBA-95F7-82D704CC6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30968" y="5472529"/>
              <a:ext cx="564859" cy="5648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F882B-A597-2F5A-57F4-06FEF2502C2E}"/>
                </a:ext>
              </a:extLst>
            </p:cNvPr>
            <p:cNvSpPr txBox="1"/>
            <p:nvPr/>
          </p:nvSpPr>
          <p:spPr>
            <a:xfrm>
              <a:off x="1083947" y="5997173"/>
              <a:ext cx="858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Customer</a:t>
              </a:r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B5E129-79DD-04AD-63C0-09188E280049}"/>
              </a:ext>
            </a:extLst>
          </p:cNvPr>
          <p:cNvGrpSpPr/>
          <p:nvPr/>
        </p:nvGrpSpPr>
        <p:grpSpPr>
          <a:xfrm>
            <a:off x="7641725" y="1180812"/>
            <a:ext cx="988693" cy="5092091"/>
            <a:chOff x="7971140" y="1190708"/>
            <a:chExt cx="988693" cy="509209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F078E39-D3DD-AE39-CB31-7BF04FE18FE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13" y="1190708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oogle Shape;297;p35">
              <a:extLst>
                <a:ext uri="{FF2B5EF4-FFF2-40B4-BE49-F238E27FC236}">
                  <a16:creationId xmlns:a16="http://schemas.microsoft.com/office/drawing/2014/main" id="{1BA4C890-D58C-395A-897F-5B8AAAC96A5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76878" y="5444124"/>
              <a:ext cx="577219" cy="5648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56C8BB-1876-E1DE-CD2A-4628E554F97B}"/>
                </a:ext>
              </a:extLst>
            </p:cNvPr>
            <p:cNvSpPr txBox="1"/>
            <p:nvPr/>
          </p:nvSpPr>
          <p:spPr>
            <a:xfrm>
              <a:off x="7971140" y="6005800"/>
              <a:ext cx="98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Blockchain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3A2642-916C-B1D0-A2A9-43EC722CA32E}"/>
              </a:ext>
            </a:extLst>
          </p:cNvPr>
          <p:cNvGrpSpPr/>
          <p:nvPr/>
        </p:nvGrpSpPr>
        <p:grpSpPr>
          <a:xfrm>
            <a:off x="5345213" y="1180812"/>
            <a:ext cx="988693" cy="5092089"/>
            <a:chOff x="5601652" y="1190708"/>
            <a:chExt cx="988693" cy="5092089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7EB4345-B47B-5DA1-B860-28A4E0A4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90708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BB301E-E614-7193-9B55-0FA0015E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4313" y="5482425"/>
              <a:ext cx="523373" cy="52337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9EAC6-C928-0DE8-D736-976ECF0C53FD}"/>
                </a:ext>
              </a:extLst>
            </p:cNvPr>
            <p:cNvSpPr txBox="1"/>
            <p:nvPr/>
          </p:nvSpPr>
          <p:spPr>
            <a:xfrm>
              <a:off x="5601652" y="6005798"/>
              <a:ext cx="98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EB5B7E-8AF9-FBDF-13A0-BA677847B5B9}"/>
              </a:ext>
            </a:extLst>
          </p:cNvPr>
          <p:cNvGrpSpPr/>
          <p:nvPr/>
        </p:nvGrpSpPr>
        <p:grpSpPr>
          <a:xfrm>
            <a:off x="3048702" y="1180812"/>
            <a:ext cx="988693" cy="5092089"/>
            <a:chOff x="3294449" y="1180812"/>
            <a:chExt cx="988693" cy="509208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C85DADC-5201-F414-44DD-D5063CF9833A}"/>
                </a:ext>
              </a:extLst>
            </p:cNvPr>
            <p:cNvCxnSpPr>
              <a:cxnSpLocks/>
            </p:cNvCxnSpPr>
            <p:nvPr/>
          </p:nvCxnSpPr>
          <p:spPr>
            <a:xfrm>
              <a:off x="3788797" y="1180812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A8E167-01AF-9B06-77A9-7039F47FA34E}"/>
                </a:ext>
              </a:extLst>
            </p:cNvPr>
            <p:cNvSpPr txBox="1"/>
            <p:nvPr/>
          </p:nvSpPr>
          <p:spPr>
            <a:xfrm>
              <a:off x="3294449" y="5995902"/>
              <a:ext cx="98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Wallet</a:t>
              </a:r>
              <a:endParaRPr lang="ko-KR" altLang="en-US" sz="1200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299F7F3-4EE6-1BD2-98E3-6FBC4031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806" y="5474952"/>
              <a:ext cx="523371" cy="523371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AE5719-3A2E-A0CF-2F83-94C322C17C12}"/>
              </a:ext>
            </a:extLst>
          </p:cNvPr>
          <p:cNvGrpSpPr/>
          <p:nvPr/>
        </p:nvGrpSpPr>
        <p:grpSpPr>
          <a:xfrm>
            <a:off x="9891124" y="1185462"/>
            <a:ext cx="1094746" cy="5087439"/>
            <a:chOff x="10143743" y="1190708"/>
            <a:chExt cx="1094746" cy="5087439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D639089-E286-FF40-587A-437DFA2C07C6}"/>
                </a:ext>
              </a:extLst>
            </p:cNvPr>
            <p:cNvCxnSpPr>
              <a:cxnSpLocks/>
            </p:cNvCxnSpPr>
            <p:nvPr/>
          </p:nvCxnSpPr>
          <p:spPr>
            <a:xfrm>
              <a:off x="10694504" y="1190708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63F2551-4A05-856C-B002-BEF470817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506" y="5470640"/>
              <a:ext cx="577220" cy="5351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4A88E4-222B-E4CA-83C6-415CA861F640}"/>
                </a:ext>
              </a:extLst>
            </p:cNvPr>
            <p:cNvSpPr txBox="1"/>
            <p:nvPr/>
          </p:nvSpPr>
          <p:spPr>
            <a:xfrm>
              <a:off x="10143743" y="6001148"/>
              <a:ext cx="1094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Key Storage</a:t>
              </a:r>
              <a:endParaRPr lang="ko-KR" altLang="en-US" sz="12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57D761-4432-506E-3ED0-EFAD60C7961E}"/>
              </a:ext>
            </a:extLst>
          </p:cNvPr>
          <p:cNvCxnSpPr/>
          <p:nvPr/>
        </p:nvCxnSpPr>
        <p:spPr>
          <a:xfrm>
            <a:off x="1267650" y="1771198"/>
            <a:ext cx="22753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79BC20-32DC-EB84-A69C-1B69AC24FC77}"/>
              </a:ext>
            </a:extLst>
          </p:cNvPr>
          <p:cNvCxnSpPr/>
          <p:nvPr/>
        </p:nvCxnSpPr>
        <p:spPr>
          <a:xfrm>
            <a:off x="3555647" y="2124214"/>
            <a:ext cx="22753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15E83A-E12D-84A1-D760-71C1A4FE4021}"/>
              </a:ext>
            </a:extLst>
          </p:cNvPr>
          <p:cNvCxnSpPr>
            <a:cxnSpLocks/>
          </p:cNvCxnSpPr>
          <p:nvPr/>
        </p:nvCxnSpPr>
        <p:spPr>
          <a:xfrm>
            <a:off x="5831045" y="2469598"/>
            <a:ext cx="459163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BB1BEB-0D44-DE96-CB28-7DBDA7C5F7B1}"/>
              </a:ext>
            </a:extLst>
          </p:cNvPr>
          <p:cNvCxnSpPr>
            <a:cxnSpLocks/>
          </p:cNvCxnSpPr>
          <p:nvPr/>
        </p:nvCxnSpPr>
        <p:spPr>
          <a:xfrm flipH="1">
            <a:off x="5818446" y="3884257"/>
            <a:ext cx="46224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E082E7B-C524-62D1-8C9F-D65F8BBC0DBE}"/>
              </a:ext>
            </a:extLst>
          </p:cNvPr>
          <p:cNvCxnSpPr/>
          <p:nvPr/>
        </p:nvCxnSpPr>
        <p:spPr>
          <a:xfrm>
            <a:off x="5852722" y="4381877"/>
            <a:ext cx="22753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21E417-7A65-7A0F-BE3F-F1665F46D285}"/>
              </a:ext>
            </a:extLst>
          </p:cNvPr>
          <p:cNvSpPr txBox="1"/>
          <p:nvPr/>
        </p:nvSpPr>
        <p:spPr>
          <a:xfrm>
            <a:off x="1383764" y="1286455"/>
            <a:ext cx="204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1. Request to found the consigned asset 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E4288-B99C-AC74-B30F-739A80757502}"/>
              </a:ext>
            </a:extLst>
          </p:cNvPr>
          <p:cNvSpPr txBox="1"/>
          <p:nvPr/>
        </p:nvSpPr>
        <p:spPr>
          <a:xfrm>
            <a:off x="3660817" y="1824137"/>
            <a:ext cx="2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 Send request using API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0BC14A-C183-5877-68A9-86D52DCDD71F}"/>
              </a:ext>
            </a:extLst>
          </p:cNvPr>
          <p:cNvSpPr txBox="1"/>
          <p:nvPr/>
        </p:nvSpPr>
        <p:spPr>
          <a:xfrm>
            <a:off x="6132886" y="2192599"/>
            <a:ext cx="166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3. Request signature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348D6C-8B87-DA8F-CA81-64CB434125BB}"/>
              </a:ext>
            </a:extLst>
          </p:cNvPr>
          <p:cNvSpPr txBox="1"/>
          <p:nvPr/>
        </p:nvSpPr>
        <p:spPr>
          <a:xfrm>
            <a:off x="8042332" y="3573795"/>
            <a:ext cx="23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5. Send created signature</a:t>
            </a:r>
            <a:endParaRPr lang="ko-KR" altLang="en-US" sz="12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1F27F94-F2C8-7CB0-1717-50F24771526F}"/>
              </a:ext>
            </a:extLst>
          </p:cNvPr>
          <p:cNvCxnSpPr/>
          <p:nvPr/>
        </p:nvCxnSpPr>
        <p:spPr>
          <a:xfrm>
            <a:off x="10438497" y="2790911"/>
            <a:ext cx="368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18F055-16BA-292C-9AEB-02CA2D48853D}"/>
              </a:ext>
            </a:extLst>
          </p:cNvPr>
          <p:cNvCxnSpPr>
            <a:cxnSpLocks/>
          </p:cNvCxnSpPr>
          <p:nvPr/>
        </p:nvCxnSpPr>
        <p:spPr>
          <a:xfrm>
            <a:off x="10806566" y="2790911"/>
            <a:ext cx="0" cy="72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47BCE0-F3A8-BC1D-CF2D-60ABC588ADFA}"/>
              </a:ext>
            </a:extLst>
          </p:cNvPr>
          <p:cNvCxnSpPr/>
          <p:nvPr/>
        </p:nvCxnSpPr>
        <p:spPr>
          <a:xfrm flipH="1">
            <a:off x="10431887" y="3515955"/>
            <a:ext cx="374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100364B-983D-E3F4-B538-A77A22C07ED9}"/>
              </a:ext>
            </a:extLst>
          </p:cNvPr>
          <p:cNvSpPr txBox="1"/>
          <p:nvPr/>
        </p:nvSpPr>
        <p:spPr>
          <a:xfrm>
            <a:off x="10816564" y="2827755"/>
            <a:ext cx="109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4. Create signature using MPC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99F53C-4D6A-5B66-F76F-699582A91FF6}"/>
              </a:ext>
            </a:extLst>
          </p:cNvPr>
          <p:cNvSpPr txBox="1"/>
          <p:nvPr/>
        </p:nvSpPr>
        <p:spPr>
          <a:xfrm>
            <a:off x="5802690" y="4076543"/>
            <a:ext cx="23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6. Send signed transaction</a:t>
            </a:r>
            <a:endParaRPr lang="ko-KR" altLang="en-US" sz="12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8E450A6-F336-9149-735D-30322F9E8BF9}"/>
              </a:ext>
            </a:extLst>
          </p:cNvPr>
          <p:cNvCxnSpPr/>
          <p:nvPr/>
        </p:nvCxnSpPr>
        <p:spPr>
          <a:xfrm flipH="1">
            <a:off x="3564857" y="4797804"/>
            <a:ext cx="4571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C95F78-ECB3-5FAF-FD6B-E0223CA385AD}"/>
              </a:ext>
            </a:extLst>
          </p:cNvPr>
          <p:cNvSpPr txBox="1"/>
          <p:nvPr/>
        </p:nvSpPr>
        <p:spPr>
          <a:xfrm>
            <a:off x="3781720" y="4520805"/>
            <a:ext cx="176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7. Confirm transaction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EE2B1A-7564-F70E-35C8-EF9B9B210AA3}"/>
              </a:ext>
            </a:extLst>
          </p:cNvPr>
          <p:cNvCxnSpPr/>
          <p:nvPr/>
        </p:nvCxnSpPr>
        <p:spPr>
          <a:xfrm flipH="1">
            <a:off x="1267650" y="5176299"/>
            <a:ext cx="2275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783869-D9F0-8AE9-DDB3-278EDA56AF59}"/>
              </a:ext>
            </a:extLst>
          </p:cNvPr>
          <p:cNvSpPr txBox="1"/>
          <p:nvPr/>
        </p:nvSpPr>
        <p:spPr>
          <a:xfrm>
            <a:off x="1485209" y="4877647"/>
            <a:ext cx="176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8. Check balance</a:t>
            </a:r>
          </a:p>
        </p:txBody>
      </p:sp>
    </p:spTree>
    <p:extLst>
      <p:ext uri="{BB962C8B-B14F-4D97-AF65-F5344CB8AC3E}">
        <p14:creationId xmlns:p14="http://schemas.microsoft.com/office/powerpoint/2010/main" val="128410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400" dirty="0"/>
              <a:t>High-level Workflow </a:t>
            </a:r>
            <a:r>
              <a:rPr lang="en-US" altLang="ko-KR" sz="2400" dirty="0"/>
              <a:t>– Key management (Send transaction)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5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838200" y="633982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2CCDDA7-ABE6-71D8-65CD-3FBBF5727CA4}"/>
              </a:ext>
            </a:extLst>
          </p:cNvPr>
          <p:cNvGrpSpPr/>
          <p:nvPr/>
        </p:nvGrpSpPr>
        <p:grpSpPr>
          <a:xfrm>
            <a:off x="838200" y="1180812"/>
            <a:ext cx="858900" cy="5093360"/>
            <a:chOff x="1083947" y="1180812"/>
            <a:chExt cx="858900" cy="5093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D7675D-EBA1-1814-2222-94FBA3C3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13398" y="1180812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7E8564-CC47-0BBA-95F7-82D704CC6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30968" y="5472529"/>
              <a:ext cx="564859" cy="5648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F882B-A597-2F5A-57F4-06FEF2502C2E}"/>
                </a:ext>
              </a:extLst>
            </p:cNvPr>
            <p:cNvSpPr txBox="1"/>
            <p:nvPr/>
          </p:nvSpPr>
          <p:spPr>
            <a:xfrm>
              <a:off x="1083947" y="5997173"/>
              <a:ext cx="858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Customer</a:t>
              </a:r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B5E129-79DD-04AD-63C0-09188E280049}"/>
              </a:ext>
            </a:extLst>
          </p:cNvPr>
          <p:cNvGrpSpPr/>
          <p:nvPr/>
        </p:nvGrpSpPr>
        <p:grpSpPr>
          <a:xfrm>
            <a:off x="7641725" y="1180812"/>
            <a:ext cx="988693" cy="5092091"/>
            <a:chOff x="7971140" y="1190708"/>
            <a:chExt cx="988693" cy="5092091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F078E39-D3DD-AE39-CB31-7BF04FE18FE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13" y="1190708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oogle Shape;297;p35">
              <a:extLst>
                <a:ext uri="{FF2B5EF4-FFF2-40B4-BE49-F238E27FC236}">
                  <a16:creationId xmlns:a16="http://schemas.microsoft.com/office/drawing/2014/main" id="{1BA4C890-D58C-395A-897F-5B8AAAC96A5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76878" y="5444124"/>
              <a:ext cx="577219" cy="5648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56C8BB-1876-E1DE-CD2A-4628E554F97B}"/>
                </a:ext>
              </a:extLst>
            </p:cNvPr>
            <p:cNvSpPr txBox="1"/>
            <p:nvPr/>
          </p:nvSpPr>
          <p:spPr>
            <a:xfrm>
              <a:off x="7971140" y="6005800"/>
              <a:ext cx="98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Blockchain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3A2642-916C-B1D0-A2A9-43EC722CA32E}"/>
              </a:ext>
            </a:extLst>
          </p:cNvPr>
          <p:cNvGrpSpPr/>
          <p:nvPr/>
        </p:nvGrpSpPr>
        <p:grpSpPr>
          <a:xfrm>
            <a:off x="5345213" y="1180812"/>
            <a:ext cx="988693" cy="5092089"/>
            <a:chOff x="5601652" y="1190708"/>
            <a:chExt cx="988693" cy="5092089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7EB4345-B47B-5DA1-B860-28A4E0A4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90708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BB301E-E614-7193-9B55-0FA0015E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4313" y="5482425"/>
              <a:ext cx="523373" cy="52337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9EAC6-C928-0DE8-D736-976ECF0C53FD}"/>
                </a:ext>
              </a:extLst>
            </p:cNvPr>
            <p:cNvSpPr txBox="1"/>
            <p:nvPr/>
          </p:nvSpPr>
          <p:spPr>
            <a:xfrm>
              <a:off x="5601652" y="6005798"/>
              <a:ext cx="98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Server</a:t>
              </a:r>
              <a:endParaRPr lang="ko-KR" altLang="en-US" sz="12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EB5B7E-8AF9-FBDF-13A0-BA677847B5B9}"/>
              </a:ext>
            </a:extLst>
          </p:cNvPr>
          <p:cNvGrpSpPr/>
          <p:nvPr/>
        </p:nvGrpSpPr>
        <p:grpSpPr>
          <a:xfrm>
            <a:off x="3048702" y="1180812"/>
            <a:ext cx="988693" cy="5092089"/>
            <a:chOff x="3294449" y="1180812"/>
            <a:chExt cx="988693" cy="5092089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C85DADC-5201-F414-44DD-D5063CF9833A}"/>
                </a:ext>
              </a:extLst>
            </p:cNvPr>
            <p:cNvCxnSpPr>
              <a:cxnSpLocks/>
            </p:cNvCxnSpPr>
            <p:nvPr/>
          </p:nvCxnSpPr>
          <p:spPr>
            <a:xfrm>
              <a:off x="3788797" y="1180812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A8E167-01AF-9B06-77A9-7039F47FA34E}"/>
                </a:ext>
              </a:extLst>
            </p:cNvPr>
            <p:cNvSpPr txBox="1"/>
            <p:nvPr/>
          </p:nvSpPr>
          <p:spPr>
            <a:xfrm>
              <a:off x="3294449" y="5995902"/>
              <a:ext cx="98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Wallet</a:t>
              </a:r>
              <a:endParaRPr lang="ko-KR" altLang="en-US" sz="1200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299F7F3-4EE6-1BD2-98E3-6FBC4031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806" y="5474952"/>
              <a:ext cx="523371" cy="52337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71A0A5-249D-0C9E-3F04-D78B1868934E}"/>
              </a:ext>
            </a:extLst>
          </p:cNvPr>
          <p:cNvGrpSpPr/>
          <p:nvPr/>
        </p:nvGrpSpPr>
        <p:grpSpPr>
          <a:xfrm>
            <a:off x="9633649" y="1185462"/>
            <a:ext cx="1609695" cy="5077841"/>
            <a:chOff x="9633649" y="1185462"/>
            <a:chExt cx="1609695" cy="507784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D639089-E286-FF40-587A-437DFA2C07C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1885" y="1185462"/>
              <a:ext cx="0" cy="4247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63F2551-4A05-856C-B002-BEF470817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9887" y="5465394"/>
              <a:ext cx="577220" cy="53515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4A88E4-222B-E4CA-83C6-415CA861F640}"/>
                </a:ext>
              </a:extLst>
            </p:cNvPr>
            <p:cNvSpPr txBox="1"/>
            <p:nvPr/>
          </p:nvSpPr>
          <p:spPr>
            <a:xfrm>
              <a:off x="9633649" y="5986304"/>
              <a:ext cx="1609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Backup Key Storage</a:t>
              </a:r>
              <a:endParaRPr lang="ko-KR" altLang="en-US" sz="12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57D761-4432-506E-3ED0-EFAD60C7961E}"/>
              </a:ext>
            </a:extLst>
          </p:cNvPr>
          <p:cNvCxnSpPr/>
          <p:nvPr/>
        </p:nvCxnSpPr>
        <p:spPr>
          <a:xfrm>
            <a:off x="1267650" y="1810953"/>
            <a:ext cx="22753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79BC20-32DC-EB84-A69C-1B69AC24FC77}"/>
              </a:ext>
            </a:extLst>
          </p:cNvPr>
          <p:cNvCxnSpPr/>
          <p:nvPr/>
        </p:nvCxnSpPr>
        <p:spPr>
          <a:xfrm>
            <a:off x="3555647" y="2299138"/>
            <a:ext cx="227539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15E83A-E12D-84A1-D760-71C1A4FE4021}"/>
              </a:ext>
            </a:extLst>
          </p:cNvPr>
          <p:cNvCxnSpPr>
            <a:cxnSpLocks/>
          </p:cNvCxnSpPr>
          <p:nvPr/>
        </p:nvCxnSpPr>
        <p:spPr>
          <a:xfrm>
            <a:off x="5840255" y="3487211"/>
            <a:ext cx="229581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4BB1BEB-0D44-DE96-CB28-7DBDA7C5F7B1}"/>
              </a:ext>
            </a:extLst>
          </p:cNvPr>
          <p:cNvCxnSpPr>
            <a:cxnSpLocks/>
          </p:cNvCxnSpPr>
          <p:nvPr/>
        </p:nvCxnSpPr>
        <p:spPr>
          <a:xfrm flipH="1">
            <a:off x="3543048" y="4194355"/>
            <a:ext cx="459302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21E417-7A65-7A0F-BE3F-F1665F46D285}"/>
              </a:ext>
            </a:extLst>
          </p:cNvPr>
          <p:cNvSpPr txBox="1"/>
          <p:nvPr/>
        </p:nvSpPr>
        <p:spPr>
          <a:xfrm>
            <a:off x="1369222" y="1328256"/>
            <a:ext cx="204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1. Request to send transaction using keys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E4288-B99C-AC74-B30F-739A80757502}"/>
              </a:ext>
            </a:extLst>
          </p:cNvPr>
          <p:cNvSpPr txBox="1"/>
          <p:nvPr/>
        </p:nvSpPr>
        <p:spPr>
          <a:xfrm>
            <a:off x="3660817" y="1999061"/>
            <a:ext cx="204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 Send request using API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0BC14A-C183-5877-68A9-86D52DCDD71F}"/>
              </a:ext>
            </a:extLst>
          </p:cNvPr>
          <p:cNvSpPr txBox="1"/>
          <p:nvPr/>
        </p:nvSpPr>
        <p:spPr>
          <a:xfrm>
            <a:off x="6156243" y="3012050"/>
            <a:ext cx="166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3. Call the multi-sig smart contract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348D6C-8B87-DA8F-CA81-64CB434125BB}"/>
              </a:ext>
            </a:extLst>
          </p:cNvPr>
          <p:cNvSpPr txBox="1"/>
          <p:nvPr/>
        </p:nvSpPr>
        <p:spPr>
          <a:xfrm>
            <a:off x="5765817" y="3892280"/>
            <a:ext cx="23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4. Confirm transaction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3793C8-6253-86DD-B679-1426955178D6}"/>
              </a:ext>
            </a:extLst>
          </p:cNvPr>
          <p:cNvCxnSpPr/>
          <p:nvPr/>
        </p:nvCxnSpPr>
        <p:spPr>
          <a:xfrm>
            <a:off x="5860673" y="2790907"/>
            <a:ext cx="45612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117A70-0306-42C6-BBAE-F8B597B84123}"/>
              </a:ext>
            </a:extLst>
          </p:cNvPr>
          <p:cNvSpPr txBox="1"/>
          <p:nvPr/>
        </p:nvSpPr>
        <p:spPr>
          <a:xfrm>
            <a:off x="5926111" y="2311732"/>
            <a:ext cx="216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2-a. Request backup key</a:t>
            </a:r>
            <a:br>
              <a:rPr lang="en-US" altLang="ko-KR" sz="1200" dirty="0"/>
            </a:br>
            <a:r>
              <a:rPr lang="en-US" altLang="ko-KR" sz="1200" dirty="0"/>
              <a:t>if one of user’s key is lost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70AB28-6A13-33C7-8B31-9D3BB3BF7047}"/>
              </a:ext>
            </a:extLst>
          </p:cNvPr>
          <p:cNvCxnSpPr/>
          <p:nvPr/>
        </p:nvCxnSpPr>
        <p:spPr>
          <a:xfrm flipH="1">
            <a:off x="1267650" y="4643562"/>
            <a:ext cx="2275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8156AF-9913-F105-DBA5-66B7C0B6CA80}"/>
              </a:ext>
            </a:extLst>
          </p:cNvPr>
          <p:cNvSpPr txBox="1"/>
          <p:nvPr/>
        </p:nvSpPr>
        <p:spPr>
          <a:xfrm>
            <a:off x="1200366" y="4361250"/>
            <a:ext cx="23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5. Check transaction history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6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400" dirty="0"/>
              <a:t>Functional aspect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6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838200" y="1138102"/>
            <a:ext cx="10515600" cy="491284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 fontScale="92500" lnSpcReduction="10000"/>
          </a:bodyPr>
          <a:lstStyle/>
          <a:p>
            <a:pPr>
              <a:spcBef>
                <a:spcPts val="1067"/>
              </a:spcBef>
            </a:pPr>
            <a:r>
              <a:rPr lang="en-US" altLang="ko-KR" sz="2000" dirty="0"/>
              <a:t>Customer</a:t>
            </a:r>
            <a:endParaRPr lang="en-US" altLang="ko-KR" sz="1600" dirty="0"/>
          </a:p>
          <a:p>
            <a:pPr>
              <a:spcBef>
                <a:spcPts val="1067"/>
              </a:spcBef>
            </a:pPr>
            <a:r>
              <a:rPr lang="en-US" altLang="ko-KR" sz="2000" dirty="0"/>
              <a:t>Wallet (Front-end)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User Interface - Login, Cryptocurrency dashboard, Send transaction</a:t>
            </a:r>
          </a:p>
          <a:p>
            <a:pPr>
              <a:spcBef>
                <a:spcPts val="1067"/>
              </a:spcBef>
            </a:pPr>
            <a:r>
              <a:rPr lang="en-US" altLang="ko-KR" sz="2000" dirty="0"/>
              <a:t>Server (Back-end)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Wallet API for communicate with wallet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Blockchain client for connect to blockchain node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Communicate with key storage</a:t>
            </a:r>
          </a:p>
          <a:p>
            <a:pPr>
              <a:spcBef>
                <a:spcPts val="1067"/>
              </a:spcBef>
            </a:pPr>
            <a:r>
              <a:rPr lang="en-US" altLang="ko-KR" sz="2000" dirty="0"/>
              <a:t>Blockchain Node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Multi-signature smart contract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Private network for testing the function</a:t>
            </a:r>
          </a:p>
          <a:p>
            <a:pPr>
              <a:spcBef>
                <a:spcPts val="1067"/>
              </a:spcBef>
            </a:pPr>
            <a:r>
              <a:rPr lang="en-US" altLang="ko-KR" sz="2000" dirty="0"/>
              <a:t>Key Storage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Cold wallet – Save the share of private key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MPC-based key management system – Make the signature without exposing keys to each other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Backup key storage – Store one of private key to use multi-signature for key recovery</a:t>
            </a:r>
          </a:p>
          <a:p>
            <a:pPr>
              <a:spcBef>
                <a:spcPts val="1067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06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2C6C2C-3DD8-3E06-C32F-098095D73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65" y="1214935"/>
            <a:ext cx="6773896" cy="3421106"/>
          </a:xfrm>
          <a:prstGeom prst="rect">
            <a:avLst/>
          </a:prstGeom>
        </p:spPr>
      </p:pic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ko-KR" sz="2400" dirty="0"/>
              <a:t>Implementation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7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Google Shape;322;p36">
            <a:extLst>
              <a:ext uri="{FF2B5EF4-FFF2-40B4-BE49-F238E27FC236}">
                <a16:creationId xmlns:a16="http://schemas.microsoft.com/office/drawing/2014/main" id="{1D594E36-CCE8-F794-D145-56BDDB2CFB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5831" r="25105" b="11707"/>
          <a:stretch/>
        </p:blipFill>
        <p:spPr>
          <a:xfrm>
            <a:off x="8916343" y="1426337"/>
            <a:ext cx="768345" cy="804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C86E66F-5338-5CEE-DA2C-6719EB667435}"/>
              </a:ext>
            </a:extLst>
          </p:cNvPr>
          <p:cNvCxnSpPr>
            <a:endCxn id="9" idx="1"/>
          </p:cNvCxnSpPr>
          <p:nvPr/>
        </p:nvCxnSpPr>
        <p:spPr>
          <a:xfrm>
            <a:off x="7863839" y="1828429"/>
            <a:ext cx="10525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oogle Shape;326;p36">
            <a:extLst>
              <a:ext uri="{FF2B5EF4-FFF2-40B4-BE49-F238E27FC236}">
                <a16:creationId xmlns:a16="http://schemas.microsoft.com/office/drawing/2014/main" id="{AB631DCA-7406-A8F2-606E-77ECB18FC68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6177" y="2842720"/>
            <a:ext cx="868675" cy="86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405491-FF00-A9FE-FD95-CB0968BB2120}"/>
              </a:ext>
            </a:extLst>
          </p:cNvPr>
          <p:cNvCxnSpPr/>
          <p:nvPr/>
        </p:nvCxnSpPr>
        <p:spPr>
          <a:xfrm>
            <a:off x="7863839" y="3299446"/>
            <a:ext cx="10525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C73BC3-072E-7CA3-6588-C4C5488B3A73}"/>
              </a:ext>
            </a:extLst>
          </p:cNvPr>
          <p:cNvSpPr txBox="1"/>
          <p:nvPr/>
        </p:nvSpPr>
        <p:spPr>
          <a:xfrm>
            <a:off x="9605174" y="3123168"/>
            <a:ext cx="230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Ethereum private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04966-6B32-019E-6C5B-7CE2A1DA30C4}"/>
              </a:ext>
            </a:extLst>
          </p:cNvPr>
          <p:cNvSpPr txBox="1"/>
          <p:nvPr/>
        </p:nvSpPr>
        <p:spPr>
          <a:xfrm>
            <a:off x="9605174" y="1674540"/>
            <a:ext cx="2302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 interface</a:t>
            </a:r>
          </a:p>
        </p:txBody>
      </p:sp>
      <p:pic>
        <p:nvPicPr>
          <p:cNvPr id="16" name="Google Shape;324;p36">
            <a:extLst>
              <a:ext uri="{FF2B5EF4-FFF2-40B4-BE49-F238E27FC236}">
                <a16:creationId xmlns:a16="http://schemas.microsoft.com/office/drawing/2014/main" id="{998F33FC-2C09-081E-3877-08FB5CD141C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9124" y="3496216"/>
            <a:ext cx="1015474" cy="50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E7443F0-FC3C-1DC1-7806-554B076CFE1E}"/>
              </a:ext>
            </a:extLst>
          </p:cNvPr>
          <p:cNvCxnSpPr>
            <a:cxnSpLocks/>
          </p:cNvCxnSpPr>
          <p:nvPr/>
        </p:nvCxnSpPr>
        <p:spPr>
          <a:xfrm>
            <a:off x="6692908" y="2707021"/>
            <a:ext cx="2243974" cy="1097271"/>
          </a:xfrm>
          <a:prstGeom prst="bentConnector3">
            <a:avLst>
              <a:gd name="adj1" fmla="val 4999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63BC26-2C5E-FE21-A52F-99BE514D50B2}"/>
              </a:ext>
            </a:extLst>
          </p:cNvPr>
          <p:cNvSpPr txBox="1"/>
          <p:nvPr/>
        </p:nvSpPr>
        <p:spPr>
          <a:xfrm>
            <a:off x="10112911" y="3624593"/>
            <a:ext cx="198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Node.js for API server</a:t>
            </a:r>
            <a:endParaRPr lang="ko-KR" altLang="en-US" sz="14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0AD26A9-BC9B-6FA9-AA6C-00574C3D6D2B}"/>
              </a:ext>
            </a:extLst>
          </p:cNvPr>
          <p:cNvCxnSpPr>
            <a:cxnSpLocks/>
          </p:cNvCxnSpPr>
          <p:nvPr/>
        </p:nvCxnSpPr>
        <p:spPr>
          <a:xfrm>
            <a:off x="8336514" y="3899545"/>
            <a:ext cx="600368" cy="467398"/>
          </a:xfrm>
          <a:prstGeom prst="bentConnector3">
            <a:avLst>
              <a:gd name="adj1" fmla="val -32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E510BF-825C-B2CF-C0FB-D77A675D1F10}"/>
              </a:ext>
            </a:extLst>
          </p:cNvPr>
          <p:cNvSpPr txBox="1"/>
          <p:nvPr/>
        </p:nvSpPr>
        <p:spPr>
          <a:xfrm>
            <a:off x="9024319" y="3952767"/>
            <a:ext cx="2933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Geth (Go-Ethereum) </a:t>
            </a:r>
            <a:br>
              <a:rPr lang="en-US" altLang="ko-KR" sz="1400" dirty="0"/>
            </a:br>
            <a:r>
              <a:rPr lang="en-US" altLang="ko-KR" sz="1400" dirty="0"/>
              <a:t>for Ethereum client</a:t>
            </a:r>
          </a:p>
          <a:p>
            <a:r>
              <a:rPr lang="en-US" altLang="ko-KR" sz="1400" dirty="0"/>
              <a:t>(https://github.com/ethereum/go-Ethereum)</a:t>
            </a:r>
            <a:endParaRPr lang="ko-KR" altLang="en-US" sz="14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BF723B2-A290-26D0-C75C-2BA3756E8A36}"/>
              </a:ext>
            </a:extLst>
          </p:cNvPr>
          <p:cNvCxnSpPr>
            <a:cxnSpLocks/>
          </p:cNvCxnSpPr>
          <p:nvPr/>
        </p:nvCxnSpPr>
        <p:spPr>
          <a:xfrm>
            <a:off x="6342405" y="3526458"/>
            <a:ext cx="1941472" cy="1528525"/>
          </a:xfrm>
          <a:prstGeom prst="bentConnector3">
            <a:avLst>
              <a:gd name="adj1" fmla="val 9045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73E678-4C56-D643-5C87-9461A8CD863B}"/>
              </a:ext>
            </a:extLst>
          </p:cNvPr>
          <p:cNvSpPr txBox="1"/>
          <p:nvPr/>
        </p:nvSpPr>
        <p:spPr>
          <a:xfrm>
            <a:off x="8306027" y="4906412"/>
            <a:ext cx="73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9D45D1B-746B-86E7-1403-062BC0D338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2933" y="4392889"/>
            <a:ext cx="1309241" cy="1277375"/>
          </a:xfrm>
          <a:prstGeom prst="bentConnector3">
            <a:avLst>
              <a:gd name="adj1" fmla="val 998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909D22-415B-893B-4229-2704B42C5769}"/>
              </a:ext>
            </a:extLst>
          </p:cNvPr>
          <p:cNvSpPr txBox="1"/>
          <p:nvPr/>
        </p:nvSpPr>
        <p:spPr>
          <a:xfrm>
            <a:off x="4261681" y="5180524"/>
            <a:ext cx="3668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Multi-party ECDSA protocol (Open Source)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Lindell17 (2-party ECDSA)</a:t>
            </a:r>
            <a:r>
              <a:rPr lang="en-US" altLang="ko-KR" sz="1400" baseline="30000" dirty="0"/>
              <a:t>1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GG18 (ECDSA Threshold)</a:t>
            </a:r>
            <a:r>
              <a:rPr lang="en-US" altLang="ko-KR" sz="1400" baseline="30000" dirty="0"/>
              <a:t>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GG20 (One round ECDSA Threshold)</a:t>
            </a:r>
            <a:r>
              <a:rPr lang="en-US" altLang="ko-KR" sz="1400" baseline="30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F41AA4-D79D-3B30-298D-635D7F59E38C}"/>
              </a:ext>
            </a:extLst>
          </p:cNvPr>
          <p:cNvSpPr txBox="1"/>
          <p:nvPr/>
        </p:nvSpPr>
        <p:spPr>
          <a:xfrm>
            <a:off x="775915" y="635598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[1]</a:t>
            </a:r>
            <a:r>
              <a:rPr lang="en-US" altLang="ko-KR" sz="800" i="1" dirty="0"/>
              <a:t> Lindell, Y.: Fast secure two-party </a:t>
            </a:r>
            <a:r>
              <a:rPr lang="en-US" altLang="ko-KR" sz="800" i="1" dirty="0" err="1"/>
              <a:t>ecdsa</a:t>
            </a:r>
            <a:r>
              <a:rPr lang="en-US" altLang="ko-KR" sz="800" i="1" dirty="0"/>
              <a:t> signing. In: Annual International Cryptology Conference. pp. 613–644. Springer (2017)</a:t>
            </a:r>
          </a:p>
          <a:p>
            <a:r>
              <a:rPr lang="en-US" altLang="ko-KR" sz="800" dirty="0"/>
              <a:t>[2]</a:t>
            </a:r>
            <a:r>
              <a:rPr lang="en-US" altLang="ko-KR" sz="800" i="1" dirty="0"/>
              <a:t> Gennaro, R., </a:t>
            </a:r>
            <a:r>
              <a:rPr lang="en-US" altLang="ko-KR" sz="800" i="1" dirty="0" err="1"/>
              <a:t>Goldfeder</a:t>
            </a:r>
            <a:r>
              <a:rPr lang="en-US" altLang="ko-KR" sz="800" i="1" dirty="0"/>
              <a:t>, S.: Fast multiparty threshold </a:t>
            </a:r>
            <a:r>
              <a:rPr lang="en-US" altLang="ko-KR" sz="800" i="1" dirty="0" err="1"/>
              <a:t>ecdsa</a:t>
            </a:r>
            <a:r>
              <a:rPr lang="en-US" altLang="ko-KR" sz="800" i="1" dirty="0"/>
              <a:t> with fast trustless setup. In: Proceedings of the 2018 ACM SIGSAC Conference on Computer and Communications Security. pp. 1179–1194. ACM (2018)</a:t>
            </a:r>
          </a:p>
          <a:p>
            <a:r>
              <a:rPr lang="en-US" altLang="ko-KR" sz="800" dirty="0"/>
              <a:t>[3]</a:t>
            </a:r>
            <a:r>
              <a:rPr lang="en-US" altLang="ko-KR" sz="800" i="1" dirty="0"/>
              <a:t> Gennaro, R., </a:t>
            </a:r>
            <a:r>
              <a:rPr lang="en-US" altLang="ko-KR" sz="800" i="1" dirty="0" err="1"/>
              <a:t>Goldfeder</a:t>
            </a:r>
            <a:r>
              <a:rPr lang="en-US" altLang="ko-KR" sz="800" i="1" dirty="0"/>
              <a:t>, S.: One round threshold </a:t>
            </a:r>
            <a:r>
              <a:rPr lang="en-US" altLang="ko-KR" sz="800" i="1" dirty="0" err="1"/>
              <a:t>ecdsa</a:t>
            </a:r>
            <a:r>
              <a:rPr lang="en-US" altLang="ko-KR" sz="800" i="1" dirty="0"/>
              <a:t> with identifiable abort. Cryptology </a:t>
            </a:r>
            <a:r>
              <a:rPr lang="en-US" altLang="ko-KR" sz="800" i="1" dirty="0" err="1"/>
              <a:t>ePrint</a:t>
            </a:r>
            <a:r>
              <a:rPr lang="en-US" altLang="ko-KR" sz="800" i="1" dirty="0"/>
              <a:t> Archive, Report 2020/540 (2020)</a:t>
            </a:r>
            <a:endParaRPr lang="ko-KR" altLang="en-US" sz="800" i="1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F230CF-D337-FF95-239A-EE64C9BA5083}"/>
              </a:ext>
            </a:extLst>
          </p:cNvPr>
          <p:cNvCxnSpPr/>
          <p:nvPr/>
        </p:nvCxnSpPr>
        <p:spPr>
          <a:xfrm>
            <a:off x="7863725" y="2421808"/>
            <a:ext cx="1052504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A8D1C9-F537-A291-0AD5-50586F93346E}"/>
              </a:ext>
            </a:extLst>
          </p:cNvPr>
          <p:cNvSpPr txBox="1"/>
          <p:nvPr/>
        </p:nvSpPr>
        <p:spPr>
          <a:xfrm>
            <a:off x="9009642" y="2204289"/>
            <a:ext cx="2898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2-of-3 multi-sig (Open Source)</a:t>
            </a:r>
            <a:br>
              <a:rPr lang="en-US" altLang="ko-KR" sz="1400" dirty="0"/>
            </a:br>
            <a:r>
              <a:rPr lang="en-US" altLang="ko-KR" sz="1400" dirty="0"/>
              <a:t>(https://github.com/BitGo/eth-multisig-v4)</a:t>
            </a:r>
          </a:p>
        </p:txBody>
      </p:sp>
    </p:spTree>
    <p:extLst>
      <p:ext uri="{BB962C8B-B14F-4D97-AF65-F5344CB8AC3E}">
        <p14:creationId xmlns:p14="http://schemas.microsoft.com/office/powerpoint/2010/main" val="359771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400" dirty="0"/>
              <a:t>User wallet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8</a:t>
            </a:fld>
            <a:endParaRPr dirty="0"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141;p26">
            <a:extLst>
              <a:ext uri="{FF2B5EF4-FFF2-40B4-BE49-F238E27FC236}">
                <a16:creationId xmlns:a16="http://schemas.microsoft.com/office/drawing/2014/main" id="{A4B7A6A3-01C3-9D99-84D5-5134FD6EB038}"/>
              </a:ext>
            </a:extLst>
          </p:cNvPr>
          <p:cNvSpPr txBox="1">
            <a:spLocks/>
          </p:cNvSpPr>
          <p:nvPr/>
        </p:nvSpPr>
        <p:spPr>
          <a:xfrm>
            <a:off x="838200" y="1138102"/>
            <a:ext cx="5394141" cy="47577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67"/>
              </a:spcBef>
            </a:pPr>
            <a:r>
              <a:rPr lang="en-US" sz="2000" dirty="0"/>
              <a:t>User interface using React</a:t>
            </a:r>
          </a:p>
          <a:p>
            <a:pPr lvl="1">
              <a:spcBef>
                <a:spcPts val="1067"/>
              </a:spcBef>
            </a:pPr>
            <a:r>
              <a:rPr lang="en-US" sz="1600" dirty="0"/>
              <a:t>Consist with Javascript</a:t>
            </a:r>
          </a:p>
          <a:p>
            <a:pPr lvl="1">
              <a:spcBef>
                <a:spcPts val="1067"/>
              </a:spcBef>
            </a:pPr>
            <a:r>
              <a:rPr lang="en-US" sz="1600" dirty="0"/>
              <a:t>Needed function</a:t>
            </a:r>
          </a:p>
          <a:p>
            <a:pPr lvl="2">
              <a:spcBef>
                <a:spcPts val="1067"/>
              </a:spcBef>
            </a:pPr>
            <a:r>
              <a:rPr lang="en-US" sz="1200" dirty="0"/>
              <a:t>Create account</a:t>
            </a:r>
          </a:p>
          <a:p>
            <a:pPr lvl="2">
              <a:spcBef>
                <a:spcPts val="1067"/>
              </a:spcBef>
            </a:pPr>
            <a:r>
              <a:rPr lang="en-US" sz="1200" dirty="0"/>
              <a:t>Send transaction</a:t>
            </a:r>
          </a:p>
          <a:p>
            <a:pPr lvl="2">
              <a:spcBef>
                <a:spcPts val="1067"/>
              </a:spcBef>
            </a:pPr>
            <a:r>
              <a:rPr lang="en-US" sz="1200" dirty="0"/>
              <a:t>Check balance</a:t>
            </a:r>
          </a:p>
          <a:p>
            <a:pPr lvl="2">
              <a:spcBef>
                <a:spcPts val="1067"/>
              </a:spcBef>
            </a:pPr>
            <a:r>
              <a:rPr lang="en-US" sz="1200" dirty="0"/>
              <a:t>Check history of transaction</a:t>
            </a:r>
          </a:p>
          <a:p>
            <a:pPr lvl="1">
              <a:spcBef>
                <a:spcPts val="1067"/>
              </a:spcBef>
            </a:pPr>
            <a:r>
              <a:rPr lang="en-US" sz="1600" dirty="0"/>
              <a:t>Ex) </a:t>
            </a:r>
            <a:r>
              <a:rPr lang="en-US" sz="1600" dirty="0">
                <a:hlinkClick r:id="rId3"/>
              </a:rPr>
              <a:t>https://github.com/PaulLaux/eth-hot-wallet</a:t>
            </a:r>
            <a:endParaRPr lang="en-US" sz="1600" dirty="0"/>
          </a:p>
          <a:p>
            <a:pPr>
              <a:spcBef>
                <a:spcPts val="1067"/>
              </a:spcBef>
            </a:pPr>
            <a:endParaRPr lang="en-US" sz="2000" dirty="0"/>
          </a:p>
        </p:txBody>
      </p:sp>
      <p:pic>
        <p:nvPicPr>
          <p:cNvPr id="3074" name="Picture 2" descr="68747470733a2f2f7061756c6c6175782e6769746875622e696f2f6574682d686f742d77616c6c65742f646f63732f696d616765732f6574682d686f742d77616c6c65742d657468657265756d2e504e47 (1552×769)">
            <a:extLst>
              <a:ext uri="{FF2B5EF4-FFF2-40B4-BE49-F238E27FC236}">
                <a16:creationId xmlns:a16="http://schemas.microsoft.com/office/drawing/2014/main" id="{0677E201-EE89-9372-1995-58C957FFA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41" y="1559089"/>
            <a:ext cx="5331062" cy="264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9FABA-E822-457C-009F-031A135CDF7E}"/>
              </a:ext>
            </a:extLst>
          </p:cNvPr>
          <p:cNvSpPr txBox="1"/>
          <p:nvPr/>
        </p:nvSpPr>
        <p:spPr>
          <a:xfrm>
            <a:off x="7315562" y="4281355"/>
            <a:ext cx="316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Example of wallet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677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400" dirty="0"/>
              <a:t>Serve</a:t>
            </a:r>
            <a:r>
              <a:rPr lang="en-US" altLang="ko-KR" sz="2400" dirty="0"/>
              <a:t>r</a:t>
            </a:r>
            <a:endParaRPr sz="2400" dirty="0"/>
          </a:p>
        </p:txBody>
      </p:sp>
      <p:cxnSp>
        <p:nvCxnSpPr>
          <p:cNvPr id="138" name="Google Shape;138;p26"/>
          <p:cNvCxnSpPr/>
          <p:nvPr/>
        </p:nvCxnSpPr>
        <p:spPr>
          <a:xfrm>
            <a:off x="838200" y="962107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-US" altLang="ko"/>
              <a:pPr/>
              <a:t>9</a:t>
            </a:fld>
            <a:endParaRPr/>
          </a:p>
        </p:txBody>
      </p:sp>
      <p:cxnSp>
        <p:nvCxnSpPr>
          <p:cNvPr id="140" name="Google Shape;140;p26"/>
          <p:cNvCxnSpPr/>
          <p:nvPr/>
        </p:nvCxnSpPr>
        <p:spPr>
          <a:xfrm>
            <a:off x="775915" y="6349723"/>
            <a:ext cx="10515600" cy="0"/>
          </a:xfrm>
          <a:prstGeom prst="straightConnector1">
            <a:avLst/>
          </a:prstGeom>
          <a:noFill/>
          <a:ln w="127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838200" y="1138102"/>
            <a:ext cx="10515600" cy="47577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1067"/>
              </a:spcBef>
            </a:pPr>
            <a:r>
              <a:rPr lang="en-US" altLang="ko-KR" sz="2000" dirty="0"/>
              <a:t>Ethereum Javascript API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Use Web3.js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Connect with user wallet and send request to storage or blockchain node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>
                <a:hlinkClick r:id="rId3"/>
              </a:rPr>
              <a:t>https://github.com/ChainSafe/web3.js</a:t>
            </a:r>
            <a:endParaRPr lang="en-US" altLang="ko-KR" sz="1600" dirty="0"/>
          </a:p>
          <a:p>
            <a:pPr lvl="1">
              <a:spcBef>
                <a:spcPts val="1067"/>
              </a:spcBef>
            </a:pPr>
            <a:endParaRPr lang="en-US" altLang="ko-KR" sz="1600" dirty="0"/>
          </a:p>
          <a:p>
            <a:pPr>
              <a:spcBef>
                <a:spcPts val="1067"/>
              </a:spcBef>
            </a:pPr>
            <a:r>
              <a:rPr lang="en-US" altLang="ko-KR" sz="2000" dirty="0"/>
              <a:t>Integrated Key Management System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Recover the user’s private key by request to the backup key storage</a:t>
            </a:r>
          </a:p>
          <a:p>
            <a:pPr lvl="1">
              <a:spcBef>
                <a:spcPts val="1067"/>
              </a:spcBef>
            </a:pPr>
            <a:r>
              <a:rPr lang="en-US" altLang="ko-KR" sz="1600" dirty="0"/>
              <a:t>Request the service provider’s signature which is generated by MPC protocol</a:t>
            </a:r>
          </a:p>
        </p:txBody>
      </p:sp>
    </p:spTree>
    <p:extLst>
      <p:ext uri="{BB962C8B-B14F-4D97-AF65-F5344CB8AC3E}">
        <p14:creationId xmlns:p14="http://schemas.microsoft.com/office/powerpoint/2010/main" val="171389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881</Words>
  <Application>Microsoft Office PowerPoint</Application>
  <PresentationFormat>와이드스크린</PresentationFormat>
  <Paragraphs>166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 고딕</vt:lpstr>
      <vt:lpstr>Arial</vt:lpstr>
      <vt:lpstr>Arial Black</vt:lpstr>
      <vt:lpstr>Office 테마</vt:lpstr>
      <vt:lpstr>Digital Asset  Custody Service</vt:lpstr>
      <vt:lpstr>Project Overview</vt:lpstr>
      <vt:lpstr>Architecture</vt:lpstr>
      <vt:lpstr>High-level Workflow – Consignment management (Found asset)</vt:lpstr>
      <vt:lpstr>High-level Workflow – Key management (Send transaction)</vt:lpstr>
      <vt:lpstr>Functional aspect</vt:lpstr>
      <vt:lpstr>Implementation</vt:lpstr>
      <vt:lpstr>User wallet</vt:lpstr>
      <vt:lpstr>Server</vt:lpstr>
      <vt:lpstr>Blockchain</vt:lpstr>
      <vt:lpstr>Detailed Protocol – MPC based key management system</vt:lpstr>
      <vt:lpstr>Detailed Protocol – MPC based key management system</vt:lpstr>
      <vt:lpstr>MPC based key management system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Asset  Custody Service</dc:title>
  <dc:creator>Jeongheon Kim</dc:creator>
  <cp:lastModifiedBy>Jeongheon Kim</cp:lastModifiedBy>
  <cp:revision>34</cp:revision>
  <dcterms:created xsi:type="dcterms:W3CDTF">2022-04-30T18:39:33Z</dcterms:created>
  <dcterms:modified xsi:type="dcterms:W3CDTF">2022-05-03T18:24:42Z</dcterms:modified>
</cp:coreProperties>
</file>