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/6OTRCWJ6PTM4wM7SXaEHLmQ9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f2ec77f77_3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21" name="Google Shape;221;g12f2ec77f77_3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f2ec77f77_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1" name="Google Shape;231;g12f2ec77f77_3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f2ec77f77_3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2" name="Google Shape;242;g12f2ec77f77_3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f2ec77f77_3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52" name="Google Shape;252;g12f2ec77f77_3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f6f9bc174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3" name="Google Shape;263;g12f6f9bc174_5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f6f9bc174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73" name="Google Shape;273;g12f6f9bc174_5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f6f9bc174_5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6" name="Google Shape;286;g12f6f9bc174_5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f6f9bc174_5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00" name="Google Shape;300;g12f6f9bc174_5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2ec77f77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5" name="Google Shape;95;g12f2ec77f77_3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f2ec77f7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4" name="Google Shape;104;g12f2ec77f77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f7ddf82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1" name="Google Shape;161;g12f7ddf829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7ddf82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1" name="Google Shape;171;g12f7ddf8298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f7ddf82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1" name="Google Shape;181;g12f7ddf8298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7ddf82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1" name="Google Shape;191;g12f7ddf8298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f7ddf829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1" name="Google Shape;201;g12f7ddf8298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f2ec77f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1" name="Google Shape;211;g12f2ec77f7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ZenGo-X/multi-party-ecdsa/tree/master/src/protocols/multi_party_ecdsa/gg_2020%5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"/>
          <p:cNvCxnSpPr/>
          <p:nvPr/>
        </p:nvCxnSpPr>
        <p:spPr>
          <a:xfrm>
            <a:off x="677186" y="3745067"/>
            <a:ext cx="10837628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 txBox="1"/>
          <p:nvPr>
            <p:ph type="ctrTitle"/>
          </p:nvPr>
        </p:nvSpPr>
        <p:spPr>
          <a:xfrm>
            <a:off x="1523998" y="120358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Digital Asset 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Custody Service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8315433" y="3925233"/>
            <a:ext cx="319920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315433" y="4232989"/>
            <a:ext cx="3261200" cy="172350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Haechan Lee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Nguyen, Van Tu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Minji Choi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Jeongheon Kim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197748" y="3868158"/>
            <a:ext cx="5796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Project Progress Report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f2ec77f77_3_241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Multi-Signature Smart Contract (2/</a:t>
            </a:r>
            <a:r>
              <a:rPr lang="en-US" sz="2400"/>
              <a:t>5)</a:t>
            </a:r>
            <a:endParaRPr sz="2400"/>
          </a:p>
        </p:txBody>
      </p:sp>
      <p:cxnSp>
        <p:nvCxnSpPr>
          <p:cNvPr id="224" name="Google Shape;224;g12f2ec77f77_3_241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g12f2ec77f77_3_241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6" name="Google Shape;226;g12f2ec77f77_3_241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g12f2ec77f77_3_241"/>
          <p:cNvSpPr txBox="1"/>
          <p:nvPr>
            <p:ph idx="1" type="body"/>
          </p:nvPr>
        </p:nvSpPr>
        <p:spPr>
          <a:xfrm>
            <a:off x="838200" y="1253400"/>
            <a:ext cx="10515600" cy="5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Modifier for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onlyOwner : Check if the address is owner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txExists : Check if the transaction exists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notApproved : Check transaction if it is </a:t>
            </a:r>
            <a:endParaRPr sz="1600"/>
          </a:p>
          <a:p>
            <a:pPr indent="0" lvl="0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                    approved or not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notExecuted : Check transaction if it is </a:t>
            </a:r>
            <a:endParaRPr sz="1600"/>
          </a:p>
          <a:p>
            <a:pPr indent="0" lvl="0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                  executed or not.</a:t>
            </a:r>
            <a:endParaRPr sz="1600"/>
          </a:p>
          <a:p>
            <a:pPr indent="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Constructor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# of owner has to be more than one.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‘required’ value should be more than zero,</a:t>
            </a:r>
            <a:endParaRPr sz="1600"/>
          </a:p>
          <a:p>
            <a:pPr indent="0" lvl="0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less than # of owner.</a:t>
            </a:r>
            <a:endParaRPr sz="1600"/>
          </a:p>
        </p:txBody>
      </p:sp>
      <p:pic>
        <p:nvPicPr>
          <p:cNvPr id="228" name="Google Shape;228;g12f2ec77f77_3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375" y="1218125"/>
            <a:ext cx="6486200" cy="50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f2ec77f77_3_256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Multi-Signature Smart Contract (3/</a:t>
            </a:r>
            <a:r>
              <a:rPr lang="en-US" sz="2400"/>
              <a:t>5)</a:t>
            </a:r>
            <a:endParaRPr sz="2400"/>
          </a:p>
        </p:txBody>
      </p:sp>
      <p:cxnSp>
        <p:nvCxnSpPr>
          <p:cNvPr id="234" name="Google Shape;234;g12f2ec77f77_3_25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g12f2ec77f77_3_256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6" name="Google Shape;236;g12f2ec77f77_3_25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g12f2ec77f77_3_256"/>
          <p:cNvSpPr txBox="1"/>
          <p:nvPr>
            <p:ph idx="1" type="body"/>
          </p:nvPr>
        </p:nvSpPr>
        <p:spPr>
          <a:xfrm>
            <a:off x="838200" y="1253400"/>
            <a:ext cx="10515600" cy="5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Event1. Deposit</a:t>
            </a:r>
            <a:endParaRPr sz="2000"/>
          </a:p>
          <a:p>
            <a:pPr indent="-215900" lvl="1" marL="685800" rtl="0" algn="l"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Make Multisig wallet able to receive ETH.</a:t>
            </a:r>
            <a:endParaRPr sz="1600"/>
          </a:p>
          <a:p>
            <a:pPr indent="0" lvl="0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41300" lvl="0" marL="228600" rtl="0" algn="l"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Event2. Submit</a:t>
            </a:r>
            <a:endParaRPr sz="2000"/>
          </a:p>
          <a:p>
            <a:pPr indent="-215900" lvl="1" marL="685800" rtl="0" algn="l"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Only owner can submit transaction</a:t>
            </a:r>
            <a:endParaRPr sz="1600"/>
          </a:p>
          <a:p>
            <a:pPr indent="-215900" lvl="1" marL="685800" rtl="0" algn="l"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When the transaction is submitted,</a:t>
            </a:r>
            <a:endParaRPr sz="1600"/>
          </a:p>
          <a:p>
            <a:pPr indent="0" lvl="0" marL="68580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and the transaction has received</a:t>
            </a:r>
            <a:endParaRPr sz="1600"/>
          </a:p>
          <a:p>
            <a:pPr indent="0" lvl="0" marL="68580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sufficient amount of approvals,</a:t>
            </a:r>
            <a:endParaRPr sz="1600"/>
          </a:p>
          <a:p>
            <a:pPr indent="0" lvl="0" marL="68580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the owner can execute transaction.</a:t>
            </a:r>
            <a:endParaRPr sz="1600"/>
          </a:p>
          <a:p>
            <a:pPr indent="0" lvl="0" marL="22860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8" name="Google Shape;238;g12f2ec77f77_3_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825" y="1225563"/>
            <a:ext cx="4843150" cy="11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2f2ec77f77_3_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725" y="2795100"/>
            <a:ext cx="7047922" cy="3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f2ec77f77_3_277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Multi-Signature Smart Contract (4/</a:t>
            </a:r>
            <a:r>
              <a:rPr lang="en-US" sz="2400"/>
              <a:t>5)</a:t>
            </a:r>
            <a:endParaRPr sz="2400"/>
          </a:p>
        </p:txBody>
      </p:sp>
      <p:cxnSp>
        <p:nvCxnSpPr>
          <p:cNvPr id="245" name="Google Shape;245;g12f2ec77f77_3_277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g12f2ec77f77_3_277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7" name="Google Shape;247;g12f2ec77f77_3_277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g12f2ec77f77_3_277"/>
          <p:cNvSpPr txBox="1"/>
          <p:nvPr>
            <p:ph idx="1" type="body"/>
          </p:nvPr>
        </p:nvSpPr>
        <p:spPr>
          <a:xfrm>
            <a:off x="838200" y="1253400"/>
            <a:ext cx="10515600" cy="5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Event3. Approve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After the transaction is submitted,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other owners can approve the transaction</a:t>
            </a:r>
            <a:endParaRPr sz="1600"/>
          </a:p>
        </p:txBody>
      </p:sp>
      <p:pic>
        <p:nvPicPr>
          <p:cNvPr id="249" name="Google Shape;249;g12f2ec77f77_3_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99" y="2354150"/>
            <a:ext cx="7029874" cy="39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f2ec77f77_3_287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Multi-Signature Smart Contract (5/5)</a:t>
            </a:r>
            <a:endParaRPr sz="2400"/>
          </a:p>
        </p:txBody>
      </p:sp>
      <p:cxnSp>
        <p:nvCxnSpPr>
          <p:cNvPr id="255" name="Google Shape;255;g12f2ec77f77_3_287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g12f2ec77f77_3_287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7" name="Google Shape;257;g12f2ec77f77_3_287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8" name="Google Shape;258;g12f2ec77f77_3_287"/>
          <p:cNvSpPr txBox="1"/>
          <p:nvPr>
            <p:ph idx="1" type="body"/>
          </p:nvPr>
        </p:nvSpPr>
        <p:spPr>
          <a:xfrm>
            <a:off x="838200" y="1253400"/>
            <a:ext cx="10515600" cy="5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Event4. Execute</a:t>
            </a:r>
            <a:endParaRPr sz="2000"/>
          </a:p>
          <a:p>
            <a:pPr indent="-215900" lvl="1" marL="685800" rtl="0" algn="l"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When the number of approval </a:t>
            </a:r>
            <a:endParaRPr sz="1600"/>
          </a:p>
          <a:p>
            <a:pPr indent="0" lvl="0" marL="68580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is more than required value, </a:t>
            </a:r>
            <a:endParaRPr sz="1600"/>
          </a:p>
          <a:p>
            <a:pPr indent="0" lvl="0" marL="68580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the transaction can be executed</a:t>
            </a:r>
            <a:endParaRPr sz="1600"/>
          </a:p>
          <a:p>
            <a:pPr indent="0" lvl="0" marL="68580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68580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41300" lvl="0" marL="228600" rtl="0" algn="l"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Event5. Revoke</a:t>
            </a:r>
            <a:endParaRPr sz="2000"/>
          </a:p>
          <a:p>
            <a:pPr indent="-215900" lvl="1" marL="685800" rtl="0" algn="l"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Even if the owner had approved the transaction, </a:t>
            </a:r>
            <a:endParaRPr sz="1600"/>
          </a:p>
          <a:p>
            <a:pPr indent="0" lvl="0" marL="68580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the owner can revoke the transaction </a:t>
            </a:r>
            <a:endParaRPr sz="1600"/>
          </a:p>
          <a:p>
            <a:pPr indent="0" lvl="0" marL="68580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before the transaction is executed</a:t>
            </a:r>
            <a:endParaRPr sz="1600"/>
          </a:p>
        </p:txBody>
      </p:sp>
      <p:pic>
        <p:nvPicPr>
          <p:cNvPr id="259" name="Google Shape;259;g12f2ec77f77_3_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608" y="1253400"/>
            <a:ext cx="7270667" cy="25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2f2ec77f77_3_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250" y="3861213"/>
            <a:ext cx="57531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f6f9bc174_5_81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MPC (1/4)</a:t>
            </a:r>
            <a:endParaRPr sz="2400"/>
          </a:p>
        </p:txBody>
      </p:sp>
      <p:cxnSp>
        <p:nvCxnSpPr>
          <p:cNvPr id="266" name="Google Shape;266;g12f6f9bc174_5_81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g12f6f9bc174_5_81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8" name="Google Shape;268;g12f6f9bc174_5_81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g12f6f9bc174_5_81"/>
          <p:cNvSpPr txBox="1"/>
          <p:nvPr>
            <p:ph idx="1" type="body"/>
          </p:nvPr>
        </p:nvSpPr>
        <p:spPr>
          <a:xfrm>
            <a:off x="838200" y="1253401"/>
            <a:ext cx="105156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Select MPC protocol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GG20</a:t>
            </a:r>
            <a:r>
              <a:rPr baseline="30000" lang="en-US" sz="1800"/>
              <a:t>1</a:t>
            </a:r>
            <a:r>
              <a:rPr lang="en-US" sz="1800"/>
              <a:t> -  Full Threshold (t,n) ECDSA protocol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https://github.com/ZenGo-X/multi-party-ecdsa/tree/master/src/protocols/multi_party_ecdsa/gg_2020</a:t>
            </a:r>
            <a:endParaRPr sz="1800"/>
          </a:p>
          <a:p>
            <a:pPr indent="0" lvl="0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MPC can be divided to two process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Key generation protocol</a:t>
            </a:r>
            <a:endParaRPr sz="1800"/>
          </a:p>
          <a:p>
            <a:pPr indent="-215900" lvl="2" marL="11430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Generate the share of private key, public key</a:t>
            </a:r>
            <a:endParaRPr sz="1600"/>
          </a:p>
          <a:p>
            <a:pPr indent="-215900" lvl="2" marL="11430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public key should be translated to Ethereum address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Signing protocol</a:t>
            </a:r>
            <a:endParaRPr sz="1800"/>
          </a:p>
          <a:p>
            <a:pPr indent="-215900" lvl="2" marL="11430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Generate the ECDSA signature (r,s) by signing the hash of unsigned transaction</a:t>
            </a:r>
            <a:endParaRPr sz="1600"/>
          </a:p>
          <a:p>
            <a:pPr indent="-215900" lvl="2" marL="11430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Then by sending ECDSA signature, the unsigned transaction could be signed and send</a:t>
            </a:r>
            <a:endParaRPr sz="1600"/>
          </a:p>
        </p:txBody>
      </p:sp>
      <p:sp>
        <p:nvSpPr>
          <p:cNvPr id="270" name="Google Shape;270;g12f6f9bc174_5_81"/>
          <p:cNvSpPr txBox="1"/>
          <p:nvPr/>
        </p:nvSpPr>
        <p:spPr>
          <a:xfrm>
            <a:off x="775925" y="6392675"/>
            <a:ext cx="89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[1]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</a:rPr>
              <a:t>GENNARO, Rosario; GOLDFEDER, Steven. One round threshold ECDSA with identifiable abort. </a:t>
            </a:r>
            <a:r>
              <a:rPr i="1" lang="en-US" sz="800">
                <a:solidFill>
                  <a:srgbClr val="222222"/>
                </a:solidFill>
                <a:highlight>
                  <a:srgbClr val="FFFFFF"/>
                </a:highlight>
              </a:rPr>
              <a:t>Cryptology ePrint Archive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</a:rPr>
              <a:t>, 2020.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f6f9bc174_5_90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MPC (2</a:t>
            </a:r>
            <a:r>
              <a:rPr lang="en-US" sz="2400"/>
              <a:t>/4)</a:t>
            </a:r>
            <a:endParaRPr sz="2400"/>
          </a:p>
        </p:txBody>
      </p:sp>
      <p:cxnSp>
        <p:nvCxnSpPr>
          <p:cNvPr id="276" name="Google Shape;276;g12f6f9bc174_5_90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g12f6f9bc174_5_90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8" name="Google Shape;278;g12f6f9bc174_5_90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g12f6f9bc174_5_90"/>
          <p:cNvSpPr txBox="1"/>
          <p:nvPr>
            <p:ph idx="1" type="body"/>
          </p:nvPr>
        </p:nvSpPr>
        <p:spPr>
          <a:xfrm>
            <a:off x="838200" y="1253401"/>
            <a:ext cx="10515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Key generation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Save share of private key in local-share.json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Output the ECDSA public key K = (x,y)</a:t>
            </a:r>
            <a:endParaRPr sz="2000"/>
          </a:p>
        </p:txBody>
      </p:sp>
      <p:pic>
        <p:nvPicPr>
          <p:cNvPr id="280" name="Google Shape;280;g12f6f9bc174_5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88" y="2543350"/>
            <a:ext cx="11700226" cy="4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2f6f9bc174_5_90"/>
          <p:cNvSpPr txBox="1"/>
          <p:nvPr>
            <p:ph idx="1" type="body"/>
          </p:nvPr>
        </p:nvSpPr>
        <p:spPr>
          <a:xfrm>
            <a:off x="838200" y="3166176"/>
            <a:ext cx="10515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Ethereum public key translation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“04 | x | y” by Standard for Efficient Cryptography (SEC1)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ex) “</a:t>
            </a:r>
            <a:r>
              <a:rPr lang="en-US" sz="2000">
                <a:solidFill>
                  <a:srgbClr val="FF0000"/>
                </a:solidFill>
              </a:rPr>
              <a:t>04</a:t>
            </a:r>
            <a:r>
              <a:rPr lang="en-US" sz="2000">
                <a:solidFill>
                  <a:schemeClr val="accent2"/>
                </a:solidFill>
              </a:rPr>
              <a:t>d604f22b8f063a5091027f4a63937cc0131a2ef369fdfb4d6a129b63af7d507a</a:t>
            </a:r>
            <a:r>
              <a:rPr lang="en-US" sz="2000">
                <a:solidFill>
                  <a:srgbClr val="5B9BD5"/>
                </a:solidFill>
              </a:rPr>
              <a:t>20efd3231d0eb3aeda4e96162ea4557cec481a050cfb8dc90d9e6633a877787c</a:t>
            </a:r>
            <a:r>
              <a:rPr lang="en-US" sz="2000"/>
              <a:t>”</a:t>
            </a:r>
            <a:endParaRPr sz="2000"/>
          </a:p>
        </p:txBody>
      </p:sp>
      <p:sp>
        <p:nvSpPr>
          <p:cNvPr id="282" name="Google Shape;282;g12f6f9bc174_5_90"/>
          <p:cNvSpPr txBox="1"/>
          <p:nvPr>
            <p:ph idx="1" type="body"/>
          </p:nvPr>
        </p:nvSpPr>
        <p:spPr>
          <a:xfrm>
            <a:off x="990600" y="4918776"/>
            <a:ext cx="10515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Ethereum address translation (Public Key -&gt; Address)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“(keccak-256(x | y))[-20:]”</a:t>
            </a:r>
            <a:endParaRPr sz="2000"/>
          </a:p>
        </p:txBody>
      </p:sp>
      <p:pic>
        <p:nvPicPr>
          <p:cNvPr id="283" name="Google Shape;283;g12f6f9bc174_5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75" y="5750975"/>
            <a:ext cx="11700223" cy="34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f6f9bc174_5_102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MPC (3</a:t>
            </a:r>
            <a:r>
              <a:rPr lang="en-US" sz="2400"/>
              <a:t>/4)</a:t>
            </a:r>
            <a:endParaRPr sz="2400"/>
          </a:p>
        </p:txBody>
      </p:sp>
      <p:cxnSp>
        <p:nvCxnSpPr>
          <p:cNvPr id="289" name="Google Shape;289;g12f6f9bc174_5_102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g12f6f9bc174_5_102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1" name="Google Shape;291;g12f6f9bc174_5_102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g12f6f9bc174_5_102"/>
          <p:cNvSpPr txBox="1"/>
          <p:nvPr>
            <p:ph idx="1" type="body"/>
          </p:nvPr>
        </p:nvSpPr>
        <p:spPr>
          <a:xfrm>
            <a:off x="838200" y="1253401"/>
            <a:ext cx="10515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Signing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Generate the ECDSA signature (r,s) and recid value by signing hashed unsigend transaction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Using recid value and Etheruem network id, it can calculate v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Send the r, s, v to unsigned transaction</a:t>
            </a:r>
            <a:endParaRPr sz="1800"/>
          </a:p>
        </p:txBody>
      </p:sp>
      <p:pic>
        <p:nvPicPr>
          <p:cNvPr id="293" name="Google Shape;293;g12f6f9bc174_5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78101"/>
            <a:ext cx="11887200" cy="37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12f6f9bc174_5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425" y="3848336"/>
            <a:ext cx="7070376" cy="13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2f6f9bc174_5_102"/>
          <p:cNvSpPr/>
          <p:nvPr/>
        </p:nvSpPr>
        <p:spPr>
          <a:xfrm>
            <a:off x="5601975" y="3485375"/>
            <a:ext cx="233100" cy="23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2f6f9bc174_5_102"/>
          <p:cNvSpPr/>
          <p:nvPr/>
        </p:nvSpPr>
        <p:spPr>
          <a:xfrm>
            <a:off x="5601975" y="5360138"/>
            <a:ext cx="233100" cy="23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g12f6f9bc174_5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745638"/>
            <a:ext cx="11887203" cy="274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f6f9bc174_5_115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MPC - troubleshooting (4</a:t>
            </a:r>
            <a:r>
              <a:rPr lang="en-US" sz="2400"/>
              <a:t>/4)</a:t>
            </a:r>
            <a:endParaRPr sz="2400"/>
          </a:p>
        </p:txBody>
      </p:sp>
      <p:cxnSp>
        <p:nvCxnSpPr>
          <p:cNvPr id="303" name="Google Shape;303;g12f6f9bc174_5_115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g12f6f9bc174_5_115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5" name="Google Shape;305;g12f6f9bc174_5_115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g12f6f9bc174_5_115"/>
          <p:cNvSpPr txBox="1"/>
          <p:nvPr>
            <p:ph idx="1" type="body"/>
          </p:nvPr>
        </p:nvSpPr>
        <p:spPr>
          <a:xfrm>
            <a:off x="838200" y="1253400"/>
            <a:ext cx="105156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Trouble 1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By extracting sender address in signed transaction, it’s different with our address</a:t>
            </a:r>
            <a:br>
              <a:rPr lang="en-US" sz="1800"/>
            </a:br>
            <a:br>
              <a:rPr lang="en-US" sz="1800"/>
            </a:b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Our ethereum address : “</a:t>
            </a:r>
            <a:r>
              <a:rPr lang="en-US" sz="1800">
                <a:solidFill>
                  <a:schemeClr val="accent1"/>
                </a:solidFill>
              </a:rPr>
              <a:t>0x28b3FCEdBb5168452374eB58F957d62be223381F</a:t>
            </a:r>
            <a:r>
              <a:rPr lang="en-US" sz="1800"/>
              <a:t>”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Extracted sender address : “</a:t>
            </a:r>
            <a:r>
              <a:rPr lang="en-US" sz="1800">
                <a:solidFill>
                  <a:schemeClr val="accent2"/>
                </a:solidFill>
              </a:rPr>
              <a:t>0xf45b2b9c6455c6dd1cfc968e2b8d1a7a46b66f6a</a:t>
            </a:r>
            <a:r>
              <a:rPr lang="en-US" sz="1800"/>
              <a:t>”</a:t>
            </a:r>
            <a:endParaRPr sz="1800"/>
          </a:p>
          <a:p>
            <a:pPr indent="0" lvl="0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Trouble 2</a:t>
            </a:r>
            <a:endParaRPr sz="1800"/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If I create another signature of same transaction (r, s is different), then the server shows different sender address every time.</a:t>
            </a:r>
            <a:endParaRPr sz="1800"/>
          </a:p>
        </p:txBody>
      </p:sp>
      <p:pic>
        <p:nvPicPr>
          <p:cNvPr id="307" name="Google Shape;307;g12f6f9bc174_5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25" y="2143699"/>
            <a:ext cx="11887203" cy="28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12f6f9bc174_5_115"/>
          <p:cNvPicPr preferRelativeResize="0"/>
          <p:nvPr/>
        </p:nvPicPr>
        <p:blipFill rotWithShape="1">
          <a:blip r:embed="rId4">
            <a:alphaModFix/>
          </a:blip>
          <a:srcRect b="0" l="0" r="0" t="32405"/>
          <a:stretch/>
        </p:blipFill>
        <p:spPr>
          <a:xfrm>
            <a:off x="276913" y="4673625"/>
            <a:ext cx="11513634" cy="15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12f6f9bc174_5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1500" y="4936825"/>
            <a:ext cx="2663825" cy="21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12f6f9bc174_5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1500" y="6061775"/>
            <a:ext cx="2663825" cy="2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Finish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1524000" y="2286442"/>
            <a:ext cx="9144000" cy="2285100"/>
          </a:xfrm>
          <a:prstGeom prst="rect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f2ec77f77_3_131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Project Overview</a:t>
            </a:r>
            <a:endParaRPr sz="2400"/>
          </a:p>
        </p:txBody>
      </p:sp>
      <p:cxnSp>
        <p:nvCxnSpPr>
          <p:cNvPr id="98" name="Google Shape;98;g12f2ec77f77_3_131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g12f2ec77f77_3_131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g12f2ec77f77_3_131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g12f2ec77f77_3_131"/>
          <p:cNvSpPr txBox="1"/>
          <p:nvPr>
            <p:ph idx="1" type="body"/>
          </p:nvPr>
        </p:nvSpPr>
        <p:spPr>
          <a:xfrm>
            <a:off x="838200" y="125339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Digital Asset Custody Service (DACS)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Keep users private digital asset (Cryptocurrency, NFT) safely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Digital asset’s ownership can be proved by only the owner’s private key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Two kinds of DACS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Digital asset consignment management service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Private key management service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this project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Implement digital asset consignment management service using Multi-party computation (MPC)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Implement private key management service using Multi-sig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2ec77f77_3_0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Architecture</a:t>
            </a:r>
            <a:endParaRPr sz="2400"/>
          </a:p>
        </p:txBody>
      </p:sp>
      <p:cxnSp>
        <p:nvCxnSpPr>
          <p:cNvPr id="107" name="Google Shape;107;g12f2ec77f77_3_0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g12f2ec77f77_3_0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g12f2ec77f77_3_0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g12f2ec77f77_3_0"/>
          <p:cNvSpPr/>
          <p:nvPr/>
        </p:nvSpPr>
        <p:spPr>
          <a:xfrm>
            <a:off x="993347" y="1105258"/>
            <a:ext cx="10205400" cy="5101200"/>
          </a:xfrm>
          <a:prstGeom prst="rect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g12f2ec77f77_3_0"/>
          <p:cNvSpPr/>
          <p:nvPr/>
        </p:nvSpPr>
        <p:spPr>
          <a:xfrm>
            <a:off x="1196106" y="1839036"/>
            <a:ext cx="9828900" cy="30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Wallet – Web (Front-End)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g12f2ec77f77_3_0"/>
          <p:cNvSpPr/>
          <p:nvPr/>
        </p:nvSpPr>
        <p:spPr>
          <a:xfrm>
            <a:off x="1347606" y="2485745"/>
            <a:ext cx="1142400" cy="25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12f2ec77f77_3_0"/>
          <p:cNvSpPr/>
          <p:nvPr/>
        </p:nvSpPr>
        <p:spPr>
          <a:xfrm>
            <a:off x="2902578" y="2484833"/>
            <a:ext cx="1142400" cy="25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12f2ec77f77_3_0"/>
          <p:cNvSpPr/>
          <p:nvPr/>
        </p:nvSpPr>
        <p:spPr>
          <a:xfrm>
            <a:off x="4582336" y="2484833"/>
            <a:ext cx="1142400" cy="25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12f2ec77f77_3_0"/>
          <p:cNvSpPr/>
          <p:nvPr/>
        </p:nvSpPr>
        <p:spPr>
          <a:xfrm>
            <a:off x="6235187" y="2484833"/>
            <a:ext cx="1142400" cy="25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12f2ec77f77_3_0"/>
          <p:cNvSpPr/>
          <p:nvPr/>
        </p:nvSpPr>
        <p:spPr>
          <a:xfrm>
            <a:off x="7848947" y="2484833"/>
            <a:ext cx="1142400" cy="25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12f2ec77f77_3_0"/>
          <p:cNvSpPr/>
          <p:nvPr/>
        </p:nvSpPr>
        <p:spPr>
          <a:xfrm>
            <a:off x="1208876" y="3052017"/>
            <a:ext cx="7990500" cy="30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Intermediary Server (Back-End)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12f2ec77f77_3_0"/>
          <p:cNvSpPr/>
          <p:nvPr/>
        </p:nvSpPr>
        <p:spPr>
          <a:xfrm>
            <a:off x="9651211" y="2385044"/>
            <a:ext cx="1373700" cy="224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g12f2ec77f77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1726" y="3243701"/>
            <a:ext cx="834642" cy="81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2f2ec77f77_3_0"/>
          <p:cNvSpPr txBox="1"/>
          <p:nvPr/>
        </p:nvSpPr>
        <p:spPr>
          <a:xfrm>
            <a:off x="9818429" y="4076581"/>
            <a:ext cx="1061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Blockchain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12f2ec77f77_3_0"/>
          <p:cNvSpPr/>
          <p:nvPr/>
        </p:nvSpPr>
        <p:spPr>
          <a:xfrm>
            <a:off x="4444761" y="4870943"/>
            <a:ext cx="398700" cy="180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12f2ec77f77_3_0"/>
          <p:cNvSpPr/>
          <p:nvPr/>
        </p:nvSpPr>
        <p:spPr>
          <a:xfrm>
            <a:off x="1767539" y="1304262"/>
            <a:ext cx="1121100" cy="255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12f2ec77f77_3_0"/>
          <p:cNvSpPr/>
          <p:nvPr/>
        </p:nvSpPr>
        <p:spPr>
          <a:xfrm>
            <a:off x="3248465" y="1298821"/>
            <a:ext cx="1121100" cy="255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12f2ec77f77_3_0"/>
          <p:cNvSpPr/>
          <p:nvPr/>
        </p:nvSpPr>
        <p:spPr>
          <a:xfrm>
            <a:off x="4731966" y="1298821"/>
            <a:ext cx="1121100" cy="255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12f2ec77f77_3_0"/>
          <p:cNvSpPr/>
          <p:nvPr/>
        </p:nvSpPr>
        <p:spPr>
          <a:xfrm>
            <a:off x="1196106" y="1224276"/>
            <a:ext cx="9828900" cy="428400"/>
          </a:xfrm>
          <a:prstGeom prst="rect">
            <a:avLst/>
          </a:prstGeom>
          <a:noFill/>
          <a:ln cap="flat" cmpd="sng" w="12700">
            <a:solidFill>
              <a:srgbClr val="59595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12f2ec77f77_3_0"/>
          <p:cNvSpPr/>
          <p:nvPr/>
        </p:nvSpPr>
        <p:spPr>
          <a:xfrm>
            <a:off x="6252805" y="1401368"/>
            <a:ext cx="73800" cy="738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12f2ec77f77_3_0"/>
          <p:cNvSpPr/>
          <p:nvPr/>
        </p:nvSpPr>
        <p:spPr>
          <a:xfrm>
            <a:off x="6780317" y="1401368"/>
            <a:ext cx="73800" cy="738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12f2ec77f77_3_0"/>
          <p:cNvSpPr/>
          <p:nvPr/>
        </p:nvSpPr>
        <p:spPr>
          <a:xfrm>
            <a:off x="7307829" y="1404697"/>
            <a:ext cx="73800" cy="738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12f2ec77f77_3_0"/>
          <p:cNvSpPr/>
          <p:nvPr/>
        </p:nvSpPr>
        <p:spPr>
          <a:xfrm>
            <a:off x="9313751" y="1299854"/>
            <a:ext cx="1121100" cy="255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12f2ec77f77_3_0"/>
          <p:cNvSpPr/>
          <p:nvPr/>
        </p:nvSpPr>
        <p:spPr>
          <a:xfrm>
            <a:off x="7773718" y="1299772"/>
            <a:ext cx="1121100" cy="255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12f2ec77f77_3_0"/>
          <p:cNvSpPr/>
          <p:nvPr/>
        </p:nvSpPr>
        <p:spPr>
          <a:xfrm>
            <a:off x="9231361" y="3113865"/>
            <a:ext cx="387900" cy="17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12f2ec77f77_3_0"/>
          <p:cNvSpPr/>
          <p:nvPr/>
        </p:nvSpPr>
        <p:spPr>
          <a:xfrm>
            <a:off x="1194710" y="2398021"/>
            <a:ext cx="7990500" cy="428400"/>
          </a:xfrm>
          <a:prstGeom prst="rect">
            <a:avLst/>
          </a:prstGeom>
          <a:noFill/>
          <a:ln cap="flat" cmpd="sng" w="12700">
            <a:solidFill>
              <a:srgbClr val="59595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12f2ec77f77_3_0"/>
          <p:cNvSpPr/>
          <p:nvPr/>
        </p:nvSpPr>
        <p:spPr>
          <a:xfrm>
            <a:off x="2403992" y="3657599"/>
            <a:ext cx="6795300" cy="2425200"/>
          </a:xfrm>
          <a:prstGeom prst="rect">
            <a:avLst/>
          </a:prstGeom>
          <a:noFill/>
          <a:ln cap="flat" cmpd="sng" w="12700">
            <a:solidFill>
              <a:srgbClr val="59595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12f2ec77f77_3_0"/>
          <p:cNvSpPr/>
          <p:nvPr/>
        </p:nvSpPr>
        <p:spPr>
          <a:xfrm>
            <a:off x="6782326" y="4876729"/>
            <a:ext cx="398700" cy="180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12f2ec77f77_3_0"/>
          <p:cNvSpPr/>
          <p:nvPr/>
        </p:nvSpPr>
        <p:spPr>
          <a:xfrm>
            <a:off x="9687582" y="2472770"/>
            <a:ext cx="1314300" cy="717900"/>
          </a:xfrm>
          <a:prstGeom prst="roundRect">
            <a:avLst>
              <a:gd fmla="val 8791" name="adj"/>
            </a:avLst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Multi-sig</a:t>
            </a:r>
            <a:b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Smart Contract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" name="Google Shape;136;g12f2ec77f77_3_0"/>
          <p:cNvCxnSpPr/>
          <p:nvPr/>
        </p:nvCxnSpPr>
        <p:spPr>
          <a:xfrm>
            <a:off x="9227955" y="5332906"/>
            <a:ext cx="703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g12f2ec77f77_3_0"/>
          <p:cNvSpPr txBox="1"/>
          <p:nvPr/>
        </p:nvSpPr>
        <p:spPr>
          <a:xfrm>
            <a:off x="9918958" y="5055124"/>
            <a:ext cx="1061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 Provider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8" name="Google Shape;138;g12f2ec77f77_3_0"/>
          <p:cNvGrpSpPr/>
          <p:nvPr/>
        </p:nvGrpSpPr>
        <p:grpSpPr>
          <a:xfrm>
            <a:off x="2507926" y="3837392"/>
            <a:ext cx="1912015" cy="2089628"/>
            <a:chOff x="1384154" y="3856268"/>
            <a:chExt cx="1912015" cy="2089628"/>
          </a:xfrm>
        </p:grpSpPr>
        <p:grpSp>
          <p:nvGrpSpPr>
            <p:cNvPr id="139" name="Google Shape;139;g12f2ec77f77_3_0"/>
            <p:cNvGrpSpPr/>
            <p:nvPr/>
          </p:nvGrpSpPr>
          <p:grpSpPr>
            <a:xfrm>
              <a:off x="1384154" y="3856268"/>
              <a:ext cx="1912015" cy="2089628"/>
              <a:chOff x="979000" y="2604148"/>
              <a:chExt cx="1663200" cy="1817700"/>
            </a:xfrm>
          </p:grpSpPr>
          <p:sp>
            <p:nvSpPr>
              <p:cNvPr id="140" name="Google Shape;140;g12f2ec77f77_3_0"/>
              <p:cNvSpPr/>
              <p:nvPr/>
            </p:nvSpPr>
            <p:spPr>
              <a:xfrm>
                <a:off x="979000" y="2604148"/>
                <a:ext cx="1663200" cy="18177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" name="Google Shape;141;g12f2ec77f77_3_0"/>
              <p:cNvSpPr/>
              <p:nvPr/>
            </p:nvSpPr>
            <p:spPr>
              <a:xfrm>
                <a:off x="1127075" y="2895650"/>
                <a:ext cx="1364400" cy="685800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Malgun Gothic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Cold Wallet</a:t>
                </a:r>
                <a:endParaRPr b="0" i="0" sz="12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" name="Google Shape;142;g12f2ec77f77_3_0"/>
              <p:cNvSpPr/>
              <p:nvPr/>
            </p:nvSpPr>
            <p:spPr>
              <a:xfrm>
                <a:off x="1127075" y="3653425"/>
                <a:ext cx="1364400" cy="685800"/>
              </a:xfrm>
              <a:prstGeom prst="rect">
                <a:avLst/>
              </a:prstGeom>
              <a:solidFill>
                <a:srgbClr val="F4B08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Malgun Gothic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MPC-based</a:t>
                </a:r>
                <a:b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</a:b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Key Management System</a:t>
                </a:r>
                <a:endParaRPr b="0" i="0" sz="12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3" name="Google Shape;143;g12f2ec77f77_3_0"/>
            <p:cNvSpPr txBox="1"/>
            <p:nvPr/>
          </p:nvSpPr>
          <p:spPr>
            <a:xfrm>
              <a:off x="1767539" y="3881612"/>
              <a:ext cx="11451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Key Storage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4" name="Google Shape;144;g12f2ec77f77_3_0"/>
          <p:cNvGrpSpPr/>
          <p:nvPr/>
        </p:nvGrpSpPr>
        <p:grpSpPr>
          <a:xfrm>
            <a:off x="4867464" y="3837392"/>
            <a:ext cx="1912015" cy="2089628"/>
            <a:chOff x="4497576" y="3851105"/>
            <a:chExt cx="1912015" cy="2089628"/>
          </a:xfrm>
        </p:grpSpPr>
        <p:grpSp>
          <p:nvGrpSpPr>
            <p:cNvPr id="145" name="Google Shape;145;g12f2ec77f77_3_0"/>
            <p:cNvGrpSpPr/>
            <p:nvPr/>
          </p:nvGrpSpPr>
          <p:grpSpPr>
            <a:xfrm>
              <a:off x="4497576" y="3851105"/>
              <a:ext cx="1912015" cy="2089628"/>
              <a:chOff x="979000" y="2604148"/>
              <a:chExt cx="1663200" cy="1817700"/>
            </a:xfrm>
          </p:grpSpPr>
          <p:sp>
            <p:nvSpPr>
              <p:cNvPr id="146" name="Google Shape;146;g12f2ec77f77_3_0"/>
              <p:cNvSpPr/>
              <p:nvPr/>
            </p:nvSpPr>
            <p:spPr>
              <a:xfrm>
                <a:off x="979000" y="2604148"/>
                <a:ext cx="1663200" cy="18177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" name="Google Shape;147;g12f2ec77f77_3_0"/>
              <p:cNvSpPr/>
              <p:nvPr/>
            </p:nvSpPr>
            <p:spPr>
              <a:xfrm>
                <a:off x="1127075" y="2895650"/>
                <a:ext cx="1364400" cy="685800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Malgun Gothic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Cold Wallet</a:t>
                </a:r>
                <a:endParaRPr b="0" i="0" sz="12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8" name="Google Shape;148;g12f2ec77f77_3_0"/>
              <p:cNvSpPr/>
              <p:nvPr/>
            </p:nvSpPr>
            <p:spPr>
              <a:xfrm>
                <a:off x="1127075" y="3653425"/>
                <a:ext cx="1364400" cy="685800"/>
              </a:xfrm>
              <a:prstGeom prst="rect">
                <a:avLst/>
              </a:prstGeom>
              <a:solidFill>
                <a:srgbClr val="F4B08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Malgun Gothic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MPC-based</a:t>
                </a:r>
                <a:b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</a:b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Key Management System</a:t>
                </a:r>
                <a:endParaRPr b="0" i="0" sz="12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9" name="Google Shape;149;g12f2ec77f77_3_0"/>
            <p:cNvSpPr txBox="1"/>
            <p:nvPr/>
          </p:nvSpPr>
          <p:spPr>
            <a:xfrm>
              <a:off x="4879581" y="3874053"/>
              <a:ext cx="11451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Key Storage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0" name="Google Shape;150;g12f2ec77f77_3_0"/>
          <p:cNvGrpSpPr/>
          <p:nvPr/>
        </p:nvGrpSpPr>
        <p:grpSpPr>
          <a:xfrm>
            <a:off x="7205539" y="3837391"/>
            <a:ext cx="1912015" cy="2089628"/>
            <a:chOff x="7139230" y="3851104"/>
            <a:chExt cx="1912015" cy="2089628"/>
          </a:xfrm>
        </p:grpSpPr>
        <p:grpSp>
          <p:nvGrpSpPr>
            <p:cNvPr id="151" name="Google Shape;151;g12f2ec77f77_3_0"/>
            <p:cNvGrpSpPr/>
            <p:nvPr/>
          </p:nvGrpSpPr>
          <p:grpSpPr>
            <a:xfrm>
              <a:off x="7139230" y="3851104"/>
              <a:ext cx="1912015" cy="2089628"/>
              <a:chOff x="979000" y="2604147"/>
              <a:chExt cx="1663200" cy="1817700"/>
            </a:xfrm>
          </p:grpSpPr>
          <p:sp>
            <p:nvSpPr>
              <p:cNvPr id="152" name="Google Shape;152;g12f2ec77f77_3_0"/>
              <p:cNvSpPr/>
              <p:nvPr/>
            </p:nvSpPr>
            <p:spPr>
              <a:xfrm>
                <a:off x="979000" y="2604147"/>
                <a:ext cx="1663200" cy="18177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" name="Google Shape;153;g12f2ec77f77_3_0"/>
              <p:cNvSpPr/>
              <p:nvPr/>
            </p:nvSpPr>
            <p:spPr>
              <a:xfrm>
                <a:off x="1127075" y="2895650"/>
                <a:ext cx="1364400" cy="685800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Malgun Gothic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Cold Wallet</a:t>
                </a:r>
                <a:endParaRPr b="0" i="0" sz="12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" name="Google Shape;154;g12f2ec77f77_3_0"/>
              <p:cNvSpPr/>
              <p:nvPr/>
            </p:nvSpPr>
            <p:spPr>
              <a:xfrm>
                <a:off x="1127075" y="3653425"/>
                <a:ext cx="1364400" cy="685800"/>
              </a:xfrm>
              <a:prstGeom prst="rect">
                <a:avLst/>
              </a:prstGeom>
              <a:solidFill>
                <a:srgbClr val="F4B08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Malgun Gothic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MPC-based</a:t>
                </a:r>
                <a:b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</a:b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Key Management System</a:t>
                </a:r>
                <a:endParaRPr b="0" i="0" sz="12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55" name="Google Shape;155;g12f2ec77f77_3_0"/>
            <p:cNvSpPr txBox="1"/>
            <p:nvPr/>
          </p:nvSpPr>
          <p:spPr>
            <a:xfrm>
              <a:off x="7521235" y="3882673"/>
              <a:ext cx="11451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Key Storage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" name="Google Shape;156;g12f2ec77f77_3_0"/>
          <p:cNvSpPr/>
          <p:nvPr/>
        </p:nvSpPr>
        <p:spPr>
          <a:xfrm>
            <a:off x="1134920" y="3657599"/>
            <a:ext cx="1154700" cy="2425200"/>
          </a:xfrm>
          <a:prstGeom prst="rect">
            <a:avLst/>
          </a:prstGeom>
          <a:noFill/>
          <a:ln cap="flat" cmpd="sng" w="12700">
            <a:solidFill>
              <a:srgbClr val="59595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12f2ec77f77_3_0"/>
          <p:cNvSpPr/>
          <p:nvPr/>
        </p:nvSpPr>
        <p:spPr>
          <a:xfrm>
            <a:off x="1281566" y="4447934"/>
            <a:ext cx="861300" cy="1384200"/>
          </a:xfrm>
          <a:prstGeom prst="roundRect">
            <a:avLst>
              <a:gd fmla="val 0" name="adj"/>
            </a:avLst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Cold Wallet for Multi-sig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12f2ec77f77_3_0"/>
          <p:cNvSpPr txBox="1"/>
          <p:nvPr/>
        </p:nvSpPr>
        <p:spPr>
          <a:xfrm>
            <a:off x="1127842" y="3752256"/>
            <a:ext cx="1145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Backup</a:t>
            </a:r>
            <a:b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 Storage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f7ddf8298_0_7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User GUI (frontend, 1/2)</a:t>
            </a:r>
            <a:endParaRPr sz="2400"/>
          </a:p>
        </p:txBody>
      </p:sp>
      <p:cxnSp>
        <p:nvCxnSpPr>
          <p:cNvPr id="164" name="Google Shape;164;g12f7ddf8298_0_7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g12f7ddf8298_0_7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6" name="Google Shape;166;g12f7ddf8298_0_7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g12f7ddf8298_0_7"/>
          <p:cNvSpPr txBox="1"/>
          <p:nvPr>
            <p:ph idx="1" type="body"/>
          </p:nvPr>
        </p:nvSpPr>
        <p:spPr>
          <a:xfrm>
            <a:off x="838200" y="1253400"/>
            <a:ext cx="5335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300"/>
              <a:t>Front-end wallet for user</a:t>
            </a:r>
            <a:endParaRPr sz="2300"/>
          </a:p>
          <a:p>
            <a:pPr indent="-20955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900"/>
              <a:t>Implemented with Node.js and React.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19685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300"/>
              <a:t>Features</a:t>
            </a:r>
            <a:endParaRPr sz="2300"/>
          </a:p>
          <a:p>
            <a:pPr indent="-20955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900"/>
              <a:t>Sign Up : Enroll Username and Password for using the wallet. </a:t>
            </a:r>
            <a:endParaRPr sz="1900"/>
          </a:p>
          <a:p>
            <a:pPr indent="0" lvl="0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0955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900"/>
              <a:t>Login : Connect to the server using the previously registered account and password.</a:t>
            </a:r>
            <a:endParaRPr sz="1900"/>
          </a:p>
        </p:txBody>
      </p:sp>
      <p:pic>
        <p:nvPicPr>
          <p:cNvPr id="168" name="Google Shape;168;g12f7ddf829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100" y="1241726"/>
            <a:ext cx="5225384" cy="509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f7ddf8298_0_18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User GUI (frontend, 2/2)</a:t>
            </a:r>
            <a:endParaRPr sz="2400"/>
          </a:p>
        </p:txBody>
      </p:sp>
      <p:cxnSp>
        <p:nvCxnSpPr>
          <p:cNvPr id="174" name="Google Shape;174;g12f7ddf8298_0_18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g12f7ddf8298_0_18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6" name="Google Shape;176;g12f7ddf8298_0_18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g12f7ddf8298_0_18"/>
          <p:cNvSpPr txBox="1"/>
          <p:nvPr>
            <p:ph idx="1" type="body"/>
          </p:nvPr>
        </p:nvSpPr>
        <p:spPr>
          <a:xfrm>
            <a:off x="838200" y="1253400"/>
            <a:ext cx="5335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300"/>
              <a:t>Front-end wallet for user</a:t>
            </a:r>
            <a:endParaRPr sz="2300"/>
          </a:p>
          <a:p>
            <a:pPr indent="-20955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900"/>
              <a:t>Implemented with Node.js and React.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19685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300"/>
              <a:t>Features</a:t>
            </a:r>
            <a:endParaRPr sz="2300"/>
          </a:p>
          <a:p>
            <a:pPr indent="-20955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900"/>
              <a:t>Add Wallet: allow user to add their User’s Ethereum wallet address and password.</a:t>
            </a:r>
            <a:endParaRPr sz="1900"/>
          </a:p>
          <a:p>
            <a:pPr indent="0" lvl="0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0955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900"/>
              <a:t>Send ETH: Send ETH to other Ethereum Account (not implemented yet)</a:t>
            </a:r>
            <a:endParaRPr sz="1900"/>
          </a:p>
        </p:txBody>
      </p:sp>
      <p:pic>
        <p:nvPicPr>
          <p:cNvPr id="178" name="Google Shape;178;g12f7ddf8298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100" y="1241726"/>
            <a:ext cx="4565230" cy="50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f7ddf8298_0_28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Server side (backend, 1/3)</a:t>
            </a:r>
            <a:endParaRPr sz="2400"/>
          </a:p>
        </p:txBody>
      </p:sp>
      <p:cxnSp>
        <p:nvCxnSpPr>
          <p:cNvPr id="184" name="Google Shape;184;g12f7ddf8298_0_28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g12f7ddf8298_0_28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6" name="Google Shape;186;g12f7ddf8298_0_28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g12f7ddf8298_0_28"/>
          <p:cNvSpPr txBox="1"/>
          <p:nvPr>
            <p:ph idx="1" type="body"/>
          </p:nvPr>
        </p:nvSpPr>
        <p:spPr>
          <a:xfrm>
            <a:off x="838200" y="1253400"/>
            <a:ext cx="53355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200"/>
              <a:t>Manage user information and transactions</a:t>
            </a:r>
            <a:endParaRPr sz="2200"/>
          </a:p>
          <a:p>
            <a:pPr indent="-23495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Provides REST APIs</a:t>
            </a:r>
            <a:endParaRPr sz="1900"/>
          </a:p>
          <a:p>
            <a:pPr indent="-19685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SzPts val="1300"/>
              <a:buChar char="•"/>
            </a:pPr>
            <a:r>
              <a:rPr lang="en-US" sz="1900"/>
              <a:t>Implemented using Fastify (node.js) and web3</a:t>
            </a:r>
            <a:endParaRPr sz="1900"/>
          </a:p>
          <a:p>
            <a:pPr indent="0" lvl="0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19050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200"/>
              <a:t>APIs</a:t>
            </a:r>
            <a:endParaRPr sz="2200"/>
          </a:p>
          <a:p>
            <a:pPr indent="-20320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800"/>
              <a:t>Signup</a:t>
            </a:r>
            <a:r>
              <a:rPr lang="en-US" sz="1800"/>
              <a:t>: Get user’s input of username and password then record it to database file</a:t>
            </a:r>
            <a:endParaRPr sz="1800"/>
          </a:p>
          <a:p>
            <a:pPr indent="-22860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Login</a:t>
            </a:r>
            <a:r>
              <a:rPr lang="en-US" sz="1800"/>
              <a:t>: Check whether username and password matches correctly, then reply front-end</a:t>
            </a:r>
            <a:endParaRPr sz="1800"/>
          </a:p>
        </p:txBody>
      </p:sp>
      <p:pic>
        <p:nvPicPr>
          <p:cNvPr id="188" name="Google Shape;188;g12f7ddf829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100" y="1241726"/>
            <a:ext cx="5713500" cy="451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f7ddf8298_0_38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Server side (backend, 2/3)</a:t>
            </a:r>
            <a:endParaRPr sz="2400"/>
          </a:p>
        </p:txBody>
      </p:sp>
      <p:cxnSp>
        <p:nvCxnSpPr>
          <p:cNvPr id="194" name="Google Shape;194;g12f7ddf8298_0_38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g12f7ddf8298_0_38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6" name="Google Shape;196;g12f7ddf8298_0_38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g12f7ddf8298_0_38"/>
          <p:cNvSpPr txBox="1"/>
          <p:nvPr>
            <p:ph idx="1" type="body"/>
          </p:nvPr>
        </p:nvSpPr>
        <p:spPr>
          <a:xfrm>
            <a:off x="838200" y="1253400"/>
            <a:ext cx="53355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300"/>
              <a:t>Handle transactions and managements</a:t>
            </a:r>
            <a:endParaRPr sz="2300"/>
          </a:p>
          <a:p>
            <a:pPr indent="-24130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Provides REST APIs</a:t>
            </a:r>
            <a:endParaRPr sz="2000"/>
          </a:p>
          <a:p>
            <a:pPr indent="-20320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Implemented using Fastify (node.js) and web3</a:t>
            </a:r>
            <a:endParaRPr sz="2000"/>
          </a:p>
          <a:p>
            <a:pPr indent="0" lvl="0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9685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300"/>
              <a:t>APIs</a:t>
            </a:r>
            <a:endParaRPr sz="2300"/>
          </a:p>
          <a:p>
            <a:pPr indent="-23495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SzPts val="1900"/>
              <a:buChar char="•"/>
            </a:pPr>
            <a:r>
              <a:rPr b="1" lang="en-US" sz="1900"/>
              <a:t>Add wallet</a:t>
            </a:r>
            <a:r>
              <a:rPr lang="en-US" sz="1900"/>
              <a:t>: allow user to add new wallet with password </a:t>
            </a:r>
            <a:endParaRPr sz="1900"/>
          </a:p>
        </p:txBody>
      </p:sp>
      <p:pic>
        <p:nvPicPr>
          <p:cNvPr id="198" name="Google Shape;198;g12f7ddf829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100" y="1241726"/>
            <a:ext cx="4851497" cy="50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f7ddf8298_0_48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Server side (backend, 3/3)</a:t>
            </a:r>
            <a:endParaRPr sz="2400"/>
          </a:p>
        </p:txBody>
      </p:sp>
      <p:cxnSp>
        <p:nvCxnSpPr>
          <p:cNvPr id="204" name="Google Shape;204;g12f7ddf8298_0_48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g12f7ddf8298_0_48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6" name="Google Shape;206;g12f7ddf8298_0_48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g12f7ddf8298_0_48"/>
          <p:cNvSpPr txBox="1"/>
          <p:nvPr>
            <p:ph idx="1" type="body"/>
          </p:nvPr>
        </p:nvSpPr>
        <p:spPr>
          <a:xfrm>
            <a:off x="838200" y="1253400"/>
            <a:ext cx="53355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300"/>
              <a:t>Handle transactions and managements</a:t>
            </a:r>
            <a:endParaRPr sz="2300"/>
          </a:p>
          <a:p>
            <a:pPr indent="-24130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Provides REST APIs</a:t>
            </a:r>
            <a:endParaRPr sz="2000"/>
          </a:p>
          <a:p>
            <a:pPr indent="-20320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Implemented using Fastify (node.js) and web3</a:t>
            </a:r>
            <a:endParaRPr sz="2300"/>
          </a:p>
          <a:p>
            <a:pPr indent="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19685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300"/>
              <a:t>APIs</a:t>
            </a:r>
            <a:endParaRPr sz="2300"/>
          </a:p>
          <a:p>
            <a:pPr indent="-23495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SzPts val="1900"/>
              <a:buChar char="•"/>
            </a:pPr>
            <a:r>
              <a:rPr b="1" lang="en-US" sz="1900"/>
              <a:t>Get wallet</a:t>
            </a:r>
            <a:r>
              <a:rPr lang="en-US" sz="1900"/>
              <a:t>: Get wallets of an user and return the wallet address with balances</a:t>
            </a:r>
            <a:endParaRPr sz="1900"/>
          </a:p>
          <a:p>
            <a:pPr indent="-234950" lvl="1" marL="6858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SzPts val="1900"/>
              <a:buChar char="•"/>
            </a:pPr>
            <a:r>
              <a:rPr b="1" lang="en-US" sz="1900"/>
              <a:t>Send</a:t>
            </a:r>
            <a:r>
              <a:rPr lang="en-US" sz="1900"/>
              <a:t>: (not implemented yet, need to integrate with MPC &amp; multisig)</a:t>
            </a:r>
            <a:endParaRPr sz="1900"/>
          </a:p>
          <a:p>
            <a:pPr indent="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228600" rtl="0" algn="l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08" name="Google Shape;208;g12f7ddf8298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100" y="1241726"/>
            <a:ext cx="5713501" cy="4833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f2ec77f77_0_8"/>
          <p:cNvSpPr txBox="1"/>
          <p:nvPr>
            <p:ph type="title"/>
          </p:nvPr>
        </p:nvSpPr>
        <p:spPr>
          <a:xfrm>
            <a:off x="838200" y="365126"/>
            <a:ext cx="10515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2400"/>
              <a:t>Multi-Signature Smart Contract (1/</a:t>
            </a:r>
            <a:r>
              <a:rPr lang="en-US" sz="2400"/>
              <a:t>5)</a:t>
            </a:r>
            <a:endParaRPr sz="2400"/>
          </a:p>
        </p:txBody>
      </p:sp>
      <p:cxnSp>
        <p:nvCxnSpPr>
          <p:cNvPr id="214" name="Google Shape;214;g12f2ec77f77_0_8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g12f2ec77f77_0_8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6" name="Google Shape;216;g12f2ec77f77_0_8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g12f2ec77f77_0_8"/>
          <p:cNvSpPr txBox="1"/>
          <p:nvPr>
            <p:ph idx="1" type="body"/>
          </p:nvPr>
        </p:nvSpPr>
        <p:spPr>
          <a:xfrm>
            <a:off x="838200" y="1253400"/>
            <a:ext cx="10515600" cy="5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9075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Event</a:t>
            </a:r>
            <a:endParaRPr/>
          </a:p>
          <a:p>
            <a:pPr indent="-22098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Deposit : Deposit ETH in Multisig wallet</a:t>
            </a:r>
            <a:endParaRPr sz="1600"/>
          </a:p>
          <a:p>
            <a:pPr indent="-22098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Submit : Submit transaction, waiting for approval</a:t>
            </a:r>
            <a:endParaRPr sz="1600"/>
          </a:p>
          <a:p>
            <a:pPr indent="-22098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Approve : Owners approve transactions</a:t>
            </a:r>
            <a:endParaRPr sz="1600"/>
          </a:p>
          <a:p>
            <a:pPr indent="-22098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Execute : Implement transactions </a:t>
            </a:r>
            <a:endParaRPr sz="1600"/>
          </a:p>
          <a:p>
            <a:pPr indent="0" lvl="0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            when certain amount of approvals exists</a:t>
            </a:r>
            <a:endParaRPr sz="1600"/>
          </a:p>
          <a:p>
            <a:pPr indent="-22098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Revoke : Owners can revoke approvals </a:t>
            </a:r>
            <a:endParaRPr sz="1600"/>
          </a:p>
          <a:p>
            <a:pPr indent="0" lvl="0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n-US" sz="1600"/>
              <a:t>            before implementing transaction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19075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Transaction Structure</a:t>
            </a:r>
            <a:endParaRPr sz="2000"/>
          </a:p>
          <a:p>
            <a:pPr indent="-220980" lvl="1" marL="685800" rtl="0" algn="l">
              <a:spcBef>
                <a:spcPts val="1067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Address, value, data, execution</a:t>
            </a:r>
            <a:endParaRPr sz="1600"/>
          </a:p>
          <a:p>
            <a:pPr indent="0" lvl="0" marL="685800" rtl="0" algn="l">
              <a:spcBef>
                <a:spcPts val="1067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19075" lvl="0" marL="2286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Define public address &amp; values</a:t>
            </a:r>
            <a:endParaRPr sz="2000"/>
          </a:p>
          <a:p>
            <a:pPr indent="-22098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Address of Owners</a:t>
            </a:r>
            <a:endParaRPr/>
          </a:p>
          <a:p>
            <a:pPr indent="-22098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Value of required</a:t>
            </a:r>
            <a:endParaRPr sz="1600"/>
          </a:p>
          <a:p>
            <a:pPr indent="-22098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Array of Transactions</a:t>
            </a:r>
            <a:endParaRPr sz="1600"/>
          </a:p>
          <a:p>
            <a:pPr indent="-220980" lvl="1" marL="6858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Boolean of Approved</a:t>
            </a:r>
            <a:endParaRPr sz="1600"/>
          </a:p>
        </p:txBody>
      </p:sp>
      <p:pic>
        <p:nvPicPr>
          <p:cNvPr id="218" name="Google Shape;218;g12f2ec77f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875" y="1150650"/>
            <a:ext cx="5666155" cy="51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2022-04-30T18:39:33Z</dcterms:created>
  <dc:creator>Jeongheon Kim</dc:creator>
</cp:coreProperties>
</file>