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2" r:id="rId6"/>
    <p:sldId id="263" r:id="rId7"/>
    <p:sldId id="268" r:id="rId8"/>
    <p:sldId id="269" r:id="rId9"/>
    <p:sldId id="267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70EC5-B85C-435A-A291-59ADB874456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9D3A9-95FD-4C07-A3A1-E5BDA2926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1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27aee70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2127aee70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296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2354-CAA5-401D-9439-71AC7D58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A5158-80D5-4E7D-824C-2EB87E1C0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2400B-26B1-4CDB-8535-436E63B6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9FEB-1CBB-4372-99BF-3666EDA1B8B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DA555-01F4-4A01-A207-585C719F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B730E-847F-4DBB-A3B4-882415DF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1C5E-4669-41C5-BD35-260AEA69D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0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206A1-A801-472C-A017-5FDDC4ED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6FE9C6-7DA8-400E-9BBE-E3B61C763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ABBB1-7605-4CC3-8247-C9742E72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9FEB-1CBB-4372-99BF-3666EDA1B8B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D7959-9AC7-4801-8841-FA5B8FF9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13EF4-E594-42F1-A9DF-54072F67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1C5E-4669-41C5-BD35-260AEA69D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4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80D74A-792F-41FD-8CF8-852675310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5AC9C-0A79-413E-AFA1-9BB6A6A6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F9492-DA19-4CBE-8523-51F786B1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9FEB-1CBB-4372-99BF-3666EDA1B8B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6561B-2BEB-4196-9250-8ECA052D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8E4DE-54BE-415B-AA6A-472A01C9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1C5E-4669-41C5-BD35-260AEA69D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0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F9BE6-5501-4A82-9350-9C57C753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FA843-7062-4E61-9251-C1FE949A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583C-B7EC-4221-9F00-7FF79120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9FEB-1CBB-4372-99BF-3666EDA1B8B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872FA-B6F7-474A-BD04-84DDBAF0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34869-742B-4ADD-A19B-039B508D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1C5E-4669-41C5-BD35-260AEA69D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31C4-84C8-4BCC-94A5-951A09E8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5F28E-8E8C-4EEC-96B9-82F101ECE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3A1A4-A973-4473-A859-4451A8C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9FEB-1CBB-4372-99BF-3666EDA1B8B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60DFA-A9E1-4BAA-B6F9-004D3370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6814C-A40E-427D-B2BE-40883248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1C5E-4669-41C5-BD35-260AEA69D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2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255CB-EEAE-4EAA-BD47-20CC3B36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B974D-CBAA-4CEC-BF4D-532231458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34C2B-C265-40E0-8520-16C208824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E5243-1088-420B-BDD8-73144F8F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9FEB-1CBB-4372-99BF-3666EDA1B8B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582719-035E-43C9-A5B0-DCE6506F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343B43-43FB-419D-81D7-78D6B5DF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1C5E-4669-41C5-BD35-260AEA69D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DE482-155F-4791-A8A0-250E3A31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36066-123D-41CB-9C44-5F03907E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12C98-D49F-4E5D-B50C-53C36C4D1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04FB1F-7311-4962-ACFF-5A735DF35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B27F64-A90E-406F-93B8-4D8D6CEB6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0D6D9-B10E-41A6-8034-8FE9573C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9FEB-1CBB-4372-99BF-3666EDA1B8B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3F865C-378E-4DB7-B7D3-AF150026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5AB8EB-739F-4590-81F9-1BB0EF8A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1C5E-4669-41C5-BD35-260AEA69D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2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8AFDF-D0EC-41E6-9FBC-A57BF8BA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4CE43-959A-4DFD-B9D5-DB9767C6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9FEB-1CBB-4372-99BF-3666EDA1B8B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9472E9-94A8-4EF9-8EDE-6F1A2B51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A9FA1-87AD-4C1A-AA2C-515D2CF7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1C5E-4669-41C5-BD35-260AEA69D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8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32271B-8446-4DA4-BA91-A9826938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9FEB-1CBB-4372-99BF-3666EDA1B8B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578BF9-F1A2-4A06-B7C6-007B157E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19FBB-535D-4B5C-B459-32F92FE8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1C5E-4669-41C5-BD35-260AEA69D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6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15AC4-F28A-45CE-A09E-7455CF71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9E635-2B97-4A9F-8F09-30B5885D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B3771-84ED-4840-BCEC-7BB1AD67C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EC6068-104C-4CDF-BA60-0CE9A57D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9FEB-1CBB-4372-99BF-3666EDA1B8B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26B27-C44E-467A-A548-F9E60C60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5335D-9B20-476C-AC5D-CB9463E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1C5E-4669-41C5-BD35-260AEA69D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8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93A79-2F8B-4169-B0A1-6A88E6CE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9F306B-C781-45CA-BF8A-14850D190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654A09-E4AB-497C-9C69-96992D34E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19157-81AF-48B0-854A-4EA39A0F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9FEB-1CBB-4372-99BF-3666EDA1B8B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37CE6-5AA4-4782-97CA-71231C81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B0658-05DA-41DC-B229-44BC6662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1C5E-4669-41C5-BD35-260AEA69D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6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0E8A17-2B63-48B7-8AD5-1FC88C0C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20850-7467-46A0-9F98-EEA47A08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BFDE9-1B10-40AA-93EF-120E64373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09FEB-1CBB-4372-99BF-3666EDA1B8B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E9E7B-234C-4B1D-9738-9507A6104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F6B1C-7966-40F5-8FCB-FC3E32416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41C5E-4669-41C5-BD35-260AEA69D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7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49A2C-F42E-4601-8271-7186FCAEC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What we have to do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2DFEDE-E902-4216-8BD5-63132B3C3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4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65AEF-7322-416F-9E8E-0F8763D5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in this week?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F1C71-034F-40B2-9E64-CB8418DD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85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2C6C2C-3DD8-3E06-C32F-098095D73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65" y="1214935"/>
            <a:ext cx="6773896" cy="3421106"/>
          </a:xfrm>
          <a:prstGeom prst="rect">
            <a:avLst/>
          </a:prstGeom>
        </p:spPr>
      </p:pic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ko-KR" sz="2400" dirty="0"/>
              <a:t>Implementation</a:t>
            </a:r>
            <a:endParaRPr sz="2400" dirty="0"/>
          </a:p>
        </p:txBody>
      </p:sp>
      <p:cxnSp>
        <p:nvCxnSpPr>
          <p:cNvPr id="138" name="Google Shape;138;p2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2</a:t>
            </a:fld>
            <a:endParaRPr/>
          </a:p>
        </p:txBody>
      </p:sp>
      <p:cxnSp>
        <p:nvCxnSpPr>
          <p:cNvPr id="140" name="Google Shape;140;p26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Google Shape;322;p36">
            <a:extLst>
              <a:ext uri="{FF2B5EF4-FFF2-40B4-BE49-F238E27FC236}">
                <a16:creationId xmlns:a16="http://schemas.microsoft.com/office/drawing/2014/main" id="{1D594E36-CCE8-F794-D145-56BDDB2CFB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5831" r="25105" b="11707"/>
          <a:stretch/>
        </p:blipFill>
        <p:spPr>
          <a:xfrm>
            <a:off x="8916343" y="1426337"/>
            <a:ext cx="768345" cy="804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C86E66F-5338-5CEE-DA2C-6719EB667435}"/>
              </a:ext>
            </a:extLst>
          </p:cNvPr>
          <p:cNvCxnSpPr>
            <a:endCxn id="9" idx="1"/>
          </p:cNvCxnSpPr>
          <p:nvPr/>
        </p:nvCxnSpPr>
        <p:spPr>
          <a:xfrm>
            <a:off x="7863839" y="1828429"/>
            <a:ext cx="105250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oogle Shape;326;p36">
            <a:extLst>
              <a:ext uri="{FF2B5EF4-FFF2-40B4-BE49-F238E27FC236}">
                <a16:creationId xmlns:a16="http://schemas.microsoft.com/office/drawing/2014/main" id="{AB631DCA-7406-A8F2-606E-77ECB18FC68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6177" y="2842720"/>
            <a:ext cx="868675" cy="86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405491-FF00-A9FE-FD95-CB0968BB2120}"/>
              </a:ext>
            </a:extLst>
          </p:cNvPr>
          <p:cNvCxnSpPr/>
          <p:nvPr/>
        </p:nvCxnSpPr>
        <p:spPr>
          <a:xfrm>
            <a:off x="7863839" y="3299446"/>
            <a:ext cx="105250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C73BC3-072E-7CA3-6588-C4C5488B3A73}"/>
              </a:ext>
            </a:extLst>
          </p:cNvPr>
          <p:cNvSpPr txBox="1"/>
          <p:nvPr/>
        </p:nvSpPr>
        <p:spPr>
          <a:xfrm>
            <a:off x="9605174" y="3123168"/>
            <a:ext cx="230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Ethereum private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04966-6B32-019E-6C5B-7CE2A1DA30C4}"/>
              </a:ext>
            </a:extLst>
          </p:cNvPr>
          <p:cNvSpPr txBox="1"/>
          <p:nvPr/>
        </p:nvSpPr>
        <p:spPr>
          <a:xfrm>
            <a:off x="9605174" y="1674540"/>
            <a:ext cx="230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User interface</a:t>
            </a:r>
          </a:p>
        </p:txBody>
      </p:sp>
      <p:pic>
        <p:nvPicPr>
          <p:cNvPr id="16" name="Google Shape;324;p36">
            <a:extLst>
              <a:ext uri="{FF2B5EF4-FFF2-40B4-BE49-F238E27FC236}">
                <a16:creationId xmlns:a16="http://schemas.microsoft.com/office/drawing/2014/main" id="{998F33FC-2C09-081E-3877-08FB5CD141C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69124" y="3496216"/>
            <a:ext cx="1015474" cy="50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E7443F0-FC3C-1DC1-7806-554B076CFE1E}"/>
              </a:ext>
            </a:extLst>
          </p:cNvPr>
          <p:cNvCxnSpPr>
            <a:cxnSpLocks/>
          </p:cNvCxnSpPr>
          <p:nvPr/>
        </p:nvCxnSpPr>
        <p:spPr>
          <a:xfrm>
            <a:off x="6692908" y="2707021"/>
            <a:ext cx="2243974" cy="1097271"/>
          </a:xfrm>
          <a:prstGeom prst="bentConnector3">
            <a:avLst>
              <a:gd name="adj1" fmla="val 4999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63BC26-2C5E-FE21-A52F-99BE514D50B2}"/>
              </a:ext>
            </a:extLst>
          </p:cNvPr>
          <p:cNvSpPr txBox="1"/>
          <p:nvPr/>
        </p:nvSpPr>
        <p:spPr>
          <a:xfrm>
            <a:off x="10112911" y="3624593"/>
            <a:ext cx="198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Node.js for API server</a:t>
            </a:r>
            <a:endParaRPr lang="ko-KR" altLang="en-US" sz="14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0AD26A9-BC9B-6FA9-AA6C-00574C3D6D2B}"/>
              </a:ext>
            </a:extLst>
          </p:cNvPr>
          <p:cNvCxnSpPr>
            <a:cxnSpLocks/>
          </p:cNvCxnSpPr>
          <p:nvPr/>
        </p:nvCxnSpPr>
        <p:spPr>
          <a:xfrm>
            <a:off x="8336514" y="3899545"/>
            <a:ext cx="600368" cy="467398"/>
          </a:xfrm>
          <a:prstGeom prst="bentConnector3">
            <a:avLst>
              <a:gd name="adj1" fmla="val -32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E510BF-825C-B2CF-C0FB-D77A675D1F10}"/>
              </a:ext>
            </a:extLst>
          </p:cNvPr>
          <p:cNvSpPr txBox="1"/>
          <p:nvPr/>
        </p:nvSpPr>
        <p:spPr>
          <a:xfrm>
            <a:off x="9024319" y="3952767"/>
            <a:ext cx="2933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Geth (Go-Ethereum) </a:t>
            </a:r>
            <a:br>
              <a:rPr lang="en-US" altLang="ko-KR" sz="1400" dirty="0"/>
            </a:br>
            <a:r>
              <a:rPr lang="en-US" altLang="ko-KR" sz="1400" dirty="0"/>
              <a:t>for Ethereum client</a:t>
            </a:r>
          </a:p>
          <a:p>
            <a:r>
              <a:rPr lang="en-US" altLang="ko-KR" sz="1400" dirty="0"/>
              <a:t>(https://github.com/ethereum/go-Ethereum)</a:t>
            </a:r>
            <a:endParaRPr lang="ko-KR" altLang="en-US" sz="14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BF723B2-A290-26D0-C75C-2BA3756E8A36}"/>
              </a:ext>
            </a:extLst>
          </p:cNvPr>
          <p:cNvCxnSpPr>
            <a:cxnSpLocks/>
          </p:cNvCxnSpPr>
          <p:nvPr/>
        </p:nvCxnSpPr>
        <p:spPr>
          <a:xfrm>
            <a:off x="6342405" y="3526458"/>
            <a:ext cx="1941472" cy="1528525"/>
          </a:xfrm>
          <a:prstGeom prst="bentConnector3">
            <a:avLst>
              <a:gd name="adj1" fmla="val 9045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3E678-4C56-D643-5C87-9461A8CD863B}"/>
              </a:ext>
            </a:extLst>
          </p:cNvPr>
          <p:cNvSpPr txBox="1"/>
          <p:nvPr/>
        </p:nvSpPr>
        <p:spPr>
          <a:xfrm>
            <a:off x="8306027" y="4906412"/>
            <a:ext cx="73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9D45D1B-746B-86E7-1403-062BC0D338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12933" y="4392889"/>
            <a:ext cx="1309241" cy="1277375"/>
          </a:xfrm>
          <a:prstGeom prst="bentConnector3">
            <a:avLst>
              <a:gd name="adj1" fmla="val 998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909D22-415B-893B-4229-2704B42C5769}"/>
              </a:ext>
            </a:extLst>
          </p:cNvPr>
          <p:cNvSpPr txBox="1"/>
          <p:nvPr/>
        </p:nvSpPr>
        <p:spPr>
          <a:xfrm>
            <a:off x="4261681" y="5180524"/>
            <a:ext cx="3668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Multi-party ECDSA protocol (Open Source)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Lindell17 (2-party ECDSA)</a:t>
            </a:r>
            <a:r>
              <a:rPr lang="en-US" altLang="ko-KR" sz="1400" baseline="30000" dirty="0"/>
              <a:t>1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GG18 (ECDSA Threshold)</a:t>
            </a:r>
            <a:r>
              <a:rPr lang="en-US" altLang="ko-KR" sz="1400" baseline="30000" dirty="0"/>
              <a:t>2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GG20 (One round ECDSA Threshold)</a:t>
            </a:r>
            <a:r>
              <a:rPr lang="en-US" altLang="ko-KR" sz="1400" baseline="30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F41AA4-D79D-3B30-298D-635D7F59E38C}"/>
              </a:ext>
            </a:extLst>
          </p:cNvPr>
          <p:cNvSpPr txBox="1"/>
          <p:nvPr/>
        </p:nvSpPr>
        <p:spPr>
          <a:xfrm>
            <a:off x="775915" y="635598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[1]</a:t>
            </a:r>
            <a:r>
              <a:rPr lang="en-US" altLang="ko-KR" sz="800" i="1" dirty="0"/>
              <a:t> Lindell, Y.: Fast secure two-party </a:t>
            </a:r>
            <a:r>
              <a:rPr lang="en-US" altLang="ko-KR" sz="800" i="1" dirty="0" err="1"/>
              <a:t>ecdsa</a:t>
            </a:r>
            <a:r>
              <a:rPr lang="en-US" altLang="ko-KR" sz="800" i="1" dirty="0"/>
              <a:t> signing. In: Annual International Cryptology Conference. pp. 613–644. Springer (2017)</a:t>
            </a:r>
          </a:p>
          <a:p>
            <a:r>
              <a:rPr lang="en-US" altLang="ko-KR" sz="800" dirty="0"/>
              <a:t>[2]</a:t>
            </a:r>
            <a:r>
              <a:rPr lang="en-US" altLang="ko-KR" sz="800" i="1" dirty="0"/>
              <a:t> Gennaro, R., </a:t>
            </a:r>
            <a:r>
              <a:rPr lang="en-US" altLang="ko-KR" sz="800" i="1" dirty="0" err="1"/>
              <a:t>Goldfeder</a:t>
            </a:r>
            <a:r>
              <a:rPr lang="en-US" altLang="ko-KR" sz="800" i="1" dirty="0"/>
              <a:t>, S.: Fast multiparty threshold </a:t>
            </a:r>
            <a:r>
              <a:rPr lang="en-US" altLang="ko-KR" sz="800" i="1" dirty="0" err="1"/>
              <a:t>ecdsa</a:t>
            </a:r>
            <a:r>
              <a:rPr lang="en-US" altLang="ko-KR" sz="800" i="1" dirty="0"/>
              <a:t> with fast trustless setup. In: Proceedings of the 2018 ACM SIGSAC Conference on Computer and Communications Security. pp. 1179–1194. ACM (2018)</a:t>
            </a:r>
          </a:p>
          <a:p>
            <a:r>
              <a:rPr lang="en-US" altLang="ko-KR" sz="800" dirty="0"/>
              <a:t>[3]</a:t>
            </a:r>
            <a:r>
              <a:rPr lang="en-US" altLang="ko-KR" sz="800" i="1" dirty="0"/>
              <a:t> Gennaro, R., </a:t>
            </a:r>
            <a:r>
              <a:rPr lang="en-US" altLang="ko-KR" sz="800" i="1" dirty="0" err="1"/>
              <a:t>Goldfeder</a:t>
            </a:r>
            <a:r>
              <a:rPr lang="en-US" altLang="ko-KR" sz="800" i="1" dirty="0"/>
              <a:t>, S.: One round threshold </a:t>
            </a:r>
            <a:r>
              <a:rPr lang="en-US" altLang="ko-KR" sz="800" i="1" dirty="0" err="1"/>
              <a:t>ecdsa</a:t>
            </a:r>
            <a:r>
              <a:rPr lang="en-US" altLang="ko-KR" sz="800" i="1" dirty="0"/>
              <a:t> with identifiable abort. Cryptology </a:t>
            </a:r>
            <a:r>
              <a:rPr lang="en-US" altLang="ko-KR" sz="800" i="1" dirty="0" err="1"/>
              <a:t>ePrint</a:t>
            </a:r>
            <a:r>
              <a:rPr lang="en-US" altLang="ko-KR" sz="800" i="1" dirty="0"/>
              <a:t> Archive, Report 2020/540 (2020)</a:t>
            </a:r>
            <a:endParaRPr lang="ko-KR" altLang="en-US" sz="800" i="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F230CF-D337-FF95-239A-EE64C9BA5083}"/>
              </a:ext>
            </a:extLst>
          </p:cNvPr>
          <p:cNvCxnSpPr/>
          <p:nvPr/>
        </p:nvCxnSpPr>
        <p:spPr>
          <a:xfrm>
            <a:off x="7863725" y="2421808"/>
            <a:ext cx="105250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A8D1C9-F537-A291-0AD5-50586F93346E}"/>
              </a:ext>
            </a:extLst>
          </p:cNvPr>
          <p:cNvSpPr txBox="1"/>
          <p:nvPr/>
        </p:nvSpPr>
        <p:spPr>
          <a:xfrm>
            <a:off x="9009642" y="2204289"/>
            <a:ext cx="2898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2-of-3 multi-sig (Open Source)</a:t>
            </a:r>
            <a:br>
              <a:rPr lang="en-US" altLang="ko-KR" sz="1400" dirty="0"/>
            </a:br>
            <a:r>
              <a:rPr lang="en-US" altLang="ko-KR" sz="1400" dirty="0"/>
              <a:t>(https://github.com/BitGo/eth-multisig-v4)</a:t>
            </a:r>
          </a:p>
        </p:txBody>
      </p:sp>
    </p:spTree>
    <p:extLst>
      <p:ext uri="{BB962C8B-B14F-4D97-AF65-F5344CB8AC3E}">
        <p14:creationId xmlns:p14="http://schemas.microsoft.com/office/powerpoint/2010/main" val="359771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2897C-B0A0-4687-8E66-3C594454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Have to Implement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9C498-30A4-4D91-9BB2-0A1921560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446"/>
          </a:xfrm>
        </p:spPr>
        <p:txBody>
          <a:bodyPr>
            <a:normAutofit/>
          </a:bodyPr>
          <a:lstStyle/>
          <a:p>
            <a:r>
              <a:rPr lang="en-US" altLang="ko-KR" dirty="0"/>
              <a:t>User wallet</a:t>
            </a:r>
          </a:p>
          <a:p>
            <a:r>
              <a:rPr lang="en-US" altLang="ko-KR" dirty="0"/>
              <a:t>Back-end server – for user wallet and MPC (working)</a:t>
            </a:r>
          </a:p>
          <a:p>
            <a:r>
              <a:rPr lang="en-US" altLang="ko-KR" dirty="0"/>
              <a:t>MPC – On process</a:t>
            </a:r>
          </a:p>
          <a:p>
            <a:r>
              <a:rPr lang="en-US" altLang="ko-KR" dirty="0"/>
              <a:t>Multi-sig smart contract</a:t>
            </a:r>
          </a:p>
          <a:p>
            <a:endParaRPr lang="en-US" altLang="ko-KR" dirty="0"/>
          </a:p>
          <a:p>
            <a:r>
              <a:rPr lang="en-US" altLang="ko-KR" dirty="0"/>
              <a:t>I think we can more develop the wallet which we have implement at Assignment 9.</a:t>
            </a:r>
          </a:p>
          <a:p>
            <a:endParaRPr lang="en-US" altLang="ko-KR" dirty="0"/>
          </a:p>
          <a:p>
            <a:r>
              <a:rPr lang="en-US" altLang="ko-KR" dirty="0"/>
              <a:t>I will make </a:t>
            </a:r>
            <a:r>
              <a:rPr lang="en-US" altLang="ko-KR" dirty="0" err="1"/>
              <a:t>github</a:t>
            </a:r>
            <a:r>
              <a:rPr lang="en-US" altLang="ko-KR" dirty="0"/>
              <a:t> project as soon as possible.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18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0CD5B-1A5A-4265-ABA0-8AD597A7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wallet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9511B-A10E-428E-9E5E-22726696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 think User wallet, backend server, multi-sig smart contract is related.</a:t>
            </a:r>
          </a:p>
          <a:p>
            <a:r>
              <a:rPr lang="en-US" altLang="ko-KR" dirty="0"/>
              <a:t>There are some functions of wallet</a:t>
            </a:r>
          </a:p>
          <a:p>
            <a:pPr lvl="1"/>
            <a:r>
              <a:rPr lang="en-US" altLang="ko-KR" dirty="0"/>
              <a:t>Create account – related with </a:t>
            </a:r>
            <a:r>
              <a:rPr lang="en-US" altLang="ko-KR" dirty="0" err="1"/>
              <a:t>multisig</a:t>
            </a:r>
            <a:r>
              <a:rPr lang="en-US" altLang="ko-KR" dirty="0"/>
              <a:t>(server will call contract)</a:t>
            </a:r>
          </a:p>
          <a:p>
            <a:pPr lvl="1"/>
            <a:r>
              <a:rPr lang="en-US" altLang="ko-KR" dirty="0"/>
              <a:t>Send transaction – related with </a:t>
            </a:r>
            <a:r>
              <a:rPr lang="en-US" altLang="ko-KR" dirty="0" err="1"/>
              <a:t>multisig</a:t>
            </a:r>
            <a:endParaRPr lang="en-US" altLang="ko-KR" dirty="0"/>
          </a:p>
          <a:p>
            <a:pPr lvl="1"/>
            <a:r>
              <a:rPr lang="en-US" altLang="ko-KR" dirty="0"/>
              <a:t>Check balance – related with backend (web3.js)</a:t>
            </a:r>
          </a:p>
          <a:p>
            <a:pPr lvl="1"/>
            <a:r>
              <a:rPr lang="en-US" altLang="ko-KR" dirty="0"/>
              <a:t>Check history of transaction – related with backend (web3.js)</a:t>
            </a:r>
          </a:p>
          <a:p>
            <a:r>
              <a:rPr lang="en-US" altLang="ko-KR" dirty="0"/>
              <a:t>To implement</a:t>
            </a:r>
          </a:p>
          <a:p>
            <a:pPr lvl="1"/>
            <a:r>
              <a:rPr lang="en-US" altLang="ko-KR" dirty="0"/>
              <a:t>Design of user wallet (react, html …)</a:t>
            </a:r>
          </a:p>
          <a:p>
            <a:pPr lvl="1"/>
            <a:r>
              <a:rPr lang="en-US" altLang="ko-KR" dirty="0"/>
              <a:t>Connection with backend server</a:t>
            </a:r>
          </a:p>
        </p:txBody>
      </p:sp>
    </p:spTree>
    <p:extLst>
      <p:ext uri="{BB962C8B-B14F-4D97-AF65-F5344CB8AC3E}">
        <p14:creationId xmlns:p14="http://schemas.microsoft.com/office/powerpoint/2010/main" val="253372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0CD5B-1A5A-4265-ABA0-8AD597A7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Backend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9511B-A10E-428E-9E5E-22726696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web3.js</a:t>
            </a:r>
          </a:p>
          <a:p>
            <a:pPr lvl="1"/>
            <a:r>
              <a:rPr lang="en-US" altLang="ko-KR" dirty="0"/>
              <a:t>Contact with user wallet</a:t>
            </a:r>
          </a:p>
          <a:p>
            <a:pPr lvl="1"/>
            <a:r>
              <a:rPr lang="en-US" altLang="ko-KR" dirty="0"/>
              <a:t>Call the multi-sig smart contract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MPC server</a:t>
            </a:r>
          </a:p>
          <a:p>
            <a:pPr lvl="1"/>
            <a:r>
              <a:rPr lang="en-US" altLang="ko-KR" dirty="0"/>
              <a:t>This is for MPC Key management system</a:t>
            </a:r>
          </a:p>
          <a:p>
            <a:pPr lvl="1"/>
            <a:r>
              <a:rPr lang="en-US" altLang="ko-KR" dirty="0"/>
              <a:t>I will make it with MPC. </a:t>
            </a:r>
          </a:p>
        </p:txBody>
      </p:sp>
    </p:spTree>
    <p:extLst>
      <p:ext uri="{BB962C8B-B14F-4D97-AF65-F5344CB8AC3E}">
        <p14:creationId xmlns:p14="http://schemas.microsoft.com/office/powerpoint/2010/main" val="197624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9C1E1-0454-4098-99CF-23200A69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signature smart contract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C94B4-82AD-4B50-898B-5DF2535F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https://github.com/BitGo/eth-multisig-v4</a:t>
            </a:r>
          </a:p>
          <a:p>
            <a:endParaRPr lang="en-US" altLang="ko-KR" dirty="0"/>
          </a:p>
          <a:p>
            <a:r>
              <a:rPr lang="en-US" altLang="ko-KR" dirty="0"/>
              <a:t>https://github.com/gnosis/MultiSigWallet</a:t>
            </a:r>
          </a:p>
          <a:p>
            <a:endParaRPr lang="en-US" altLang="ko-KR" dirty="0"/>
          </a:p>
          <a:p>
            <a:r>
              <a:rPr lang="en-US" altLang="ko-KR" dirty="0"/>
              <a:t>https://github.com/ConsenSys-Academy/multisig-wallet-exercise</a:t>
            </a:r>
          </a:p>
          <a:p>
            <a:endParaRPr lang="en-US" altLang="ko-KR" dirty="0"/>
          </a:p>
          <a:p>
            <a:r>
              <a:rPr lang="en-US" altLang="ko-KR" dirty="0"/>
              <a:t>https://github.com/EthereumCommonwealth/ethereum-classic-multisig</a:t>
            </a:r>
          </a:p>
          <a:p>
            <a:endParaRPr lang="en-US" altLang="ko-KR" dirty="0"/>
          </a:p>
          <a:p>
            <a:r>
              <a:rPr lang="en-US" altLang="ko-KR" dirty="0"/>
              <a:t>https://github.com/project-serum/multisig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45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98880-8B18-465E-89E5-F1C7B638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D2EAE-61AA-49AA-BB28-B6AE1FBA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generate ECDSA signature using MPC</a:t>
            </a:r>
          </a:p>
          <a:p>
            <a:endParaRPr lang="en-US" altLang="ko-KR" dirty="0"/>
          </a:p>
          <a:p>
            <a:r>
              <a:rPr lang="en-US" altLang="ko-KR" dirty="0"/>
              <a:t>At using this signature (</a:t>
            </a:r>
            <a:r>
              <a:rPr lang="en-US" altLang="ko-KR" dirty="0" err="1"/>
              <a:t>r,s</a:t>
            </a:r>
            <a:r>
              <a:rPr lang="en-US" altLang="ko-KR" dirty="0"/>
              <a:t>) in Ethereum transaction signing, there is problem.</a:t>
            </a:r>
          </a:p>
          <a:p>
            <a:endParaRPr lang="en-US" altLang="ko-KR" dirty="0"/>
          </a:p>
          <a:p>
            <a:r>
              <a:rPr lang="en-US" altLang="ko-KR" dirty="0"/>
              <a:t>I use same key but the “from address” which is interpreted in signed transaction keep changing.</a:t>
            </a:r>
          </a:p>
          <a:p>
            <a:endParaRPr lang="en-US" altLang="ko-KR" dirty="0"/>
          </a:p>
          <a:p>
            <a:r>
              <a:rPr lang="en-US" altLang="ko-KR" dirty="0"/>
              <a:t>Still doing trouble shooting.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912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1E1055-5501-4EB6-AAB1-5CA101FA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625929"/>
            <a:ext cx="10353675" cy="381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582934B-16AC-4968-B0E4-02F18B09ADB2}"/>
              </a:ext>
            </a:extLst>
          </p:cNvPr>
          <p:cNvSpPr/>
          <p:nvPr/>
        </p:nvSpPr>
        <p:spPr>
          <a:xfrm>
            <a:off x="919162" y="816429"/>
            <a:ext cx="10353675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D8780-A7BE-42CF-8631-9304D8F201AB}"/>
              </a:ext>
            </a:extLst>
          </p:cNvPr>
          <p:cNvSpPr txBox="1"/>
          <p:nvPr/>
        </p:nvSpPr>
        <p:spPr>
          <a:xfrm>
            <a:off x="919162" y="264761"/>
            <a:ext cx="50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ECDSA public key K = (</a:t>
            </a:r>
            <a:r>
              <a:rPr lang="en-US" altLang="ko-KR" dirty="0" err="1"/>
              <a:t>x,y</a:t>
            </a:r>
            <a:r>
              <a:rPr lang="en-US" altLang="ko-KR" dirty="0"/>
              <a:t>) in elliptic curve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E826E-9C63-4475-8FE4-8D414F0E74D6}"/>
              </a:ext>
            </a:extLst>
          </p:cNvPr>
          <p:cNvSpPr txBox="1"/>
          <p:nvPr/>
        </p:nvSpPr>
        <p:spPr>
          <a:xfrm>
            <a:off x="919163" y="1284905"/>
            <a:ext cx="10069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Ethereum public key translation : “04” | x | y (Standards for Efficient Cryptography (SEC1))</a:t>
            </a:r>
          </a:p>
          <a:p>
            <a:r>
              <a:rPr lang="en-US" altLang="ko-KR" dirty="0"/>
              <a:t> =&gt; “</a:t>
            </a:r>
            <a:r>
              <a:rPr lang="en-US" altLang="ko-KR" dirty="0">
                <a:solidFill>
                  <a:srgbClr val="FF0000"/>
                </a:solidFill>
              </a:rPr>
              <a:t>04</a:t>
            </a:r>
            <a:r>
              <a:rPr lang="en-US" altLang="ko-KR" dirty="0">
                <a:solidFill>
                  <a:schemeClr val="accent5"/>
                </a:solidFill>
              </a:rPr>
              <a:t>d604f22b8f063a5091027f4a63937cc0131a2ef369fdfb4d6a129b63af7d507a</a:t>
            </a:r>
            <a:r>
              <a:rPr lang="en-US" altLang="ko-KR" dirty="0">
                <a:solidFill>
                  <a:schemeClr val="accent2"/>
                </a:solidFill>
              </a:rPr>
              <a:t>20efd3231d0eb3aeda4e96162ea4557cec481a050cfb8dc90d9e6633a877787c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7D6E4-3569-4CE6-A229-81866C78AB00}"/>
              </a:ext>
            </a:extLst>
          </p:cNvPr>
          <p:cNvSpPr txBox="1"/>
          <p:nvPr/>
        </p:nvSpPr>
        <p:spPr>
          <a:xfrm>
            <a:off x="919162" y="2637846"/>
            <a:ext cx="50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Ethereum address translation from public key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5A6493-0407-495C-B49B-28B6B66C4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3113150"/>
            <a:ext cx="11272837" cy="315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DCAF1E-14FA-4997-B955-B929A7EC442F}"/>
              </a:ext>
            </a:extLst>
          </p:cNvPr>
          <p:cNvSpPr/>
          <p:nvPr/>
        </p:nvSpPr>
        <p:spPr>
          <a:xfrm>
            <a:off x="261257" y="3287534"/>
            <a:ext cx="2645229" cy="1414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F0CD0EF-6FB2-453E-AC06-0A4AD48FAF91}"/>
              </a:ext>
            </a:extLst>
          </p:cNvPr>
          <p:cNvSpPr/>
          <p:nvPr/>
        </p:nvSpPr>
        <p:spPr>
          <a:xfrm>
            <a:off x="5241471" y="1100540"/>
            <a:ext cx="212272" cy="1582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888CE60-D868-440B-9C54-B4B7C7EB4714}"/>
              </a:ext>
            </a:extLst>
          </p:cNvPr>
          <p:cNvSpPr/>
          <p:nvPr/>
        </p:nvSpPr>
        <p:spPr>
          <a:xfrm>
            <a:off x="5241471" y="2520434"/>
            <a:ext cx="212272" cy="1582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466E8AD-B293-4E5B-ACA2-5B5144C26707}"/>
              </a:ext>
            </a:extLst>
          </p:cNvPr>
          <p:cNvSpPr/>
          <p:nvPr/>
        </p:nvSpPr>
        <p:spPr>
          <a:xfrm>
            <a:off x="5241471" y="3563480"/>
            <a:ext cx="212272" cy="1582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1D8A6-2409-4D75-82F5-7452EFD3FA7B}"/>
              </a:ext>
            </a:extLst>
          </p:cNvPr>
          <p:cNvSpPr txBox="1"/>
          <p:nvPr/>
        </p:nvSpPr>
        <p:spPr>
          <a:xfrm>
            <a:off x="919162" y="3754982"/>
            <a:ext cx="50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 using MPC -&gt; signature (</a:t>
            </a:r>
            <a:r>
              <a:rPr lang="en-US" altLang="ko-KR" dirty="0" err="1"/>
              <a:t>r,s</a:t>
            </a:r>
            <a:r>
              <a:rPr lang="en-US" altLang="ko-KR" dirty="0"/>
              <a:t>) and v 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3C38CC-F863-4998-BC17-F28EC1936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71" y="4265869"/>
            <a:ext cx="11633424" cy="35252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179550-A6FB-4206-AB37-316579BF4907}"/>
              </a:ext>
            </a:extLst>
          </p:cNvPr>
          <p:cNvSpPr/>
          <p:nvPr/>
        </p:nvSpPr>
        <p:spPr>
          <a:xfrm>
            <a:off x="172471" y="4460913"/>
            <a:ext cx="9714479" cy="1574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E1B1F734-93D7-4E37-9495-4DF26C7B450D}"/>
              </a:ext>
            </a:extLst>
          </p:cNvPr>
          <p:cNvSpPr/>
          <p:nvPr/>
        </p:nvSpPr>
        <p:spPr>
          <a:xfrm>
            <a:off x="5241471" y="4850989"/>
            <a:ext cx="212272" cy="1582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D83CAE-2607-4E20-94FD-5B918A7DE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68" y="5459764"/>
            <a:ext cx="5810250" cy="11334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C77393F-CF16-46CF-8C78-5E977FCCEE58}"/>
              </a:ext>
            </a:extLst>
          </p:cNvPr>
          <p:cNvSpPr txBox="1"/>
          <p:nvPr/>
        </p:nvSpPr>
        <p:spPr>
          <a:xfrm>
            <a:off x="919161" y="5045746"/>
            <a:ext cx="587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signed transaction and find sender 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6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239BF2-97FD-46BB-9700-CD62280C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5" y="698602"/>
            <a:ext cx="11341543" cy="2647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5B5E68-84A1-4A7F-BE82-A59C4C6D85FA}"/>
              </a:ext>
            </a:extLst>
          </p:cNvPr>
          <p:cNvSpPr/>
          <p:nvPr/>
        </p:nvSpPr>
        <p:spPr>
          <a:xfrm>
            <a:off x="1829822" y="830994"/>
            <a:ext cx="2611550" cy="132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9C299-9547-42D6-9F83-9BC4D79BE8B0}"/>
              </a:ext>
            </a:extLst>
          </p:cNvPr>
          <p:cNvSpPr txBox="1"/>
          <p:nvPr/>
        </p:nvSpPr>
        <p:spPr>
          <a:xfrm>
            <a:off x="710293" y="1110343"/>
            <a:ext cx="10066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Ethereum says from address is 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en-US" altLang="ko-KR" dirty="0">
                <a:solidFill>
                  <a:schemeClr val="accent1"/>
                </a:solidFill>
              </a:rPr>
              <a:t>0xf45b2b9c6455c6dd1cfc968e2b8d1a7a46b66f6a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/>
              <a:t>But our address created from public key was “</a:t>
            </a:r>
            <a:r>
              <a:rPr lang="en-US" altLang="ko-KR" dirty="0">
                <a:solidFill>
                  <a:srgbClr val="FF0000"/>
                </a:solidFill>
              </a:rPr>
              <a:t>0x28b3FCEdBb5168452374eB58F957d62be223381F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/>
              <a:t>Even the this blue color address keep changing when I sign same unsigned transaction.</a:t>
            </a:r>
          </a:p>
          <a:p>
            <a:r>
              <a:rPr lang="en-US" altLang="ko-KR" dirty="0"/>
              <a:t>So, we can’t send the Ether. I’m still working this trouble shooting.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55682-7A53-402D-BC12-96F02D45E200}"/>
              </a:ext>
            </a:extLst>
          </p:cNvPr>
          <p:cNvSpPr txBox="1"/>
          <p:nvPr/>
        </p:nvSpPr>
        <p:spPr>
          <a:xfrm>
            <a:off x="702129" y="3755571"/>
            <a:ext cx="1022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 2</a:t>
            </a:r>
          </a:p>
          <a:p>
            <a:r>
              <a:rPr lang="en-US" altLang="ko-KR" dirty="0"/>
              <a:t>If I create another signature of same transaction (r, s is different), then the server shows different sender address every time.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8007E2-EBA3-47E9-B447-619BEA14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9" y="4678901"/>
            <a:ext cx="10131878" cy="20329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2602B3C-8629-4C90-A922-E7932B93CEA0}"/>
              </a:ext>
            </a:extLst>
          </p:cNvPr>
          <p:cNvSpPr/>
          <p:nvPr/>
        </p:nvSpPr>
        <p:spPr>
          <a:xfrm>
            <a:off x="1829822" y="5577737"/>
            <a:ext cx="2358457" cy="169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BC6651-B8C6-4579-B18D-962A0ACEA8EB}"/>
              </a:ext>
            </a:extLst>
          </p:cNvPr>
          <p:cNvSpPr/>
          <p:nvPr/>
        </p:nvSpPr>
        <p:spPr>
          <a:xfrm>
            <a:off x="1829822" y="6561533"/>
            <a:ext cx="2358457" cy="169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2EB05F2861D614CA150D3D6D143D1C5" ma:contentTypeVersion="11" ma:contentTypeDescription="새 문서를 만듭니다." ma:contentTypeScope="" ma:versionID="6e7c3db5368a5924f836cd3a1de58aeb">
  <xsd:schema xmlns:xsd="http://www.w3.org/2001/XMLSchema" xmlns:xs="http://www.w3.org/2001/XMLSchema" xmlns:p="http://schemas.microsoft.com/office/2006/metadata/properties" xmlns:ns3="11a5bfcd-ebbc-4b04-ae80-43f76162670d" targetNamespace="http://schemas.microsoft.com/office/2006/metadata/properties" ma:root="true" ma:fieldsID="3bdf8e562b1663960b8734a78172e44e" ns3:_="">
    <xsd:import namespace="11a5bfcd-ebbc-4b04-ae80-43f7616267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5bfcd-ebbc-4b04-ae80-43f7616267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ACE02D-5A3E-4E98-A17F-B28A36CBC7AA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11a5bfcd-ebbc-4b04-ae80-43f76162670d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EBF9C5A-C3BB-431F-8900-2FF5023E4B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E075EF-0BF0-4003-A483-4BB1874F65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a5bfcd-ebbc-4b04-ae80-43f7616267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585</Words>
  <Application>Microsoft Office PowerPoint</Application>
  <PresentationFormat>와이드스크린</PresentationFormat>
  <Paragraphs>77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What we have to do</vt:lpstr>
      <vt:lpstr>Implementation</vt:lpstr>
      <vt:lpstr>Have to Implement</vt:lpstr>
      <vt:lpstr>User wallet</vt:lpstr>
      <vt:lpstr>Backend server</vt:lpstr>
      <vt:lpstr>Multi signature smart contract</vt:lpstr>
      <vt:lpstr>My process</vt:lpstr>
      <vt:lpstr>PowerPoint 프레젠테이션</vt:lpstr>
      <vt:lpstr>PowerPoint 프레젠테이션</vt:lpstr>
      <vt:lpstr>So in this week?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have to do</dc:title>
  <dc:creator>김정헌(컴퓨터공학과)</dc:creator>
  <cp:lastModifiedBy>최 민지</cp:lastModifiedBy>
  <cp:revision>8</cp:revision>
  <dcterms:created xsi:type="dcterms:W3CDTF">2022-05-26T04:11:03Z</dcterms:created>
  <dcterms:modified xsi:type="dcterms:W3CDTF">2022-05-26T08:53:20Z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0x010100C2EB05F2861D614CA150D3D6D143D1C5</vt:lpwstr>
  </property>
</Properties>
</file>