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7" r:id="rId5"/>
    <p:sldId id="259" r:id="rId6"/>
    <p:sldId id="260" r:id="rId7"/>
    <p:sldId id="261" r:id="rId8"/>
    <p:sldId id="263" r:id="rId9"/>
    <p:sldId id="264" r:id="rId10"/>
    <p:sldId id="268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65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7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달력 출력하기</a:t>
            </a:r>
            <a:r>
              <a:rPr lang="en-US" altLang="ko-KR"/>
              <a:t>(</a:t>
            </a:r>
            <a:r>
              <a:rPr lang="ko-KR" altLang="en-US"/>
              <a:t>과제</a:t>
            </a:r>
            <a:r>
              <a:rPr lang="en-US" altLang="ko-KR"/>
              <a:t>11</a:t>
            </a:r>
            <a:r>
              <a:rPr lang="ko-KR" altLang="en-US"/>
              <a:t>번</a:t>
            </a:r>
            <a:r>
              <a:rPr lang="en-US" altLang="ko-KR"/>
              <a:t>)</a:t>
            </a:r>
            <a:br>
              <a:rPr lang="ko-KR" altLang="en-US"/>
            </a:br>
            <a:r>
              <a:rPr lang="ko-KR" altLang="en-US"/>
              <a:t> 문제 해설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238494"/>
            <a:ext cx="8534399" cy="1752600"/>
          </a:xfrm>
        </p:spPr>
        <p:txBody>
          <a:bodyPr/>
          <a:p>
            <a:pPr lvl="0">
              <a:defRPr/>
            </a:pPr>
            <a:r>
              <a:rPr lang="en-US" altLang="ko-KR"/>
              <a:t>20243108</a:t>
            </a:r>
            <a:r>
              <a:rPr lang="ko-KR" altLang="en-US"/>
              <a:t> 장민주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92725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12906" y="434346"/>
            <a:ext cx="5535987" cy="5837538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11940"/>
          <a:stretch>
            <a:fillRect/>
          </a:stretch>
        </p:blipFill>
        <p:spPr>
          <a:xfrm>
            <a:off x="5926376" y="71916"/>
            <a:ext cx="5911285" cy="671416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396102" y="3755198"/>
            <a:ext cx="3314178" cy="188542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8790402" y="3429000"/>
            <a:ext cx="1037311" cy="2647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200">
                <a:solidFill>
                  <a:schemeClr val="accent4"/>
                </a:solidFill>
              </a:rPr>
              <a:t>일주일 출력</a:t>
            </a:r>
            <a:endParaRPr lang="ko-KR" altLang="en-US" sz="12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96496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11940"/>
          <a:stretch>
            <a:fillRect/>
          </a:stretch>
        </p:blipFill>
        <p:spPr>
          <a:xfrm>
            <a:off x="5926376" y="71916"/>
            <a:ext cx="5911285" cy="67141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6146" y="1664494"/>
            <a:ext cx="5599514" cy="326805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985428" y="3925865"/>
            <a:ext cx="1306431" cy="8937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6565726" y="2861414"/>
            <a:ext cx="1193886" cy="36565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2975904" y="4932548"/>
            <a:ext cx="2126815" cy="57390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600">
                <a:solidFill>
                  <a:srgbClr val="ff0000"/>
                </a:solidFill>
              </a:rPr>
              <a:t>-</a:t>
            </a:r>
            <a:r>
              <a:rPr lang="ko-KR" altLang="en-US" sz="1600">
                <a:solidFill>
                  <a:srgbClr val="ff0000"/>
                </a:solidFill>
              </a:rPr>
              <a:t> </a:t>
            </a:r>
            <a:r>
              <a:rPr lang="en-US" altLang="ko-KR" sz="1600">
                <a:solidFill>
                  <a:srgbClr val="ff0000"/>
                </a:solidFill>
              </a:rPr>
              <a:t>startDayOfWeek = 3</a:t>
            </a:r>
            <a:endParaRPr lang="en-US" altLang="ko-KR" sz="16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sz="1600">
                <a:solidFill>
                  <a:srgbClr val="ff0000"/>
                </a:solidFill>
              </a:rPr>
              <a:t>-</a:t>
            </a:r>
            <a:r>
              <a:rPr lang="ko-KR" altLang="en-US" sz="1600">
                <a:solidFill>
                  <a:srgbClr val="ff0000"/>
                </a:solidFill>
              </a:rPr>
              <a:t> </a:t>
            </a:r>
            <a:r>
              <a:rPr lang="en-US" altLang="ko-KR" sz="1600">
                <a:solidFill>
                  <a:srgbClr val="ff0000"/>
                </a:solidFill>
              </a:rPr>
              <a:t>endDay = 31</a:t>
            </a:r>
            <a:endParaRPr lang="en-US" altLang="ko-KR" sz="160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396102" y="3755198"/>
            <a:ext cx="3314178" cy="188542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가로 글상자 11"/>
          <p:cNvSpPr txBox="1"/>
          <p:nvPr/>
        </p:nvSpPr>
        <p:spPr>
          <a:xfrm>
            <a:off x="8790402" y="3429000"/>
            <a:ext cx="1037311" cy="264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accent4"/>
                </a:solidFill>
              </a:rPr>
              <a:t>일주일 출력</a:t>
            </a:r>
            <a:endParaRPr lang="ko-KR" altLang="en-US" sz="12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88471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27151" y="1166018"/>
            <a:ext cx="4155246" cy="4525963"/>
          </a:xfrm>
        </p:spPr>
        <p:txBody>
          <a:bodyPr/>
          <a:p>
            <a:pPr marL="0" lvl="0" indent="0">
              <a:buNone/>
              <a:defRPr/>
            </a:pPr>
            <a:endParaRPr lang="ko-KR" altLang="en-US" sz="2600"/>
          </a:p>
          <a:p>
            <a:pPr marL="0" lvl="0" indent="0">
              <a:buNone/>
              <a:defRPr/>
            </a:pPr>
            <a:endParaRPr lang="ko-KR" altLang="en-US" sz="2600"/>
          </a:p>
          <a:p>
            <a:pPr marL="0" lvl="0" indent="0">
              <a:buNone/>
              <a:defRPr/>
            </a:pPr>
            <a:r>
              <a:rPr lang="en-US" altLang="ko-KR" sz="2600"/>
              <a:t>1.</a:t>
            </a:r>
            <a:r>
              <a:rPr lang="ko-KR" altLang="en-US" sz="2600"/>
              <a:t> 그 달이 며칠까지 있는지</a:t>
            </a:r>
            <a:endParaRPr lang="ko-KR" altLang="en-US" sz="2600"/>
          </a:p>
          <a:p>
            <a:pPr marL="0" lvl="0" indent="0">
              <a:buNone/>
              <a:defRPr/>
            </a:pPr>
            <a:r>
              <a:rPr lang="en-US" altLang="ko-KR" sz="2600"/>
              <a:t>-&gt;</a:t>
            </a:r>
            <a:r>
              <a:rPr lang="ko-KR" altLang="en-US" sz="2600"/>
              <a:t> 윤년 계산 필요 </a:t>
            </a:r>
            <a:endParaRPr lang="ko-KR" altLang="en-US" sz="2600"/>
          </a:p>
          <a:p>
            <a:pPr marL="0" lvl="0" indent="0">
              <a:buNone/>
              <a:defRPr/>
            </a:pPr>
            <a:endParaRPr lang="ko-KR" altLang="en-US" sz="2600"/>
          </a:p>
          <a:p>
            <a:pPr marL="0" lvl="0" indent="0">
              <a:buNone/>
              <a:defRPr/>
            </a:pPr>
            <a:r>
              <a:rPr lang="en-US" altLang="ko-KR" sz="2600"/>
              <a:t>2.</a:t>
            </a:r>
            <a:r>
              <a:rPr lang="ko-KR" altLang="en-US" sz="2600"/>
              <a:t> 그 달의 </a:t>
            </a:r>
            <a:r>
              <a:rPr lang="en-US" altLang="ko-KR" sz="2600"/>
              <a:t>1</a:t>
            </a:r>
            <a:r>
              <a:rPr lang="ko-KR" altLang="en-US" sz="2600"/>
              <a:t>일이 무슨 요일인지</a:t>
            </a:r>
            <a:endParaRPr lang="ko-KR" altLang="en-US" sz="2600"/>
          </a:p>
          <a:p>
            <a:pPr marL="0" lvl="0" indent="0">
              <a:buNone/>
              <a:defRPr/>
            </a:pPr>
            <a:r>
              <a:rPr lang="en-US" altLang="ko-KR" sz="2600"/>
              <a:t>-&gt;</a:t>
            </a:r>
            <a:r>
              <a:rPr lang="ko-KR" altLang="en-US" sz="2600"/>
              <a:t> </a:t>
            </a:r>
            <a:r>
              <a:rPr lang="en-US" altLang="ko-KR" sz="2600"/>
              <a:t>zeller </a:t>
            </a:r>
            <a:r>
              <a:rPr lang="ko-KR" altLang="en-US" sz="2600"/>
              <a:t>공식 이용</a:t>
            </a:r>
            <a:endParaRPr lang="ko-KR" altLang="en-US" sz="2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65303" y="510230"/>
            <a:ext cx="5783234" cy="5837538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213811799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999" y="577873"/>
            <a:ext cx="6134145" cy="54673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11940"/>
          <a:stretch>
            <a:fillRect/>
          </a:stretch>
        </p:blipFill>
        <p:spPr>
          <a:xfrm>
            <a:off x="6501291" y="434346"/>
            <a:ext cx="5435036" cy="62490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04955" y="1417638"/>
            <a:ext cx="1206934" cy="182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4955" y="3057243"/>
            <a:ext cx="1448321" cy="25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76841" y="444523"/>
            <a:ext cx="358819" cy="182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4458483" y="3057243"/>
            <a:ext cx="2318358" cy="36032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1711890" y="1078845"/>
            <a:ext cx="3316262" cy="3384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그 달이 며칠까지 있는지 계산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1953276" y="2726670"/>
            <a:ext cx="2571488" cy="338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무슨 요일인지 계산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7587902" y="425473"/>
            <a:ext cx="1159179" cy="338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메인 함수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ff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5781549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그 달이 며칠까지 있는지 계산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4303" y="2384701"/>
            <a:ext cx="11063394" cy="27571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21732" y="2470557"/>
            <a:ext cx="2159434" cy="291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1755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특정 날짜가 무슨 요일인지 계산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8229" y="1600200"/>
            <a:ext cx="8045270" cy="47094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19009" y="1642264"/>
            <a:ext cx="2185530" cy="25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808488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특정 날짜가 무슨 요일인지 계산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lvl="0" indent="0">
              <a:buNone/>
              <a:defRPr/>
            </a:pPr>
            <a:r>
              <a:rPr lang="en-US" altLang="ko-KR"/>
              <a:t>&lt;Zeller</a:t>
            </a:r>
            <a:r>
              <a:rPr lang="ko-KR" altLang="en-US"/>
              <a:t>의 공식</a:t>
            </a:r>
            <a:r>
              <a:rPr lang="en-US" altLang="ko-KR"/>
              <a:t>&gt;</a:t>
            </a:r>
            <a:endParaRPr lang="en-US" altLang="ko-KR"/>
          </a:p>
          <a:p>
            <a:pPr lvl="0">
              <a:defRPr/>
            </a:pPr>
            <a:r>
              <a:rPr lang="en-US" altLang="ko-KR" b="1">
                <a:solidFill>
                  <a:srgbClr val="3057b9"/>
                </a:solidFill>
              </a:rPr>
              <a:t>h = (d + 13(m + 1)/5 + K + K/4 + J/4 + 5J) mod 7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 sz="2600" u="sng"/>
              <a:t>h: 요일 결과</a:t>
            </a:r>
            <a:r>
              <a:rPr lang="en-US" altLang="ko-KR" sz="2600"/>
              <a:t> (0=토요일, 1=일요일, ..., 6=금요일)</a:t>
            </a:r>
            <a:endParaRPr lang="en-US" altLang="ko-KR" sz="2600"/>
          </a:p>
          <a:p>
            <a:pPr lvl="0">
              <a:defRPr/>
            </a:pPr>
            <a:r>
              <a:rPr lang="en-US" altLang="ko-KR" sz="2600" u="sng"/>
              <a:t>d: 일 (day)</a:t>
            </a:r>
            <a:endParaRPr lang="en-US" altLang="ko-KR" sz="2600"/>
          </a:p>
          <a:p>
            <a:pPr lvl="0">
              <a:defRPr/>
            </a:pPr>
            <a:r>
              <a:rPr lang="en-US" altLang="ko-KR" sz="2600" u="sng"/>
              <a:t>m: 월 (month)</a:t>
            </a:r>
            <a:r>
              <a:rPr lang="en-US" altLang="ko-KR" sz="2600"/>
              <a:t> </a:t>
            </a:r>
            <a:endParaRPr lang="en-US" altLang="ko-KR" sz="2600"/>
          </a:p>
          <a:p>
            <a:pPr marL="457200" lvl="1" indent="0">
              <a:buNone/>
              <a:defRPr/>
            </a:pPr>
            <a:r>
              <a:rPr lang="en-US" altLang="ko-KR" sz="2600"/>
              <a:t> → 3=3월, ..., 12=12월, </a:t>
            </a:r>
            <a:r>
              <a:rPr lang="en-US" altLang="ko-KR" sz="2600">
                <a:solidFill>
                  <a:srgbClr val="ff0000"/>
                </a:solidFill>
              </a:rPr>
              <a:t>1=1월, 2=2월은 작년의 13월, 14월로 간주</a:t>
            </a:r>
            <a:endParaRPr lang="en-US" altLang="ko-KR" sz="2600"/>
          </a:p>
          <a:p>
            <a:pPr lvl="0">
              <a:defRPr/>
            </a:pPr>
            <a:r>
              <a:rPr lang="en-US" altLang="ko-KR" sz="2600" u="sng"/>
              <a:t>K: year % 100</a:t>
            </a:r>
            <a:r>
              <a:rPr lang="en-US" altLang="ko-KR" sz="2600"/>
              <a:t> (세기 안의 연도, 즉 연도의 뒷 두 자리)</a:t>
            </a:r>
            <a:endParaRPr lang="en-US" altLang="ko-KR" sz="2600"/>
          </a:p>
          <a:p>
            <a:pPr lvl="0">
              <a:defRPr/>
            </a:pPr>
            <a:r>
              <a:rPr lang="en-US" altLang="ko-KR" sz="2600" u="sng"/>
              <a:t>J: year / 100</a:t>
            </a:r>
            <a:r>
              <a:rPr lang="en-US" altLang="ko-KR" sz="2600"/>
              <a:t> (세기, 즉 연도의 앞 두 자리)</a:t>
            </a:r>
            <a:endParaRPr lang="en-US" altLang="ko-KR" sz="2600"/>
          </a:p>
        </p:txBody>
      </p:sp>
    </p:spTree>
    <p:extLst>
      <p:ext uri="{BB962C8B-B14F-4D97-AF65-F5344CB8AC3E}">
        <p14:creationId xmlns:p14="http://schemas.microsoft.com/office/powerpoint/2010/main" val="3043842277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특정 날짜가 무슨 요일인지 계산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8229" y="1600200"/>
            <a:ext cx="8045270" cy="47094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19009" y="1642264"/>
            <a:ext cx="2185530" cy="25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27387" y="4244496"/>
            <a:ext cx="7639572" cy="70458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7" name="가로 글상자 6"/>
          <p:cNvSpPr txBox="1"/>
          <p:nvPr/>
        </p:nvSpPr>
        <p:spPr>
          <a:xfrm>
            <a:off x="7270315" y="3772084"/>
            <a:ext cx="2896644" cy="36565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chemeClr val="accent4"/>
                </a:solidFill>
              </a:rPr>
              <a:t>Zeller</a:t>
            </a:r>
            <a:r>
              <a:rPr lang="ko-KR" altLang="en-US">
                <a:solidFill>
                  <a:schemeClr val="accent4"/>
                </a:solidFill>
              </a:rPr>
              <a:t> 공식</a:t>
            </a:r>
            <a:endParaRPr lang="ko-KR" alt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08150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특정 날짜가 무슨 요일인지 계산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08229" y="1600200"/>
            <a:ext cx="8045270" cy="47094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19009" y="1642264"/>
            <a:ext cx="2185530" cy="25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527387" y="5196474"/>
            <a:ext cx="5558424" cy="70458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281871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r="11940"/>
          <a:stretch>
            <a:fillRect/>
          </a:stretch>
        </p:blipFill>
        <p:spPr>
          <a:xfrm>
            <a:off x="5926376" y="71916"/>
            <a:ext cx="5911285" cy="671416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52966" y="101623"/>
            <a:ext cx="358819" cy="182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1357" y="458767"/>
            <a:ext cx="5765018" cy="547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7746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137</ep:Words>
  <ep:PresentationFormat>화면 슬라이드 쇼(4:3)</ep:PresentationFormat>
  <ep:Paragraphs>48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달력 출력하기(과제11번)  문제 해설</vt:lpstr>
      <vt:lpstr>슬라이드 2</vt:lpstr>
      <vt:lpstr>슬라이드 3</vt:lpstr>
      <vt:lpstr>1. 그 달이 며칠까지 있는지 계산</vt:lpstr>
      <vt:lpstr>2. 특정 날짜가 무슨 요일인지 계산</vt:lpstr>
      <vt:lpstr>2. 특정 날짜가 무슨 요일인지 계산</vt:lpstr>
      <vt:lpstr>2. 특정 날짜가 무슨 요일인지 계산</vt:lpstr>
      <vt:lpstr>2. 특정 날짜가 무슨 요일인지 계산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2025-04-06T00:58:56.993</dcterms:created>
  <dc:creator>장민주</dc:creator>
  <cp:lastModifiedBy>장민주</cp:lastModifiedBy>
  <dcterms:modified xsi:type="dcterms:W3CDTF">2025-04-06T07:00:34.423</dcterms:modified>
  <cp:revision>15</cp:revision>
  <dc:title>달력 출력하기(과제11번)  문제 해설</dc:title>
  <cp:version>12.0.0.4204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