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62" r:id="rId5"/>
    <p:sldId id="270" r:id="rId6"/>
    <p:sldId id="259" r:id="rId7"/>
    <p:sldId id="263" r:id="rId8"/>
    <p:sldId id="264" r:id="rId9"/>
    <p:sldId id="260" r:id="rId10"/>
    <p:sldId id="268" r:id="rId11"/>
    <p:sldId id="269" r:id="rId12"/>
    <p:sldId id="265" r:id="rId13"/>
    <p:sldId id="267" r:id="rId14"/>
    <p:sldId id="272" r:id="rId15"/>
    <p:sldId id="266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7"/>
    <a:srgbClr val="FFFFFF"/>
    <a:srgbClr val="348AC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D41E6-4378-4475-AE2F-B0743409BDA2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95C1-1B7C-4566-BD3B-67DC195F7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F84388D-6D5F-4695-8AAD-947940F7438C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2EC4177-1102-41CF-9078-8A7992B50720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6F515B7-A814-4DE2-A27F-383197471D0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707379B-E83A-4E4E-941B-5D9E4844B844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93A5A387-55D2-40E2-9C25-49CB6DBBF18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70F43D3-F89A-4080-B176-0E93E31592E6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0" name="그래픽 25" descr="추가 단색으로 채워진">
              <a:extLst>
                <a:ext uri="{FF2B5EF4-FFF2-40B4-BE49-F238E27FC236}">
                  <a16:creationId xmlns:a16="http://schemas.microsoft.com/office/drawing/2014/main" id="{E9CF1164-4B18-4727-8350-3DC94D84E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012424-35DF-47AC-9688-B30E8DB4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7874" y="3377630"/>
            <a:ext cx="7518078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7873" y="4087805"/>
            <a:ext cx="7518079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                                </a:t>
            </a:r>
            <a:endParaRPr lang="ko-KR" altLang="en-US" dirty="0"/>
          </a:p>
        </p:txBody>
      </p:sp>
      <p:sp>
        <p:nvSpPr>
          <p:cNvPr id="18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18149" y="4944587"/>
            <a:ext cx="2364340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</p:spTree>
    <p:extLst>
      <p:ext uri="{BB962C8B-B14F-4D97-AF65-F5344CB8AC3E}">
        <p14:creationId xmlns:p14="http://schemas.microsoft.com/office/powerpoint/2010/main" val="13977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A2A2A5-846D-4391-AA6C-9BEAAB8D955D}"/>
              </a:ext>
            </a:extLst>
          </p:cNvPr>
          <p:cNvSpPr txBox="1"/>
          <p:nvPr userDrawn="1"/>
        </p:nvSpPr>
        <p:spPr>
          <a:xfrm>
            <a:off x="10769986" y="629131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6CB7"/>
                </a:solidFill>
                <a:latin typeface="+mn-ea"/>
                <a:ea typeface="+mn-ea"/>
              </a:rPr>
              <a:t>/ 16</a:t>
            </a:r>
            <a:endParaRPr lang="ko-KR" altLang="en-US" sz="1600" b="1" dirty="0">
              <a:solidFill>
                <a:srgbClr val="006CB7"/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65900C03-956A-4109-9763-9ED01504D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55999" y="5096831"/>
            <a:ext cx="105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84388D-6D5F-4695-8AAD-947940F7438C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EC4177-1102-41CF-9078-8A7992B50720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6F515B7-A814-4DE2-A27F-383197471D0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707379B-E83A-4E4E-941B-5D9E4844B844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93A5A387-55D2-40E2-9C25-49CB6DBBF18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70F43D3-F89A-4080-B176-0E93E31592E6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3" name="그래픽 25" descr="추가 단색으로 채워진">
              <a:extLst>
                <a:ext uri="{FF2B5EF4-FFF2-40B4-BE49-F238E27FC236}">
                  <a16:creationId xmlns:a16="http://schemas.microsoft.com/office/drawing/2014/main" id="{E9CF1164-4B18-4727-8350-3DC94D84E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4012424-35DF-47AC-9688-B30E8DB4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 txBox="1">
            <a:spLocks/>
          </p:cNvSpPr>
          <p:nvPr userDrawn="1"/>
        </p:nvSpPr>
        <p:spPr>
          <a:xfrm>
            <a:off x="10381836" y="6286293"/>
            <a:ext cx="456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rgbClr val="006CB7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6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CB7"/>
                </a:solidFill>
              </a:defRPr>
            </a:lvl1pPr>
          </a:lstStyle>
          <a:p>
            <a:fld id="{D10590F8-FC7F-4907-81DB-E2FC985EC4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95E6-0002-4DF0-A0F4-5368FDEDA15F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90F8-FC7F-4907-81DB-E2FC985EC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4828" y="3682430"/>
            <a:ext cx="9827172" cy="54386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Naive Bayes</a:t>
            </a:r>
            <a:r>
              <a:rPr lang="ko-KR" altLang="en-US" sz="4000" dirty="0"/>
              <a:t>를 이용하여유방암 진단하기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9600" y="4604671"/>
            <a:ext cx="3247696" cy="1480819"/>
          </a:xfrm>
        </p:spPr>
        <p:txBody>
          <a:bodyPr>
            <a:normAutofit/>
          </a:bodyPr>
          <a:lstStyle/>
          <a:p>
            <a:r>
              <a:rPr lang="en-US" altLang="ko-KR" dirty="0"/>
              <a:t>2104 </a:t>
            </a:r>
            <a:r>
              <a:rPr lang="ko-KR" altLang="en-US" dirty="0"/>
              <a:t>김민경 </a:t>
            </a:r>
            <a:r>
              <a:rPr lang="en-US" altLang="ko-KR" dirty="0"/>
              <a:t>1101 </a:t>
            </a:r>
            <a:r>
              <a:rPr lang="ko-KR" altLang="en-US" dirty="0" err="1"/>
              <a:t>김다흰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1112 </a:t>
            </a:r>
            <a:r>
              <a:rPr lang="ko-KR" altLang="en-US" dirty="0"/>
              <a:t>유현아 </a:t>
            </a:r>
            <a:r>
              <a:rPr lang="en-US" altLang="ko-KR" dirty="0"/>
              <a:t>1202 </a:t>
            </a:r>
            <a:r>
              <a:rPr lang="ko-KR" altLang="en-US" dirty="0" err="1"/>
              <a:t>권도우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1518 </a:t>
            </a:r>
            <a:r>
              <a:rPr lang="ko-KR" altLang="en-US" dirty="0"/>
              <a:t>한성경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0" y="4369765"/>
            <a:ext cx="12192000" cy="45719"/>
          </a:xfrm>
          <a:custGeom>
            <a:avLst/>
            <a:gdLst>
              <a:gd name="connsiteX0" fmla="*/ 0 w 12192000"/>
              <a:gd name="connsiteY0" fmla="*/ 0 h 45719"/>
              <a:gd name="connsiteX1" fmla="*/ 12192000 w 12192000"/>
              <a:gd name="connsiteY1" fmla="*/ 0 h 45719"/>
              <a:gd name="connsiteX2" fmla="*/ 12192000 w 12192000"/>
              <a:gd name="connsiteY2" fmla="*/ 45719 h 45719"/>
              <a:gd name="connsiteX3" fmla="*/ 0 w 1219200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19">
                <a:moveTo>
                  <a:pt x="0" y="0"/>
                </a:moveTo>
                <a:lnTo>
                  <a:pt x="12192000" y="0"/>
                </a:lnTo>
                <a:lnTo>
                  <a:pt x="12192000" y="45719"/>
                </a:lnTo>
                <a:lnTo>
                  <a:pt x="0" y="457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FAF74-1395-4232-9A65-7E184186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237897"/>
            <a:ext cx="38100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8" y="292886"/>
            <a:ext cx="60189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프로세스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83779" y="1775400"/>
            <a:ext cx="4508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Validation은</a:t>
            </a:r>
            <a:r>
              <a:rPr lang="ko-KR" altLang="en-US" dirty="0"/>
              <a:t> 트레이닝 셋과 테스트 셋만이 아닌 새로운 데이터에 대해 비슷한 성능을 보일 수 있도록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(최적의 딥러닝 모델 구현을 위한 딥러닝 모델에 설정하는 변수)를 설정 합니다.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1F1AC-D895-4A21-AD07-B438E46CF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397608" y="959757"/>
            <a:ext cx="7286171" cy="4938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325DDB-6DBC-4EBF-B7FC-2A939A9F08BC}"/>
              </a:ext>
            </a:extLst>
          </p:cNvPr>
          <p:cNvSpPr/>
          <p:nvPr/>
        </p:nvSpPr>
        <p:spPr>
          <a:xfrm>
            <a:off x="4252740" y="2353419"/>
            <a:ext cx="663293" cy="872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B63DAE-F4E6-470F-AAB4-9EBC3BD528E7}"/>
              </a:ext>
            </a:extLst>
          </p:cNvPr>
          <p:cNvCxnSpPr>
            <a:cxnSpLocks/>
          </p:cNvCxnSpPr>
          <p:nvPr/>
        </p:nvCxnSpPr>
        <p:spPr>
          <a:xfrm flipV="1">
            <a:off x="4916033" y="2514600"/>
            <a:ext cx="2767746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8" y="292886"/>
            <a:ext cx="60189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프로세스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07216" y="3457015"/>
            <a:ext cx="4284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인간의 선험적 지식</a:t>
            </a:r>
            <a:r>
              <a:rPr lang="ko-KR" altLang="en-US" dirty="0"/>
              <a:t>(경험)을 기반으로 딥러닝 모델에 설정하는 변수)를 정할 때 기존 데이터를 트레이닝 셋과 테스트 셋으로만 나누면 평가를 위해 사용해야할 테스트 셋이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적합에 사용됩니다.(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테스트 셋에 영향을 받음)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E3B61-2AA2-43B2-B907-BA3BE9F1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6"/>
          <a:stretch/>
        </p:blipFill>
        <p:spPr>
          <a:xfrm>
            <a:off x="397608" y="1039904"/>
            <a:ext cx="7509608" cy="51112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0E7AC2-3A1A-4DB4-88B6-AC8C482F0110}"/>
              </a:ext>
            </a:extLst>
          </p:cNvPr>
          <p:cNvSpPr/>
          <p:nvPr/>
        </p:nvSpPr>
        <p:spPr>
          <a:xfrm>
            <a:off x="7907216" y="1369660"/>
            <a:ext cx="4284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모델의 성능 평가를 위해서는 </a:t>
            </a:r>
            <a:r>
              <a:rPr lang="ko-KR" altLang="en-US" b="1" dirty="0"/>
              <a:t>데이터를 학습</a:t>
            </a:r>
            <a:r>
              <a:rPr lang="ko-KR" altLang="en-US" dirty="0"/>
              <a:t>시키고(트레이닝 셋) 그 데이터를 테스트를 하는데(테스트 셋), </a:t>
            </a:r>
            <a:r>
              <a:rPr lang="ko-KR" altLang="en-US" b="1" dirty="0" err="1"/>
              <a:t>하이퍼파라미터</a:t>
            </a:r>
            <a:r>
              <a:rPr lang="ko-KR" altLang="en-US" dirty="0"/>
              <a:t>(최적의 딥러닝 모델 구현을 위해 </a:t>
            </a:r>
            <a:r>
              <a:rPr lang="ko-KR" altLang="en-US" dirty="0" err="1"/>
              <a:t>학습률이나</a:t>
            </a:r>
            <a:r>
              <a:rPr lang="ko-KR" altLang="en-US" dirty="0"/>
              <a:t> 배치크기, 훈련 반복 횟수, 가중치 초기화 방법 등이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8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81945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 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프로세스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861" y="3423776"/>
            <a:ext cx="1169627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pred.M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ko-K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pred.</a:t>
            </a:r>
            <a:r>
              <a:rPr lang="en-US" altLang="ko-KR" sz="1600" dirty="0" err="1"/>
              <a:t>B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dirty="0"/>
              <a:t>양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모델이 예측한 사례들이고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있는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M(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B(</a:t>
            </a:r>
            <a:r>
              <a:rPr lang="ko-KR" altLang="en-US" sz="1600" dirty="0"/>
              <a:t>양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실제의 </a:t>
            </a:r>
            <a:r>
              <a:rPr lang="ko-KR" alt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성공여부입니다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해석을 한 번 해보면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예측한 사례 중에 실제로 </a:t>
            </a:r>
            <a:r>
              <a:rPr lang="en-US" altLang="ko-KR" sz="1600" dirty="0"/>
              <a:t>M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dirty="0"/>
              <a:t>이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였던 경우가 </a:t>
            </a:r>
            <a:r>
              <a:rPr lang="en-US" altLang="ko-KR" sz="1600" dirty="0"/>
              <a:t>190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개이고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실제는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</a:t>
            </a:r>
            <a:r>
              <a:rPr lang="ko-KR" altLang="en-US" sz="1600" dirty="0"/>
              <a:t>양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 </a:t>
            </a:r>
            <a:b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예측한 사례가 </a:t>
            </a:r>
            <a:r>
              <a:rPr lang="en-US" altLang="ko-KR" sz="1600" dirty="0"/>
              <a:t>15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개라는 뜻입니다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</a:t>
            </a:r>
            <a:r>
              <a:rPr lang="en-US" altLang="ko-KR" sz="1600" dirty="0"/>
              <a:t>205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정도의 사례 중 </a:t>
            </a:r>
            <a:r>
              <a:rPr lang="en-US" altLang="ko-KR" sz="1600" dirty="0"/>
              <a:t>190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정확히 예측했으므로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Precision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92.68%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나오고 있습니다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</a:t>
            </a:r>
            <a:r>
              <a:rPr lang="ko-KR" altLang="en-US" sz="1600" dirty="0"/>
              <a:t>양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예측한 사례 중 </a:t>
            </a:r>
            <a:r>
              <a:rPr lang="en-US" altLang="ko-KR" sz="1600" dirty="0"/>
              <a:t>342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정확히 맞췄고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예측에 실패했으므로 </a:t>
            </a:r>
            <a:r>
              <a:rPr lang="en-US" altLang="ko-KR" sz="1600" dirty="0"/>
              <a:t>B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600" b="1" dirty="0"/>
              <a:t>C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 </a:t>
            </a:r>
            <a:r>
              <a:rPr lang="en-US" altLang="ko-KR" sz="1600" b="1" dirty="0"/>
              <a:t>P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recision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600" b="1" dirty="0"/>
              <a:t>93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.96%</a:t>
            </a:r>
            <a:br>
              <a:rPr lang="en-US" altLang="ko-KR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데이터는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유의미한 결과값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이라고 할 수 있습니다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세로로 해석할 수도 있는데 실제 </a:t>
            </a:r>
            <a:r>
              <a:rPr lang="en-US" altLang="ko-KR" sz="1600" dirty="0"/>
              <a:t>M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사례 중 제대로 예측한 사례의 비율을 계산하는 방식입니다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600" dirty="0"/>
              <a:t>M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사례 </a:t>
            </a:r>
            <a:r>
              <a:rPr lang="en-US" altLang="ko-KR" sz="1600" dirty="0"/>
              <a:t>212</a:t>
            </a:r>
            <a:r>
              <a:rPr lang="ko-KR" altLang="en-US" sz="1600" dirty="0"/>
              <a:t>개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 </a:t>
            </a:r>
            <a:r>
              <a:rPr lang="en-US" altLang="ko-KR" sz="1600" dirty="0"/>
              <a:t>190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맞았다는 </a:t>
            </a:r>
            <a:r>
              <a:rPr lang="ko-KR" alt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의미고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</a:t>
            </a:r>
            <a:r>
              <a:rPr lang="ko-KR" altLang="en-US" sz="1600" dirty="0"/>
              <a:t>양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사례 </a:t>
            </a:r>
            <a:r>
              <a:rPr lang="en-US" altLang="ko-KR" sz="1600" dirty="0"/>
              <a:t>357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중</a:t>
            </a:r>
            <a:r>
              <a:rPr lang="en-US" altLang="ko-KR" sz="1600" dirty="0"/>
              <a:t> 342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정확히 예측했다는 의미로 해석할 수 있습니다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600" dirty="0"/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의료분야의 데이터는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오차만으로도 오진을 할 수 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데이터는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래피드마이너</a:t>
            </a:r>
            <a:r>
              <a:rPr lang="ko-KR" altLang="en-US" sz="1200" b="1" dirty="0" err="1"/>
              <a:t>의</a:t>
            </a:r>
            <a:r>
              <a:rPr lang="ko-KR" altLang="en-US" sz="1200" b="1" dirty="0"/>
              <a:t> 학습을 돕기 위해 제작된 데이터이다</a:t>
            </a:r>
            <a:r>
              <a:rPr lang="en-US" altLang="ko-KR" sz="1200" b="1" dirty="0"/>
              <a:t>.</a:t>
            </a:r>
            <a:endParaRPr lang="ko-KR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2474BB-89C1-4334-B16B-B9206D43E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81"/>
          <a:stretch/>
        </p:blipFill>
        <p:spPr>
          <a:xfrm>
            <a:off x="742950" y="1036049"/>
            <a:ext cx="10706100" cy="22024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FA648D-A5FB-4BBF-867A-C2166E975B70}"/>
              </a:ext>
            </a:extLst>
          </p:cNvPr>
          <p:cNvSpPr/>
          <p:nvPr/>
        </p:nvSpPr>
        <p:spPr>
          <a:xfrm>
            <a:off x="866775" y="1581435"/>
            <a:ext cx="981075" cy="333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EE554-00B0-4012-A6F7-A34BADA6CEE8}"/>
              </a:ext>
            </a:extLst>
          </p:cNvPr>
          <p:cNvSpPr/>
          <p:nvPr/>
        </p:nvSpPr>
        <p:spPr>
          <a:xfrm>
            <a:off x="4171058" y="1212103"/>
            <a:ext cx="2743200" cy="369332"/>
          </a:xfrm>
          <a:prstGeom prst="rect">
            <a:avLst/>
          </a:prstGeom>
          <a:ln w="38100">
            <a:solidFill>
              <a:srgbClr val="006CB7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전체 사례에 대한 정확도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A2B08F-8F0F-49B0-BC55-59D1E4B93FD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847850" y="1396769"/>
            <a:ext cx="2323208" cy="351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2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8" y="292886"/>
            <a:ext cx="67914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Ⅳ    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역할 및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4372" y="3720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3153DD-A7A3-4098-8413-EA48C9A5145B}"/>
              </a:ext>
            </a:extLst>
          </p:cNvPr>
          <p:cNvGrpSpPr/>
          <p:nvPr/>
        </p:nvGrpSpPr>
        <p:grpSpPr>
          <a:xfrm>
            <a:off x="596564" y="1335333"/>
            <a:ext cx="1841834" cy="2116671"/>
            <a:chOff x="581891" y="1636741"/>
            <a:chExt cx="1841834" cy="21166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91" y="1636741"/>
              <a:ext cx="1781002" cy="178100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66959" y="3384080"/>
              <a:ext cx="16567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김민경</a:t>
              </a:r>
              <a:r>
                <a:rPr lang="en-US" altLang="ko-KR" dirty="0"/>
                <a:t>/</a:t>
              </a:r>
              <a:r>
                <a:rPr lang="ko-KR" altLang="en-US" dirty="0"/>
                <a:t>실습 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01997" y="3733151"/>
            <a:ext cx="8945103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AI와</a:t>
            </a:r>
            <a:r>
              <a:rPr lang="ko-KR" altLang="en-US" sz="1600" dirty="0"/>
              <a:t> 데이터의 관계에 대해 잘 몰랐는데 강의를 보면서 데이터 </a:t>
            </a:r>
            <a:r>
              <a:rPr lang="ko-KR" altLang="en-US" sz="1600" dirty="0" err="1"/>
              <a:t>마이닝</a:t>
            </a:r>
            <a:r>
              <a:rPr lang="ko-KR" altLang="en-US" sz="1600" dirty="0"/>
              <a:t>, 데이터 처리 등 관련 개념을 학습하면서 </a:t>
            </a:r>
            <a:r>
              <a:rPr lang="ko-KR" altLang="en-US" sz="1600" b="1" dirty="0"/>
              <a:t>데이터의 쓰임에 대해서 알아갈 수 있었습니다.</a:t>
            </a:r>
            <a:r>
              <a:rPr lang="ko-KR" altLang="en-US" sz="1600" dirty="0"/>
              <a:t> 그리고 </a:t>
            </a:r>
            <a:r>
              <a:rPr lang="ko-KR" altLang="en-US" sz="1600" dirty="0" err="1"/>
              <a:t>래피드</a:t>
            </a:r>
            <a:r>
              <a:rPr lang="ko-KR" altLang="en-US" sz="1600" dirty="0"/>
              <a:t> 마이너로 학습해보면서 데이터를 어떤 식으로 처리하고 예측하는지 알 수 있었고 </a:t>
            </a:r>
            <a:r>
              <a:rPr lang="ko-KR" altLang="en-US" sz="1600" b="1" dirty="0"/>
              <a:t>팀원들과의 프로젝트를 통해서 </a:t>
            </a:r>
            <a:r>
              <a:rPr lang="ko-KR" altLang="en-US" sz="1600" dirty="0"/>
              <a:t>몰랐던 개념과 예측을 통한 결과값에 대해서도 생각해 볼 수 있어 좋았습니다. 그냥 데이터를 모아서 그것을 통해서 예측을 하는 것이 아닌 </a:t>
            </a:r>
            <a:r>
              <a:rPr lang="ko-KR" altLang="en-US" sz="1600" b="1" dirty="0"/>
              <a:t>예측을 하는 방법에도 여러가지가 있고</a:t>
            </a:r>
            <a:r>
              <a:rPr lang="ko-KR" altLang="en-US" sz="1600" dirty="0"/>
              <a:t>, 예측을 하기 전에 데이터를 분석하고 학습시켜야 한다는 것을 알 수 있었습니다. </a:t>
            </a:r>
            <a:r>
              <a:rPr lang="ko-KR" altLang="en-US" sz="1600" b="1" dirty="0"/>
              <a:t>예측을 통하여 가치를 창출할 수 있다는 것</a:t>
            </a:r>
            <a:r>
              <a:rPr lang="ko-KR" altLang="en-US" sz="1600" dirty="0"/>
              <a:t>이 의미 있다고 생각하였습니다.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4ABDC9-001B-4560-A518-1DB522B5AF9F}"/>
              </a:ext>
            </a:extLst>
          </p:cNvPr>
          <p:cNvSpPr/>
          <p:nvPr/>
        </p:nvSpPr>
        <p:spPr>
          <a:xfrm>
            <a:off x="535732" y="1262526"/>
            <a:ext cx="1902667" cy="2200699"/>
          </a:xfrm>
          <a:prstGeom prst="rect">
            <a:avLst/>
          </a:prstGeom>
          <a:noFill/>
          <a:ln w="38100">
            <a:solidFill>
              <a:srgbClr val="006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FF7F83-EAF1-4801-B59D-BD99F90C1DA4}"/>
              </a:ext>
            </a:extLst>
          </p:cNvPr>
          <p:cNvGrpSpPr/>
          <p:nvPr/>
        </p:nvGrpSpPr>
        <p:grpSpPr>
          <a:xfrm>
            <a:off x="9802000" y="3705303"/>
            <a:ext cx="1682429" cy="2241608"/>
            <a:chOff x="9725890" y="3905328"/>
            <a:chExt cx="1682429" cy="224160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5890" y="3905328"/>
              <a:ext cx="1682429" cy="19715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F6E73F-739C-4194-B643-FA7D4C7399DB}"/>
                </a:ext>
              </a:extLst>
            </p:cNvPr>
            <p:cNvSpPr/>
            <p:nvPr/>
          </p:nvSpPr>
          <p:spPr>
            <a:xfrm>
              <a:off x="9915504" y="5777604"/>
              <a:ext cx="1430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김다흰</a:t>
              </a:r>
              <a:r>
                <a:rPr lang="en-US" altLang="ko-KR" dirty="0"/>
                <a:t>/</a:t>
              </a:r>
              <a:r>
                <a:rPr lang="ko-KR" altLang="en-US" dirty="0"/>
                <a:t>실습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8255B7-BD7F-4FAB-AC58-0919F180DB72}"/>
              </a:ext>
            </a:extLst>
          </p:cNvPr>
          <p:cNvSpPr/>
          <p:nvPr/>
        </p:nvSpPr>
        <p:spPr>
          <a:xfrm>
            <a:off x="9676953" y="3742997"/>
            <a:ext cx="1932522" cy="2265541"/>
          </a:xfrm>
          <a:prstGeom prst="rect">
            <a:avLst/>
          </a:prstGeom>
          <a:noFill/>
          <a:ln w="38100">
            <a:solidFill>
              <a:srgbClr val="006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9EA62-3F21-43B4-B32F-2ADEF3E21D69}"/>
              </a:ext>
            </a:extLst>
          </p:cNvPr>
          <p:cNvSpPr/>
          <p:nvPr/>
        </p:nvSpPr>
        <p:spPr>
          <a:xfrm>
            <a:off x="2465475" y="1040337"/>
            <a:ext cx="9144000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IT 기술을 이용하여 </a:t>
            </a:r>
            <a:r>
              <a:rPr lang="ko-KR" altLang="en-US" sz="1600" b="1" dirty="0"/>
              <a:t>의학 관련 부분과 접목</a:t>
            </a:r>
            <a:r>
              <a:rPr lang="ko-KR" altLang="en-US" sz="1600" dirty="0"/>
              <a:t>하여 프로젝트를 하고 싶다는 생각을 가지고 있었습니다. 때문에 프로젝트 주제를 정하면서 '유방암을 사전에 탐지' 주제를 보고 바로 선택하게 되었습니다. 낯선 </a:t>
            </a:r>
            <a:r>
              <a:rPr lang="ko-KR" altLang="en-US" sz="1600" dirty="0" err="1"/>
              <a:t>의학용어와</a:t>
            </a:r>
            <a:r>
              <a:rPr lang="ko-KR" altLang="en-US" sz="1600" dirty="0"/>
              <a:t> 처음 접하는 프로그램 탓에 실습하는 것에 어려움도 많았습니다. 프로젝트 관련 자료 또한 부족하여 프로젝트가 결코 쉽지 않다는 것을 직접적으로 느끼게 되었습니다. 자료조사 중 특히 </a:t>
            </a:r>
            <a:r>
              <a:rPr lang="ko-KR" altLang="en-US" sz="1600" dirty="0" err="1"/>
              <a:t>precision-recall</a:t>
            </a:r>
            <a:r>
              <a:rPr lang="ko-KR" altLang="en-US" sz="1600" dirty="0"/>
              <a:t> 표를 해석하는 것에 어려움을 느꼈습니다. </a:t>
            </a:r>
            <a:r>
              <a:rPr lang="ko-KR" altLang="en-US" sz="1600" b="1" dirty="0"/>
              <a:t>포기하지 않고 여러 웹사이트를 찾아 학습</a:t>
            </a:r>
            <a:r>
              <a:rPr lang="ko-KR" altLang="en-US" sz="1600" dirty="0"/>
              <a:t>하며 수치를 직접 넣어보고 계산함을 통해 </a:t>
            </a:r>
            <a:r>
              <a:rPr lang="ko-KR" altLang="en-US" sz="1600" dirty="0" err="1"/>
              <a:t>precision-recall</a:t>
            </a:r>
            <a:r>
              <a:rPr lang="ko-KR" altLang="en-US" sz="1600" dirty="0"/>
              <a:t> 표를 해석할 수 있게 되었을 때는 </a:t>
            </a:r>
            <a:r>
              <a:rPr lang="ko-KR" altLang="en-US" sz="1600" b="1" dirty="0"/>
              <a:t>배움의 즐거움을 느낄 수 있었습니다.</a:t>
            </a:r>
          </a:p>
        </p:txBody>
      </p:sp>
    </p:spTree>
    <p:extLst>
      <p:ext uri="{BB962C8B-B14F-4D97-AF65-F5344CB8AC3E}">
        <p14:creationId xmlns:p14="http://schemas.microsoft.com/office/powerpoint/2010/main" val="341964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8" y="292886"/>
            <a:ext cx="67914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Ⅳ    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역할 및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4372" y="3720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2268" y="1378179"/>
            <a:ext cx="9144000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처음에는 아마 대학교를 가지 </a:t>
            </a:r>
            <a:r>
              <a:rPr lang="ko-KR" altLang="en-US" sz="1600" dirty="0" err="1"/>
              <a:t>못할테니까</a:t>
            </a:r>
            <a:r>
              <a:rPr lang="ko-KR" altLang="en-US" sz="1600" dirty="0"/>
              <a:t> 대학에서 하는 수업을 들어보고 싶었고</a:t>
            </a:r>
            <a:r>
              <a:rPr lang="en-US" altLang="ko-KR" sz="1600" dirty="0"/>
              <a:t>, </a:t>
            </a:r>
            <a:r>
              <a:rPr lang="ko-KR" altLang="en-US" sz="1600" dirty="0"/>
              <a:t>수업이 시작된 </a:t>
            </a:r>
            <a:r>
              <a:rPr lang="ko-KR" altLang="en-US" sz="1600" dirty="0" err="1"/>
              <a:t>후로부터는</a:t>
            </a:r>
            <a:r>
              <a:rPr lang="ko-KR" altLang="en-US" sz="1600" dirty="0"/>
              <a:t> 아예 접해보지 </a:t>
            </a:r>
            <a:r>
              <a:rPr lang="ko-KR" altLang="en-US" sz="1600" dirty="0" err="1"/>
              <a:t>못했었던</a:t>
            </a:r>
            <a:r>
              <a:rPr lang="ko-KR" altLang="en-US" sz="1600" dirty="0"/>
              <a:t> 데이터에 대한 것과  그것을 처리하는 것</a:t>
            </a:r>
            <a:r>
              <a:rPr lang="en-US" altLang="ko-KR" sz="1600" dirty="0"/>
              <a:t>, </a:t>
            </a:r>
            <a:r>
              <a:rPr lang="ko-KR" altLang="en-US" sz="1600" dirty="0"/>
              <a:t>그런 것들을 하는 앱 조차도 </a:t>
            </a:r>
            <a:r>
              <a:rPr lang="ko-KR" altLang="en-US" sz="1600" dirty="0" err="1"/>
              <a:t>처음이였어서</a:t>
            </a:r>
            <a:r>
              <a:rPr lang="ko-KR" altLang="en-US" sz="1600" dirty="0"/>
              <a:t> </a:t>
            </a:r>
            <a:r>
              <a:rPr lang="ko-KR" altLang="en-US" sz="1600" b="1" dirty="0"/>
              <a:t>배우면서 굉장히 신기했고</a:t>
            </a:r>
            <a:r>
              <a:rPr lang="en-US" altLang="ko-KR" sz="1600" dirty="0"/>
              <a:t>, </a:t>
            </a:r>
            <a:r>
              <a:rPr lang="ko-KR" altLang="en-US" sz="1600" dirty="0"/>
              <a:t>대체로 개발과 친구들이 가질 직업적인 특성 </a:t>
            </a:r>
            <a:r>
              <a:rPr lang="ko-KR" altLang="en-US" sz="1600" dirty="0" err="1"/>
              <a:t>같은것들이</a:t>
            </a:r>
            <a:r>
              <a:rPr lang="ko-KR" altLang="en-US" sz="1600" dirty="0"/>
              <a:t> </a:t>
            </a:r>
            <a:r>
              <a:rPr lang="ko-KR" altLang="en-US" sz="1600" b="1" dirty="0"/>
              <a:t>제가 가질 직업과는 많이 </a:t>
            </a:r>
            <a:r>
              <a:rPr lang="ko-KR" altLang="en-US" sz="1600" b="1" dirty="0" err="1"/>
              <a:t>다르다는것을</a:t>
            </a:r>
            <a:r>
              <a:rPr lang="ko-KR" altLang="en-US" sz="1600" b="1" dirty="0"/>
              <a:t> 알게 된 </a:t>
            </a:r>
            <a:r>
              <a:rPr lang="ko-KR" altLang="en-US" sz="1600" b="1" dirty="0" err="1"/>
              <a:t>시간</a:t>
            </a:r>
            <a:r>
              <a:rPr lang="ko-KR" altLang="en-US" sz="1600" dirty="0" err="1"/>
              <a:t>이였습니다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다른 분야에 대해서 이 수업만으로는 </a:t>
            </a:r>
            <a:r>
              <a:rPr lang="ko-KR" altLang="en-US" sz="1600" dirty="0" err="1"/>
              <a:t>전반적인것을</a:t>
            </a:r>
            <a:r>
              <a:rPr lang="ko-KR" altLang="en-US" sz="1600" dirty="0"/>
              <a:t> 다 알지는 못하겠지만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그래도 제 전공이 아닌 </a:t>
            </a:r>
            <a:r>
              <a:rPr lang="ko-KR" altLang="en-US" sz="1600" b="1" dirty="0" err="1"/>
              <a:t>다른분야의</a:t>
            </a:r>
            <a:r>
              <a:rPr lang="ko-KR" altLang="en-US" sz="1600" b="1" dirty="0"/>
              <a:t> 지식을 </a:t>
            </a:r>
            <a:r>
              <a:rPr lang="ko-KR" altLang="en-US" sz="1600" b="1" dirty="0" err="1"/>
              <a:t>쌓을수</a:t>
            </a:r>
            <a:r>
              <a:rPr lang="ko-KR" altLang="en-US" sz="1600" b="1" dirty="0"/>
              <a:t> 있는 </a:t>
            </a:r>
            <a:r>
              <a:rPr lang="ko-KR" altLang="en-US" sz="1600" b="1" dirty="0" err="1"/>
              <a:t>시간</a:t>
            </a:r>
            <a:r>
              <a:rPr lang="ko-KR" altLang="en-US" sz="1600" dirty="0" err="1"/>
              <a:t>이였어서</a:t>
            </a:r>
            <a:r>
              <a:rPr lang="ko-KR" altLang="en-US" sz="1600" dirty="0"/>
              <a:t> 좋은 </a:t>
            </a:r>
            <a:r>
              <a:rPr lang="ko-KR" altLang="en-US" sz="1600" dirty="0" err="1"/>
              <a:t>시간이였다고</a:t>
            </a:r>
            <a:r>
              <a:rPr lang="ko-KR" altLang="en-US" sz="1600" dirty="0"/>
              <a:t> 생각합니다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01225" y="3107099"/>
            <a:ext cx="1902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한성경</a:t>
            </a:r>
            <a:r>
              <a:rPr lang="en-US" altLang="ko-KR" dirty="0"/>
              <a:t>/PPT</a:t>
            </a:r>
            <a:r>
              <a:rPr lang="ko-KR" altLang="en-US" dirty="0"/>
              <a:t>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4ABDC9-001B-4560-A518-1DB522B5AF9F}"/>
              </a:ext>
            </a:extLst>
          </p:cNvPr>
          <p:cNvSpPr/>
          <p:nvPr/>
        </p:nvSpPr>
        <p:spPr>
          <a:xfrm>
            <a:off x="535732" y="1538752"/>
            <a:ext cx="1902667" cy="1939538"/>
          </a:xfrm>
          <a:prstGeom prst="rect">
            <a:avLst/>
          </a:prstGeom>
          <a:noFill/>
          <a:ln w="38100">
            <a:solidFill>
              <a:srgbClr val="006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17C205F5-BD97-4AAB-96C9-7CD538AEC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9" r="18832"/>
          <a:stretch/>
        </p:blipFill>
        <p:spPr>
          <a:xfrm>
            <a:off x="601225" y="1631367"/>
            <a:ext cx="1781002" cy="15210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990B94-A55C-4B3F-A628-64FCC059EE4F}"/>
              </a:ext>
            </a:extLst>
          </p:cNvPr>
          <p:cNvSpPr/>
          <p:nvPr/>
        </p:nvSpPr>
        <p:spPr>
          <a:xfrm>
            <a:off x="9828149" y="5446800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귄도우</a:t>
            </a:r>
            <a:r>
              <a:rPr lang="en-US" altLang="ko-KR" dirty="0"/>
              <a:t>/</a:t>
            </a:r>
            <a:r>
              <a:rPr lang="ko-KR" altLang="en-US" dirty="0"/>
              <a:t>발표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5CF45-5B8C-4C95-9860-11C73ACC527E}"/>
              </a:ext>
            </a:extLst>
          </p:cNvPr>
          <p:cNvSpPr/>
          <p:nvPr/>
        </p:nvSpPr>
        <p:spPr>
          <a:xfrm>
            <a:off x="9580931" y="3794218"/>
            <a:ext cx="1902667" cy="2027689"/>
          </a:xfrm>
          <a:prstGeom prst="rect">
            <a:avLst/>
          </a:prstGeom>
          <a:noFill/>
          <a:ln w="38100">
            <a:solidFill>
              <a:srgbClr val="006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9D38B2-ED24-4D97-9A35-4F24297E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149" y="3901586"/>
            <a:ext cx="1408228" cy="15459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907250-338E-4FAD-A372-83058140935A}"/>
              </a:ext>
            </a:extLst>
          </p:cNvPr>
          <p:cNvSpPr/>
          <p:nvPr/>
        </p:nvSpPr>
        <p:spPr>
          <a:xfrm>
            <a:off x="535732" y="4414039"/>
            <a:ext cx="89715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잘 알지 못했던 </a:t>
            </a:r>
            <a:r>
              <a:rPr lang="ko-KR" altLang="en-US" b="1" dirty="0"/>
              <a:t>인공지능에 대해 </a:t>
            </a:r>
            <a:r>
              <a:rPr lang="ko-KR" altLang="en-US" dirty="0"/>
              <a:t>알 수 있어서 유익했던 시간이었고 </a:t>
            </a:r>
            <a:r>
              <a:rPr lang="ko-KR" altLang="en-US" b="1" dirty="0"/>
              <a:t>데이터를 기반한 결과 도출 자료</a:t>
            </a:r>
            <a:r>
              <a:rPr lang="ko-KR" altLang="en-US" dirty="0"/>
              <a:t>들이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ko-KR" altLang="en-US" dirty="0" err="1"/>
              <a:t>만들어지는지에대한</a:t>
            </a:r>
            <a:r>
              <a:rPr lang="ko-KR" altLang="en-US" dirty="0"/>
              <a:t> 과정을 알 수 있어 좋았습니다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8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8" y="292886"/>
            <a:ext cx="67914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Ⅳ    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역할 및 소감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1AF5C9-2BEA-401C-978E-F55F10121FF3}"/>
              </a:ext>
            </a:extLst>
          </p:cNvPr>
          <p:cNvSpPr/>
          <p:nvPr/>
        </p:nvSpPr>
        <p:spPr>
          <a:xfrm>
            <a:off x="689961" y="3676228"/>
            <a:ext cx="10950496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대학교에 대해서 </a:t>
            </a:r>
            <a:r>
              <a:rPr lang="ko-KR" altLang="en-US" sz="1600" dirty="0" err="1"/>
              <a:t>궁금한것도</a:t>
            </a:r>
            <a:r>
              <a:rPr lang="ko-KR" altLang="en-US" sz="1600" dirty="0"/>
              <a:t> 많고 </a:t>
            </a:r>
            <a:r>
              <a:rPr lang="ko-KR" altLang="en-US" sz="1600" dirty="0" err="1"/>
              <a:t>언제가는</a:t>
            </a:r>
            <a:r>
              <a:rPr lang="ko-KR" altLang="en-US" sz="1600" dirty="0"/>
              <a:t> 꼭 가야지라는 생각을 하고 있은 와중에 이런 기회가 생겨서 좋은 경험이 되어 너무 좋았습니다</a:t>
            </a:r>
            <a:r>
              <a:rPr lang="en-US" altLang="ko-KR" sz="1600" dirty="0"/>
              <a:t>!! </a:t>
            </a:r>
            <a:r>
              <a:rPr lang="ko-KR" altLang="en-US" sz="1600" dirty="0"/>
              <a:t>그리고 평소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차산업에 관련하여 관심이 많아</a:t>
            </a:r>
            <a:r>
              <a:rPr lang="ko-KR" altLang="en-US" sz="1600" dirty="0"/>
              <a:t>서 이번 기회를 통해 </a:t>
            </a:r>
            <a:r>
              <a:rPr lang="en-US" altLang="ko-KR" sz="1600" b="1" dirty="0"/>
              <a:t>Ai</a:t>
            </a:r>
            <a:r>
              <a:rPr lang="ko-KR" altLang="en-US" sz="1600" b="1" dirty="0"/>
              <a:t>에 대해 많은 것을 </a:t>
            </a:r>
            <a:r>
              <a:rPr lang="ko-KR" altLang="en-US" sz="1600" b="1" dirty="0" err="1"/>
              <a:t>알게되었습니다</a:t>
            </a:r>
            <a:r>
              <a:rPr lang="en-US" altLang="ko-KR" sz="1600" dirty="0"/>
              <a:t>! </a:t>
            </a:r>
            <a:r>
              <a:rPr lang="ko-KR" altLang="en-US" sz="1600" dirty="0"/>
              <a:t>이번활동을 통해 </a:t>
            </a:r>
            <a:r>
              <a:rPr lang="ko-KR" altLang="en-US" sz="1600" dirty="0" err="1"/>
              <a:t>대학교에가면</a:t>
            </a:r>
            <a:r>
              <a:rPr lang="ko-KR" altLang="en-US" sz="1600" dirty="0"/>
              <a:t> </a:t>
            </a:r>
            <a:r>
              <a:rPr lang="ko-KR" altLang="en-US" sz="1600" b="1" dirty="0"/>
              <a:t>어떻게 조별과제를 할까 궁금</a:t>
            </a:r>
            <a:r>
              <a:rPr lang="ko-KR" altLang="en-US" sz="1600" dirty="0"/>
              <a:t>했는데 이렇게 하고 나니까 평소 팀으로 하는 방식이랑 달라서 좀 당황했지만 선생님께서 많이 </a:t>
            </a:r>
            <a:r>
              <a:rPr lang="ko-KR" altLang="en-US" sz="1600" dirty="0" err="1"/>
              <a:t>도와주셔서</a:t>
            </a:r>
            <a:r>
              <a:rPr lang="ko-KR" altLang="en-US" sz="1600" dirty="0"/>
              <a:t> 걱정을 덜 수 있었습니다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이렇게나마</a:t>
            </a:r>
            <a:r>
              <a:rPr lang="ko-KR" altLang="en-US" sz="1600" dirty="0"/>
              <a:t> 대학교 생활을 체험할 수 있어서 너무 재미있었고 좋았습니다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이번에 자료조사를 맡았는데 생소한 내용이라 꼼꼼히 </a:t>
            </a:r>
            <a:r>
              <a:rPr lang="ko-KR" altLang="en-US" sz="1600" dirty="0" err="1"/>
              <a:t>조사했던것</a:t>
            </a:r>
            <a:r>
              <a:rPr lang="ko-KR" altLang="en-US" sz="1600" dirty="0"/>
              <a:t> 같아요</a:t>
            </a:r>
            <a:r>
              <a:rPr lang="en-US" altLang="ko-KR" sz="1600" dirty="0"/>
              <a:t>. </a:t>
            </a:r>
            <a:r>
              <a:rPr lang="ko-KR" altLang="en-US" sz="1600" dirty="0"/>
              <a:t>다음에도 이런 </a:t>
            </a:r>
            <a:r>
              <a:rPr lang="ko-KR" altLang="en-US" sz="1600" b="1" dirty="0"/>
              <a:t>좋은 기회가 있었으면 좋겠습니다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모두모두 수고하셨습니다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3AA7A-0848-4681-8050-DAAA7A872CA6}"/>
              </a:ext>
            </a:extLst>
          </p:cNvPr>
          <p:cNvSpPr/>
          <p:nvPr/>
        </p:nvSpPr>
        <p:spPr>
          <a:xfrm>
            <a:off x="728061" y="330622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유현아</a:t>
            </a:r>
            <a:r>
              <a:rPr lang="en-US" altLang="ko-KR" dirty="0"/>
              <a:t>/</a:t>
            </a:r>
            <a:r>
              <a:rPr lang="ko-KR" altLang="en-US" dirty="0"/>
              <a:t>자료조사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BAC4FD-5E4D-448B-9D3A-2E088E3242FE}"/>
              </a:ext>
            </a:extLst>
          </p:cNvPr>
          <p:cNvSpPr/>
          <p:nvPr/>
        </p:nvSpPr>
        <p:spPr>
          <a:xfrm>
            <a:off x="689961" y="1410687"/>
            <a:ext cx="1932522" cy="2265541"/>
          </a:xfrm>
          <a:prstGeom prst="rect">
            <a:avLst/>
          </a:prstGeom>
          <a:noFill/>
          <a:ln w="38100">
            <a:solidFill>
              <a:srgbClr val="006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패브릭이(가) 표시된 사진&#10;&#10;자동 생성된 설명">
            <a:extLst>
              <a:ext uri="{FF2B5EF4-FFF2-40B4-BE49-F238E27FC236}">
                <a16:creationId xmlns:a16="http://schemas.microsoft.com/office/drawing/2014/main" id="{32EFE52E-D378-4ADB-B6B3-4B51568F86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r="8920"/>
          <a:stretch/>
        </p:blipFill>
        <p:spPr>
          <a:xfrm rot="5400000">
            <a:off x="749380" y="1542582"/>
            <a:ext cx="1813684" cy="17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8996" y="279307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006CB7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5179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77A9FF-D9B2-4B52-ABA9-5D018C34D092}"/>
              </a:ext>
            </a:extLst>
          </p:cNvPr>
          <p:cNvSpPr txBox="1"/>
          <p:nvPr/>
        </p:nvSpPr>
        <p:spPr>
          <a:xfrm>
            <a:off x="5346897" y="258770"/>
            <a:ext cx="1632178" cy="830997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dist"/>
            <a:r>
              <a:rPr lang="ko-KR" altLang="en-US" sz="4800" b="1" dirty="0">
                <a:solidFill>
                  <a:srgbClr val="006CB7"/>
                </a:solidFill>
              </a:rPr>
              <a:t>목 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6265" y="1348081"/>
            <a:ext cx="7975600" cy="1185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ig Number">
            <a:extLst>
              <a:ext uri="{FF2B5EF4-FFF2-40B4-BE49-F238E27FC236}">
                <a16:creationId xmlns:a16="http://schemas.microsoft.com/office/drawing/2014/main" id="{C5B17CFF-A18A-4BC6-BC13-76D6CC8C0E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27554" y="2871464"/>
            <a:ext cx="80033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Ⅱ       </a:t>
            </a:r>
            <a:r>
              <a:rPr lang="ko-KR" altLang="en-US" sz="4000" b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방법론 소개</a:t>
            </a:r>
            <a:endParaRPr lang="en-GB" sz="4000" b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13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27554" y="1681446"/>
            <a:ext cx="747431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GB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       </a:t>
            </a:r>
            <a:r>
              <a:rPr lang="ko-KR" altLang="en-US" sz="4000" b="1" dirty="0">
                <a:solidFill>
                  <a:srgbClr val="006CB7"/>
                </a:solidFill>
                <a:latin typeface="Georgia"/>
                <a:cs typeface="Arial" pitchFamily="34" charset="0"/>
              </a:rPr>
              <a:t>주제</a:t>
            </a:r>
            <a:r>
              <a:rPr lang="en-GB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  </a:t>
            </a:r>
          </a:p>
        </p:txBody>
      </p:sp>
      <p:sp>
        <p:nvSpPr>
          <p:cNvPr id="14" name="Big Number">
            <a:extLst>
              <a:ext uri="{FF2B5EF4-FFF2-40B4-BE49-F238E27FC236}">
                <a16:creationId xmlns:a16="http://schemas.microsoft.com/office/drawing/2014/main" id="{A8F2EEFB-F8FD-42BD-B5BE-B8963501F9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27554" y="4103636"/>
            <a:ext cx="77353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       </a:t>
            </a:r>
            <a:r>
              <a:rPr lang="ko-KR" altLang="en-US" sz="4000" b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프로세스</a:t>
            </a:r>
            <a:endParaRPr lang="en-GB" sz="4000" b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7554" y="5293654"/>
            <a:ext cx="7805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Ⅳ    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역할 및 소감</a:t>
            </a:r>
          </a:p>
        </p:txBody>
      </p:sp>
    </p:spTree>
    <p:extLst>
      <p:ext uri="{BB962C8B-B14F-4D97-AF65-F5344CB8AC3E}">
        <p14:creationId xmlns:p14="http://schemas.microsoft.com/office/powerpoint/2010/main" val="31242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35595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GB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주제</a:t>
            </a:r>
            <a:endParaRPr lang="en-GB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D5E6D-0AB3-4E3F-9CC9-59777759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14" y="1366514"/>
            <a:ext cx="3183880" cy="2215415"/>
          </a:xfrm>
          <a:prstGeom prst="rect">
            <a:avLst/>
          </a:prstGeom>
          <a:ln w="38100">
            <a:solidFill>
              <a:srgbClr val="006CB7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8B24C-3264-4D8C-B0DD-4B15ECDCC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3743325"/>
            <a:ext cx="3221636" cy="2215415"/>
          </a:xfrm>
          <a:prstGeom prst="rect">
            <a:avLst/>
          </a:prstGeom>
          <a:ln w="38100">
            <a:solidFill>
              <a:srgbClr val="006CB7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7ED1C2-03D4-464E-BF1F-5AABB61A5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88" y="1902508"/>
            <a:ext cx="5214938" cy="3052984"/>
          </a:xfrm>
          <a:prstGeom prst="rect">
            <a:avLst/>
          </a:prstGeom>
          <a:ln w="38100">
            <a:solidFill>
              <a:srgbClr val="006CB7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C5F04BE-18B0-4195-B724-77877521AE04}"/>
              </a:ext>
            </a:extLst>
          </p:cNvPr>
          <p:cNvSpPr/>
          <p:nvPr/>
        </p:nvSpPr>
        <p:spPr>
          <a:xfrm>
            <a:off x="5141119" y="3457576"/>
            <a:ext cx="11430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E495DB-C92F-46E4-971D-FBB9942C010B}"/>
              </a:ext>
            </a:extLst>
          </p:cNvPr>
          <p:cNvSpPr/>
          <p:nvPr/>
        </p:nvSpPr>
        <p:spPr>
          <a:xfrm>
            <a:off x="5103363" y="3003284"/>
            <a:ext cx="12978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006CB7"/>
                </a:solidFill>
              </a:rPr>
              <a:t>초기 진단</a:t>
            </a:r>
          </a:p>
        </p:txBody>
      </p:sp>
    </p:spTree>
    <p:extLst>
      <p:ext uri="{BB962C8B-B14F-4D97-AF65-F5344CB8AC3E}">
        <p14:creationId xmlns:p14="http://schemas.microsoft.com/office/powerpoint/2010/main" val="37268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609" y="292886"/>
            <a:ext cx="35595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GB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주제</a:t>
            </a:r>
            <a:endParaRPr lang="en-GB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EAAC6-2EFF-46B7-8D44-7DD885EE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91" y="1363529"/>
            <a:ext cx="9913219" cy="4130942"/>
          </a:xfrm>
          <a:prstGeom prst="rect">
            <a:avLst/>
          </a:prstGeom>
          <a:ln w="38100">
            <a:solidFill>
              <a:srgbClr val="006CB7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22CEF2-80BA-4A64-9285-A774DEC7B082}"/>
              </a:ext>
            </a:extLst>
          </p:cNvPr>
          <p:cNvSpPr/>
          <p:nvPr/>
        </p:nvSpPr>
        <p:spPr>
          <a:xfrm>
            <a:off x="3086100" y="2660333"/>
            <a:ext cx="96012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D2E45-BAD1-4659-917D-2BE73DDAC8A4}"/>
              </a:ext>
            </a:extLst>
          </p:cNvPr>
          <p:cNvSpPr txBox="1"/>
          <p:nvPr/>
        </p:nvSpPr>
        <p:spPr>
          <a:xfrm>
            <a:off x="9085944" y="5494471"/>
            <a:ext cx="214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Github</a:t>
            </a:r>
            <a:r>
              <a:rPr lang="en-US" altLang="ko-KR" sz="1200" dirty="0"/>
              <a:t>, Ankitadutta2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183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잘린 위쪽 모서리 9">
            <a:extLst>
              <a:ext uri="{FF2B5EF4-FFF2-40B4-BE49-F238E27FC236}">
                <a16:creationId xmlns:a16="http://schemas.microsoft.com/office/drawing/2014/main" id="{DEA405A0-2D9A-42A2-9E35-1973CAB19948}"/>
              </a:ext>
            </a:extLst>
          </p:cNvPr>
          <p:cNvSpPr/>
          <p:nvPr/>
        </p:nvSpPr>
        <p:spPr>
          <a:xfrm rot="16200000">
            <a:off x="5474903" y="2660408"/>
            <a:ext cx="5065478" cy="156154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3000">
                <a:srgbClr val="E5E5E5"/>
              </a:gs>
              <a:gs pos="42000">
                <a:schemeClr val="bg1">
                  <a:lumMod val="95000"/>
                  <a:shade val="67500"/>
                  <a:satMod val="115000"/>
                  <a:alpha val="36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CCFCC-239E-42D6-A4B2-389C3DA24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72"/>
          <a:stretch/>
        </p:blipFill>
        <p:spPr>
          <a:xfrm>
            <a:off x="469592" y="1063965"/>
            <a:ext cx="6981410" cy="4730070"/>
          </a:xfrm>
          <a:prstGeom prst="rect">
            <a:avLst/>
          </a:prstGeom>
        </p:spPr>
      </p:pic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35595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GB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주제</a:t>
            </a:r>
            <a:endParaRPr lang="en-GB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2CEF2-80BA-4A64-9285-A774DEC7B082}"/>
              </a:ext>
            </a:extLst>
          </p:cNvPr>
          <p:cNvSpPr/>
          <p:nvPr/>
        </p:nvSpPr>
        <p:spPr>
          <a:xfrm>
            <a:off x="895350" y="2184082"/>
            <a:ext cx="330200" cy="3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D2E45-BAD1-4659-917D-2BE73DDAC8A4}"/>
              </a:ext>
            </a:extLst>
          </p:cNvPr>
          <p:cNvSpPr txBox="1"/>
          <p:nvPr/>
        </p:nvSpPr>
        <p:spPr>
          <a:xfrm>
            <a:off x="5466728" y="5794035"/>
            <a:ext cx="214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Github</a:t>
            </a:r>
            <a:r>
              <a:rPr lang="en-US" altLang="ko-KR" sz="1200" dirty="0"/>
              <a:t>, Ankitadutta2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C096FA-10B1-444C-BDFC-B06E3226D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642" y="884083"/>
            <a:ext cx="3061793" cy="50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78004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Ⅱ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방법론 소개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9" y="1493215"/>
            <a:ext cx="65216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400" b="1" kern="0" dirty="0">
                <a:ea typeface="함초롬바탕" panose="02030604000101010101" pitchFamily="18" charset="-127"/>
              </a:rPr>
              <a:t>- </a:t>
            </a:r>
            <a:r>
              <a:rPr lang="ko-KR" altLang="en-US" sz="2400" b="1" kern="0" dirty="0">
                <a:ea typeface="함초롬바탕" panose="02030604000101010101" pitchFamily="18" charset="-127"/>
              </a:rPr>
              <a:t>조건부 확률 </a:t>
            </a:r>
            <a:endParaRPr lang="en-US" altLang="ko-KR" sz="2400" b="1" kern="0" dirty="0">
              <a:ea typeface="함초롬바탕" panose="020306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조건부 확률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영어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: conditional probability)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은 주어진 사건이 일어났다는 가정하에 다른 한 사건이 일어날 확률을 뜻한다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705" y="2278045"/>
            <a:ext cx="2437484" cy="691798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7609" y="3438203"/>
            <a:ext cx="622478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lt"/>
                <a:ea typeface="함초롬바탕" panose="02030604000101010101" pitchFamily="18" charset="-127"/>
              </a:rPr>
              <a:t>-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함초롬바탕" panose="02030604000101010101" pitchFamily="18" charset="-127"/>
              </a:rPr>
              <a:t>베이즈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lt"/>
                <a:ea typeface="함초롬바탕" panose="02030604000101010101" pitchFamily="18" charset="-127"/>
              </a:rPr>
              <a:t> 정리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+mn-lt"/>
                <a:ea typeface="함초롬바탕" panose="02030604000101010101" pitchFamily="18" charset="-127"/>
              </a:rPr>
              <a:t> 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+mn-lt"/>
              <a:ea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새로운 정보를 토대로 어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 사건이 발생했다는 주장에 대한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신뢰도를 갱신해 나가는 방법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30" name="_x327341784" descr="EMB00002e8c4b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3" t="44436" r="36007" b="25334"/>
          <a:stretch/>
        </p:blipFill>
        <p:spPr bwMode="auto">
          <a:xfrm>
            <a:off x="7487145" y="4031672"/>
            <a:ext cx="3110603" cy="106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5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78004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Ⅱ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방법론 소개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9" y="908439"/>
            <a:ext cx="11794391" cy="322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300000"/>
              </a:lnSpc>
            </a:pPr>
            <a:r>
              <a:rPr lang="en-US" altLang="ko-KR" sz="2400" b="1" kern="0" dirty="0">
                <a:ea typeface="함초롬바탕" panose="02030604000101010101" pitchFamily="18" charset="-127"/>
              </a:rPr>
              <a:t>- </a:t>
            </a:r>
            <a:r>
              <a:rPr lang="en-US" altLang="ko-KR" sz="2400" b="1" dirty="0"/>
              <a:t>Naive Bayes</a:t>
            </a:r>
            <a:r>
              <a:rPr lang="en-US" altLang="ko-KR" sz="2400" dirty="0"/>
              <a:t>(</a:t>
            </a:r>
            <a:r>
              <a:rPr lang="en-US" altLang="ko-KR" dirty="0"/>
              <a:t>Naive : </a:t>
            </a:r>
            <a:r>
              <a:rPr lang="ko-KR" altLang="en-US" dirty="0"/>
              <a:t>순진한</a:t>
            </a:r>
            <a:r>
              <a:rPr lang="en-US" altLang="ko-KR" dirty="0"/>
              <a:t>, </a:t>
            </a:r>
            <a:r>
              <a:rPr lang="ko-KR" altLang="en-US" dirty="0"/>
              <a:t>천진난만한</a:t>
            </a:r>
            <a:r>
              <a:rPr lang="en-US" altLang="ko-KR" dirty="0"/>
              <a:t>, </a:t>
            </a:r>
            <a:r>
              <a:rPr lang="ko-KR" altLang="en-US" dirty="0"/>
              <a:t>천박한</a:t>
            </a:r>
            <a:r>
              <a:rPr lang="en-US" altLang="ko-KR" dirty="0"/>
              <a:t>)</a:t>
            </a:r>
            <a:endParaRPr lang="en-US" altLang="ko-KR" sz="2400" b="1" kern="0" dirty="0">
              <a:ea typeface="함초롬바탕" panose="02030604000101010101" pitchFamily="18" charset="-127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동물을 예시로 들자면</a:t>
            </a:r>
            <a:r>
              <a:rPr lang="en-US" altLang="ko-KR" dirty="0"/>
              <a:t>, </a:t>
            </a:r>
            <a:r>
              <a:rPr lang="ko-KR" altLang="en-US" dirty="0"/>
              <a:t>수많은 동물의 자세와</a:t>
            </a:r>
            <a:r>
              <a:rPr lang="en-US" altLang="ko-KR" dirty="0"/>
              <a:t>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생김새 그리고 털의 색깔</a:t>
            </a:r>
            <a:r>
              <a:rPr lang="en-US" altLang="ko-KR" dirty="0"/>
              <a:t>(Feature)</a:t>
            </a:r>
            <a:r>
              <a:rPr lang="ko-KR" altLang="en-US" dirty="0"/>
              <a:t>을 기반으로 그 동물이 </a:t>
            </a:r>
            <a:br>
              <a:rPr lang="en-US" altLang="ko-KR" dirty="0"/>
            </a:br>
            <a:r>
              <a:rPr lang="ko-KR" altLang="en-US" dirty="0"/>
              <a:t>호랑이인지 고양이인지 얼룩말인지</a:t>
            </a:r>
            <a:r>
              <a:rPr lang="en-US" altLang="ko-KR" dirty="0"/>
              <a:t>(Label) </a:t>
            </a:r>
            <a:r>
              <a:rPr lang="ko-KR" altLang="en-US" dirty="0"/>
              <a:t>분류를 하는 것으로</a:t>
            </a:r>
            <a:r>
              <a:rPr lang="en-US" altLang="ko-KR" dirty="0"/>
              <a:t>, </a:t>
            </a:r>
            <a:r>
              <a:rPr lang="ko-KR" altLang="en-US" dirty="0"/>
              <a:t>기계 학습분야에서 특성들 사이의 독립을 </a:t>
            </a:r>
            <a:br>
              <a:rPr lang="en-US" altLang="ko-KR" dirty="0"/>
            </a:br>
            <a:r>
              <a:rPr lang="ko-KR" altLang="en-US" dirty="0"/>
              <a:t>가정하는 </a:t>
            </a:r>
            <a:r>
              <a:rPr lang="ko-KR" altLang="en-US" dirty="0" err="1"/>
              <a:t>베이즈</a:t>
            </a:r>
            <a:r>
              <a:rPr lang="ko-KR" altLang="en-US" dirty="0"/>
              <a:t> 정리를 적용한 확률 분류기의 일종</a:t>
            </a:r>
          </a:p>
          <a:p>
            <a:pPr fontAlgn="base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94B20-A62A-45CC-A06D-5D7482A87250}"/>
              </a:ext>
            </a:extLst>
          </p:cNvPr>
          <p:cNvSpPr txBox="1"/>
          <p:nvPr/>
        </p:nvSpPr>
        <p:spPr>
          <a:xfrm>
            <a:off x="397608" y="3915192"/>
            <a:ext cx="11794391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이미 발생한 다른 사건의 확률을 고려하여 사건이 발생할 확률을 찾는다. 이미 어떤 사건이 발생할 확률을 사전에 알고 있는 확률과 사건 </a:t>
            </a:r>
            <a:r>
              <a:rPr lang="ko-KR" altLang="en-US" dirty="0" err="1"/>
              <a:t>A가</a:t>
            </a:r>
            <a:r>
              <a:rPr lang="ko-KR" altLang="en-US" dirty="0"/>
              <a:t> 발생했다는 조건하에, 사건 </a:t>
            </a:r>
            <a:r>
              <a:rPr lang="ko-KR" altLang="en-US" dirty="0" err="1"/>
              <a:t>R이</a:t>
            </a:r>
            <a:r>
              <a:rPr lang="ko-KR" altLang="en-US" dirty="0"/>
              <a:t> 발생할 확률(조건에 대한 시간이 순차적)을 이용하여 나중에 일어나는 사건 </a:t>
            </a:r>
            <a:r>
              <a:rPr lang="ko-KR" altLang="en-US" dirty="0" err="1"/>
              <a:t>R을</a:t>
            </a:r>
            <a:r>
              <a:rPr lang="ko-KR" altLang="en-US" dirty="0"/>
              <a:t> 전제로 하는 조건부 확률(조건에 대한 시간에 역순)을 표현하는 방법이다.</a:t>
            </a:r>
          </a:p>
        </p:txBody>
      </p:sp>
    </p:spTree>
    <p:extLst>
      <p:ext uri="{BB962C8B-B14F-4D97-AF65-F5344CB8AC3E}">
        <p14:creationId xmlns:p14="http://schemas.microsoft.com/office/powerpoint/2010/main" val="350087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609" y="292886"/>
            <a:ext cx="78004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Ⅱ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방법론 소개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609" y="1493215"/>
            <a:ext cx="1179439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300000"/>
              </a:lnSpc>
            </a:pPr>
            <a:r>
              <a:rPr lang="en-US" altLang="ko-KR" sz="2400" b="1" kern="0" dirty="0">
                <a:ea typeface="함초롬바탕" panose="02030604000101010101" pitchFamily="18" charset="-127"/>
              </a:rPr>
              <a:t>- </a:t>
            </a:r>
            <a:r>
              <a:rPr lang="en-US" altLang="ko-KR" sz="2400" b="1" dirty="0"/>
              <a:t>Naive Bayes</a:t>
            </a:r>
            <a:r>
              <a:rPr lang="en-US" altLang="ko-KR" sz="2400" dirty="0"/>
              <a:t>(</a:t>
            </a:r>
            <a:r>
              <a:rPr lang="en-US" altLang="ko-KR" dirty="0"/>
              <a:t>Naive : </a:t>
            </a:r>
            <a:r>
              <a:rPr lang="ko-KR" altLang="en-US" dirty="0"/>
              <a:t>순진한</a:t>
            </a:r>
            <a:r>
              <a:rPr lang="en-US" altLang="ko-KR" dirty="0"/>
              <a:t>, </a:t>
            </a:r>
            <a:r>
              <a:rPr lang="ko-KR" altLang="en-US" dirty="0"/>
              <a:t>천진난만한</a:t>
            </a:r>
            <a:r>
              <a:rPr lang="en-US" altLang="ko-KR" dirty="0"/>
              <a:t>, </a:t>
            </a:r>
            <a:r>
              <a:rPr lang="ko-KR" altLang="en-US" dirty="0"/>
              <a:t>천박한</a:t>
            </a:r>
            <a:r>
              <a:rPr lang="en-US" altLang="ko-KR" dirty="0"/>
              <a:t>)</a:t>
            </a:r>
            <a:endParaRPr lang="en-US" altLang="ko-KR" sz="2400" b="1" kern="0" dirty="0">
              <a:ea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207" y="2633655"/>
            <a:ext cx="6096000" cy="298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￮ 장점</a:t>
            </a:r>
          </a:p>
          <a:p>
            <a:pPr algn="just" fontAlgn="base">
              <a:lnSpc>
                <a:spcPct val="30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간단하지만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빠르고 좋은 성능</a:t>
            </a:r>
          </a:p>
          <a:p>
            <a:pPr algn="just" fontAlgn="base">
              <a:lnSpc>
                <a:spcPct val="30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노이즈와 결측 데이터가 있음에도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좋은 결과값 도출</a:t>
            </a:r>
          </a:p>
          <a:p>
            <a:pPr algn="just" fontAlgn="base">
              <a:lnSpc>
                <a:spcPct val="30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3.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모형이 단순하고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계산이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효율적이며 분류성과가 좋음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94804" y="2633655"/>
            <a:ext cx="55989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￮ 단점</a:t>
            </a:r>
          </a:p>
          <a:p>
            <a:pPr marL="342900" indent="-342900" algn="just" fontAlgn="base">
              <a:lnSpc>
                <a:spcPct val="200000"/>
              </a:lnSpc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feature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간의 </a:t>
            </a:r>
            <a:r>
              <a:rPr lang="ko-KR" altLang="en-US" b="1" kern="0" dirty="0">
                <a:solidFill>
                  <a:srgbClr val="FF0000"/>
                </a:solidFill>
                <a:latin typeface="+mj-ea"/>
                <a:ea typeface="+mj-ea"/>
              </a:rPr>
              <a:t>독립성이 존재해야 함</a:t>
            </a:r>
            <a:endParaRPr lang="en-US" altLang="ko-KR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b="1" kern="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(=feature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간에 서로 상관관계가 없다는 뜻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모든 속성은 동등하게 중요하고 독립적이라는 </a:t>
            </a:r>
            <a:endParaRPr lang="en-US" altLang="ko-KR" dirty="0">
              <a:latin typeface="+mj-ea"/>
              <a:ea typeface="+mj-ea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</a:t>
            </a:r>
            <a:r>
              <a:rPr lang="ko-KR" altLang="en-US" dirty="0">
                <a:latin typeface="+mj-ea"/>
                <a:ea typeface="+mj-ea"/>
              </a:rPr>
              <a:t>알려진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결함 가정에 의존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추정된 확률은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예측된 범주보다 덜 신뢰적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200000"/>
              </a:lnSpc>
            </a:pPr>
            <a:endParaRPr lang="ko-KR" altLang="en-US" b="1" dirty="0">
              <a:latin typeface="+mj-ea"/>
              <a:ea typeface="+mj-ea"/>
            </a:endParaRPr>
          </a:p>
          <a:p>
            <a:pPr algn="just" fontAlgn="base">
              <a:lnSpc>
                <a:spcPct val="200000"/>
              </a:lnSpc>
            </a:pP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28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2858" y="292886"/>
            <a:ext cx="60189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 latinLnBrk="0"/>
            <a:r>
              <a:rPr lang="en-US" altLang="ko-KR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   </a:t>
            </a:r>
            <a:r>
              <a:rPr lang="ko-KR" altLang="en-US" sz="4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분석 프로세스</a:t>
            </a:r>
            <a:endParaRPr lang="en-GB" altLang="ko-KR" sz="4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1771" y="1992035"/>
            <a:ext cx="4933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Read</a:t>
            </a:r>
            <a:r>
              <a:rPr lang="ko-KR" altLang="en-US" dirty="0"/>
              <a:t> Excel에서 </a:t>
            </a:r>
            <a:r>
              <a:rPr lang="en-US" altLang="ko-KR" dirty="0"/>
              <a:t>L</a:t>
            </a:r>
            <a:r>
              <a:rPr lang="ko-KR" altLang="en-US" dirty="0" err="1"/>
              <a:t>abel을</a:t>
            </a:r>
            <a:r>
              <a:rPr lang="ko-KR" altLang="en-US" dirty="0"/>
              <a:t> 설정하는 이유는 </a:t>
            </a:r>
            <a:endParaRPr lang="en-US" altLang="ko-KR" dirty="0"/>
          </a:p>
          <a:p>
            <a:r>
              <a:rPr lang="ko-KR" altLang="en-US" dirty="0" err="1"/>
              <a:t>Naive</a:t>
            </a:r>
            <a:r>
              <a:rPr lang="ko-KR" altLang="en-US" dirty="0"/>
              <a:t> </a:t>
            </a:r>
            <a:r>
              <a:rPr lang="ko-KR" altLang="en-US" dirty="0" err="1"/>
              <a:t>Bayes를</a:t>
            </a:r>
            <a:r>
              <a:rPr lang="ko-KR" altLang="en-US" dirty="0"/>
              <a:t> 할 때 어떤 것을 분류할 것인지</a:t>
            </a:r>
            <a:endParaRPr lang="en-US" altLang="ko-KR" dirty="0"/>
          </a:p>
          <a:p>
            <a:r>
              <a:rPr lang="ko-KR" altLang="en-US" dirty="0" err="1"/>
              <a:t>알려줘야하기</a:t>
            </a:r>
            <a:r>
              <a:rPr lang="ko-KR" altLang="en-US" dirty="0"/>
              <a:t> 때문이다.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0D9F93-07BE-4089-9975-0B307F35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8" y="1086239"/>
            <a:ext cx="6435713" cy="4914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43EE45-4662-401E-AA0F-ED1BBCE2FAB6}"/>
              </a:ext>
            </a:extLst>
          </p:cNvPr>
          <p:cNvSpPr/>
          <p:nvPr/>
        </p:nvSpPr>
        <p:spPr>
          <a:xfrm>
            <a:off x="1536700" y="2133600"/>
            <a:ext cx="774700" cy="3244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3D877-D01F-4C87-BB0A-7735FABA46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11400" y="2453700"/>
            <a:ext cx="4820371" cy="1330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7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1029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한성경</dc:creator>
  <cp:lastModifiedBy>안성준</cp:lastModifiedBy>
  <cp:revision>39</cp:revision>
  <dcterms:created xsi:type="dcterms:W3CDTF">2021-01-21T00:44:20Z</dcterms:created>
  <dcterms:modified xsi:type="dcterms:W3CDTF">2021-01-22T01:10:24Z</dcterms:modified>
</cp:coreProperties>
</file>