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9144000" cy="5143500" type="screen16x9"/>
  <p:notesSz cx="6858000" cy="9144000"/>
  <p:embeddedFontLst>
    <p:embeddedFont>
      <p:font typeface="Google Sans" panose="020B0503030502040204" pitchFamily="34" charset="0"/>
      <p:regular r:id="rId5"/>
      <p:bold r:id="rId6"/>
      <p:italic r:id="rId7"/>
      <p:boldItalic r:id="rId8"/>
    </p:embeddedFont>
    <p:embeddedFont>
      <p:font typeface="Roboto" panose="02000000000000000000" pitchFamily="2" charset="0"/>
      <p:regular r:id="rId9"/>
      <p:bold r:id="rId10"/>
      <p:italic r:id="rId11"/>
      <p:boldItalic r:id="rId1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20"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theme" Target="theme/theme1.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9419f719b3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9419f719b3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1e118e9c68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1e118e9c68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body" idx="1"/>
          </p:nvPr>
        </p:nvSpPr>
        <p:spPr>
          <a:xfrm>
            <a:off x="311700" y="419550"/>
            <a:ext cx="7986000" cy="9285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605"/>
              <a:buNone/>
            </a:pPr>
            <a:r>
              <a:rPr lang="en" sz="1790" b="1" dirty="0">
                <a:solidFill>
                  <a:schemeClr val="dk1"/>
                </a:solidFill>
                <a:latin typeface="Google Sans"/>
                <a:ea typeface="Google Sans"/>
                <a:cs typeface="Google Sans"/>
                <a:sym typeface="Google Sans"/>
              </a:rPr>
              <a:t>Has this file hash been reported as malicious? </a:t>
            </a:r>
            <a:endParaRPr sz="1790" b="1" dirty="0">
              <a:solidFill>
                <a:schemeClr val="dk1"/>
              </a:solidFill>
              <a:latin typeface="Google Sans"/>
              <a:ea typeface="Google Sans"/>
              <a:cs typeface="Google Sans"/>
              <a:sym typeface="Google Sans"/>
            </a:endParaRPr>
          </a:p>
          <a:p>
            <a:pPr marL="0" lvl="0" indent="0" algn="l" rtl="0">
              <a:lnSpc>
                <a:spcPct val="95000"/>
              </a:lnSpc>
              <a:spcBef>
                <a:spcPts val="1200"/>
              </a:spcBef>
              <a:spcAft>
                <a:spcPts val="1200"/>
              </a:spcAft>
              <a:buSzPts val="605"/>
              <a:buNone/>
            </a:pPr>
            <a:endParaRPr sz="1790" b="1" dirty="0">
              <a:solidFill>
                <a:schemeClr val="dk1"/>
              </a:solidFill>
              <a:latin typeface="Google Sans"/>
              <a:ea typeface="Google Sans"/>
              <a:cs typeface="Google Sans"/>
              <a:sym typeface="Google Sans"/>
            </a:endParaRPr>
          </a:p>
        </p:txBody>
      </p:sp>
      <p:sp>
        <p:nvSpPr>
          <p:cNvPr id="55" name="Google Shape;55;p13"/>
          <p:cNvSpPr txBox="1"/>
          <p:nvPr/>
        </p:nvSpPr>
        <p:spPr>
          <a:xfrm>
            <a:off x="311700" y="1060100"/>
            <a:ext cx="7538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dk1"/>
                </a:solidFill>
                <a:latin typeface="Google Sans"/>
                <a:ea typeface="Google Sans"/>
                <a:cs typeface="Google Sans"/>
                <a:sym typeface="Google Sans"/>
              </a:rPr>
              <a:t>The file hash has been reported as malicious by over 50 vendors. Upon further investigation, this file hash is known as the malware Flagpro, which has been commonly used by the advanced threat actor BlackTech.</a:t>
            </a:r>
            <a:endParaRPr>
              <a:latin typeface="Google Sans"/>
              <a:ea typeface="Google Sans"/>
              <a:cs typeface="Google Sans"/>
              <a:sym typeface="Google San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grpSp>
        <p:nvGrpSpPr>
          <p:cNvPr id="60" name="Google Shape;60;p14"/>
          <p:cNvGrpSpPr/>
          <p:nvPr/>
        </p:nvGrpSpPr>
        <p:grpSpPr>
          <a:xfrm>
            <a:off x="52400" y="399200"/>
            <a:ext cx="5417400" cy="4685400"/>
            <a:chOff x="52400" y="399200"/>
            <a:chExt cx="5417400" cy="4685400"/>
          </a:xfrm>
        </p:grpSpPr>
        <p:sp>
          <p:nvSpPr>
            <p:cNvPr id="61" name="Google Shape;61;p14"/>
            <p:cNvSpPr/>
            <p:nvPr/>
          </p:nvSpPr>
          <p:spPr>
            <a:xfrm>
              <a:off x="52400" y="399200"/>
              <a:ext cx="5417400" cy="4685400"/>
            </a:xfrm>
            <a:prstGeom prst="triangle">
              <a:avLst>
                <a:gd name="adj" fmla="val 50000"/>
              </a:avLst>
            </a:prstGeom>
            <a:solidFill>
              <a:schemeClr val="accent1"/>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2" name="Google Shape;62;p14"/>
            <p:cNvCxnSpPr/>
            <p:nvPr/>
          </p:nvCxnSpPr>
          <p:spPr>
            <a:xfrm>
              <a:off x="2174888" y="1426450"/>
              <a:ext cx="1162500" cy="0"/>
            </a:xfrm>
            <a:prstGeom prst="straightConnector1">
              <a:avLst/>
            </a:prstGeom>
            <a:noFill/>
            <a:ln w="28575" cap="flat" cmpd="sng">
              <a:solidFill>
                <a:srgbClr val="FFFFFF"/>
              </a:solidFill>
              <a:prstDash val="solid"/>
              <a:round/>
              <a:headEnd type="none" w="med" len="med"/>
              <a:tailEnd type="none" w="med" len="med"/>
            </a:ln>
          </p:spPr>
        </p:cxnSp>
        <p:cxnSp>
          <p:nvCxnSpPr>
            <p:cNvPr id="63" name="Google Shape;63;p14"/>
            <p:cNvCxnSpPr/>
            <p:nvPr/>
          </p:nvCxnSpPr>
          <p:spPr>
            <a:xfrm>
              <a:off x="1714500" y="2214625"/>
              <a:ext cx="2094000" cy="0"/>
            </a:xfrm>
            <a:prstGeom prst="straightConnector1">
              <a:avLst/>
            </a:prstGeom>
            <a:noFill/>
            <a:ln w="28575" cap="flat" cmpd="sng">
              <a:solidFill>
                <a:srgbClr val="FFFFFF"/>
              </a:solidFill>
              <a:prstDash val="solid"/>
              <a:round/>
              <a:headEnd type="none" w="med" len="med"/>
              <a:tailEnd type="none" w="med" len="med"/>
            </a:ln>
          </p:spPr>
        </p:cxnSp>
        <p:cxnSp>
          <p:nvCxnSpPr>
            <p:cNvPr id="64" name="Google Shape;64;p14"/>
            <p:cNvCxnSpPr/>
            <p:nvPr/>
          </p:nvCxnSpPr>
          <p:spPr>
            <a:xfrm>
              <a:off x="1269525" y="2976625"/>
              <a:ext cx="2970900" cy="0"/>
            </a:xfrm>
            <a:prstGeom prst="straightConnector1">
              <a:avLst/>
            </a:prstGeom>
            <a:noFill/>
            <a:ln w="28575" cap="flat" cmpd="sng">
              <a:solidFill>
                <a:srgbClr val="FFFFFF"/>
              </a:solidFill>
              <a:prstDash val="solid"/>
              <a:round/>
              <a:headEnd type="none" w="med" len="med"/>
              <a:tailEnd type="none" w="med" len="med"/>
            </a:ln>
          </p:spPr>
        </p:cxnSp>
        <p:cxnSp>
          <p:nvCxnSpPr>
            <p:cNvPr id="65" name="Google Shape;65;p14"/>
            <p:cNvCxnSpPr/>
            <p:nvPr/>
          </p:nvCxnSpPr>
          <p:spPr>
            <a:xfrm>
              <a:off x="903063" y="3665615"/>
              <a:ext cx="3729900" cy="0"/>
            </a:xfrm>
            <a:prstGeom prst="straightConnector1">
              <a:avLst/>
            </a:prstGeom>
            <a:noFill/>
            <a:ln w="28575" cap="flat" cmpd="sng">
              <a:solidFill>
                <a:srgbClr val="FFFFFF"/>
              </a:solidFill>
              <a:prstDash val="solid"/>
              <a:round/>
              <a:headEnd type="none" w="med" len="med"/>
              <a:tailEnd type="none" w="med" len="med"/>
            </a:ln>
          </p:spPr>
        </p:cxnSp>
        <p:cxnSp>
          <p:nvCxnSpPr>
            <p:cNvPr id="66" name="Google Shape;66;p14"/>
            <p:cNvCxnSpPr/>
            <p:nvPr/>
          </p:nvCxnSpPr>
          <p:spPr>
            <a:xfrm>
              <a:off x="484250" y="4351425"/>
              <a:ext cx="4541700" cy="0"/>
            </a:xfrm>
            <a:prstGeom prst="straightConnector1">
              <a:avLst/>
            </a:prstGeom>
            <a:noFill/>
            <a:ln w="28575" cap="flat" cmpd="sng">
              <a:solidFill>
                <a:srgbClr val="FFFFFF"/>
              </a:solidFill>
              <a:prstDash val="solid"/>
              <a:round/>
              <a:headEnd type="none" w="med" len="med"/>
              <a:tailEnd type="none" w="med" len="med"/>
            </a:ln>
          </p:spPr>
        </p:cxnSp>
      </p:grpSp>
      <p:sp>
        <p:nvSpPr>
          <p:cNvPr id="67" name="Google Shape;67;p14"/>
          <p:cNvSpPr txBox="1"/>
          <p:nvPr/>
        </p:nvSpPr>
        <p:spPr>
          <a:xfrm>
            <a:off x="2424313" y="863775"/>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TTPs</a:t>
            </a:r>
            <a:endParaRPr sz="1700" b="1">
              <a:solidFill>
                <a:schemeClr val="lt1"/>
              </a:solidFill>
              <a:latin typeface="Google Sans"/>
              <a:ea typeface="Google Sans"/>
              <a:cs typeface="Google Sans"/>
              <a:sym typeface="Google Sans"/>
            </a:endParaRPr>
          </a:p>
        </p:txBody>
      </p:sp>
      <p:sp>
        <p:nvSpPr>
          <p:cNvPr id="68" name="Google Shape;68;p14"/>
          <p:cNvSpPr txBox="1"/>
          <p:nvPr/>
        </p:nvSpPr>
        <p:spPr>
          <a:xfrm>
            <a:off x="2411226" y="1578950"/>
            <a:ext cx="8055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Tools</a:t>
            </a:r>
            <a:endParaRPr sz="1700" b="1">
              <a:solidFill>
                <a:schemeClr val="lt1"/>
              </a:solidFill>
              <a:latin typeface="Google Sans"/>
              <a:ea typeface="Google Sans"/>
              <a:cs typeface="Google Sans"/>
              <a:sym typeface="Google Sans"/>
            </a:endParaRPr>
          </a:p>
        </p:txBody>
      </p:sp>
      <p:sp>
        <p:nvSpPr>
          <p:cNvPr id="69" name="Google Shape;69;p14"/>
          <p:cNvSpPr txBox="1"/>
          <p:nvPr/>
        </p:nvSpPr>
        <p:spPr>
          <a:xfrm>
            <a:off x="1792100" y="2294125"/>
            <a:ext cx="1991400" cy="708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700" b="1">
                <a:solidFill>
                  <a:schemeClr val="lt1"/>
                </a:solidFill>
                <a:latin typeface="Google Sans"/>
                <a:ea typeface="Google Sans"/>
                <a:cs typeface="Google Sans"/>
                <a:sym typeface="Google Sans"/>
              </a:rPr>
              <a:t>Network/host artifacts</a:t>
            </a:r>
            <a:endParaRPr sz="1700" b="1">
              <a:solidFill>
                <a:schemeClr val="lt1"/>
              </a:solidFill>
              <a:latin typeface="Google Sans"/>
              <a:ea typeface="Google Sans"/>
              <a:cs typeface="Google Sans"/>
              <a:sym typeface="Google Sans"/>
            </a:endParaRPr>
          </a:p>
        </p:txBody>
      </p:sp>
      <p:sp>
        <p:nvSpPr>
          <p:cNvPr id="70" name="Google Shape;70;p14"/>
          <p:cNvSpPr txBox="1"/>
          <p:nvPr/>
        </p:nvSpPr>
        <p:spPr>
          <a:xfrm>
            <a:off x="1978962" y="311867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Domain names</a:t>
            </a:r>
            <a:endParaRPr sz="1700" b="1">
              <a:solidFill>
                <a:schemeClr val="lt1"/>
              </a:solidFill>
              <a:latin typeface="Google Sans"/>
              <a:ea typeface="Google Sans"/>
              <a:cs typeface="Google Sans"/>
              <a:sym typeface="Google Sans"/>
            </a:endParaRPr>
          </a:p>
        </p:txBody>
      </p:sp>
      <p:sp>
        <p:nvSpPr>
          <p:cNvPr id="71" name="Google Shape;71;p14"/>
          <p:cNvSpPr txBox="1"/>
          <p:nvPr/>
        </p:nvSpPr>
        <p:spPr>
          <a:xfrm>
            <a:off x="1978962" y="37553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IP addresses</a:t>
            </a:r>
            <a:endParaRPr sz="1700" b="1">
              <a:solidFill>
                <a:schemeClr val="lt1"/>
              </a:solidFill>
              <a:latin typeface="Google Sans"/>
              <a:ea typeface="Google Sans"/>
              <a:cs typeface="Google Sans"/>
              <a:sym typeface="Google Sans"/>
            </a:endParaRPr>
          </a:p>
        </p:txBody>
      </p:sp>
      <p:sp>
        <p:nvSpPr>
          <p:cNvPr id="72" name="Google Shape;72;p14"/>
          <p:cNvSpPr txBox="1"/>
          <p:nvPr/>
        </p:nvSpPr>
        <p:spPr>
          <a:xfrm>
            <a:off x="1978962" y="4457425"/>
            <a:ext cx="20487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chemeClr val="lt1"/>
                </a:solidFill>
                <a:latin typeface="Google Sans"/>
                <a:ea typeface="Google Sans"/>
                <a:cs typeface="Google Sans"/>
                <a:sym typeface="Google Sans"/>
              </a:rPr>
              <a:t>Hash values</a:t>
            </a:r>
            <a:endParaRPr sz="1700" b="1">
              <a:solidFill>
                <a:schemeClr val="lt1"/>
              </a:solidFill>
              <a:latin typeface="Google Sans"/>
              <a:ea typeface="Google Sans"/>
              <a:cs typeface="Google Sans"/>
              <a:sym typeface="Google Sans"/>
            </a:endParaRPr>
          </a:p>
        </p:txBody>
      </p:sp>
      <p:cxnSp>
        <p:nvCxnSpPr>
          <p:cNvPr id="73" name="Google Shape;73;p14"/>
          <p:cNvCxnSpPr/>
          <p:nvPr/>
        </p:nvCxnSpPr>
        <p:spPr>
          <a:xfrm>
            <a:off x="3153750" y="108637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4" name="Google Shape;74;p14"/>
          <p:cNvSpPr/>
          <p:nvPr/>
        </p:nvSpPr>
        <p:spPr>
          <a:xfrm>
            <a:off x="4848450" y="82432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Command and Control</a:t>
            </a:r>
            <a:endParaRPr sz="1100">
              <a:solidFill>
                <a:schemeClr val="dk1"/>
              </a:solidFill>
              <a:latin typeface="Google Sans"/>
              <a:ea typeface="Google Sans"/>
              <a:cs typeface="Google Sans"/>
              <a:sym typeface="Google Sans"/>
            </a:endParaRPr>
          </a:p>
        </p:txBody>
      </p:sp>
      <p:cxnSp>
        <p:nvCxnSpPr>
          <p:cNvPr id="75" name="Google Shape;75;p14"/>
          <p:cNvCxnSpPr>
            <a:endCxn id="76" idx="1"/>
          </p:cNvCxnSpPr>
          <p:nvPr/>
        </p:nvCxnSpPr>
        <p:spPr>
          <a:xfrm>
            <a:off x="3578825" y="18015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6" name="Google Shape;76;p14"/>
          <p:cNvSpPr/>
          <p:nvPr/>
        </p:nvSpPr>
        <p:spPr>
          <a:xfrm>
            <a:off x="5273525" y="15394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Input capture</a:t>
            </a:r>
            <a:endParaRPr sz="1100">
              <a:solidFill>
                <a:schemeClr val="dk1"/>
              </a:solidFill>
              <a:latin typeface="Roboto"/>
              <a:ea typeface="Roboto"/>
              <a:cs typeface="Roboto"/>
              <a:sym typeface="Roboto"/>
            </a:endParaRPr>
          </a:p>
        </p:txBody>
      </p:sp>
      <p:cxnSp>
        <p:nvCxnSpPr>
          <p:cNvPr id="77" name="Google Shape;77;p14"/>
          <p:cNvCxnSpPr>
            <a:endCxn id="78" idx="1"/>
          </p:cNvCxnSpPr>
          <p:nvPr/>
        </p:nvCxnSpPr>
        <p:spPr>
          <a:xfrm>
            <a:off x="3986625" y="2571149"/>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78" name="Google Shape;78;p14"/>
          <p:cNvSpPr/>
          <p:nvPr/>
        </p:nvSpPr>
        <p:spPr>
          <a:xfrm>
            <a:off x="5681325" y="2309099"/>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HTTP Requests</a:t>
            </a:r>
            <a:endParaRPr sz="1100">
              <a:solidFill>
                <a:schemeClr val="dk1"/>
              </a:solidFill>
              <a:latin typeface="Roboto"/>
              <a:ea typeface="Roboto"/>
              <a:cs typeface="Roboto"/>
              <a:sym typeface="Roboto"/>
            </a:endParaRPr>
          </a:p>
        </p:txBody>
      </p:sp>
      <p:cxnSp>
        <p:nvCxnSpPr>
          <p:cNvPr id="79" name="Google Shape;79;p14"/>
          <p:cNvCxnSpPr>
            <a:endCxn id="80" idx="1"/>
          </p:cNvCxnSpPr>
          <p:nvPr/>
        </p:nvCxnSpPr>
        <p:spPr>
          <a:xfrm>
            <a:off x="4426175" y="3274536"/>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0" name="Google Shape;80;p14"/>
          <p:cNvSpPr/>
          <p:nvPr/>
        </p:nvSpPr>
        <p:spPr>
          <a:xfrm>
            <a:off x="6120875" y="3012486"/>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org.misecure.com</a:t>
            </a:r>
            <a:endParaRPr sz="1100">
              <a:solidFill>
                <a:schemeClr val="dk1"/>
              </a:solidFill>
              <a:latin typeface="Google Sans"/>
              <a:ea typeface="Google Sans"/>
              <a:cs typeface="Google Sans"/>
              <a:sym typeface="Google Sans"/>
            </a:endParaRPr>
          </a:p>
        </p:txBody>
      </p:sp>
      <p:cxnSp>
        <p:nvCxnSpPr>
          <p:cNvPr id="81" name="Google Shape;81;p14"/>
          <p:cNvCxnSpPr>
            <a:endCxn id="82" idx="1"/>
          </p:cNvCxnSpPr>
          <p:nvPr/>
        </p:nvCxnSpPr>
        <p:spPr>
          <a:xfrm>
            <a:off x="4835525" y="3977924"/>
            <a:ext cx="16947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2" name="Google Shape;82;p14"/>
          <p:cNvSpPr/>
          <p:nvPr/>
        </p:nvSpPr>
        <p:spPr>
          <a:xfrm>
            <a:off x="6530225" y="37158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457200" lvl="0" indent="0" algn="l" rtl="0">
              <a:spcBef>
                <a:spcPts val="0"/>
              </a:spcBef>
              <a:spcAft>
                <a:spcPts val="0"/>
              </a:spcAft>
              <a:buNone/>
            </a:pPr>
            <a:r>
              <a:rPr lang="en" sz="1100">
                <a:solidFill>
                  <a:schemeClr val="dk1"/>
                </a:solidFill>
                <a:latin typeface="Google Sans"/>
                <a:ea typeface="Google Sans"/>
                <a:cs typeface="Google Sans"/>
                <a:sym typeface="Google Sans"/>
              </a:rPr>
              <a:t>207.148.109.242</a:t>
            </a:r>
            <a:endParaRPr sz="1100">
              <a:solidFill>
                <a:schemeClr val="dk1"/>
              </a:solidFill>
              <a:latin typeface="Google Sans"/>
              <a:ea typeface="Google Sans"/>
              <a:cs typeface="Google Sans"/>
              <a:sym typeface="Google Sans"/>
            </a:endParaRPr>
          </a:p>
        </p:txBody>
      </p:sp>
      <p:cxnSp>
        <p:nvCxnSpPr>
          <p:cNvPr id="83" name="Google Shape;83;p14"/>
          <p:cNvCxnSpPr/>
          <p:nvPr/>
        </p:nvCxnSpPr>
        <p:spPr>
          <a:xfrm>
            <a:off x="5211175" y="4680024"/>
            <a:ext cx="1605300" cy="600"/>
          </a:xfrm>
          <a:prstGeom prst="bentConnector3">
            <a:avLst>
              <a:gd name="adj1" fmla="val 50000"/>
            </a:avLst>
          </a:prstGeom>
          <a:noFill/>
          <a:ln w="9525" cap="flat" cmpd="sng">
            <a:solidFill>
              <a:srgbClr val="C2C2C2"/>
            </a:solidFill>
            <a:prstDash val="solid"/>
            <a:round/>
            <a:headEnd type="none" w="sm" len="sm"/>
            <a:tailEnd type="none" w="sm" len="sm"/>
          </a:ln>
        </p:spPr>
      </p:cxnSp>
      <p:sp>
        <p:nvSpPr>
          <p:cNvPr id="84" name="Google Shape;84;p14"/>
          <p:cNvSpPr/>
          <p:nvPr/>
        </p:nvSpPr>
        <p:spPr>
          <a:xfrm>
            <a:off x="6816475" y="4417974"/>
            <a:ext cx="2020500" cy="5253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Google Sans"/>
                <a:ea typeface="Google Sans"/>
                <a:cs typeface="Google Sans"/>
                <a:sym typeface="Google Sans"/>
              </a:rPr>
              <a:t>287d612e29b71c90aa54947313810a25</a:t>
            </a:r>
            <a:endParaRPr sz="1100">
              <a:solidFill>
                <a:schemeClr val="dk1"/>
              </a:solidFill>
              <a:latin typeface="Google Sans"/>
              <a:ea typeface="Google Sans"/>
              <a:cs typeface="Google Sans"/>
              <a:sym typeface="Google Sans"/>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74</Words>
  <Application>Microsoft Office PowerPoint</Application>
  <PresentationFormat>On-screen Show (16:9)</PresentationFormat>
  <Paragraphs>14</Paragraphs>
  <Slides>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Google Sans</vt:lpstr>
      <vt:lpstr>Arial</vt:lpstr>
      <vt:lpstr>Roboto</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Min Lwin</dc:creator>
  <cp:lastModifiedBy>Min Lwin</cp:lastModifiedBy>
  <cp:revision>2</cp:revision>
  <dcterms:modified xsi:type="dcterms:W3CDTF">2024-10-06T04:10:20Z</dcterms:modified>
</cp:coreProperties>
</file>