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4" r:id="rId8"/>
    <p:sldId id="265" r:id="rId9"/>
    <p:sldId id="266" r:id="rId10"/>
    <p:sldId id="268" r:id="rId11"/>
    <p:sldId id="267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33D98-33FD-45C7-98A8-61A61C958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ABB1A6-697C-4C4A-A19A-B58667C0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20AD2-9C23-4CC2-A011-8FF773D5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855C-4415-4C19-8D87-DB3E378C6544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99AA4-E999-4877-A1BB-E5A21F29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08ABD-FAAD-4B8E-86CD-4BD4DD13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715F-1819-4320-A1B6-714CBF97B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1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0D8E0-C3A6-42B7-A831-D23498F1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AE3FC0-145F-4377-A5CA-1C01A4658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F7782-AE4F-4E92-8321-57FF6468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855C-4415-4C19-8D87-DB3E378C6544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DE9EC-3D9D-499C-8D86-32127408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84A4C-B2AC-469E-B973-88A6A2D7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715F-1819-4320-A1B6-714CBF97B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2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0BFDAC-153B-44B1-AF35-F6334A412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D3E11-A97D-47E9-9103-BFBE03EF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FD343-F1AA-464A-B217-F49B61BC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855C-4415-4C19-8D87-DB3E378C6544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681B3-C976-4EFD-B63B-18DF12F0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C0D94-FFBE-4C78-831E-7044B7F7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715F-1819-4320-A1B6-714CBF97B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4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DA6C2-561F-41FB-94AE-1FDD4318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3756F-5B73-4687-B9AB-56F8C096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E6FC8-7F52-4E20-8B25-162A2E51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855C-4415-4C19-8D87-DB3E378C6544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F89B7-2FF1-485C-94E3-D7EDF300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31EFA-A327-4B2C-B67A-A3EF2125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715F-1819-4320-A1B6-714CBF97B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7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CA93E-E12A-4BAC-8D44-A4F7038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B3313-E799-49F9-B49B-081B5A57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BCCC-AF82-4544-8A3A-8678C13F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855C-4415-4C19-8D87-DB3E378C6544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8A0BF-C1DA-4342-A489-F2103884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283A0-C50D-426A-8F54-C02F9F62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715F-1819-4320-A1B6-714CBF97B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4C5AF-A00C-4A9C-9DA3-B5844C3B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9C510-3B2A-4F91-926A-EA656DC1B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45CAB-82CA-4CF2-A154-82ED03A6B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4C719-40DA-4BEC-98AC-3D07022A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855C-4415-4C19-8D87-DB3E378C6544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6217-BC2F-49B7-9A93-BA46054C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8B323-8FA5-4DAC-A856-0F943672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715F-1819-4320-A1B6-714CBF97B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845F4-6C13-4767-A395-5AA3AB55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D9FBB-8D4F-4B6B-AD50-8633FBDB7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4AA2F0-C5D5-4C48-8A1D-BF7AB5557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F8C6F7-7B7F-4542-A329-CB4435570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B8D0D6-0B61-4AE5-8D16-431888DC4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71E84A-8B75-4340-8426-ADB52A94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855C-4415-4C19-8D87-DB3E378C6544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3B32D9-2958-4614-A3DA-D01A2021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4965DE-CB6D-41EB-B180-B526A49C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715F-1819-4320-A1B6-714CBF97B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0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1882A-6E73-449A-9DDF-9EAB7A9E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3CA419-1BF0-4A51-B71F-94B6D67A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855C-4415-4C19-8D87-DB3E378C6544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A4D9B0-9146-46BB-9098-44F67F07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2FD639-E149-402B-9314-CC9120A6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715F-1819-4320-A1B6-714CBF97B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759BE4-AE67-4E98-B7FF-A538CFFB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855C-4415-4C19-8D87-DB3E378C6544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D47C9C-3B1D-4CF2-89BA-B390FCC4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89EC-2074-4CCE-8128-C73900FD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715F-1819-4320-A1B6-714CBF97B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8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647F8-7054-49E1-A4F6-D00C7ED9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FEAD1-5B85-4491-957B-616CB5C2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E5290E-1897-49FE-AA62-4D92D167C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708B2-6CE4-4821-8523-BF0F7071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855C-4415-4C19-8D87-DB3E378C6544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DF51EF-D3FF-4B89-A4ED-BEB06FF0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D49E3-2851-4492-9E32-C04747A1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715F-1819-4320-A1B6-714CBF97B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6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485BF-81D5-45C4-AB4F-816FC648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27442D-4762-49C8-B122-01992EB0E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51C86-7D95-4D64-BDB6-A1F72BCF0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4290C-C21A-4D5C-AB52-DCCD46CF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855C-4415-4C19-8D87-DB3E378C6544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F2CBD-EC2B-48C4-9255-8B612490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6E3D0-9F4F-43A2-B0C9-6A564E69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715F-1819-4320-A1B6-714CBF97B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1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4F6775-D7EA-430D-A6E3-A0C8E4C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50EAE-1ADA-412E-9C41-A4CA65FEF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04435-5A0D-492A-842C-5C9F7C26D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855C-4415-4C19-8D87-DB3E378C6544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413BA-F030-49BE-90B0-B3F2AE3A2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F44AF-EBD3-4103-B587-3DB276115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715F-1819-4320-A1B6-714CBF97B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7A2FBB-B1CC-44B0-A3B8-2E7B680DB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70"/>
          <a:stretch/>
        </p:blipFill>
        <p:spPr>
          <a:xfrm>
            <a:off x="374332" y="50334"/>
            <a:ext cx="11443335" cy="25755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B4B432-5D65-4160-BB78-68BDF1F5B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80" y="3975707"/>
            <a:ext cx="2326356" cy="9241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1C1794-B023-4C33-BDAD-DAB899F84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81" y="5176442"/>
            <a:ext cx="2326356" cy="7909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571452-47AB-442A-B14D-7F479180E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80" y="2975518"/>
            <a:ext cx="2326356" cy="7376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7116BF-3D9C-4BD0-A592-8CFEF188B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87" y="2625874"/>
            <a:ext cx="550621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1F2DB493-FADE-4E0D-A02C-60B64A943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88" y="2733051"/>
            <a:ext cx="2143424" cy="216247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C46F424-CB22-4766-BACA-54A8FC3F4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24" y="2733051"/>
            <a:ext cx="2143424" cy="21624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9DBDFBA-1E21-4A0F-931C-A61C11093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52" y="2733052"/>
            <a:ext cx="2143424" cy="2162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4FC403-2209-4628-9743-119AA2DD96F8}"/>
              </a:ext>
            </a:extLst>
          </p:cNvPr>
          <p:cNvSpPr txBox="1"/>
          <p:nvPr/>
        </p:nvSpPr>
        <p:spPr>
          <a:xfrm>
            <a:off x="402672" y="377505"/>
            <a:ext cx="9353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Reducing Overfitting – Data Augmentation</a:t>
            </a:r>
            <a:endParaRPr lang="ko-KR" altLang="en-US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5DFC4-F8D0-4996-A1A2-DB7D9EB149FD}"/>
              </a:ext>
            </a:extLst>
          </p:cNvPr>
          <p:cNvSpPr txBox="1"/>
          <p:nvPr/>
        </p:nvSpPr>
        <p:spPr>
          <a:xfrm>
            <a:off x="402672" y="931503"/>
            <a:ext cx="9353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accent1"/>
                </a:solidFill>
              </a:rPr>
              <a:t>RGB Channel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27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4FC403-2209-4628-9743-119AA2DD96F8}"/>
              </a:ext>
            </a:extLst>
          </p:cNvPr>
          <p:cNvSpPr txBox="1"/>
          <p:nvPr/>
        </p:nvSpPr>
        <p:spPr>
          <a:xfrm>
            <a:off x="402672" y="377505"/>
            <a:ext cx="9353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Reducing Overfitting – Dropout</a:t>
            </a:r>
            <a:endParaRPr lang="ko-KR" altLang="en-US" sz="3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D9FA0B-5221-426E-A067-E1067BA89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93" y="1721325"/>
            <a:ext cx="9995414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0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4FC403-2209-4628-9743-119AA2DD96F8}"/>
              </a:ext>
            </a:extLst>
          </p:cNvPr>
          <p:cNvSpPr txBox="1"/>
          <p:nvPr/>
        </p:nvSpPr>
        <p:spPr>
          <a:xfrm>
            <a:off x="402672" y="377505"/>
            <a:ext cx="5343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Meaning</a:t>
            </a:r>
            <a:endParaRPr lang="ko-KR" alt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58C4B-F9DD-4821-B097-73A91FFE3B73}"/>
              </a:ext>
            </a:extLst>
          </p:cNvPr>
          <p:cNvSpPr txBox="1"/>
          <p:nvPr/>
        </p:nvSpPr>
        <p:spPr>
          <a:xfrm>
            <a:off x="1115735" y="2248251"/>
            <a:ext cx="93705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 </a:t>
            </a:r>
            <a:r>
              <a:rPr lang="ko-KR" altLang="en-US" dirty="0" err="1">
                <a:latin typeface="Microsoft Himalaya" panose="01010100010101010101" pitchFamily="2" charset="0"/>
                <a:cs typeface="Microsoft Himalaya" panose="01010100010101010101" pitchFamily="2" charset="0"/>
              </a:rPr>
              <a:t>의미있는</a:t>
            </a:r>
            <a:r>
              <a:rPr lang="ko-KR" altLang="en-US" dirty="0">
                <a:latin typeface="Microsoft Himalaya" panose="01010100010101010101" pitchFamily="2" charset="0"/>
                <a:cs typeface="Microsoft Himalaya" panose="01010100010101010101" pitchFamily="2" charset="0"/>
              </a:rPr>
              <a:t> 성능을 낸 첫번째 </a:t>
            </a:r>
            <a:r>
              <a:rPr lang="en-US" altLang="ko-KR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CNN </a:t>
            </a:r>
            <a:r>
              <a:rPr lang="ko-KR" altLang="en-US" dirty="0" err="1">
                <a:latin typeface="Microsoft Himalaya" panose="01010100010101010101" pitchFamily="2" charset="0"/>
                <a:cs typeface="Microsoft Himalaya" panose="01010100010101010101" pitchFamily="2" charset="0"/>
              </a:rPr>
              <a:t>아키텍쳐</a:t>
            </a:r>
            <a:endParaRPr lang="en-US" altLang="ko-KR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endParaRPr lang="en-US" altLang="ko-KR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endParaRPr lang="en-US" altLang="ko-KR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altLang="ko-KR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 </a:t>
            </a:r>
            <a:r>
              <a:rPr lang="ko-KR" altLang="en-US" dirty="0">
                <a:latin typeface="Microsoft Himalaya" panose="01010100010101010101" pitchFamily="2" charset="0"/>
                <a:cs typeface="Microsoft Himalaya" panose="01010100010101010101" pitchFamily="2" charset="0"/>
              </a:rPr>
              <a:t>당시 가장 큰 규모의 </a:t>
            </a:r>
            <a:r>
              <a:rPr lang="en-US" altLang="ko-KR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CNN </a:t>
            </a:r>
            <a:r>
              <a:rPr lang="ko-KR" altLang="en-US" dirty="0">
                <a:latin typeface="Microsoft Himalaya" panose="01010100010101010101" pitchFamily="2" charset="0"/>
                <a:cs typeface="Microsoft Himalaya" panose="01010100010101010101" pitchFamily="2" charset="0"/>
              </a:rPr>
              <a:t>구조를 제안했다</a:t>
            </a:r>
            <a:r>
              <a:rPr lang="en-US" altLang="ko-KR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Conv(5) + FC(3) = 7Layer Neural Network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altLang="ko-KR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 </a:t>
            </a:r>
            <a:r>
              <a:rPr lang="en-US" altLang="ko-KR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DropOut</a:t>
            </a:r>
            <a:r>
              <a:rPr lang="en-US" altLang="ko-KR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 </a:t>
            </a:r>
            <a:r>
              <a:rPr lang="en-US" altLang="ko-KR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ReLU</a:t>
            </a:r>
            <a:r>
              <a:rPr lang="ko-KR" altLang="en-US" dirty="0">
                <a:latin typeface="Microsoft Himalaya" panose="01010100010101010101" pitchFamily="2" charset="0"/>
                <a:cs typeface="Microsoft Himalaya" panose="01010100010101010101" pitchFamily="2" charset="0"/>
              </a:rPr>
              <a:t> 같은 다른 논문에서 제안된 방법론들을 네트워크 설계에 잘 차용</a:t>
            </a:r>
            <a:endParaRPr lang="en-US" altLang="ko-KR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altLang="ko-KR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* </a:t>
            </a:r>
            <a:r>
              <a:rPr lang="ko-KR" altLang="en-US" dirty="0">
                <a:latin typeface="Microsoft Himalaya" panose="01010100010101010101" pitchFamily="2" charset="0"/>
                <a:cs typeface="Microsoft Himalaya" panose="01010100010101010101" pitchFamily="2" charset="0"/>
              </a:rPr>
              <a:t>당시 주로 사용하던 </a:t>
            </a:r>
            <a:r>
              <a:rPr lang="en-US" altLang="ko-KR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Activation Function(than, sigmoid)</a:t>
            </a:r>
            <a:r>
              <a:rPr lang="ko-KR" altLang="en-US" dirty="0">
                <a:latin typeface="Microsoft Himalaya" panose="01010100010101010101" pitchFamily="2" charset="0"/>
                <a:cs typeface="Microsoft Himalaya" panose="01010100010101010101" pitchFamily="2" charset="0"/>
              </a:rPr>
              <a:t>를 사용하지않고</a:t>
            </a:r>
            <a:r>
              <a:rPr lang="en-US" altLang="ko-KR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, </a:t>
            </a:r>
            <a:r>
              <a:rPr lang="en-US" altLang="ko-KR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ReLU</a:t>
            </a:r>
            <a:r>
              <a:rPr lang="en-US" altLang="ko-KR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ko-KR" altLang="en-US" dirty="0">
                <a:latin typeface="Microsoft Himalaya" panose="01010100010101010101" pitchFamily="2" charset="0"/>
                <a:cs typeface="Microsoft Himalaya" panose="01010100010101010101" pitchFamily="2" charset="0"/>
              </a:rPr>
              <a:t>함수       </a:t>
            </a:r>
            <a:endParaRPr lang="en-US" altLang="ko-KR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altLang="ko-KR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          </a:t>
            </a:r>
            <a:r>
              <a:rPr lang="ko-KR" altLang="en-US" dirty="0">
                <a:latin typeface="Microsoft Himalaya" panose="01010100010101010101" pitchFamily="2" charset="0"/>
                <a:cs typeface="Microsoft Himalaya" panose="01010100010101010101" pitchFamily="2" charset="0"/>
              </a:rPr>
              <a:t>를 사용하여 좋은 결과를 만들었다</a:t>
            </a:r>
            <a:endParaRPr lang="en-US" altLang="ko-KR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endParaRPr lang="en-US" altLang="ko-KR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endParaRPr lang="en-US" altLang="ko-KR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altLang="ko-KR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- GPU</a:t>
            </a:r>
            <a:r>
              <a:rPr lang="ko-KR" altLang="en-US" dirty="0">
                <a:latin typeface="Microsoft Himalaya" panose="01010100010101010101" pitchFamily="2" charset="0"/>
                <a:cs typeface="Microsoft Himalaya" panose="01010100010101010101" pitchFamily="2" charset="0"/>
              </a:rPr>
              <a:t>를 통한 가속화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CBEFF5-B228-499F-879C-23C163C8A7A0}"/>
              </a:ext>
            </a:extLst>
          </p:cNvPr>
          <p:cNvSpPr/>
          <p:nvPr/>
        </p:nvSpPr>
        <p:spPr>
          <a:xfrm>
            <a:off x="989900" y="1728133"/>
            <a:ext cx="83890" cy="441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4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4FC403-2209-4628-9743-119AA2DD96F8}"/>
              </a:ext>
            </a:extLst>
          </p:cNvPr>
          <p:cNvSpPr txBox="1"/>
          <p:nvPr/>
        </p:nvSpPr>
        <p:spPr>
          <a:xfrm>
            <a:off x="402672" y="377505"/>
            <a:ext cx="5343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ILSVRC2010, 2012 Contest</a:t>
            </a:r>
            <a:endParaRPr lang="ko-KR" altLang="en-US" sz="3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EAFF15-B4FD-4988-88C7-D50C8A383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904" y="1819424"/>
            <a:ext cx="3371850" cy="10763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0DB239-D2FC-47B5-8F96-C0329FB36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904" y="3351222"/>
            <a:ext cx="5133975" cy="1485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EC634-318F-4D3C-BC66-381C22E22213}"/>
              </a:ext>
            </a:extLst>
          </p:cNvPr>
          <p:cNvSpPr txBox="1"/>
          <p:nvPr/>
        </p:nvSpPr>
        <p:spPr>
          <a:xfrm>
            <a:off x="2407643" y="2172921"/>
            <a:ext cx="170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F9C333-F75F-4E64-B2DB-8616923CD9E2}"/>
              </a:ext>
            </a:extLst>
          </p:cNvPr>
          <p:cNvSpPr txBox="1"/>
          <p:nvPr/>
        </p:nvSpPr>
        <p:spPr>
          <a:xfrm>
            <a:off x="2407643" y="3909506"/>
            <a:ext cx="170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86CD6E-9A11-4C61-90B0-CCC068E4502F}"/>
              </a:ext>
            </a:extLst>
          </p:cNvPr>
          <p:cNvSpPr/>
          <p:nvPr/>
        </p:nvSpPr>
        <p:spPr>
          <a:xfrm>
            <a:off x="3850549" y="2617365"/>
            <a:ext cx="3238150" cy="209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016D59-20D6-4C80-879B-7CC8A86C3FEB}"/>
              </a:ext>
            </a:extLst>
          </p:cNvPr>
          <p:cNvSpPr/>
          <p:nvPr/>
        </p:nvSpPr>
        <p:spPr>
          <a:xfrm>
            <a:off x="3830975" y="4580389"/>
            <a:ext cx="5067125" cy="239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4100B5-2339-41CC-AD74-B8A613B6A37D}"/>
              </a:ext>
            </a:extLst>
          </p:cNvPr>
          <p:cNvSpPr/>
          <p:nvPr/>
        </p:nvSpPr>
        <p:spPr>
          <a:xfrm>
            <a:off x="3830975" y="5730965"/>
            <a:ext cx="51424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F01C95-D783-452C-8DFA-11FE8148554C}"/>
              </a:ext>
            </a:extLst>
          </p:cNvPr>
          <p:cNvSpPr txBox="1"/>
          <p:nvPr/>
        </p:nvSpPr>
        <p:spPr>
          <a:xfrm>
            <a:off x="3830975" y="5730965"/>
            <a:ext cx="522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%: </a:t>
            </a:r>
            <a:r>
              <a:rPr lang="ko-KR" altLang="en-US" sz="1200" dirty="0" err="1"/>
              <a:t>오류율</a:t>
            </a:r>
            <a:endParaRPr lang="en-US" altLang="ko-KR" sz="1200" dirty="0"/>
          </a:p>
          <a:p>
            <a:r>
              <a:rPr lang="en-US" altLang="ko-KR" sz="1200" dirty="0"/>
              <a:t>Top-1: </a:t>
            </a:r>
            <a:r>
              <a:rPr lang="ko-KR" altLang="en-US" sz="1200" dirty="0"/>
              <a:t>모든 클래스의 </a:t>
            </a:r>
            <a:r>
              <a:rPr lang="ko-KR" altLang="en-US" sz="1200" dirty="0" err="1"/>
              <a:t>오류율</a:t>
            </a:r>
            <a:endParaRPr lang="en-US" altLang="ko-KR" sz="1200" dirty="0"/>
          </a:p>
          <a:p>
            <a:r>
              <a:rPr lang="en-US" altLang="ko-KR" sz="1200" dirty="0"/>
              <a:t>Top-5: </a:t>
            </a:r>
            <a:r>
              <a:rPr lang="ko-KR" altLang="en-US" sz="1200" dirty="0"/>
              <a:t>모델이 예측한 최상위 </a:t>
            </a:r>
            <a:r>
              <a:rPr lang="en-US" altLang="ko-KR" sz="1200" dirty="0"/>
              <a:t>5</a:t>
            </a:r>
            <a:r>
              <a:rPr lang="ko-KR" altLang="en-US" sz="1200" dirty="0"/>
              <a:t>개 범주 가운데 정답이 없는 경우의 </a:t>
            </a:r>
            <a:r>
              <a:rPr lang="ko-KR" altLang="en-US" sz="1200" dirty="0" err="1"/>
              <a:t>오류율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D15A84-7C6E-4910-9EDB-2359C8DE96CD}"/>
              </a:ext>
            </a:extLst>
          </p:cNvPr>
          <p:cNvSpPr txBox="1"/>
          <p:nvPr/>
        </p:nvSpPr>
        <p:spPr>
          <a:xfrm>
            <a:off x="3830975" y="4837122"/>
            <a:ext cx="508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1</a:t>
            </a:r>
            <a:r>
              <a:rPr lang="ko-KR" altLang="en-US" sz="1200" dirty="0"/>
              <a:t>위</a:t>
            </a:r>
            <a:r>
              <a:rPr lang="en-US" altLang="ko-KR" sz="1200" dirty="0"/>
              <a:t>(15.3%), 2</a:t>
            </a:r>
            <a:r>
              <a:rPr lang="ko-KR" altLang="en-US" sz="1200" dirty="0"/>
              <a:t>위</a:t>
            </a:r>
            <a:r>
              <a:rPr lang="en-US" altLang="ko-KR" sz="1200" dirty="0"/>
              <a:t>(26.2%)</a:t>
            </a:r>
            <a:endParaRPr lang="ko-KR" altLang="en-US" sz="12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4B0B4A7-F203-48AE-A259-F0A98CB8A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914679" y="3334461"/>
            <a:ext cx="985928" cy="8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4FC403-2209-4628-9743-119AA2DD96F8}"/>
              </a:ext>
            </a:extLst>
          </p:cNvPr>
          <p:cNvSpPr txBox="1"/>
          <p:nvPr/>
        </p:nvSpPr>
        <p:spPr>
          <a:xfrm>
            <a:off x="402672" y="377505"/>
            <a:ext cx="5343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/>
              <a:t>AlexNet</a:t>
            </a:r>
            <a:endParaRPr lang="ko-KR" altLang="en-US" sz="3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1AB70-9239-4721-9A99-9E360B83C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46" y="2157426"/>
            <a:ext cx="10431508" cy="334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0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4FC403-2209-4628-9743-119AA2DD96F8}"/>
              </a:ext>
            </a:extLst>
          </p:cNvPr>
          <p:cNvSpPr txBox="1"/>
          <p:nvPr/>
        </p:nvSpPr>
        <p:spPr>
          <a:xfrm>
            <a:off x="402672" y="377505"/>
            <a:ext cx="5343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/>
              <a:t>AlexNet</a:t>
            </a:r>
            <a:r>
              <a:rPr lang="en-US" altLang="ko-KR" sz="3000" b="1" dirty="0"/>
              <a:t>(2)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11AA3-0F19-482D-83D8-1A0C893E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65" y="1565403"/>
            <a:ext cx="8633670" cy="49150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60686B3-24C3-4357-B47B-CB1AF7CA2AC7}"/>
              </a:ext>
            </a:extLst>
          </p:cNvPr>
          <p:cNvSpPr/>
          <p:nvPr/>
        </p:nvSpPr>
        <p:spPr>
          <a:xfrm>
            <a:off x="8925886" y="6191075"/>
            <a:ext cx="1661020" cy="289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7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4FC403-2209-4628-9743-119AA2DD96F8}"/>
              </a:ext>
            </a:extLst>
          </p:cNvPr>
          <p:cNvSpPr txBox="1"/>
          <p:nvPr/>
        </p:nvSpPr>
        <p:spPr>
          <a:xfrm>
            <a:off x="402672" y="377505"/>
            <a:ext cx="5343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/>
              <a:t>ReLU</a:t>
            </a:r>
            <a:r>
              <a:rPr lang="en-US" altLang="ko-KR" sz="3000" b="1" dirty="0"/>
              <a:t> Nonlinearity</a:t>
            </a:r>
            <a:endParaRPr lang="ko-KR" altLang="en-US" sz="3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0AE144-B1BB-4C5F-81F8-3B80935DB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71" y="1677798"/>
            <a:ext cx="5511791" cy="4557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B9F573-875F-4260-8E8F-3A82C5D69F68}"/>
              </a:ext>
            </a:extLst>
          </p:cNvPr>
          <p:cNvSpPr txBox="1"/>
          <p:nvPr/>
        </p:nvSpPr>
        <p:spPr>
          <a:xfrm>
            <a:off x="8967834" y="1979802"/>
            <a:ext cx="138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tanh</a:t>
            </a:r>
          </a:p>
          <a:p>
            <a:r>
              <a:rPr lang="en-US" altLang="ko-KR" dirty="0"/>
              <a:t>: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5D97710-01BC-4485-8357-6A8DEF666613}"/>
              </a:ext>
            </a:extLst>
          </p:cNvPr>
          <p:cNvCxnSpPr>
            <a:cxnSpLocks/>
          </p:cNvCxnSpPr>
          <p:nvPr/>
        </p:nvCxnSpPr>
        <p:spPr>
          <a:xfrm>
            <a:off x="8321881" y="2449585"/>
            <a:ext cx="5117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8EB942C-497A-4E7F-8A35-87A6DE35E875}"/>
              </a:ext>
            </a:extLst>
          </p:cNvPr>
          <p:cNvCxnSpPr>
            <a:cxnSpLocks/>
          </p:cNvCxnSpPr>
          <p:nvPr/>
        </p:nvCxnSpPr>
        <p:spPr>
          <a:xfrm>
            <a:off x="8331668" y="2190924"/>
            <a:ext cx="51871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FFCFE0-67DA-470E-A73E-33E166BAA94C}"/>
              </a:ext>
            </a:extLst>
          </p:cNvPr>
          <p:cNvSpPr txBox="1"/>
          <p:nvPr/>
        </p:nvSpPr>
        <p:spPr>
          <a:xfrm>
            <a:off x="8201862" y="4864595"/>
            <a:ext cx="21475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Slow pace</a:t>
            </a:r>
          </a:p>
          <a:p>
            <a:r>
              <a:rPr lang="en-US" altLang="ko-KR" dirty="0"/>
              <a:t>Vanishing Gradient</a:t>
            </a:r>
            <a:endParaRPr lang="ko-KR" altLang="en-US" dirty="0"/>
          </a:p>
        </p:txBody>
      </p:sp>
      <p:sp>
        <p:nvSpPr>
          <p:cNvPr id="13" name="폭발: 8pt 12">
            <a:extLst>
              <a:ext uri="{FF2B5EF4-FFF2-40B4-BE49-F238E27FC236}">
                <a16:creationId xmlns:a16="http://schemas.microsoft.com/office/drawing/2014/main" id="{3F318C64-5496-4281-B049-7FC47B1D3984}"/>
              </a:ext>
            </a:extLst>
          </p:cNvPr>
          <p:cNvSpPr/>
          <p:nvPr/>
        </p:nvSpPr>
        <p:spPr>
          <a:xfrm>
            <a:off x="9501929" y="4237839"/>
            <a:ext cx="1384183" cy="954306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4FC403-2209-4628-9743-119AA2DD96F8}"/>
              </a:ext>
            </a:extLst>
          </p:cNvPr>
          <p:cNvSpPr txBox="1"/>
          <p:nvPr/>
        </p:nvSpPr>
        <p:spPr>
          <a:xfrm>
            <a:off x="402672" y="377505"/>
            <a:ext cx="5343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Training on Multiple GPUs</a:t>
            </a:r>
            <a:endParaRPr lang="ko-KR" altLang="en-US" sz="3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92D6D7-1820-4BD7-A662-99B17E4AE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62" y="2537046"/>
            <a:ext cx="8171475" cy="26211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8A44DE-F1A1-476D-A114-08E0A642B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44" y="3659602"/>
            <a:ext cx="1043032" cy="7082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C137B0-1D53-4F14-BCA4-FB423B7E2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44" y="2490133"/>
            <a:ext cx="1043032" cy="708266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F5618AF-47FB-48DA-B3BC-4A6FCF179190}"/>
              </a:ext>
            </a:extLst>
          </p:cNvPr>
          <p:cNvSpPr/>
          <p:nvPr/>
        </p:nvSpPr>
        <p:spPr>
          <a:xfrm>
            <a:off x="3741488" y="2768765"/>
            <a:ext cx="5830349" cy="151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B89D43C-CE2F-4912-B2ED-8E0A5CB27494}"/>
              </a:ext>
            </a:extLst>
          </p:cNvPr>
          <p:cNvSpPr/>
          <p:nvPr/>
        </p:nvSpPr>
        <p:spPr>
          <a:xfrm>
            <a:off x="3741489" y="3925722"/>
            <a:ext cx="5830349" cy="151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17E975-0486-4D48-B818-04C9FB386C0C}"/>
              </a:ext>
            </a:extLst>
          </p:cNvPr>
          <p:cNvCxnSpPr/>
          <p:nvPr/>
        </p:nvCxnSpPr>
        <p:spPr>
          <a:xfrm>
            <a:off x="3074565" y="2844266"/>
            <a:ext cx="0" cy="11694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E4003A5-CE78-4F08-BED5-32F57AA3A213}"/>
              </a:ext>
            </a:extLst>
          </p:cNvPr>
          <p:cNvCxnSpPr/>
          <p:nvPr/>
        </p:nvCxnSpPr>
        <p:spPr>
          <a:xfrm flipH="1">
            <a:off x="4647501" y="2844266"/>
            <a:ext cx="1023457" cy="11694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9304AC9-CB13-4FDF-85F4-180BCD971765}"/>
              </a:ext>
            </a:extLst>
          </p:cNvPr>
          <p:cNvCxnSpPr/>
          <p:nvPr/>
        </p:nvCxnSpPr>
        <p:spPr>
          <a:xfrm flipH="1">
            <a:off x="7970939" y="2831754"/>
            <a:ext cx="1023457" cy="11694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DF8CA88-5695-4152-9AD1-92EB9F57B6CD}"/>
              </a:ext>
            </a:extLst>
          </p:cNvPr>
          <p:cNvCxnSpPr/>
          <p:nvPr/>
        </p:nvCxnSpPr>
        <p:spPr>
          <a:xfrm flipH="1">
            <a:off x="8548380" y="2844265"/>
            <a:ext cx="1023457" cy="11694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D697CB-823F-4442-8A29-EA04517D42A7}"/>
              </a:ext>
            </a:extLst>
          </p:cNvPr>
          <p:cNvCxnSpPr/>
          <p:nvPr/>
        </p:nvCxnSpPr>
        <p:spPr>
          <a:xfrm>
            <a:off x="4664279" y="2875761"/>
            <a:ext cx="1006679" cy="11254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AFD5C6-D7AC-4D8B-9497-4317B7C972CE}"/>
              </a:ext>
            </a:extLst>
          </p:cNvPr>
          <p:cNvCxnSpPr/>
          <p:nvPr/>
        </p:nvCxnSpPr>
        <p:spPr>
          <a:xfrm>
            <a:off x="7979327" y="2819243"/>
            <a:ext cx="1006679" cy="11254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BAA9711-7D18-4352-814C-407639C8D72D}"/>
              </a:ext>
            </a:extLst>
          </p:cNvPr>
          <p:cNvCxnSpPr/>
          <p:nvPr/>
        </p:nvCxnSpPr>
        <p:spPr>
          <a:xfrm>
            <a:off x="8548379" y="2831754"/>
            <a:ext cx="1006679" cy="11254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2D8A8A-505D-4722-AA6E-29362FF5FB9A}"/>
              </a:ext>
            </a:extLst>
          </p:cNvPr>
          <p:cNvSpPr txBox="1"/>
          <p:nvPr/>
        </p:nvSpPr>
        <p:spPr>
          <a:xfrm>
            <a:off x="2823556" y="2655977"/>
            <a:ext cx="51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3GB</a:t>
            </a:r>
            <a:endParaRPr lang="ko-KR" altLang="en-US" dirty="0">
              <a:solidFill>
                <a:srgbClr val="FF0000"/>
              </a:solidFill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F22E86-D2D0-4017-988C-A8FE8A8FCA9C}"/>
              </a:ext>
            </a:extLst>
          </p:cNvPr>
          <p:cNvSpPr txBox="1"/>
          <p:nvPr/>
        </p:nvSpPr>
        <p:spPr>
          <a:xfrm>
            <a:off x="2815758" y="3829068"/>
            <a:ext cx="51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3GB</a:t>
            </a:r>
            <a:endParaRPr lang="ko-KR" altLang="en-US" dirty="0">
              <a:solidFill>
                <a:srgbClr val="FF0000"/>
              </a:solidFill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0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4FC403-2209-4628-9743-119AA2DD96F8}"/>
              </a:ext>
            </a:extLst>
          </p:cNvPr>
          <p:cNvSpPr txBox="1"/>
          <p:nvPr/>
        </p:nvSpPr>
        <p:spPr>
          <a:xfrm>
            <a:off x="402672" y="377505"/>
            <a:ext cx="5771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Local Response Normalization</a:t>
            </a:r>
            <a:endParaRPr lang="ko-KR" altLang="en-US" sz="3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181952-EE9B-4A04-8CD2-9E293CF34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8" y="2362333"/>
            <a:ext cx="9561904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9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4FC403-2209-4628-9743-119AA2DD96F8}"/>
              </a:ext>
            </a:extLst>
          </p:cNvPr>
          <p:cNvSpPr txBox="1"/>
          <p:nvPr/>
        </p:nvSpPr>
        <p:spPr>
          <a:xfrm>
            <a:off x="402672" y="377505"/>
            <a:ext cx="5343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Overlapping Pooling</a:t>
            </a:r>
            <a:endParaRPr lang="ko-KR" altLang="en-US" sz="3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ABD312-1173-4FB2-B8AE-5DEAF5F29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29" y="1752981"/>
            <a:ext cx="6438941" cy="442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2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44B8E9C5-087E-4F8C-8687-E2B8D97A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07" y="1532885"/>
            <a:ext cx="2143424" cy="216247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3F9D0A7-3C93-4E27-97D0-8506700DA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60" y="1644190"/>
            <a:ext cx="2143424" cy="216247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9B54589-700B-45FF-B143-55AB81475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62" y="1761883"/>
            <a:ext cx="2143424" cy="2162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4FC403-2209-4628-9743-119AA2DD96F8}"/>
              </a:ext>
            </a:extLst>
          </p:cNvPr>
          <p:cNvSpPr txBox="1"/>
          <p:nvPr/>
        </p:nvSpPr>
        <p:spPr>
          <a:xfrm>
            <a:off x="402672" y="377505"/>
            <a:ext cx="9353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Reducing Overfitting – Data Augmentation</a:t>
            </a:r>
            <a:endParaRPr lang="ko-KR" altLang="en-US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5DFC4-F8D0-4996-A1A2-DB7D9EB149FD}"/>
              </a:ext>
            </a:extLst>
          </p:cNvPr>
          <p:cNvSpPr txBox="1"/>
          <p:nvPr/>
        </p:nvSpPr>
        <p:spPr>
          <a:xfrm>
            <a:off x="402672" y="931503"/>
            <a:ext cx="9353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accent1"/>
                </a:solidFill>
              </a:rPr>
              <a:t>Flip(Horizontality)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5D3971-BDB5-4DC0-A983-D5C741FCE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07" y="4017419"/>
            <a:ext cx="2143424" cy="2162477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29FED373-E790-41F1-8C71-DCFBADB2DECC}"/>
              </a:ext>
            </a:extLst>
          </p:cNvPr>
          <p:cNvSpPr/>
          <p:nvPr/>
        </p:nvSpPr>
        <p:spPr>
          <a:xfrm>
            <a:off x="2954788" y="3850093"/>
            <a:ext cx="476309" cy="804433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40F0C2E-52A5-4E6A-AC9C-D25506E03CD9}"/>
              </a:ext>
            </a:extLst>
          </p:cNvPr>
          <p:cNvSpPr/>
          <p:nvPr/>
        </p:nvSpPr>
        <p:spPr>
          <a:xfrm>
            <a:off x="7387186" y="1468268"/>
            <a:ext cx="419450" cy="419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1BB33B-1967-4F99-BA19-23AE8B32BD08}"/>
              </a:ext>
            </a:extLst>
          </p:cNvPr>
          <p:cNvSpPr txBox="1"/>
          <p:nvPr/>
        </p:nvSpPr>
        <p:spPr>
          <a:xfrm>
            <a:off x="7445909" y="1495316"/>
            <a:ext cx="26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5CF87C4-D27C-46D6-BB37-A06C5D2AF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89" y="1875648"/>
            <a:ext cx="2143424" cy="21624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2011146-75B5-4ADB-97D6-F5FB51760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42" y="1986432"/>
            <a:ext cx="2143424" cy="216247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3A4A0A7-3DC6-4E02-B23A-BB55DDF93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60" y="4118865"/>
            <a:ext cx="2143424" cy="216247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4096FCA-F830-4C82-B184-7C0291486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62" y="4225779"/>
            <a:ext cx="2143424" cy="216247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641C495-11B3-40D4-AE3E-2C3627466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89" y="4324620"/>
            <a:ext cx="2143424" cy="216247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CFE3BB4-350A-4043-9EFB-A0176ACB6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31" y="4430001"/>
            <a:ext cx="2143424" cy="216247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1615AB-B68B-4D35-985D-9FF02153A629}"/>
              </a:ext>
            </a:extLst>
          </p:cNvPr>
          <p:cNvCxnSpPr/>
          <p:nvPr/>
        </p:nvCxnSpPr>
        <p:spPr>
          <a:xfrm>
            <a:off x="3431097" y="4252310"/>
            <a:ext cx="5536734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51ECF6E-04B5-4F1B-82F5-4DC9A8143DB0}"/>
              </a:ext>
            </a:extLst>
          </p:cNvPr>
          <p:cNvSpPr/>
          <p:nvPr/>
        </p:nvSpPr>
        <p:spPr>
          <a:xfrm>
            <a:off x="7387186" y="3824244"/>
            <a:ext cx="419450" cy="419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94C91-FC63-4082-B433-477D6C64439E}"/>
              </a:ext>
            </a:extLst>
          </p:cNvPr>
          <p:cNvSpPr txBox="1"/>
          <p:nvPr/>
        </p:nvSpPr>
        <p:spPr>
          <a:xfrm>
            <a:off x="7445909" y="3851292"/>
            <a:ext cx="26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59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155</Words>
  <Application>Microsoft Office PowerPoint</Application>
  <PresentationFormat>와이드스크린</PresentationFormat>
  <Paragraphs>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</cp:revision>
  <dcterms:created xsi:type="dcterms:W3CDTF">2018-09-12T07:17:24Z</dcterms:created>
  <dcterms:modified xsi:type="dcterms:W3CDTF">2018-09-13T05:38:40Z</dcterms:modified>
</cp:coreProperties>
</file>