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87" r:id="rId4"/>
    <p:sldId id="290" r:id="rId5"/>
    <p:sldId id="268" r:id="rId6"/>
    <p:sldId id="289" r:id="rId7"/>
    <p:sldId id="293" r:id="rId8"/>
    <p:sldId id="294" r:id="rId9"/>
    <p:sldId id="299" r:id="rId10"/>
    <p:sldId id="296" r:id="rId11"/>
    <p:sldId id="274" r:id="rId12"/>
    <p:sldId id="28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DBAB3-2339-44DE-AC2B-5599E6674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FD12C9-A2DC-4B92-932C-95B3A46C1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048F-548A-4DDE-9CF2-6F3883B6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DD0-6E16-443A-9C12-AB89CA2312B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3E79C-4084-495C-A403-EB53FA72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B2B48-BEF5-4D05-AA8A-A33C2916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619-0059-4C07-97F5-AFE2A520D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00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0178F-89ED-4BD4-AF57-F37B8855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5CF75-5D94-4239-80C6-316E80914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79F82-60BF-4BB2-B456-F51FAD57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DD0-6E16-443A-9C12-AB89CA2312B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CA560-BA7E-473C-A84F-20EED63C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CFA0A-013B-44DC-BE70-097D68F7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619-0059-4C07-97F5-AFE2A520D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549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1CBF37-EF0B-4255-AFE1-93492A833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4762C7-4E6E-4574-852D-D26C395ED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08C5E-4335-4FB6-B4DC-65577C28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DD0-6E16-443A-9C12-AB89CA2312B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795140-E435-4D70-8527-0F025BC5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63E64-61B1-4114-A265-239D47CE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619-0059-4C07-97F5-AFE2A520D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6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953B3-F199-40E9-B1AF-ECA64341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EDC3E-82BF-49AD-AAFE-4D72AD71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2E685-FDA3-469C-A3BD-A66115FB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DD0-6E16-443A-9C12-AB89CA2312B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3F6D-A655-4B47-BE98-3B8A5510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80BEF-B3EE-4B65-9A02-5058A2E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619-0059-4C07-97F5-AFE2A520D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7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E0911-4433-41F6-9AE3-1E023B19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D479A-901D-4F8F-9206-17AF32197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99598-B683-4DCE-BCEC-607480B26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DD0-6E16-443A-9C12-AB89CA2312B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E868D-A96A-455E-8947-B2654C91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61817E-8C5B-49BC-AD3E-FBF2F360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619-0059-4C07-97F5-AFE2A520D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59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37ADF-5D4E-4133-B99E-CFF73391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7B58C-8A43-4F97-871F-6702B8472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5160C3-97EF-4EC0-A2E9-5F8BD9B2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F8AA9-94C6-44BE-B889-2E23A54A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DD0-6E16-443A-9C12-AB89CA2312B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EF752-3A79-468F-AD7F-A608E16C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65D51-3910-47B2-94FA-6118D346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619-0059-4C07-97F5-AFE2A520D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8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1D73D-0D91-41CE-954C-A91A18B7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6BE0D-8D37-4D67-AC85-48BDEA963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3DF0A-B5DF-4648-AB4B-AF3CCF9B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1F476-E3B3-4188-A952-0A310DD02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1F7D88-F75B-48F8-85EE-57C84C0C4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B08582-F359-4106-8BC6-39D57B4F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DD0-6E16-443A-9C12-AB89CA2312B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9FDDEA-9F33-4958-A193-7BECFFDC4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EE1CE9-E88B-436A-A82D-07E20DF1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619-0059-4C07-97F5-AFE2A520D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3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2A40F-7E97-4DCB-9658-CE331388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DE65A6-59AF-4E9D-B9B4-37173340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DD0-6E16-443A-9C12-AB89CA2312B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6D0CE5-59B7-46EA-8A53-1121E92F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3BC19A-5E9D-4293-96EA-A58B1B39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619-0059-4C07-97F5-AFE2A520D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9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8ED326-5054-45A6-B4E8-CCC1DCF0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DD0-6E16-443A-9C12-AB89CA2312B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2102CB-7359-412B-B972-5438A140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E42A3E-5CAA-4766-BE94-C74137D3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619-0059-4C07-97F5-AFE2A520D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6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3EE5F-43E2-41E3-9E73-8C92A5B1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7507A-38E8-4915-A1BC-274C93178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549CBC-7813-47DB-ACD3-65B5EDDFB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750250-D301-4751-AA27-C6E44888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DD0-6E16-443A-9C12-AB89CA2312B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9CE685-64C7-404F-9277-0561449B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57D2D-04A8-412A-9E93-5FDCE3F3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619-0059-4C07-97F5-AFE2A520D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3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498D3-1CD8-4B8B-8891-04DA40563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34397C-3DF9-4AD6-B5C2-BA29F924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2B563-4647-42B7-B14A-F3139C28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F48BEE-4308-4E45-815E-D0BA3914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4DD0-6E16-443A-9C12-AB89CA2312B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2C198-C6D3-4724-9232-5DA9645A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E28448-2A8E-46DD-B74E-E1536663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1619-0059-4C07-97F5-AFE2A520D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FC74AA-20C7-4EBD-BCAF-E52E3790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66FA0F-8E79-4A7E-871D-CDF7DF58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E0062-2D07-44FE-818B-63EA2861F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4DD0-6E16-443A-9C12-AB89CA2312B5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9A646-63EA-4CE3-BE9E-08F56CA43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FA1FF-EC1F-4298-AA8D-492EF7B37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1619-0059-4C07-97F5-AFE2A520DA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56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000" y="580123"/>
            <a:ext cx="11520000" cy="1655762"/>
          </a:xfrm>
          <a:prstGeom prst="bracePair">
            <a:avLst/>
          </a:prstGeom>
          <a:solidFill>
            <a:srgbClr val="8DAFD7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Agency FB" panose="020B0503020202020204" pitchFamily="34" charset="0"/>
              </a:rPr>
              <a:t>Trading Bot</a:t>
            </a:r>
            <a:endParaRPr lang="ko-KR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61" name="내용 개체 틀 2"/>
          <p:cNvSpPr txBox="1">
            <a:spLocks/>
          </p:cNvSpPr>
          <p:nvPr/>
        </p:nvSpPr>
        <p:spPr>
          <a:xfrm>
            <a:off x="701193" y="2511860"/>
            <a:ext cx="10794805" cy="285411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진행일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en-US" altLang="ko-KR" sz="20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2019.01.07 ~ 2019.10.22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소속 회사명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: (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뉴럴비씨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l">
              <a:lnSpc>
                <a:spcPct val="150000"/>
              </a:lnSpc>
              <a:buClr>
                <a:srgbClr val="8DAFD7"/>
              </a:buClr>
            </a:pP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개발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환경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: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Naver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Cloud Platform Server (8 vCPUs, 60GiB Memory, 2 P40 GPUs, Ubuntu)</a:t>
            </a: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주사용 기술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	: Machine Learning, Python, MySQL, MongoDB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27FD7-5549-4586-9D4F-F475F9379B41}"/>
              </a:ext>
            </a:extLst>
          </p:cNvPr>
          <p:cNvSpPr txBox="1"/>
          <p:nvPr/>
        </p:nvSpPr>
        <p:spPr>
          <a:xfrm>
            <a:off x="11629025" y="64886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유선화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23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40B5F39-DF6C-4BD5-9590-B27618548CE1}"/>
              </a:ext>
            </a:extLst>
          </p:cNvPr>
          <p:cNvSpPr txBox="1">
            <a:spLocks/>
          </p:cNvSpPr>
          <p:nvPr/>
        </p:nvSpPr>
        <p:spPr>
          <a:xfrm>
            <a:off x="720000" y="1440000"/>
            <a:ext cx="10794805" cy="346761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rgbClr val="8DAFD7"/>
              </a:buClr>
            </a:pPr>
            <a:r>
              <a:rPr lang="ko-KR" altLang="en-US" sz="2000" b="1" dirty="0">
                <a:solidFill>
                  <a:srgbClr val="8DAFD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프로세스 관리 및 유지보수</a:t>
            </a:r>
            <a:endParaRPr lang="en-US" altLang="ko-KR" sz="2000" b="1" dirty="0">
              <a:solidFill>
                <a:srgbClr val="8DAFD7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log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파일 관리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Error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발생 시 원인을 파악하기 위해 일별로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log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파일 생성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Memory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관리를 위해 이상이 없으면 일주일 후 자동 삭제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(Shell Script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이용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데이터 관리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암호화폐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가격 정보가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DB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에 잘 쌓이는 지 모니터링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DB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에 데이터가 쌓이지 않을 경우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, Telegram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메시지 전송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실시간으로 확인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)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오각형 5">
            <a:extLst>
              <a:ext uri="{FF2B5EF4-FFF2-40B4-BE49-F238E27FC236}">
                <a16:creationId xmlns:a16="http://schemas.microsoft.com/office/drawing/2014/main" id="{E21995ED-6DEC-40B2-A998-0FEEEE808EDF}"/>
              </a:ext>
            </a:extLst>
          </p:cNvPr>
          <p:cNvSpPr/>
          <p:nvPr/>
        </p:nvSpPr>
        <p:spPr>
          <a:xfrm>
            <a:off x="0" y="365688"/>
            <a:ext cx="3956858" cy="889462"/>
          </a:xfrm>
          <a:prstGeom prst="homePlate">
            <a:avLst/>
          </a:prstGeom>
          <a:solidFill>
            <a:srgbClr val="8DA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40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주요업무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D6C50A-2CD1-4829-A37A-DCFAF4699B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40178" y="4889362"/>
            <a:ext cx="2905125" cy="105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F27FD7-5549-4586-9D4F-F475F9379B41}"/>
              </a:ext>
            </a:extLst>
          </p:cNvPr>
          <p:cNvSpPr txBox="1"/>
          <p:nvPr/>
        </p:nvSpPr>
        <p:spPr>
          <a:xfrm>
            <a:off x="11629025" y="64886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유선화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86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365688"/>
            <a:ext cx="3956858" cy="889462"/>
          </a:xfrm>
          <a:prstGeom prst="homePlate">
            <a:avLst/>
          </a:prstGeom>
          <a:solidFill>
            <a:srgbClr val="8DA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40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주요업무</a:t>
            </a:r>
            <a:endParaRPr lang="ko-KR" altLang="en-US" sz="40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20000" y="1440000"/>
            <a:ext cx="10794805" cy="494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rgbClr val="8DAFD7"/>
              </a:buClr>
            </a:pPr>
            <a:r>
              <a:rPr lang="ko-KR" altLang="en-US" sz="2000" b="1" dirty="0">
                <a:solidFill>
                  <a:srgbClr val="8DAFD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주요 이슈 및 해결</a:t>
            </a:r>
            <a:endParaRPr lang="en-US" altLang="ko-KR" sz="2000" b="1" dirty="0">
              <a:solidFill>
                <a:srgbClr val="8DAFD7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20000" y="2119344"/>
          <a:ext cx="10794806" cy="3898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7403">
                  <a:extLst>
                    <a:ext uri="{9D8B030D-6E8A-4147-A177-3AD203B41FA5}">
                      <a16:colId xmlns:a16="http://schemas.microsoft.com/office/drawing/2014/main" val="1595271480"/>
                    </a:ext>
                  </a:extLst>
                </a:gridCol>
                <a:gridCol w="5397403">
                  <a:extLst>
                    <a:ext uri="{9D8B030D-6E8A-4147-A177-3AD203B41FA5}">
                      <a16:colId xmlns:a16="http://schemas.microsoft.com/office/drawing/2014/main" val="1916966539"/>
                    </a:ext>
                  </a:extLst>
                </a:gridCol>
              </a:tblGrid>
              <a:tr h="4707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이슈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AFD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해결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AF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623670"/>
                  </a:ext>
                </a:extLst>
              </a:tr>
              <a:tr h="47078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모델에 많은 제약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을 주기 위해 다양한 </a:t>
                      </a:r>
                      <a:r>
                        <a:rPr lang="en-US" altLang="ko-KR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tuning 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필요 </a:t>
                      </a:r>
                      <a:r>
                        <a:rPr lang="ko-KR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모든 가지 수를 </a:t>
                      </a:r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tuning</a:t>
                      </a:r>
                      <a:r>
                        <a:rPr lang="en-US" altLang="ko-KR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하기엔 많은 시간 소요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8DA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A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각</a:t>
                      </a:r>
                      <a:r>
                        <a:rPr lang="en-US" altLang="ko-KR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parameter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의 목적과 특징에 대해 공부하고</a:t>
                      </a:r>
                      <a:r>
                        <a:rPr lang="en-US" altLang="ko-KR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,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altLang="ko-KR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parameter 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우선순위를 정해 </a:t>
                      </a:r>
                      <a:r>
                        <a:rPr lang="en-US" altLang="ko-KR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tuning 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진행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DA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A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960869"/>
                  </a:ext>
                </a:extLst>
              </a:tr>
              <a:tr h="47078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수익 및 적중률을 높이기 위해 적절한 보합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구간 조정 </a:t>
                      </a:r>
                      <a:r>
                        <a:rPr lang="ko-KR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altLang="ko-KR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보합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 구간을 크게 하면 신호</a:t>
                      </a:r>
                      <a:r>
                        <a:rPr lang="en-US" altLang="ko-KR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baseline="0" dirty="0" err="1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공매수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or 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공매도</a:t>
                      </a:r>
                      <a:r>
                        <a:rPr lang="en-US" altLang="ko-KR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를</a:t>
                      </a:r>
                      <a:r>
                        <a:rPr lang="en-US" altLang="ko-KR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예측하지 않고</a:t>
                      </a:r>
                      <a:r>
                        <a:rPr lang="en-US" altLang="ko-KR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작게 하면 신호를 자주 예측 </a:t>
                      </a:r>
                      <a:r>
                        <a:rPr lang="en-US" altLang="ko-KR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클래스 불균형 문제 발생</a:t>
                      </a:r>
                      <a:r>
                        <a:rPr lang="en-US" altLang="ko-KR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rgbClr val="8DA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A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A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보합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구간도 하나의 </a:t>
                      </a:r>
                      <a:r>
                        <a:rPr lang="en-US" altLang="ko-KR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parameter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로 간주하여 </a:t>
                      </a:r>
                      <a:r>
                        <a:rPr lang="en-US" altLang="ko-KR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tuning </a:t>
                      </a:r>
                      <a:r>
                        <a:rPr lang="ko-KR" altLang="en-US" baseline="0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진행</a:t>
                      </a:r>
                      <a:endParaRPr lang="ko-KR" altLang="en-US" dirty="0"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8DA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DA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DA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440724"/>
                  </a:ext>
                </a:extLst>
              </a:tr>
              <a:tr h="470785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목적에 맞는 모델 선택</a:t>
                      </a:r>
                    </a:p>
                  </a:txBody>
                  <a:tcPr>
                    <a:lnR w="12700" cap="flat" cmpd="sng" algn="ctr">
                      <a:solidFill>
                        <a:srgbClr val="8DA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DA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다양한 평가 지표를 사용하여 모델 선택</a:t>
                      </a:r>
                    </a:p>
                  </a:txBody>
                  <a:tcPr>
                    <a:lnL w="12700" cap="flat" cmpd="sng" algn="ctr">
                      <a:solidFill>
                        <a:srgbClr val="8DA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8DAF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086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F27FD7-5549-4586-9D4F-F475F9379B41}"/>
              </a:ext>
            </a:extLst>
          </p:cNvPr>
          <p:cNvSpPr txBox="1"/>
          <p:nvPr/>
        </p:nvSpPr>
        <p:spPr>
          <a:xfrm>
            <a:off x="11629025" y="64886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유선화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6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720000" y="1440000"/>
            <a:ext cx="10794805" cy="108997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실시간 자동 매매 테스트 결과 최대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24%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수익 발생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유저들에게 푸시 알림 서비스 제공</a:t>
            </a:r>
            <a:endParaRPr lang="ko-KR" altLang="en-US" sz="2000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sp>
        <p:nvSpPr>
          <p:cNvPr id="7" name="오각형 6"/>
          <p:cNvSpPr/>
          <p:nvPr/>
        </p:nvSpPr>
        <p:spPr>
          <a:xfrm>
            <a:off x="0" y="365688"/>
            <a:ext cx="3956858" cy="889462"/>
          </a:xfrm>
          <a:prstGeom prst="homePlate">
            <a:avLst/>
          </a:prstGeom>
          <a:solidFill>
            <a:srgbClr val="8DA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40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성과</a:t>
            </a:r>
            <a:endParaRPr lang="ko-KR" altLang="en-US" sz="4000" dirty="0"/>
          </a:p>
        </p:txBody>
      </p:sp>
      <p:grpSp>
        <p:nvGrpSpPr>
          <p:cNvPr id="8" name="그룹 7"/>
          <p:cNvGrpSpPr/>
          <p:nvPr/>
        </p:nvGrpSpPr>
        <p:grpSpPr>
          <a:xfrm>
            <a:off x="732049" y="3286388"/>
            <a:ext cx="9973651" cy="3370758"/>
            <a:chOff x="107251" y="493869"/>
            <a:chExt cx="9973651" cy="337075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F6DC86F-598E-4365-AB62-822324C76048}"/>
                </a:ext>
              </a:extLst>
            </p:cNvPr>
            <p:cNvGrpSpPr/>
            <p:nvPr/>
          </p:nvGrpSpPr>
          <p:grpSpPr>
            <a:xfrm>
              <a:off x="1171002" y="493870"/>
              <a:ext cx="1130374" cy="1425688"/>
              <a:chOff x="572219" y="2223116"/>
              <a:chExt cx="1130374" cy="1425688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CBFD084F-77CC-4C88-843F-FA4B7C6F02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8002" y="2223116"/>
                <a:ext cx="1078808" cy="1056333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DEFE98-4F3F-488E-BF5C-55CCAD6041F3}"/>
                  </a:ext>
                </a:extLst>
              </p:cNvPr>
              <p:cNvSpPr txBox="1"/>
              <p:nvPr/>
            </p:nvSpPr>
            <p:spPr>
              <a:xfrm>
                <a:off x="572219" y="3279472"/>
                <a:ext cx="1130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Telegram</a:t>
                </a:r>
                <a:endParaRPr lang="ko-KR" altLang="en-US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BABD815-01F5-4F96-B35C-84DA75824E8B}"/>
                </a:ext>
              </a:extLst>
            </p:cNvPr>
            <p:cNvGrpSpPr/>
            <p:nvPr/>
          </p:nvGrpSpPr>
          <p:grpSpPr>
            <a:xfrm>
              <a:off x="4550931" y="493869"/>
              <a:ext cx="1009828" cy="1425666"/>
              <a:chOff x="621426" y="3941349"/>
              <a:chExt cx="1009828" cy="1425666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BA811EBA-5EFD-4D3E-9771-9DDFBADD1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426" y="3941349"/>
                <a:ext cx="1009828" cy="1056333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DE388F-8FC5-462D-9E12-8512ED49794A}"/>
                  </a:ext>
                </a:extLst>
              </p:cNvPr>
              <p:cNvSpPr txBox="1"/>
              <p:nvPr/>
            </p:nvSpPr>
            <p:spPr>
              <a:xfrm>
                <a:off x="630050" y="4997683"/>
                <a:ext cx="99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AiBitBip</a:t>
                </a:r>
                <a:endParaRPr lang="ko-KR" altLang="en-US" dirty="0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BA55723-3C99-4E8E-B254-E180FAC3F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88988" y="1919535"/>
              <a:ext cx="1935604" cy="194509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4C154F5-09C0-4110-A02F-293949F6C2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176"/>
            <a:stretch/>
          </p:blipFill>
          <p:spPr>
            <a:xfrm>
              <a:off x="107251" y="1936853"/>
              <a:ext cx="3257876" cy="104959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961DE18-F76A-4AC8-9BE4-A265EA6AB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3870" y="1936853"/>
              <a:ext cx="3497032" cy="1487909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7407870" y="493869"/>
              <a:ext cx="1849032" cy="1425666"/>
              <a:chOff x="5666181" y="493869"/>
              <a:chExt cx="1849032" cy="1425666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874B85EE-1482-4951-B64E-7AFC4E648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0516" y="493869"/>
                <a:ext cx="1015911" cy="1055751"/>
              </a:xfrm>
              <a:prstGeom prst="rect">
                <a:avLst/>
              </a:prstGeom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5666181" y="1550203"/>
                <a:ext cx="1849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AI Auto-Trading</a:t>
                </a:r>
                <a:endParaRPr lang="ko-KR" altLang="en-US" dirty="0"/>
              </a:p>
            </p:txBody>
          </p:sp>
        </p:grp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8"/>
          <a:srcRect b="49873"/>
          <a:stretch/>
        </p:blipFill>
        <p:spPr>
          <a:xfrm>
            <a:off x="7055755" y="578484"/>
            <a:ext cx="2762496" cy="1608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4F27FD7-5549-4586-9D4F-F475F9379B41}"/>
              </a:ext>
            </a:extLst>
          </p:cNvPr>
          <p:cNvSpPr txBox="1"/>
          <p:nvPr/>
        </p:nvSpPr>
        <p:spPr>
          <a:xfrm>
            <a:off x="11629025" y="64886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유선화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520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720000" y="1800000"/>
            <a:ext cx="10794805" cy="206723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AI Model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암호화폐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매매에 도움을 줄 수 있도록 상승 또는 하락 징후를 포착하여 유저들에게 푸시 알림을 제공하는 서비스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AI Model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예측한 신호를 바탕으로 유저들이 수익을 볼 수 있도록 각 거래소에서의 자동 매매를 지원하는 서비스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053050" y="4368654"/>
            <a:ext cx="8085900" cy="1425689"/>
            <a:chOff x="1171002" y="493869"/>
            <a:chExt cx="8085900" cy="1425689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F6DC86F-598E-4365-AB62-822324C76048}"/>
                </a:ext>
              </a:extLst>
            </p:cNvPr>
            <p:cNvGrpSpPr/>
            <p:nvPr/>
          </p:nvGrpSpPr>
          <p:grpSpPr>
            <a:xfrm>
              <a:off x="1171002" y="493870"/>
              <a:ext cx="1130374" cy="1425688"/>
              <a:chOff x="572219" y="2223116"/>
              <a:chExt cx="1130374" cy="1425688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CBFD084F-77CC-4C88-843F-FA4B7C6F02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8002" y="2223116"/>
                <a:ext cx="1078808" cy="1056333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DEFE98-4F3F-488E-BF5C-55CCAD6041F3}"/>
                  </a:ext>
                </a:extLst>
              </p:cNvPr>
              <p:cNvSpPr txBox="1"/>
              <p:nvPr/>
            </p:nvSpPr>
            <p:spPr>
              <a:xfrm>
                <a:off x="572219" y="3279472"/>
                <a:ext cx="1130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Telegram</a:t>
                </a:r>
                <a:endParaRPr lang="ko-KR" altLang="en-US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BABD815-01F5-4F96-B35C-84DA75824E8B}"/>
                </a:ext>
              </a:extLst>
            </p:cNvPr>
            <p:cNvGrpSpPr/>
            <p:nvPr/>
          </p:nvGrpSpPr>
          <p:grpSpPr>
            <a:xfrm>
              <a:off x="4550931" y="493869"/>
              <a:ext cx="1009828" cy="1425666"/>
              <a:chOff x="621426" y="3941349"/>
              <a:chExt cx="1009828" cy="1425666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BA811EBA-5EFD-4D3E-9771-9DDFBADD1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426" y="3941349"/>
                <a:ext cx="1009828" cy="1056333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5DE388F-8FC5-462D-9E12-8512ED49794A}"/>
                  </a:ext>
                </a:extLst>
              </p:cNvPr>
              <p:cNvSpPr txBox="1"/>
              <p:nvPr/>
            </p:nvSpPr>
            <p:spPr>
              <a:xfrm>
                <a:off x="630050" y="4997683"/>
                <a:ext cx="99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AiBitBip</a:t>
                </a:r>
                <a:endParaRPr lang="ko-KR" altLang="en-US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7407870" y="493869"/>
              <a:ext cx="1849032" cy="1425666"/>
              <a:chOff x="5666181" y="493869"/>
              <a:chExt cx="1849032" cy="1425666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874B85EE-1482-4951-B64E-7AFC4E648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70516" y="493869"/>
                <a:ext cx="1015911" cy="1055751"/>
              </a:xfrm>
              <a:prstGeom prst="rect">
                <a:avLst/>
              </a:prstGeom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666181" y="1550203"/>
                <a:ext cx="1849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rPr>
                  <a:t>AI Auto-Trading</a:t>
                </a:r>
                <a:endParaRPr lang="ko-KR" altLang="en-US" dirty="0"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sp>
        <p:nvSpPr>
          <p:cNvPr id="16" name="오각형 15"/>
          <p:cNvSpPr/>
          <p:nvPr/>
        </p:nvSpPr>
        <p:spPr>
          <a:xfrm>
            <a:off x="0" y="365688"/>
            <a:ext cx="3956858" cy="889462"/>
          </a:xfrm>
          <a:prstGeom prst="homePlate">
            <a:avLst/>
          </a:prstGeom>
          <a:solidFill>
            <a:srgbClr val="8DA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40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프로젝트 개요</a:t>
            </a:r>
            <a:endParaRPr lang="ko-KR" altLang="en-US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F27FD7-5549-4586-9D4F-F475F9379B41}"/>
              </a:ext>
            </a:extLst>
          </p:cNvPr>
          <p:cNvSpPr txBox="1"/>
          <p:nvPr/>
        </p:nvSpPr>
        <p:spPr>
          <a:xfrm>
            <a:off x="11629025" y="64886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유선화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20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오각형 51"/>
          <p:cNvSpPr/>
          <p:nvPr/>
        </p:nvSpPr>
        <p:spPr>
          <a:xfrm>
            <a:off x="0" y="365688"/>
            <a:ext cx="3956858" cy="889462"/>
          </a:xfrm>
          <a:prstGeom prst="homePlate">
            <a:avLst/>
          </a:prstGeom>
          <a:solidFill>
            <a:srgbClr val="8DA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40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파이프라인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27FD7-5549-4586-9D4F-F475F9379B41}"/>
              </a:ext>
            </a:extLst>
          </p:cNvPr>
          <p:cNvSpPr txBox="1"/>
          <p:nvPr/>
        </p:nvSpPr>
        <p:spPr>
          <a:xfrm>
            <a:off x="11629025" y="64886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유선화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AF1AA52-C332-4576-AF32-4238623B4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748784"/>
            <a:ext cx="101155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0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70D25301-C494-4EC3-A5F8-F435FFFF9983}"/>
              </a:ext>
            </a:extLst>
          </p:cNvPr>
          <p:cNvSpPr txBox="1">
            <a:spLocks/>
          </p:cNvSpPr>
          <p:nvPr/>
        </p:nvSpPr>
        <p:spPr>
          <a:xfrm>
            <a:off x="720000" y="1440000"/>
            <a:ext cx="10794805" cy="50116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rgbClr val="8DAFD7"/>
              </a:buClr>
            </a:pPr>
            <a:r>
              <a:rPr lang="ko-KR" altLang="en-US" sz="2000" b="1" dirty="0">
                <a:solidFill>
                  <a:srgbClr val="8DAFD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요약</a:t>
            </a:r>
            <a:endParaRPr lang="en-US" altLang="ko-KR" sz="2000" b="1" dirty="0">
              <a:solidFill>
                <a:srgbClr val="8DAFD7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lvl="0" indent="-342900" algn="l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DB</a:t>
            </a:r>
            <a:r>
              <a:rPr lang="ko-KR" altLang="en-US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</a:t>
            </a:r>
            <a:r>
              <a:rPr lang="ko-KR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암호화폐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거래소 가격 정보 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Insert</a:t>
            </a:r>
            <a:endParaRPr lang="ko-KR" altLang="ko-KR" sz="1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lvl="0" indent="-342900" algn="l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DB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 암호화폐 가격 데이터 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Import</a:t>
            </a:r>
            <a:endParaRPr lang="ko-KR" altLang="ko-KR" sz="1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lvl="0" indent="-342900" algn="l">
              <a:lnSpc>
                <a:spcPct val="100000"/>
              </a:lnSpc>
              <a:buFont typeface="+mj-ea"/>
              <a:buAutoNum type="circleNumDbPlain"/>
            </a:pP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 </a:t>
            </a:r>
            <a:r>
              <a:rPr lang="ko-KR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전처리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진행 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중복 데이터 처리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Feature 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추가 등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endParaRPr lang="ko-KR" altLang="ko-KR" sz="1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lvl="0" indent="-342900" algn="l">
              <a:lnSpc>
                <a:spcPct val="100000"/>
              </a:lnSpc>
              <a:buFont typeface="+mj-ea"/>
              <a:buAutoNum type="circleNumDbPlain"/>
            </a:pPr>
            <a:r>
              <a:rPr lang="ko-KR" altLang="ko-KR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전처리된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데이터로 모델링</a:t>
            </a:r>
          </a:p>
          <a:p>
            <a:pPr marL="342900" lvl="0" indent="-342900" algn="l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5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 마다 예측 시행</a:t>
            </a:r>
          </a:p>
          <a:p>
            <a:pPr marL="342900" lvl="0" indent="-342900" algn="l">
              <a:lnSpc>
                <a:spcPct val="100000"/>
              </a:lnSpc>
              <a:buFont typeface="+mj-ea"/>
              <a:buAutoNum type="circleNumDbPlain"/>
            </a:pPr>
            <a:r>
              <a:rPr lang="ko-KR" altLang="en-US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공매도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or </a:t>
            </a:r>
            <a:r>
              <a:rPr lang="ko-KR" altLang="en-US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공매수</a:t>
            </a:r>
            <a:r>
              <a:rPr lang="ko-KR" altLang="en-US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포지션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예측 시 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Telegram 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메시지 전송</a:t>
            </a:r>
          </a:p>
          <a:p>
            <a:pPr marL="342900" lvl="0" indent="-342900" algn="l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DB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예측 </a:t>
            </a:r>
            <a:r>
              <a:rPr lang="ko-KR" altLang="en-US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신호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Insert</a:t>
            </a:r>
            <a:endParaRPr lang="ko-KR" altLang="ko-KR" sz="1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lvl="0" indent="-342900" algn="l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DB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정답 레이블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Insert</a:t>
            </a:r>
            <a:endParaRPr lang="ko-KR" altLang="ko-KR" sz="1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lvl="0" indent="-342900" algn="l">
              <a:lnSpc>
                <a:spcPct val="100000"/>
              </a:lnSpc>
              <a:buFont typeface="+mj-ea"/>
              <a:buAutoNum type="circleNumDbPlain"/>
            </a:pPr>
            <a:r>
              <a:rPr lang="ko-KR" altLang="en-US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공매도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or </a:t>
            </a:r>
            <a:r>
              <a:rPr lang="ko-KR" altLang="en-US" sz="18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공매수</a:t>
            </a:r>
            <a:r>
              <a:rPr lang="ko-KR" altLang="en-US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포지션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예측 시 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Telegram 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메시지</a:t>
            </a:r>
            <a:r>
              <a:rPr lang="ko-KR" altLang="en-US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적중 여부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전송</a:t>
            </a:r>
          </a:p>
          <a:p>
            <a:pPr marL="342900" lvl="0" indent="-342900" algn="l">
              <a:lnSpc>
                <a:spcPct val="100000"/>
              </a:lnSpc>
              <a:buFont typeface="+mj-ea"/>
              <a:buAutoNum type="circleNumDbPlain"/>
            </a:pP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매일 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00:30(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한국시간 기준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</a:t>
            </a:r>
            <a:r>
              <a:rPr lang="en-US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Telegram 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메시지</a:t>
            </a:r>
            <a:r>
              <a:rPr lang="ko-KR" altLang="en-US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일간 적중률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전송</a:t>
            </a:r>
          </a:p>
          <a:p>
            <a:pPr marL="342900" lvl="0" indent="-342900" algn="l">
              <a:lnSpc>
                <a:spcPct val="100000"/>
              </a:lnSpc>
              <a:buFont typeface="+mj-ea"/>
              <a:buAutoNum type="circleNumDbPlain"/>
            </a:pP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예측 </a:t>
            </a:r>
            <a:r>
              <a:rPr lang="ko-KR" altLang="en-US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신호를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바탕으로 </a:t>
            </a:r>
            <a:r>
              <a:rPr lang="ko-KR" altLang="en-US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푸시 알림 </a:t>
            </a:r>
            <a:r>
              <a:rPr lang="ko-KR" altLang="ko-KR" sz="1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서비스 제공 및 자동 매매 진행</a:t>
            </a:r>
          </a:p>
        </p:txBody>
      </p:sp>
      <p:sp>
        <p:nvSpPr>
          <p:cNvPr id="6" name="오각형 5"/>
          <p:cNvSpPr/>
          <p:nvPr/>
        </p:nvSpPr>
        <p:spPr>
          <a:xfrm>
            <a:off x="0" y="365688"/>
            <a:ext cx="3956858" cy="889462"/>
          </a:xfrm>
          <a:prstGeom prst="homePlate">
            <a:avLst/>
          </a:prstGeom>
          <a:solidFill>
            <a:srgbClr val="8DA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40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파이프라인</a:t>
            </a:r>
            <a:endParaRPr lang="ko-KR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27FD7-5549-4586-9D4F-F475F9379B41}"/>
              </a:ext>
            </a:extLst>
          </p:cNvPr>
          <p:cNvSpPr txBox="1"/>
          <p:nvPr/>
        </p:nvSpPr>
        <p:spPr>
          <a:xfrm>
            <a:off x="11629025" y="64886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유선화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169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720000" y="1440000"/>
            <a:ext cx="5563353" cy="4443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rgbClr val="8DAFD7"/>
              </a:buClr>
            </a:pPr>
            <a:r>
              <a:rPr lang="en-US" altLang="ko-KR" sz="2000" b="1" dirty="0">
                <a:solidFill>
                  <a:srgbClr val="8DAFD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Modeling</a:t>
            </a: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목표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: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 후 </a:t>
            </a: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공매수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및 공매도 포지션 예측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수익 얻기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적중률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높이기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Input :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암호화폐 가격 정보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Output</a:t>
            </a: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6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공매수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or</a:t>
            </a: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공매도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or</a:t>
            </a: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신호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no</a:t>
            </a:r>
            <a:endParaRPr lang="en-US" altLang="ko-KR" sz="1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오각형 5"/>
          <p:cNvSpPr/>
          <p:nvPr/>
        </p:nvSpPr>
        <p:spPr>
          <a:xfrm>
            <a:off x="0" y="365688"/>
            <a:ext cx="3956858" cy="889462"/>
          </a:xfrm>
          <a:prstGeom prst="homePlate">
            <a:avLst/>
          </a:prstGeom>
          <a:solidFill>
            <a:srgbClr val="8DA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40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주요업무</a:t>
            </a:r>
            <a:endParaRPr lang="ko-KR" altLang="en-US" sz="40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3A9AEA5-9C55-473F-BB4B-F60E7F26799D}"/>
              </a:ext>
            </a:extLst>
          </p:cNvPr>
          <p:cNvSpPr txBox="1">
            <a:spLocks/>
          </p:cNvSpPr>
          <p:nvPr/>
        </p:nvSpPr>
        <p:spPr>
          <a:xfrm>
            <a:off x="6974047" y="1424060"/>
            <a:ext cx="4497952" cy="196316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rgbClr val="8DAFD7"/>
              </a:buClr>
            </a:pPr>
            <a:endParaRPr lang="en-US" altLang="ko-KR" sz="2000" b="1" dirty="0">
              <a:solidFill>
                <a:srgbClr val="8DAFD7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Feature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연구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시계열 데이터 연구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투자 지표 연구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27FD7-5549-4586-9D4F-F475F9379B41}"/>
              </a:ext>
            </a:extLst>
          </p:cNvPr>
          <p:cNvSpPr txBox="1"/>
          <p:nvPr/>
        </p:nvSpPr>
        <p:spPr>
          <a:xfrm>
            <a:off x="11629025" y="64886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유선화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25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365688"/>
            <a:ext cx="3956858" cy="889462"/>
          </a:xfrm>
          <a:prstGeom prst="homePlate">
            <a:avLst/>
          </a:prstGeom>
          <a:solidFill>
            <a:srgbClr val="8DA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40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주요업무</a:t>
            </a:r>
            <a:endParaRPr lang="ko-KR" altLang="en-US" sz="4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2FAF48-2450-4696-B814-89529C76E994}"/>
              </a:ext>
            </a:extLst>
          </p:cNvPr>
          <p:cNvSpPr txBox="1">
            <a:spLocks/>
          </p:cNvSpPr>
          <p:nvPr/>
        </p:nvSpPr>
        <p:spPr>
          <a:xfrm>
            <a:off x="720000" y="1440000"/>
            <a:ext cx="10794805" cy="481413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rgbClr val="8DAFD7"/>
              </a:buClr>
            </a:pPr>
            <a:r>
              <a:rPr lang="en-US" altLang="ko-KR" sz="2000" b="1" dirty="0">
                <a:solidFill>
                  <a:srgbClr val="8DAFD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Modeling</a:t>
            </a: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</a:t>
            </a:r>
            <a:r>
              <a:rPr lang="en-US" altLang="ko-KR" sz="2000" baseline="30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st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Model</a:t>
            </a: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Model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구조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lvl="1" algn="l">
              <a:lnSpc>
                <a:spcPct val="150000"/>
              </a:lnSpc>
              <a:buClr>
                <a:srgbClr val="8DAFD7"/>
              </a:buClr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Overfitting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해결 및 성능 개선을 위해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개의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 Class (</a:t>
            </a:r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공매수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신호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no,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공매도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Model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생성</a:t>
            </a:r>
            <a:endParaRPr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각 모델의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Output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 </a:t>
            </a:r>
            <a:r>
              <a:rPr lang="en-US" altLang="ko-KR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Softmax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값들을 같은 인덱스끼리 평균 연산 후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가장 큰 값을 가진 인덱스를 예측 값으로 전송</a:t>
            </a:r>
            <a:endParaRPr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특징 및 문제점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장대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큰 가격 변동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의존하여 예측하는 경향 강함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→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예측 실패의 경우 손실 큼</a:t>
            </a:r>
            <a:endParaRPr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가격 변동이 서서히 증가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감소하는 경우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연달아 공매도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공매수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예측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→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적중률 감소 및 수수료 증가</a:t>
            </a:r>
            <a:endParaRPr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시장 변화에 따라 모델의 성능 편차가 매우 큼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→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자동 매매 서비스에 도입하기에는 불안정</a:t>
            </a:r>
            <a:endParaRPr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27FD7-5549-4586-9D4F-F475F9379B41}"/>
              </a:ext>
            </a:extLst>
          </p:cNvPr>
          <p:cNvSpPr txBox="1"/>
          <p:nvPr/>
        </p:nvSpPr>
        <p:spPr>
          <a:xfrm>
            <a:off x="11629025" y="64886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유선화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FDF837EE-EB49-464F-86CE-2C7E3D38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380" y="365688"/>
            <a:ext cx="75914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3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각형 5"/>
          <p:cNvSpPr/>
          <p:nvPr/>
        </p:nvSpPr>
        <p:spPr>
          <a:xfrm>
            <a:off x="0" y="365688"/>
            <a:ext cx="3956858" cy="889462"/>
          </a:xfrm>
          <a:prstGeom prst="homePlate">
            <a:avLst/>
          </a:prstGeom>
          <a:solidFill>
            <a:srgbClr val="8DA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40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주요업무</a:t>
            </a:r>
            <a:endParaRPr lang="ko-KR" altLang="en-US" sz="40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2FAF48-2450-4696-B814-89529C76E994}"/>
              </a:ext>
            </a:extLst>
          </p:cNvPr>
          <p:cNvSpPr txBox="1">
            <a:spLocks/>
          </p:cNvSpPr>
          <p:nvPr/>
        </p:nvSpPr>
        <p:spPr>
          <a:xfrm>
            <a:off x="720000" y="1440000"/>
            <a:ext cx="10794805" cy="320549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rgbClr val="8DAFD7"/>
              </a:buClr>
            </a:pPr>
            <a:r>
              <a:rPr lang="en-US" altLang="ko-KR" sz="2000" b="1" dirty="0">
                <a:solidFill>
                  <a:srgbClr val="8DAFD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Modeling</a:t>
            </a: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  <a:r>
              <a:rPr lang="en-US" altLang="ko-KR" sz="2000" baseline="30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nd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Model</a:t>
            </a: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Model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구조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개의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Binary Model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생성</a:t>
            </a:r>
            <a:endParaRPr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714500" lvl="3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 후 </a:t>
            </a:r>
            <a:r>
              <a:rPr lang="ko-KR" altLang="en-US" sz="1400" b="1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공매수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포지션인지 아닌지 예측하는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Model</a:t>
            </a:r>
          </a:p>
          <a:p>
            <a:pPr marL="1714500" lvl="3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 후 </a:t>
            </a:r>
            <a:r>
              <a:rPr lang="ko-KR" altLang="en-US" sz="1400" b="1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공매도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포지션인지 아닌지 예측하는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Model</a:t>
            </a:r>
          </a:p>
          <a:p>
            <a:pPr marL="1257300" lvl="2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두 모델의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Output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하나의 신호로 통합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100161" y="4645493"/>
          <a:ext cx="3861330" cy="108260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87110">
                  <a:extLst>
                    <a:ext uri="{9D8B030D-6E8A-4147-A177-3AD203B41FA5}">
                      <a16:colId xmlns:a16="http://schemas.microsoft.com/office/drawing/2014/main" val="2582563323"/>
                    </a:ext>
                  </a:extLst>
                </a:gridCol>
                <a:gridCol w="1287110">
                  <a:extLst>
                    <a:ext uri="{9D8B030D-6E8A-4147-A177-3AD203B41FA5}">
                      <a16:colId xmlns:a16="http://schemas.microsoft.com/office/drawing/2014/main" val="2520500854"/>
                    </a:ext>
                  </a:extLst>
                </a:gridCol>
                <a:gridCol w="1287110">
                  <a:extLst>
                    <a:ext uri="{9D8B030D-6E8A-4147-A177-3AD203B41FA5}">
                      <a16:colId xmlns:a16="http://schemas.microsoft.com/office/drawing/2014/main" val="3716915435"/>
                    </a:ext>
                  </a:extLst>
                </a:gridCol>
              </a:tblGrid>
              <a:tr h="36086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상승 </a:t>
                      </a:r>
                      <a:r>
                        <a:rPr lang="en-US" sz="14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No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상승 </a:t>
                      </a:r>
                      <a:r>
                        <a:rPr lang="en-US" altLang="ko-KR" sz="14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Yes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953075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하락</a:t>
                      </a:r>
                      <a:r>
                        <a:rPr lang="ko-KR" sz="14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 </a:t>
                      </a:r>
                      <a:r>
                        <a:rPr lang="en-US" sz="14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No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신호</a:t>
                      </a:r>
                      <a:r>
                        <a:rPr lang="en-US" altLang="ko-KR" sz="14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no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 err="1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공매수</a:t>
                      </a:r>
                      <a:endParaRPr lang="ko-KR" sz="1400" b="1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3580935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하락 </a:t>
                      </a:r>
                      <a:r>
                        <a:rPr lang="en-US" altLang="ko-KR" sz="14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Yes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공매도</a:t>
                      </a:r>
                      <a:endParaRPr lang="ko-KR" sz="1400" b="1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신호</a:t>
                      </a:r>
                      <a:r>
                        <a:rPr lang="en-US" altLang="ko-KR" sz="1400" kern="100" dirty="0">
                          <a:effectLst/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no</a:t>
                      </a:r>
                      <a:endParaRPr lang="ko-KR" sz="1400" kern="100" dirty="0">
                        <a:effectLst/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08690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F27FD7-5549-4586-9D4F-F475F9379B41}"/>
              </a:ext>
            </a:extLst>
          </p:cNvPr>
          <p:cNvSpPr txBox="1"/>
          <p:nvPr/>
        </p:nvSpPr>
        <p:spPr>
          <a:xfrm>
            <a:off x="11629025" y="64886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유선화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  <p:pic>
        <p:nvPicPr>
          <p:cNvPr id="10" name="그림 9" descr="하늘이(가) 표시된 사진&#10;&#10;자동 생성된 설명">
            <a:extLst>
              <a:ext uri="{FF2B5EF4-FFF2-40B4-BE49-F238E27FC236}">
                <a16:creationId xmlns:a16="http://schemas.microsoft.com/office/drawing/2014/main" id="{466CC52A-46A2-4C47-8CF3-33FC4439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516" y="1255150"/>
            <a:ext cx="41624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4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40B5F39-DF6C-4BD5-9590-B27618548CE1}"/>
              </a:ext>
            </a:extLst>
          </p:cNvPr>
          <p:cNvSpPr txBox="1">
            <a:spLocks/>
          </p:cNvSpPr>
          <p:nvPr/>
        </p:nvSpPr>
        <p:spPr>
          <a:xfrm>
            <a:off x="720000" y="1440000"/>
            <a:ext cx="10794805" cy="43345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rgbClr val="8DAFD7"/>
              </a:buClr>
            </a:pPr>
            <a:r>
              <a:rPr lang="en-US" altLang="ko-KR" sz="2000" b="1" dirty="0">
                <a:solidFill>
                  <a:srgbClr val="8DAFD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Modeling</a:t>
            </a: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</a:t>
            </a:r>
            <a:r>
              <a:rPr lang="en-US" altLang="ko-KR" sz="2000" baseline="30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nd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Model</a:t>
            </a:r>
            <a:endParaRPr lang="en-US" altLang="ko-KR" sz="1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목표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개선 방향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  <a:p>
            <a:pPr marL="1257300" lvl="2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공매수과 공매도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class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precision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증가를 목표로 모델링</a:t>
            </a:r>
            <a:endParaRPr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연달아 신호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공매수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or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공매도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예측하지 않도록 모델링</a:t>
            </a:r>
            <a:endParaRPr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장대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큰 가격 변동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민감하게 반응하지 않도록 모델링</a:t>
            </a:r>
            <a:endParaRPr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개선 방안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클래스 불균형 문제 및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precision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개선을 위해 관련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Parameter Tuning</a:t>
            </a:r>
          </a:p>
          <a:p>
            <a:pPr marL="1257300" lvl="2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Parameter Tuning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목적과 가장 적합한 값 지정</a:t>
            </a:r>
            <a:endParaRPr lang="en-US" altLang="ko-KR" sz="1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1257300" lvl="2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다양한 평가 지표 사용 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(precision,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수익률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신호 수 등</a:t>
            </a:r>
            <a:r>
              <a:rPr lang="en-US" altLang="ko-KR" sz="1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</a:t>
            </a:r>
          </a:p>
        </p:txBody>
      </p:sp>
      <p:sp>
        <p:nvSpPr>
          <p:cNvPr id="4" name="오각형 5">
            <a:extLst>
              <a:ext uri="{FF2B5EF4-FFF2-40B4-BE49-F238E27FC236}">
                <a16:creationId xmlns:a16="http://schemas.microsoft.com/office/drawing/2014/main" id="{E21995ED-6DEC-40B2-A998-0FEEEE808EDF}"/>
              </a:ext>
            </a:extLst>
          </p:cNvPr>
          <p:cNvSpPr/>
          <p:nvPr/>
        </p:nvSpPr>
        <p:spPr>
          <a:xfrm>
            <a:off x="0" y="365688"/>
            <a:ext cx="3956858" cy="889462"/>
          </a:xfrm>
          <a:prstGeom prst="homePlate">
            <a:avLst/>
          </a:prstGeom>
          <a:solidFill>
            <a:srgbClr val="8DA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40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주요업무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27FD7-5549-4586-9D4F-F475F9379B41}"/>
              </a:ext>
            </a:extLst>
          </p:cNvPr>
          <p:cNvSpPr txBox="1"/>
          <p:nvPr/>
        </p:nvSpPr>
        <p:spPr>
          <a:xfrm>
            <a:off x="11629025" y="64886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유선화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23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40B5F39-DF6C-4BD5-9590-B27618548CE1}"/>
              </a:ext>
            </a:extLst>
          </p:cNvPr>
          <p:cNvSpPr txBox="1">
            <a:spLocks/>
          </p:cNvSpPr>
          <p:nvPr/>
        </p:nvSpPr>
        <p:spPr>
          <a:xfrm>
            <a:off x="720000" y="1440000"/>
            <a:ext cx="10794805" cy="46474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Clr>
                <a:srgbClr val="8DAFD7"/>
              </a:buClr>
            </a:pPr>
            <a:r>
              <a:rPr lang="ko-KR" altLang="en-US" sz="2000" b="1" dirty="0">
                <a:solidFill>
                  <a:srgbClr val="8DAFD7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프로세스 관리 및 유지보수</a:t>
            </a:r>
            <a:endParaRPr lang="en-US" altLang="ko-KR" sz="2000" b="1" dirty="0">
              <a:solidFill>
                <a:srgbClr val="8DAFD7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파이프라인의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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~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 프로세스 관리 및 모니터링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적절한 시간에 프로세스가 작동하도록  </a:t>
            </a: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Crontab 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이용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Telegram</a:t>
            </a:r>
            <a:r>
              <a:rPr lang="ko-KR" altLang="en-US" sz="16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통해 적절한 시간에 프로세스가 작동하는지 확인</a:t>
            </a: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800100" lvl="1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endParaRPr lang="en-US" altLang="ko-KR" sz="16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Git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을 이용해 코드 관리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pPr marL="342900" indent="-342900" algn="l">
              <a:lnSpc>
                <a:spcPct val="150000"/>
              </a:lnSpc>
              <a:buClr>
                <a:srgbClr val="8DAFD7"/>
              </a:buClr>
              <a:buFont typeface="Wingdings" panose="05000000000000000000" pitchFamily="2" charset="2"/>
              <a:buChar char="v"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다수의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Model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관리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오각형 5">
            <a:extLst>
              <a:ext uri="{FF2B5EF4-FFF2-40B4-BE49-F238E27FC236}">
                <a16:creationId xmlns:a16="http://schemas.microsoft.com/office/drawing/2014/main" id="{E21995ED-6DEC-40B2-A998-0FEEEE808EDF}"/>
              </a:ext>
            </a:extLst>
          </p:cNvPr>
          <p:cNvSpPr/>
          <p:nvPr/>
        </p:nvSpPr>
        <p:spPr>
          <a:xfrm>
            <a:off x="0" y="365688"/>
            <a:ext cx="3956858" cy="889462"/>
          </a:xfrm>
          <a:prstGeom prst="homePlate">
            <a:avLst/>
          </a:prstGeom>
          <a:solidFill>
            <a:srgbClr val="8DA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ko-KR" altLang="en-US" sz="4000" dirty="0">
                <a:solidFill>
                  <a:schemeClr val="bg1"/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주요업무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B1FD3A-51DF-4F52-AA9A-5AD7D3B9A5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7294" y="3429000"/>
            <a:ext cx="4219575" cy="676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0DFDCA-CA18-4C0B-8552-B4B9B95DF8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37293" y="4105275"/>
            <a:ext cx="4219575" cy="857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F27FD7-5549-4586-9D4F-F475F9379B41}"/>
              </a:ext>
            </a:extLst>
          </p:cNvPr>
          <p:cNvSpPr txBox="1"/>
          <p:nvPr/>
        </p:nvSpPr>
        <p:spPr>
          <a:xfrm>
            <a:off x="11629025" y="64886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휴먼아미체" panose="02030504000101010101" pitchFamily="18" charset="-127"/>
                <a:ea typeface="휴먼아미체" panose="02030504000101010101" pitchFamily="18" charset="-127"/>
              </a:rPr>
              <a:t>유선화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35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613</Words>
  <Application>Microsoft Office PowerPoint</Application>
  <PresentationFormat>와이드스크린</PresentationFormat>
  <Paragraphs>126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맑은 고딕 Semilight</vt:lpstr>
      <vt:lpstr>휴먼아미체</vt:lpstr>
      <vt:lpstr>Agency FB</vt:lpstr>
      <vt:lpstr>Arial</vt:lpstr>
      <vt:lpstr>Wingdings</vt:lpstr>
      <vt:lpstr>Office 테마</vt:lpstr>
      <vt:lpstr>Trading Bot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Bot</dc:title>
  <dc:creator>유선화(Luna)</dc:creator>
  <cp:lastModifiedBy>유선화(Luna)</cp:lastModifiedBy>
  <cp:revision>1</cp:revision>
  <dcterms:created xsi:type="dcterms:W3CDTF">2019-10-22T08:41:31Z</dcterms:created>
  <dcterms:modified xsi:type="dcterms:W3CDTF">2019-10-22T08:43:09Z</dcterms:modified>
</cp:coreProperties>
</file>