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96" r:id="rId2"/>
    <p:sldId id="298" r:id="rId3"/>
    <p:sldId id="299" r:id="rId4"/>
    <p:sldId id="300" r:id="rId5"/>
    <p:sldId id="297" r:id="rId6"/>
    <p:sldId id="301" r:id="rId7"/>
    <p:sldId id="334" r:id="rId8"/>
    <p:sldId id="303" r:id="rId9"/>
    <p:sldId id="304" r:id="rId10"/>
    <p:sldId id="305" r:id="rId11"/>
    <p:sldId id="306" r:id="rId12"/>
    <p:sldId id="332" r:id="rId13"/>
    <p:sldId id="331" r:id="rId14"/>
    <p:sldId id="335" r:id="rId15"/>
    <p:sldId id="308" r:id="rId16"/>
    <p:sldId id="276" r:id="rId17"/>
    <p:sldId id="336" r:id="rId18"/>
    <p:sldId id="309" r:id="rId19"/>
    <p:sldId id="337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494" y="-204"/>
      </p:cViewPr>
      <p:guideLst>
        <p:guide orient="horz" pos="2160"/>
        <p:guide orient="horz" pos="204"/>
        <p:guide orient="horz" pos="1014"/>
        <p:guide orient="horz" pos="1146"/>
        <p:guide pos="2880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A8D3B9-EBA1-4E2A-923E-924AE7D4256D}" type="datetime1">
              <a:rPr lang="en-US"/>
              <a:pPr/>
              <a:t>7/23/2012</a:t>
            </a:fld>
            <a:endParaRPr lang="en-US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</a:pPr>
            <a:r>
              <a:rPr lang="zh-CN" altLang="zh-CN" sz="1200"/>
              <a:t>Click to edit Master text styles</a:t>
            </a:r>
          </a:p>
          <a:p>
            <a:pPr defTabSz="0" eaLnBrk="0" hangingPunct="0">
              <a:spcBef>
                <a:spcPct val="30000"/>
              </a:spcBef>
            </a:pPr>
            <a:r>
              <a:rPr lang="zh-CN" altLang="zh-CN" sz="1200"/>
              <a:t>Second level</a:t>
            </a:r>
          </a:p>
          <a:p>
            <a:pPr defTabSz="0" eaLnBrk="0" hangingPunct="0">
              <a:spcBef>
                <a:spcPct val="30000"/>
              </a:spcBef>
            </a:pPr>
            <a:r>
              <a:rPr lang="zh-CN" altLang="zh-CN" sz="1200"/>
              <a:t>Third level</a:t>
            </a:r>
          </a:p>
          <a:p>
            <a:pPr defTabSz="0" eaLnBrk="0" hangingPunct="0">
              <a:spcBef>
                <a:spcPct val="30000"/>
              </a:spcBef>
            </a:pPr>
            <a:r>
              <a:rPr lang="zh-CN" altLang="zh-CN" sz="1200"/>
              <a:t>Fourth level</a:t>
            </a:r>
          </a:p>
          <a:p>
            <a:pPr defTabSz="0" eaLnBrk="0" hangingPunct="0">
              <a:spcBef>
                <a:spcPct val="30000"/>
              </a:spcBef>
            </a:pPr>
            <a:r>
              <a:rPr lang="zh-CN" altLang="zh-CN" sz="120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611043-D5BD-4065-833F-0A3E674E52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47078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3A8D3B9-EBA1-4E2A-923E-924AE7D4256D}" type="datetime1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611043-D5BD-4065-833F-0A3E674E52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5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3479800" y="0"/>
            <a:ext cx="7486650" cy="561498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195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85800" y="1806575"/>
            <a:ext cx="5086350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59% engaged with a peer who had addressed the challenge</a:t>
            </a:r>
            <a:endParaRPr lang="zh-CN" altLang="en-US"/>
          </a:p>
          <a:p>
            <a:r>
              <a:rPr lang="en-US"/>
              <a:t>48% followed industry conversations on the topic</a:t>
            </a:r>
            <a:endParaRPr lang="zh-CN" altLang="en-US"/>
          </a:p>
          <a:p>
            <a:r>
              <a:rPr lang="en-US"/>
              <a:t>37% posted questions on social networking sites looking for suggestions/feedback</a:t>
            </a:r>
            <a:endParaRPr lang="zh-CN" altLang="en-US"/>
          </a:p>
          <a:p>
            <a:r>
              <a:rPr lang="en-US"/>
              <a:t>20% connected directly with potential solution providers via social networking channels</a:t>
            </a:r>
            <a:endParaRPr lang="zh-CN" altLang="en-US"/>
          </a:p>
          <a:p>
            <a:pPr algn="r"/>
            <a:r>
              <a:rPr lang="en-US"/>
              <a:t>Source: DemandGen</a:t>
            </a:r>
            <a:endParaRPr lang="zh-CN" altLang="en-US"/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851D0-91A5-496C-9DCE-D695479D6516}" type="datetime1">
              <a:rPr lang="zh-CN" altLang="en-US"/>
              <a:pPr/>
              <a:t>2012/7/23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BC12B-5204-469A-A832-1B1CDAD03419}" type="slidenum">
              <a:rPr lang="zh-CN" alt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0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851D0-91A5-496C-9DCE-D695479D6516}" type="datetime1">
              <a:rPr lang="zh-CN" altLang="en-US"/>
              <a:pPr/>
              <a:t>2012/7/23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1B7E1-9A05-4745-B19B-5DE4B3565131}" type="slidenum">
              <a:rPr lang="zh-CN" alt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38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1613" y="314325"/>
            <a:ext cx="1846262" cy="60944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09650" y="314325"/>
            <a:ext cx="5389563" cy="60944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851D0-91A5-496C-9DCE-D695479D6516}" type="datetime1">
              <a:rPr lang="zh-CN" altLang="en-US"/>
              <a:pPr/>
              <a:t>2012/7/23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8268A-F999-48E3-9EA2-2270DE1C33FA}" type="slidenum">
              <a:rPr lang="zh-CN" alt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60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650" y="314325"/>
            <a:ext cx="7124700" cy="1285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37313" y="6450013"/>
            <a:ext cx="2133600" cy="331787"/>
          </a:xfrm>
        </p:spPr>
        <p:txBody>
          <a:bodyPr/>
          <a:lstStyle>
            <a:lvl1pPr>
              <a:defRPr/>
            </a:lvl1pPr>
          </a:lstStyle>
          <a:p>
            <a:fld id="{30D851D0-91A5-496C-9DCE-D695479D6516}" type="datetime1">
              <a:rPr lang="zh-CN" altLang="en-US"/>
              <a:pPr/>
              <a:t>2012/7/23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181100" y="6450013"/>
            <a:ext cx="5256213" cy="331787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573088" y="6450013"/>
            <a:ext cx="608012" cy="331787"/>
          </a:xfrm>
        </p:spPr>
        <p:txBody>
          <a:bodyPr/>
          <a:lstStyle>
            <a:lvl1pPr>
              <a:defRPr/>
            </a:lvl1pPr>
          </a:lstStyle>
          <a:p>
            <a:fld id="{D1B2C977-0E65-419A-A3F3-8F90487B35FB}" type="slidenum">
              <a:rPr lang="zh-CN" alt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6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851D0-91A5-496C-9DCE-D695479D6516}" type="datetime1">
              <a:rPr lang="zh-CN" altLang="en-US"/>
              <a:pPr/>
              <a:t>2012/7/23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E709C-E14B-46E7-AFB2-988C92C4FE84}" type="slidenum">
              <a:rPr lang="zh-CN" alt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9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851D0-91A5-496C-9DCE-D695479D6516}" type="datetime1">
              <a:rPr lang="zh-CN" altLang="en-US"/>
              <a:pPr/>
              <a:t>2012/7/23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110EB-47D4-47FB-B4F7-EE90D8122560}" type="slidenum">
              <a:rPr lang="zh-CN" alt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3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9650" y="1806575"/>
            <a:ext cx="3617913" cy="4602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79963" y="1806575"/>
            <a:ext cx="3617912" cy="4602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851D0-91A5-496C-9DCE-D695479D6516}" type="datetime1">
              <a:rPr lang="zh-CN" altLang="en-US"/>
              <a:pPr/>
              <a:t>2012/7/23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9CE84-1F50-4D34-8F25-D3D95FCE2C1F}" type="slidenum">
              <a:rPr lang="zh-CN" alt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6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851D0-91A5-496C-9DCE-D695479D6516}" type="datetime1">
              <a:rPr lang="zh-CN" altLang="en-US"/>
              <a:pPr/>
              <a:t>2012/7/23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AA82C-1B37-46CA-9D04-31F5AB4853A9}" type="slidenum">
              <a:rPr lang="zh-CN" alt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08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851D0-91A5-496C-9DCE-D695479D6516}" type="datetime1">
              <a:rPr lang="zh-CN" altLang="en-US"/>
              <a:pPr/>
              <a:t>2012/7/23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8C102-A815-40CC-A183-6B5CB7D49521}" type="slidenum">
              <a:rPr lang="zh-CN" alt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1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851D0-91A5-496C-9DCE-D695479D6516}" type="datetime1">
              <a:rPr lang="zh-CN" altLang="en-US"/>
              <a:pPr/>
              <a:t>2012/7/23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D6554-FC01-4B7B-BB0C-BC92CB62E053}" type="slidenum">
              <a:rPr lang="zh-CN" alt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13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851D0-91A5-496C-9DCE-D695479D6516}" type="datetime1">
              <a:rPr lang="zh-CN" altLang="en-US"/>
              <a:pPr/>
              <a:t>2012/7/23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4341D3-1461-4320-BBF1-FCE628F12999}" type="slidenum">
              <a:rPr lang="zh-CN" alt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4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851D0-91A5-496C-9DCE-D695479D6516}" type="datetime1">
              <a:rPr lang="zh-CN" altLang="en-US"/>
              <a:pPr/>
              <a:t>2012/7/23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161C72-B8FC-400E-9BE4-C22C44BBAF29}" type="slidenum">
              <a:rPr lang="zh-CN" alt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1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val 55"/>
          <p:cNvSpPr>
            <a:spLocks noChangeAspect="1"/>
          </p:cNvSpPr>
          <p:nvPr/>
        </p:nvSpPr>
        <p:spPr bwMode="auto">
          <a:xfrm>
            <a:off x="-68263" y="4041775"/>
            <a:ext cx="1743076" cy="1909763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7" name="Rectangular Callout 52"/>
          <p:cNvSpPr>
            <a:spLocks noChangeAspect="1"/>
          </p:cNvSpPr>
          <p:nvPr/>
        </p:nvSpPr>
        <p:spPr bwMode="auto">
          <a:xfrm>
            <a:off x="520700" y="1095375"/>
            <a:ext cx="190976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8" name="Rectangular Callout 51"/>
          <p:cNvSpPr>
            <a:spLocks noChangeAspect="1"/>
          </p:cNvSpPr>
          <p:nvPr/>
        </p:nvSpPr>
        <p:spPr bwMode="auto">
          <a:xfrm>
            <a:off x="1879600" y="282575"/>
            <a:ext cx="1908175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9" name="Oval 53"/>
          <p:cNvSpPr>
            <a:spLocks noChangeAspect="1"/>
          </p:cNvSpPr>
          <p:nvPr/>
        </p:nvSpPr>
        <p:spPr bwMode="auto">
          <a:xfrm>
            <a:off x="520700" y="5729288"/>
            <a:ext cx="1909763" cy="1193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5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0" name="Oval 129"/>
          <p:cNvSpPr>
            <a:spLocks noChangeAspect="1"/>
          </p:cNvSpPr>
          <p:nvPr/>
        </p:nvSpPr>
        <p:spPr bwMode="auto">
          <a:xfrm>
            <a:off x="-44450" y="-58738"/>
            <a:ext cx="1447800" cy="1674813"/>
          </a:xfrm>
          <a:prstGeom prst="wedgeRectCallout">
            <a:avLst>
              <a:gd name="adj1" fmla="val -10481"/>
              <a:gd name="adj2" fmla="val 62958"/>
            </a:avLst>
          </a:prstGeom>
          <a:solidFill>
            <a:srgbClr val="FDC51B">
              <a:alpha val="14000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1" name="Rectangular Callout 130"/>
          <p:cNvSpPr>
            <a:spLocks noChangeAspect="1"/>
          </p:cNvSpPr>
          <p:nvPr/>
        </p:nvSpPr>
        <p:spPr bwMode="auto">
          <a:xfrm>
            <a:off x="923925" y="-160338"/>
            <a:ext cx="1909763" cy="1908176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20000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2" name="Rectangular Callout 131"/>
          <p:cNvSpPr>
            <a:spLocks noChangeAspect="1"/>
          </p:cNvSpPr>
          <p:nvPr/>
        </p:nvSpPr>
        <p:spPr bwMode="auto">
          <a:xfrm>
            <a:off x="0" y="660400"/>
            <a:ext cx="190976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000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3" name="Oval 132"/>
          <p:cNvSpPr>
            <a:spLocks noChangeAspect="1"/>
          </p:cNvSpPr>
          <p:nvPr/>
        </p:nvSpPr>
        <p:spPr bwMode="auto">
          <a:xfrm>
            <a:off x="7497763" y="-58738"/>
            <a:ext cx="1693862" cy="16748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9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4" name="Oval 133"/>
          <p:cNvSpPr>
            <a:spLocks noChangeAspect="1"/>
          </p:cNvSpPr>
          <p:nvPr/>
        </p:nvSpPr>
        <p:spPr bwMode="auto">
          <a:xfrm>
            <a:off x="6118225" y="-58738"/>
            <a:ext cx="1908175" cy="170338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5" name="Oval 134"/>
          <p:cNvSpPr>
            <a:spLocks noChangeAspect="1"/>
          </p:cNvSpPr>
          <p:nvPr/>
        </p:nvSpPr>
        <p:spPr bwMode="auto">
          <a:xfrm>
            <a:off x="7494588" y="1095375"/>
            <a:ext cx="1697037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000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6" name="Oval 135"/>
          <p:cNvSpPr>
            <a:spLocks noChangeAspect="1"/>
          </p:cNvSpPr>
          <p:nvPr/>
        </p:nvSpPr>
        <p:spPr bwMode="auto">
          <a:xfrm>
            <a:off x="8056563" y="5140325"/>
            <a:ext cx="1138237" cy="1758950"/>
          </a:xfrm>
          <a:prstGeom prst="wedgeRectCallout">
            <a:avLst>
              <a:gd name="adj1" fmla="val 4759"/>
              <a:gd name="adj2" fmla="val 59694"/>
            </a:avLst>
          </a:prstGeom>
          <a:solidFill>
            <a:srgbClr val="FDC51B">
              <a:alpha val="15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7" name="Rectangular Callout 136"/>
          <p:cNvSpPr>
            <a:spLocks noChangeAspect="1"/>
          </p:cNvSpPr>
          <p:nvPr/>
        </p:nvSpPr>
        <p:spPr bwMode="auto">
          <a:xfrm>
            <a:off x="6661150" y="4362450"/>
            <a:ext cx="190976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4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8" name="Oval 137"/>
          <p:cNvSpPr>
            <a:spLocks noChangeAspect="1"/>
          </p:cNvSpPr>
          <p:nvPr/>
        </p:nvSpPr>
        <p:spPr bwMode="auto">
          <a:xfrm>
            <a:off x="-68263" y="4948238"/>
            <a:ext cx="1352551" cy="1909762"/>
          </a:xfrm>
          <a:prstGeom prst="wedgeRectCallout">
            <a:avLst>
              <a:gd name="adj1" fmla="val 370"/>
              <a:gd name="adj2" fmla="val 60634"/>
            </a:avLst>
          </a:prstGeom>
          <a:solidFill>
            <a:srgbClr val="FDC51B">
              <a:alpha val="15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9" name="Rectangular Callout 138"/>
          <p:cNvSpPr>
            <a:spLocks noChangeAspect="1"/>
          </p:cNvSpPr>
          <p:nvPr/>
        </p:nvSpPr>
        <p:spPr bwMode="auto">
          <a:xfrm>
            <a:off x="708025" y="4791075"/>
            <a:ext cx="1909763" cy="19081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40" name="Rectangular Callout 139"/>
          <p:cNvSpPr>
            <a:spLocks noChangeAspect="1"/>
          </p:cNvSpPr>
          <p:nvPr/>
        </p:nvSpPr>
        <p:spPr bwMode="auto">
          <a:xfrm>
            <a:off x="6118225" y="784225"/>
            <a:ext cx="1908175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000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41" name="Rectangular Callout 140"/>
          <p:cNvSpPr>
            <a:spLocks noChangeAspect="1"/>
          </p:cNvSpPr>
          <p:nvPr/>
        </p:nvSpPr>
        <p:spPr bwMode="auto">
          <a:xfrm>
            <a:off x="6459538" y="5140325"/>
            <a:ext cx="1909762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42" name="Oval 117"/>
          <p:cNvSpPr>
            <a:spLocks noChangeAspect="1"/>
          </p:cNvSpPr>
          <p:nvPr/>
        </p:nvSpPr>
        <p:spPr bwMode="auto">
          <a:xfrm>
            <a:off x="8397875" y="598488"/>
            <a:ext cx="793750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999"/>
            </a:srgbClr>
          </a:solidFill>
          <a:ln w="177800" cap="rnd" cmpd="sng">
            <a:solidFill>
              <a:srgbClr val="FEEAAC">
                <a:alpha val="4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43" name="Rectangular Callout 118"/>
          <p:cNvSpPr>
            <a:spLocks noChangeAspect="1"/>
          </p:cNvSpPr>
          <p:nvPr/>
        </p:nvSpPr>
        <p:spPr bwMode="auto">
          <a:xfrm>
            <a:off x="6350000" y="206375"/>
            <a:ext cx="1041400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999"/>
            </a:srgbClr>
          </a:solidFill>
          <a:ln w="177800" cap="rnd" cmpd="sng">
            <a:solidFill>
              <a:srgbClr val="FEEAAC">
                <a:alpha val="4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44" name="Rectangular Callout 119"/>
          <p:cNvSpPr>
            <a:spLocks noChangeAspect="1"/>
          </p:cNvSpPr>
          <p:nvPr/>
        </p:nvSpPr>
        <p:spPr bwMode="auto">
          <a:xfrm>
            <a:off x="6872288" y="1450975"/>
            <a:ext cx="1217612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999"/>
            </a:srgbClr>
          </a:solidFill>
          <a:ln w="177800" cap="rnd" cmpd="sng">
            <a:solidFill>
              <a:srgbClr val="FEEAAC">
                <a:alpha val="4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45" name="Rectangular Callout 120"/>
          <p:cNvSpPr>
            <a:spLocks noChangeAspect="1"/>
          </p:cNvSpPr>
          <p:nvPr/>
        </p:nvSpPr>
        <p:spPr bwMode="auto">
          <a:xfrm>
            <a:off x="7219950" y="2049463"/>
            <a:ext cx="1041400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999"/>
            </a:srgbClr>
          </a:solidFill>
          <a:ln w="177800" cap="rnd" cmpd="sng">
            <a:solidFill>
              <a:srgbClr val="FEEAAC">
                <a:alpha val="4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46" name="Rectangular Callout 121"/>
          <p:cNvSpPr>
            <a:spLocks noChangeAspect="1"/>
          </p:cNvSpPr>
          <p:nvPr/>
        </p:nvSpPr>
        <p:spPr bwMode="auto">
          <a:xfrm>
            <a:off x="7750175" y="2662238"/>
            <a:ext cx="720725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999"/>
            </a:srgbClr>
          </a:solidFill>
          <a:ln w="177800" cap="rnd" cmpd="sng">
            <a:solidFill>
              <a:srgbClr val="FEEAAC">
                <a:alpha val="4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47" name="Oval 123"/>
          <p:cNvSpPr>
            <a:spLocks noChangeAspect="1"/>
          </p:cNvSpPr>
          <p:nvPr/>
        </p:nvSpPr>
        <p:spPr bwMode="auto">
          <a:xfrm>
            <a:off x="1501775" y="-98425"/>
            <a:ext cx="1030288" cy="4572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999"/>
            </a:srgbClr>
          </a:solidFill>
          <a:ln w="177800" cap="rnd" cmpd="sng">
            <a:solidFill>
              <a:srgbClr val="FEEAAC">
                <a:alpha val="4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48" name="Rectangular Callout 125"/>
          <p:cNvSpPr>
            <a:spLocks noChangeAspect="1"/>
          </p:cNvSpPr>
          <p:nvPr/>
        </p:nvSpPr>
        <p:spPr bwMode="auto">
          <a:xfrm>
            <a:off x="277813" y="4321175"/>
            <a:ext cx="1397000" cy="13970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4999"/>
            </a:srgbClr>
          </a:solidFill>
          <a:ln w="177800" cap="rnd" cmpd="sng">
            <a:solidFill>
              <a:srgbClr val="FEEAAC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49" name="Oval 126"/>
          <p:cNvSpPr>
            <a:spLocks noChangeAspect="1"/>
          </p:cNvSpPr>
          <p:nvPr/>
        </p:nvSpPr>
        <p:spPr bwMode="auto">
          <a:xfrm>
            <a:off x="5791200" y="6489700"/>
            <a:ext cx="1116013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4999"/>
            </a:srgbClr>
          </a:solidFill>
          <a:ln w="177800" cap="rnd" cmpd="sng">
            <a:solidFill>
              <a:srgbClr val="FEEAAC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50" name="Oval 127"/>
          <p:cNvSpPr>
            <a:spLocks noChangeAspect="1"/>
          </p:cNvSpPr>
          <p:nvPr/>
        </p:nvSpPr>
        <p:spPr bwMode="auto">
          <a:xfrm>
            <a:off x="6127750" y="6408738"/>
            <a:ext cx="1236663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4999"/>
            </a:srgbClr>
          </a:solidFill>
          <a:ln w="177800" cap="rnd" cmpd="sng">
            <a:solidFill>
              <a:srgbClr val="FEEAAC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51" name="Oval 128"/>
          <p:cNvSpPr>
            <a:spLocks noChangeAspect="1"/>
          </p:cNvSpPr>
          <p:nvPr/>
        </p:nvSpPr>
        <p:spPr bwMode="auto">
          <a:xfrm>
            <a:off x="7577138" y="6408738"/>
            <a:ext cx="1211262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4999"/>
            </a:srgbClr>
          </a:solidFill>
          <a:ln w="177800" cap="rnd" cmpd="sng">
            <a:solidFill>
              <a:srgbClr val="FEEAAC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52" name="Rectangular Callout 96"/>
          <p:cNvSpPr>
            <a:spLocks noChangeAspect="1"/>
          </p:cNvSpPr>
          <p:nvPr/>
        </p:nvSpPr>
        <p:spPr bwMode="auto">
          <a:xfrm>
            <a:off x="11113" y="4941888"/>
            <a:ext cx="611187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53" name="Oval 97"/>
          <p:cNvSpPr>
            <a:spLocks noChangeAspect="1"/>
          </p:cNvSpPr>
          <p:nvPr/>
        </p:nvSpPr>
        <p:spPr bwMode="auto">
          <a:xfrm>
            <a:off x="-68263" y="6172200"/>
            <a:ext cx="776288" cy="75088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54" name="Oval 98"/>
          <p:cNvSpPr>
            <a:spLocks noChangeAspect="1"/>
          </p:cNvSpPr>
          <p:nvPr/>
        </p:nvSpPr>
        <p:spPr bwMode="auto">
          <a:xfrm>
            <a:off x="-68263" y="5159375"/>
            <a:ext cx="561976" cy="896938"/>
          </a:xfrm>
          <a:prstGeom prst="wedgeRectCallout">
            <a:avLst>
              <a:gd name="adj1" fmla="val 6060"/>
              <a:gd name="adj2" fmla="val 59412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55" name="Rectangular Callout 100"/>
          <p:cNvSpPr>
            <a:spLocks noChangeAspect="1"/>
          </p:cNvSpPr>
          <p:nvPr/>
        </p:nvSpPr>
        <p:spPr bwMode="auto">
          <a:xfrm>
            <a:off x="474663" y="836613"/>
            <a:ext cx="909637" cy="9112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29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56" name="Rectangular Callout 101"/>
          <p:cNvSpPr>
            <a:spLocks noChangeAspect="1"/>
          </p:cNvSpPr>
          <p:nvPr/>
        </p:nvSpPr>
        <p:spPr bwMode="auto">
          <a:xfrm>
            <a:off x="319088" y="1452563"/>
            <a:ext cx="773112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29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57" name="Oval 104"/>
          <p:cNvSpPr>
            <a:spLocks noChangeAspect="1"/>
          </p:cNvSpPr>
          <p:nvPr/>
        </p:nvSpPr>
        <p:spPr bwMode="auto">
          <a:xfrm>
            <a:off x="7302500" y="-58738"/>
            <a:ext cx="911225" cy="7477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29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58" name="Oval 105"/>
          <p:cNvSpPr>
            <a:spLocks noChangeAspect="1"/>
          </p:cNvSpPr>
          <p:nvPr/>
        </p:nvSpPr>
        <p:spPr bwMode="auto">
          <a:xfrm>
            <a:off x="8718550" y="-58738"/>
            <a:ext cx="473075" cy="611188"/>
          </a:xfrm>
          <a:prstGeom prst="wedgeRectCallout">
            <a:avLst>
              <a:gd name="adj1" fmla="val -4111"/>
              <a:gd name="adj2" fmla="val 61593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29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59" name="Rectangular Callout 106"/>
          <p:cNvSpPr>
            <a:spLocks noChangeAspect="1"/>
          </p:cNvSpPr>
          <p:nvPr/>
        </p:nvSpPr>
        <p:spPr bwMode="auto">
          <a:xfrm>
            <a:off x="7748588" y="282575"/>
            <a:ext cx="1128712" cy="11287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FE181">
                <a:alpha val="29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60" name="Oval 107"/>
          <p:cNvSpPr>
            <a:spLocks noChangeAspect="1"/>
          </p:cNvSpPr>
          <p:nvPr/>
        </p:nvSpPr>
        <p:spPr bwMode="auto">
          <a:xfrm>
            <a:off x="8915400" y="749300"/>
            <a:ext cx="276225" cy="908050"/>
          </a:xfrm>
          <a:prstGeom prst="wedgeRectCallout">
            <a:avLst>
              <a:gd name="adj1" fmla="val 28611"/>
              <a:gd name="adj2" fmla="val 54579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29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61" name="Rectangular Callout 108"/>
          <p:cNvSpPr>
            <a:spLocks noChangeAspect="1"/>
          </p:cNvSpPr>
          <p:nvPr/>
        </p:nvSpPr>
        <p:spPr bwMode="auto">
          <a:xfrm>
            <a:off x="7591425" y="728663"/>
            <a:ext cx="968375" cy="9699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29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62" name="Rectangular Callout 109"/>
          <p:cNvSpPr>
            <a:spLocks noChangeAspect="1"/>
          </p:cNvSpPr>
          <p:nvPr/>
        </p:nvSpPr>
        <p:spPr bwMode="auto">
          <a:xfrm>
            <a:off x="7470775" y="1327150"/>
            <a:ext cx="608013" cy="6080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FE181">
                <a:alpha val="29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63" name="Rectangular Callout 110"/>
          <p:cNvSpPr>
            <a:spLocks noChangeAspect="1"/>
          </p:cNvSpPr>
          <p:nvPr/>
        </p:nvSpPr>
        <p:spPr bwMode="auto">
          <a:xfrm>
            <a:off x="7629525" y="5611813"/>
            <a:ext cx="739775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64" name="Rectangular Callout 111"/>
          <p:cNvSpPr>
            <a:spLocks noChangeAspect="1"/>
          </p:cNvSpPr>
          <p:nvPr/>
        </p:nvSpPr>
        <p:spPr bwMode="auto">
          <a:xfrm>
            <a:off x="6972300" y="5241925"/>
            <a:ext cx="739775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65" name="Rectangular Callout 112"/>
          <p:cNvSpPr>
            <a:spLocks noChangeAspect="1"/>
          </p:cNvSpPr>
          <p:nvPr/>
        </p:nvSpPr>
        <p:spPr bwMode="auto">
          <a:xfrm>
            <a:off x="7494588" y="4927600"/>
            <a:ext cx="738187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66" name="Rectangular Callout 113"/>
          <p:cNvSpPr>
            <a:spLocks noChangeAspect="1"/>
          </p:cNvSpPr>
          <p:nvPr/>
        </p:nvSpPr>
        <p:spPr bwMode="auto">
          <a:xfrm>
            <a:off x="8229600" y="5667375"/>
            <a:ext cx="604838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67" name="Rectangular Callout 114"/>
          <p:cNvSpPr>
            <a:spLocks noChangeAspect="1"/>
          </p:cNvSpPr>
          <p:nvPr/>
        </p:nvSpPr>
        <p:spPr bwMode="auto">
          <a:xfrm>
            <a:off x="8078788" y="4097338"/>
            <a:ext cx="554037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68" name="Rectangular Callout 115"/>
          <p:cNvSpPr>
            <a:spLocks noChangeAspect="1"/>
          </p:cNvSpPr>
          <p:nvPr/>
        </p:nvSpPr>
        <p:spPr bwMode="auto">
          <a:xfrm>
            <a:off x="8412163" y="5057775"/>
            <a:ext cx="554037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69" name="Oval 116"/>
          <p:cNvSpPr>
            <a:spLocks noChangeAspect="1"/>
          </p:cNvSpPr>
          <p:nvPr/>
        </p:nvSpPr>
        <p:spPr bwMode="auto">
          <a:xfrm>
            <a:off x="8688388" y="4791075"/>
            <a:ext cx="503237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7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09650" y="314325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107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9650" y="1806575"/>
            <a:ext cx="7388225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Fifth level</a:t>
            </a:r>
          </a:p>
        </p:txBody>
      </p:sp>
      <p:sp>
        <p:nvSpPr>
          <p:cNvPr id="10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37313" y="6450013"/>
            <a:ext cx="21336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0D851D0-91A5-496C-9DCE-D695479D6516}" type="datetime1">
              <a:rPr lang="zh-CN" altLang="en-US"/>
              <a:pPr/>
              <a:t>2012/7/23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1100" y="6450013"/>
            <a:ext cx="525621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3088" y="6450013"/>
            <a:ext cx="6080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27E32D-112D-47DB-B994-B673121B8E5F}" type="slidenum">
              <a:rPr lang="zh-CN" alt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075" name="Oval 54"/>
          <p:cNvSpPr>
            <a:spLocks noChangeAspect="1"/>
          </p:cNvSpPr>
          <p:nvPr/>
        </p:nvSpPr>
        <p:spPr bwMode="auto">
          <a:xfrm>
            <a:off x="1582738" y="5454650"/>
            <a:ext cx="1909762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76" name="Rectangular Callout 56"/>
          <p:cNvSpPr>
            <a:spLocks noChangeAspect="1"/>
          </p:cNvSpPr>
          <p:nvPr/>
        </p:nvSpPr>
        <p:spPr bwMode="auto">
          <a:xfrm>
            <a:off x="8570913" y="3382963"/>
            <a:ext cx="306387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77" name="Rectangular Callout 57"/>
          <p:cNvSpPr>
            <a:spLocks noChangeAspect="1"/>
          </p:cNvSpPr>
          <p:nvPr/>
        </p:nvSpPr>
        <p:spPr bwMode="auto">
          <a:xfrm>
            <a:off x="8397875" y="3536950"/>
            <a:ext cx="306388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78" name="Rectangular Callout 58"/>
          <p:cNvSpPr>
            <a:spLocks noChangeAspect="1"/>
          </p:cNvSpPr>
          <p:nvPr/>
        </p:nvSpPr>
        <p:spPr bwMode="auto">
          <a:xfrm>
            <a:off x="8609013" y="3689350"/>
            <a:ext cx="30638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79" name="Rectangular Callout 59"/>
          <p:cNvSpPr>
            <a:spLocks noChangeAspect="1"/>
          </p:cNvSpPr>
          <p:nvPr/>
        </p:nvSpPr>
        <p:spPr bwMode="auto">
          <a:xfrm>
            <a:off x="155575" y="2698750"/>
            <a:ext cx="466725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80" name="Rectangular Callout 60"/>
          <p:cNvSpPr>
            <a:spLocks noChangeAspect="1"/>
          </p:cNvSpPr>
          <p:nvPr/>
        </p:nvSpPr>
        <p:spPr bwMode="auto">
          <a:xfrm>
            <a:off x="474663" y="3167063"/>
            <a:ext cx="458787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81" name="Rectangular Callout 61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82" name="Oval 62"/>
          <p:cNvSpPr>
            <a:spLocks noChangeAspect="1"/>
          </p:cNvSpPr>
          <p:nvPr/>
        </p:nvSpPr>
        <p:spPr bwMode="auto">
          <a:xfrm>
            <a:off x="-84138" y="2581275"/>
            <a:ext cx="1358901" cy="1909763"/>
          </a:xfrm>
          <a:prstGeom prst="wedgeRectCallout">
            <a:avLst>
              <a:gd name="adj1" fmla="val 139"/>
              <a:gd name="adj2" fmla="val 60681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83" name="Rectangular Callout 63"/>
          <p:cNvSpPr>
            <a:spLocks noChangeAspect="1"/>
          </p:cNvSpPr>
          <p:nvPr/>
        </p:nvSpPr>
        <p:spPr bwMode="auto">
          <a:xfrm>
            <a:off x="6172200" y="2395538"/>
            <a:ext cx="12192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999"/>
            </a:srgbClr>
          </a:solidFill>
          <a:ln w="177800" cap="rnd" cmpd="sng">
            <a:solidFill>
              <a:srgbClr val="FEEAAC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/>
  <p:txStyles>
    <p:titleStyle>
      <a:lvl1pPr marL="4572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4572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Calibri" pitchFamily="34" charset="0"/>
          <a:sym typeface="Calibri" pitchFamily="34" charset="0"/>
        </a:defRPr>
      </a:lvl2pPr>
      <a:lvl3pPr marL="4572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Calibri" pitchFamily="34" charset="0"/>
          <a:sym typeface="Calibri" pitchFamily="34" charset="0"/>
        </a:defRPr>
      </a:lvl3pPr>
      <a:lvl4pPr marL="4572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Calibri" pitchFamily="34" charset="0"/>
          <a:sym typeface="Calibri" pitchFamily="34" charset="0"/>
        </a:defRPr>
      </a:lvl4pPr>
      <a:lvl5pPr marL="4572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Calibri" pitchFamily="34" charset="0"/>
          <a:sym typeface="Calibri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Calibri" pitchFamily="34" charset="0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Calibri" pitchFamily="34" charset="0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Calibri" pitchFamily="34" charset="0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Calibri" pitchFamily="34" charset="0"/>
          <a:sym typeface="Calibri" pitchFamily="34" charset="0"/>
        </a:defRPr>
      </a:lvl9pPr>
    </p:titleStyle>
    <p:bodyStyle>
      <a:lvl1pPr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"/>
        <a:defRPr sz="1400">
          <a:solidFill>
            <a:schemeClr val="tx1"/>
          </a:solidFill>
          <a:latin typeface="+mn-lt"/>
          <a:cs typeface="+mn-cs"/>
          <a:sym typeface="Calibri" pitchFamily="34" charset="0"/>
        </a:defRPr>
      </a:lvl2pPr>
      <a:lvl3pPr marL="1143000" indent="-2286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"/>
        <a:defRPr sz="1200">
          <a:solidFill>
            <a:schemeClr val="tx1"/>
          </a:solidFill>
          <a:latin typeface="+mn-lt"/>
          <a:cs typeface="+mn-cs"/>
          <a:sym typeface="Calibri" pitchFamily="34" charset="0"/>
        </a:defRPr>
      </a:lvl3pPr>
      <a:lvl4pPr marL="1600200" indent="-2286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"/>
        <a:defRPr sz="1100">
          <a:solidFill>
            <a:schemeClr val="tx1"/>
          </a:solidFill>
          <a:latin typeface="+mn-lt"/>
          <a:cs typeface="+mn-cs"/>
          <a:sym typeface="Calibri" pitchFamily="34" charset="0"/>
        </a:defRPr>
      </a:lvl4pPr>
      <a:lvl5pPr marL="2057400" indent="-2286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"/>
        <a:defRPr sz="1100">
          <a:solidFill>
            <a:schemeClr val="tx1"/>
          </a:solidFill>
          <a:latin typeface="+mn-lt"/>
          <a:cs typeface="+mn-cs"/>
          <a:sym typeface="Calibri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"/>
        <a:defRPr sz="1100">
          <a:solidFill>
            <a:schemeClr val="tx1"/>
          </a:solidFill>
          <a:latin typeface="+mn-lt"/>
          <a:cs typeface="+mn-cs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"/>
        <a:defRPr sz="1100">
          <a:solidFill>
            <a:schemeClr val="tx1"/>
          </a:solidFill>
          <a:latin typeface="+mn-lt"/>
          <a:cs typeface="+mn-cs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"/>
        <a:defRPr sz="1100">
          <a:solidFill>
            <a:schemeClr val="tx1"/>
          </a:solidFill>
          <a:latin typeface="+mn-lt"/>
          <a:cs typeface="+mn-cs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"/>
        <a:defRPr sz="1100">
          <a:solidFill>
            <a:schemeClr val="tx1"/>
          </a:solidFill>
          <a:latin typeface="+mn-lt"/>
          <a:cs typeface="+mn-cs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&#21160;&#30011;2.p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&#21160;&#30011;1.ppt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631601"/>
            </a:gs>
            <a:gs pos="417">
              <a:srgbClr val="631601"/>
            </a:gs>
            <a:gs pos="12999">
              <a:srgbClr val="E29121"/>
            </a:gs>
            <a:gs pos="71999">
              <a:srgbClr val="262626"/>
            </a:gs>
            <a:gs pos="98332">
              <a:srgbClr val="3D0E01"/>
            </a:gs>
            <a:gs pos="100000">
              <a:srgbClr val="3D0E0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ounded Rectangular Callout 99"/>
          <p:cNvSpPr>
            <a:spLocks noChangeAspect="1"/>
          </p:cNvSpPr>
          <p:nvPr/>
        </p:nvSpPr>
        <p:spPr bwMode="auto">
          <a:xfrm>
            <a:off x="4257675" y="4687207"/>
            <a:ext cx="1909763" cy="190976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6E45">
              <a:alpha val="999"/>
            </a:srgbClr>
          </a:solidFill>
          <a:ln w="330200" cap="rnd" cmpd="sng">
            <a:solidFill>
              <a:srgbClr val="B146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099" name="Oval 55"/>
          <p:cNvSpPr>
            <a:spLocks noChangeAspect="1"/>
          </p:cNvSpPr>
          <p:nvPr/>
        </p:nvSpPr>
        <p:spPr bwMode="auto">
          <a:xfrm>
            <a:off x="2787650" y="4953000"/>
            <a:ext cx="1438275" cy="1574800"/>
          </a:xfrm>
          <a:prstGeom prst="wedgeRoundRectCallout">
            <a:avLst>
              <a:gd name="adj1" fmla="val -13931"/>
              <a:gd name="adj2" fmla="val 63699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942102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00" name="Rounded Rectangular Callout 98"/>
          <p:cNvSpPr>
            <a:spLocks noChangeAspect="1"/>
          </p:cNvSpPr>
          <p:nvPr/>
        </p:nvSpPr>
        <p:spPr bwMode="auto">
          <a:xfrm>
            <a:off x="981075" y="6067425"/>
            <a:ext cx="604838" cy="6048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942102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02" name="Date Placeholder 3"/>
          <p:cNvSpPr>
            <a:spLocks noChangeArrowheads="1"/>
          </p:cNvSpPr>
          <p:nvPr/>
        </p:nvSpPr>
        <p:spPr bwMode="auto">
          <a:xfrm>
            <a:off x="6437313" y="6450013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*</a:t>
            </a:r>
            <a:endParaRPr lang="zh-CN" altLang="zh-CN"/>
          </a:p>
        </p:txBody>
      </p:sp>
      <p:sp>
        <p:nvSpPr>
          <p:cNvPr id="4103" name="Footer Placeholder 4"/>
          <p:cNvSpPr>
            <a:spLocks noChangeArrowheads="1"/>
          </p:cNvSpPr>
          <p:nvPr/>
        </p:nvSpPr>
        <p:spPr bwMode="auto">
          <a:xfrm>
            <a:off x="0" y="64500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100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© Social Centered Selling LLC | connect. collaborate. close!</a:t>
            </a:r>
            <a:endParaRPr lang="zh-CN" altLang="zh-CN"/>
          </a:p>
        </p:txBody>
      </p:sp>
      <p:sp>
        <p:nvSpPr>
          <p:cNvPr id="4104" name="Oval 116"/>
          <p:cNvSpPr>
            <a:spLocks noChangeAspect="1"/>
          </p:cNvSpPr>
          <p:nvPr/>
        </p:nvSpPr>
        <p:spPr bwMode="auto">
          <a:xfrm>
            <a:off x="6543675" y="5854700"/>
            <a:ext cx="504825" cy="554038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D6E45">
              <a:alpha val="4999"/>
            </a:srgbClr>
          </a:solidFill>
          <a:ln w="63500" cap="rnd" cmpd="sng">
            <a:solidFill>
              <a:srgbClr val="F5D3A1">
                <a:alpha val="15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05" name="Rounded Rectangular Callout 103"/>
          <p:cNvSpPr>
            <a:spLocks noChangeAspect="1"/>
          </p:cNvSpPr>
          <p:nvPr/>
        </p:nvSpPr>
        <p:spPr bwMode="auto">
          <a:xfrm>
            <a:off x="8102600" y="4013200"/>
            <a:ext cx="1041400" cy="10414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9999"/>
            </a:srgbClr>
          </a:solidFill>
          <a:ln w="1778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06" name="Oval 126"/>
          <p:cNvSpPr>
            <a:spLocks noChangeAspect="1"/>
          </p:cNvSpPr>
          <p:nvPr/>
        </p:nvSpPr>
        <p:spPr bwMode="auto">
          <a:xfrm>
            <a:off x="5775325" y="6524625"/>
            <a:ext cx="1114425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942102">
              <a:alpha val="4999"/>
            </a:srgbClr>
          </a:solidFill>
          <a:ln w="177800" cap="rnd" cmpd="sng">
            <a:solidFill>
              <a:srgbClr val="942102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07" name="Rounded Rectangular Callout 105"/>
          <p:cNvSpPr>
            <a:spLocks noChangeAspect="1"/>
          </p:cNvSpPr>
          <p:nvPr/>
        </p:nvSpPr>
        <p:spPr bwMode="auto">
          <a:xfrm>
            <a:off x="11113" y="4941888"/>
            <a:ext cx="611187" cy="611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08" name="Rounded Rectangular Callout 106"/>
          <p:cNvSpPr>
            <a:spLocks noChangeAspect="1"/>
          </p:cNvSpPr>
          <p:nvPr/>
        </p:nvSpPr>
        <p:spPr bwMode="auto">
          <a:xfrm>
            <a:off x="7881938" y="2138363"/>
            <a:ext cx="1128712" cy="11287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09" name="Oval 107"/>
          <p:cNvSpPr>
            <a:spLocks noChangeAspect="1"/>
          </p:cNvSpPr>
          <p:nvPr/>
        </p:nvSpPr>
        <p:spPr bwMode="auto">
          <a:xfrm>
            <a:off x="8915400" y="749300"/>
            <a:ext cx="276225" cy="9080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10" name="Rounded Rectangular Callout 108"/>
          <p:cNvSpPr>
            <a:spLocks noChangeAspect="1"/>
          </p:cNvSpPr>
          <p:nvPr/>
        </p:nvSpPr>
        <p:spPr bwMode="auto">
          <a:xfrm>
            <a:off x="7804150" y="2735263"/>
            <a:ext cx="969963" cy="9699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11" name="Rounded Rectangular Callout 109"/>
          <p:cNvSpPr>
            <a:spLocks noChangeAspect="1"/>
          </p:cNvSpPr>
          <p:nvPr/>
        </p:nvSpPr>
        <p:spPr bwMode="auto">
          <a:xfrm>
            <a:off x="8304213" y="1770063"/>
            <a:ext cx="608012" cy="6080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12" name="Rounded Rectangular Callout 110"/>
          <p:cNvSpPr>
            <a:spLocks noChangeAspect="1"/>
          </p:cNvSpPr>
          <p:nvPr/>
        </p:nvSpPr>
        <p:spPr bwMode="auto">
          <a:xfrm flipH="1">
            <a:off x="8177213" y="587375"/>
            <a:ext cx="811212" cy="8096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13" name="Rounded Rectangular Callout 111"/>
          <p:cNvSpPr>
            <a:spLocks noChangeAspect="1"/>
          </p:cNvSpPr>
          <p:nvPr/>
        </p:nvSpPr>
        <p:spPr bwMode="auto">
          <a:xfrm>
            <a:off x="6943725" y="5861050"/>
            <a:ext cx="739775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>
                <a:alpha val="39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14" name="Rounded Rectangular Callout 112"/>
          <p:cNvSpPr>
            <a:spLocks noChangeAspect="1"/>
          </p:cNvSpPr>
          <p:nvPr/>
        </p:nvSpPr>
        <p:spPr bwMode="auto">
          <a:xfrm>
            <a:off x="7494588" y="4927600"/>
            <a:ext cx="738187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15" name="Rounded Rectangular Callout 113"/>
          <p:cNvSpPr>
            <a:spLocks noChangeAspect="1"/>
          </p:cNvSpPr>
          <p:nvPr/>
        </p:nvSpPr>
        <p:spPr bwMode="auto">
          <a:xfrm>
            <a:off x="8078788" y="4097338"/>
            <a:ext cx="554037" cy="5540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16" name="Rounded Rectangular Callout 114"/>
          <p:cNvSpPr>
            <a:spLocks noChangeAspect="1"/>
          </p:cNvSpPr>
          <p:nvPr/>
        </p:nvSpPr>
        <p:spPr bwMode="auto">
          <a:xfrm>
            <a:off x="8412163" y="5057775"/>
            <a:ext cx="554037" cy="5540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17" name="Rounded Rectangular Callout 116"/>
          <p:cNvSpPr>
            <a:spLocks noChangeAspect="1"/>
          </p:cNvSpPr>
          <p:nvPr/>
        </p:nvSpPr>
        <p:spPr bwMode="auto">
          <a:xfrm>
            <a:off x="7748588" y="3605213"/>
            <a:ext cx="306387" cy="3063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18" name="Rounded Rectangular Callout 117"/>
          <p:cNvSpPr>
            <a:spLocks noChangeAspect="1"/>
          </p:cNvSpPr>
          <p:nvPr/>
        </p:nvSpPr>
        <p:spPr bwMode="auto">
          <a:xfrm>
            <a:off x="8694738" y="2301875"/>
            <a:ext cx="306387" cy="30638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19" name="Rounded Rectangular Callout 118"/>
          <p:cNvSpPr>
            <a:spLocks noChangeAspect="1"/>
          </p:cNvSpPr>
          <p:nvPr/>
        </p:nvSpPr>
        <p:spPr bwMode="auto">
          <a:xfrm>
            <a:off x="8609013" y="3689350"/>
            <a:ext cx="306387" cy="3048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20" name="Rounded Rectangular Callout 119"/>
          <p:cNvSpPr>
            <a:spLocks noChangeAspect="1"/>
          </p:cNvSpPr>
          <p:nvPr/>
        </p:nvSpPr>
        <p:spPr bwMode="auto">
          <a:xfrm>
            <a:off x="155575" y="2698750"/>
            <a:ext cx="466725" cy="4667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21" name="Rounded Rectangular Callout 120"/>
          <p:cNvSpPr>
            <a:spLocks noChangeAspect="1"/>
          </p:cNvSpPr>
          <p:nvPr/>
        </p:nvSpPr>
        <p:spPr bwMode="auto">
          <a:xfrm>
            <a:off x="474663" y="3167063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22" name="Rounded Rectangular Callout 121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23" name="Rounded Rectangular Callout 123"/>
          <p:cNvSpPr>
            <a:spLocks noChangeAspect="1"/>
          </p:cNvSpPr>
          <p:nvPr/>
        </p:nvSpPr>
        <p:spPr bwMode="auto">
          <a:xfrm>
            <a:off x="639763" y="3333750"/>
            <a:ext cx="608012" cy="6080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24" name="Rounded Rectangular Callout 124"/>
          <p:cNvSpPr>
            <a:spLocks noChangeAspect="1"/>
          </p:cNvSpPr>
          <p:nvPr/>
        </p:nvSpPr>
        <p:spPr bwMode="auto">
          <a:xfrm>
            <a:off x="0" y="3479800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grpSp>
        <p:nvGrpSpPr>
          <p:cNvPr id="4127" name="Group 31"/>
          <p:cNvGrpSpPr>
            <a:grpSpLocks/>
          </p:cNvGrpSpPr>
          <p:nvPr/>
        </p:nvGrpSpPr>
        <p:grpSpPr bwMode="auto">
          <a:xfrm rot="10800000">
            <a:off x="1349905" y="1901939"/>
            <a:ext cx="1282700" cy="449262"/>
            <a:chOff x="0" y="0"/>
            <a:chExt cx="1447453" cy="431768"/>
          </a:xfrm>
        </p:grpSpPr>
        <p:sp>
          <p:nvSpPr>
            <p:cNvPr id="4128" name="Isosceles Triangle 32"/>
            <p:cNvSpPr>
              <a:spLocks noChangeArrowheads="1"/>
            </p:cNvSpPr>
            <p:nvPr/>
          </p:nvSpPr>
          <p:spPr bwMode="auto">
            <a:xfrm rot="10800000" flipV="1">
              <a:off x="907711" y="144610"/>
              <a:ext cx="488987" cy="171397"/>
            </a:xfrm>
            <a:prstGeom prst="triangle">
              <a:avLst>
                <a:gd name="adj" fmla="val 50000"/>
              </a:avLst>
            </a:prstGeom>
            <a:solidFill>
              <a:srgbClr val="ED5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 cmpd="sng">
                  <a:solidFill>
                    <a:srgbClr val="2570B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4129" name="Isosceles Triangle 33"/>
            <p:cNvSpPr>
              <a:spLocks noChangeArrowheads="1"/>
            </p:cNvSpPr>
            <p:nvPr/>
          </p:nvSpPr>
          <p:spPr bwMode="auto">
            <a:xfrm rot="10800000" flipV="1">
              <a:off x="516010" y="260371"/>
              <a:ext cx="488987" cy="171397"/>
            </a:xfrm>
            <a:prstGeom prst="triangle">
              <a:avLst>
                <a:gd name="adj" fmla="val 50000"/>
              </a:avLst>
            </a:pr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 cmpd="sng">
                  <a:solidFill>
                    <a:srgbClr val="2570B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4130" name="Isosceles Triangle 34"/>
            <p:cNvSpPr>
              <a:spLocks noChangeArrowheads="1"/>
            </p:cNvSpPr>
            <p:nvPr/>
          </p:nvSpPr>
          <p:spPr bwMode="auto">
            <a:xfrm rot="10800000" flipV="1">
              <a:off x="848441" y="8470"/>
              <a:ext cx="289865" cy="101602"/>
            </a:xfrm>
            <a:prstGeom prst="triangle">
              <a:avLst>
                <a:gd name="adj" fmla="val 50000"/>
              </a:avLst>
            </a:prstGeom>
            <a:noFill/>
            <a:ln w="19050" cap="rnd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4131" name="Isosceles Triangle 35"/>
            <p:cNvSpPr>
              <a:spLocks noChangeArrowheads="1"/>
            </p:cNvSpPr>
            <p:nvPr/>
          </p:nvSpPr>
          <p:spPr bwMode="auto">
            <a:xfrm rot="10800000" flipV="1">
              <a:off x="1302521" y="110074"/>
              <a:ext cx="144932" cy="50801"/>
            </a:xfrm>
            <a:prstGeom prst="triangle">
              <a:avLst>
                <a:gd name="adj" fmla="val 50000"/>
              </a:avLst>
            </a:prstGeom>
            <a:noFill/>
            <a:ln w="19050" cap="rnd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4132" name="Isosceles Triangle 36"/>
            <p:cNvSpPr>
              <a:spLocks noChangeArrowheads="1"/>
            </p:cNvSpPr>
            <p:nvPr/>
          </p:nvSpPr>
          <p:spPr bwMode="auto">
            <a:xfrm rot="10800000" flipV="1">
              <a:off x="0" y="0"/>
              <a:ext cx="1223360" cy="428806"/>
            </a:xfrm>
            <a:prstGeom prst="triangle">
              <a:avLst>
                <a:gd name="adj" fmla="val 50000"/>
              </a:avLst>
            </a:prstGeom>
            <a:noFill/>
            <a:ln w="19050" cap="rnd" cmpd="sng">
              <a:solidFill>
                <a:srgbClr val="FFA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  <p:sp>
        <p:nvSpPr>
          <p:cNvPr id="4133" name="Isosceles Triangle 37"/>
          <p:cNvSpPr>
            <a:spLocks noChangeArrowheads="1"/>
          </p:cNvSpPr>
          <p:nvPr/>
        </p:nvSpPr>
        <p:spPr bwMode="auto">
          <a:xfrm rot="16200000" flipV="1">
            <a:off x="487363" y="4694237"/>
            <a:ext cx="844550" cy="29527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E29121"/>
              </a:gs>
              <a:gs pos="100000">
                <a:srgbClr val="CE3000"/>
              </a:gs>
            </a:gsLst>
            <a:lin ang="16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 cmpd="sng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755576" y="6926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 u="sng" dirty="0">
                <a:hlinkClick r:id="rId3" action="ppaction://hlinkpres?slideindex=1&amp;slidetitle="/>
              </a:rPr>
              <a:t>来</a:t>
            </a:r>
            <a:r>
              <a:rPr lang="zh-CN" altLang="en-US" sz="6000" b="1" u="sng" dirty="0" smtClean="0">
                <a:hlinkClick r:id="rId3" action="ppaction://hlinkpres?slideindex=1&amp;slidetitle="/>
              </a:rPr>
              <a:t>看</a:t>
            </a:r>
            <a:r>
              <a:rPr lang="zh-CN" altLang="en-US" sz="6000" b="1" u="sng" dirty="0">
                <a:hlinkClick r:id="rId3" action="ppaction://hlinkpres?slideindex=1&amp;slidetitle="/>
              </a:rPr>
              <a:t>电影</a:t>
            </a:r>
            <a:r>
              <a:rPr lang="zh-CN" altLang="en-US" sz="6000" b="1" u="sng" dirty="0" smtClean="0">
                <a:hlinkClick r:id="rId3" action="ppaction://hlinkpres?slideindex=1&amp;slidetitle="/>
              </a:rPr>
              <a:t>网</a:t>
            </a:r>
            <a:endParaRPr lang="zh-CN" altLang="en-US" sz="6000" b="1" u="sng" dirty="0"/>
          </a:p>
        </p:txBody>
      </p:sp>
      <p:sp>
        <p:nvSpPr>
          <p:cNvPr id="40" name="副标题 2"/>
          <p:cNvSpPr txBox="1">
            <a:spLocks/>
          </p:cNvSpPr>
          <p:nvPr/>
        </p:nvSpPr>
        <p:spPr>
          <a:xfrm>
            <a:off x="1481138" y="2712925"/>
            <a:ext cx="6400800" cy="1752600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400">
                <a:solidFill>
                  <a:schemeClr val="tx1"/>
                </a:solidFill>
                <a:latin typeface="+mn-lt"/>
                <a:cs typeface="+mn-cs"/>
                <a:sym typeface="Calibri" pitchFamily="34" charset="0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200">
                <a:solidFill>
                  <a:schemeClr val="tx1"/>
                </a:solidFill>
                <a:latin typeface="+mn-lt"/>
                <a:cs typeface="+mn-cs"/>
                <a:sym typeface="Calibri" pitchFamily="34" charset="0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100">
                <a:solidFill>
                  <a:schemeClr val="tx1"/>
                </a:solidFill>
                <a:latin typeface="+mn-lt"/>
                <a:cs typeface="+mn-cs"/>
                <a:sym typeface="Calibri" pitchFamily="34" charset="0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100">
                <a:solidFill>
                  <a:schemeClr val="tx1"/>
                </a:solidFill>
                <a:latin typeface="+mn-lt"/>
                <a:cs typeface="+mn-cs"/>
                <a:sym typeface="Calibri" pitchFamily="34" charset="0"/>
              </a:defRPr>
            </a:lvl5pPr>
            <a:lvl6pPr marL="25146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100">
                <a:solidFill>
                  <a:schemeClr val="tx1"/>
                </a:solidFill>
                <a:latin typeface="+mn-lt"/>
                <a:cs typeface="+mn-cs"/>
                <a:sym typeface="Calibri" pitchFamily="34" charset="0"/>
              </a:defRPr>
            </a:lvl6pPr>
            <a:lvl7pPr marL="29718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100">
                <a:solidFill>
                  <a:schemeClr val="tx1"/>
                </a:solidFill>
                <a:latin typeface="+mn-lt"/>
                <a:cs typeface="+mn-cs"/>
                <a:sym typeface="Calibri" pitchFamily="34" charset="0"/>
              </a:defRPr>
            </a:lvl7pPr>
            <a:lvl8pPr marL="34290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100">
                <a:solidFill>
                  <a:schemeClr val="tx1"/>
                </a:solidFill>
                <a:latin typeface="+mn-lt"/>
                <a:cs typeface="+mn-cs"/>
                <a:sym typeface="Calibri" pitchFamily="34" charset="0"/>
              </a:defRPr>
            </a:lvl8pPr>
            <a:lvl9pPr marL="3886200" indent="-2286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"/>
              <a:defRPr sz="1100">
                <a:solidFill>
                  <a:schemeClr val="tx1"/>
                </a:solidFill>
                <a:latin typeface="+mn-lt"/>
                <a:cs typeface="+mn-cs"/>
                <a:sym typeface="Calibri" pitchFamily="34" charset="0"/>
              </a:defRPr>
            </a:lvl9pPr>
          </a:lstStyle>
          <a:p>
            <a:r>
              <a:rPr lang="zh-CN" altLang="en-US" sz="4400" dirty="0" smtClean="0"/>
              <a:t>演讲者：刘畅</a:t>
            </a:r>
            <a:endParaRPr lang="en-US" altLang="zh-CN" sz="4400" dirty="0" smtClean="0"/>
          </a:p>
          <a:p>
            <a:r>
              <a:rPr lang="zh-CN" altLang="en-US" sz="4400" dirty="0" smtClean="0"/>
              <a:t>制作团队：</a:t>
            </a:r>
            <a:r>
              <a:rPr lang="en-US" altLang="zh-CN" sz="4400" dirty="0" smtClean="0"/>
              <a:t>Asterism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A544-D9B2-4E17-8E83-00A274AC2699}" type="slidenum">
              <a:rPr lang="zh-CN" altLang="en-US"/>
              <a:pPr/>
              <a:t>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4338" name="Rectangle 37"/>
          <p:cNvSpPr>
            <a:spLocks noChangeArrowheads="1"/>
          </p:cNvSpPr>
          <p:nvPr/>
        </p:nvSpPr>
        <p:spPr bwMode="auto">
          <a:xfrm>
            <a:off x="0" y="476250"/>
            <a:ext cx="9144000" cy="5800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 cmpd="sng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 b="1" dirty="0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39" name="Oval 116"/>
          <p:cNvSpPr>
            <a:spLocks noChangeAspect="1"/>
          </p:cNvSpPr>
          <p:nvPr/>
        </p:nvSpPr>
        <p:spPr bwMode="auto">
          <a:xfrm>
            <a:off x="157163" y="5891213"/>
            <a:ext cx="503237" cy="554037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40" name="Oval 55"/>
          <p:cNvSpPr>
            <a:spLocks noChangeAspect="1"/>
          </p:cNvSpPr>
          <p:nvPr/>
        </p:nvSpPr>
        <p:spPr bwMode="auto">
          <a:xfrm>
            <a:off x="0" y="3986213"/>
            <a:ext cx="1438275" cy="1574800"/>
          </a:xfrm>
          <a:prstGeom prst="wedgeRoundRectCallout">
            <a:avLst>
              <a:gd name="adj1" fmla="val -13931"/>
              <a:gd name="adj2" fmla="val 63699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41" name="Oval 53"/>
          <p:cNvSpPr>
            <a:spLocks noChangeAspect="1"/>
          </p:cNvSpPr>
          <p:nvPr/>
        </p:nvSpPr>
        <p:spPr bwMode="auto">
          <a:xfrm>
            <a:off x="2020888" y="5422900"/>
            <a:ext cx="1909762" cy="11938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15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42" name="Oval 135"/>
          <p:cNvSpPr>
            <a:spLocks noChangeAspect="1"/>
          </p:cNvSpPr>
          <p:nvPr/>
        </p:nvSpPr>
        <p:spPr bwMode="auto">
          <a:xfrm>
            <a:off x="8056563" y="5140325"/>
            <a:ext cx="1138237" cy="1758950"/>
          </a:xfrm>
          <a:prstGeom prst="wedgeRoundRectCallout">
            <a:avLst>
              <a:gd name="adj1" fmla="val 4759"/>
              <a:gd name="adj2" fmla="val 59694"/>
              <a:gd name="adj3" fmla="val 16667"/>
            </a:avLst>
          </a:prstGeom>
          <a:solidFill>
            <a:srgbClr val="FDC51B">
              <a:alpha val="15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43" name="Rounded Rectangular Callout 11"/>
          <p:cNvSpPr>
            <a:spLocks noChangeAspect="1"/>
          </p:cNvSpPr>
          <p:nvPr/>
        </p:nvSpPr>
        <p:spPr bwMode="auto">
          <a:xfrm>
            <a:off x="6526213" y="4594225"/>
            <a:ext cx="1677987" cy="167798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3302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44" name="Rounded Rectangular Callout 12"/>
          <p:cNvSpPr>
            <a:spLocks noChangeAspect="1"/>
          </p:cNvSpPr>
          <p:nvPr/>
        </p:nvSpPr>
        <p:spPr bwMode="auto">
          <a:xfrm>
            <a:off x="708025" y="4791075"/>
            <a:ext cx="1909763" cy="19081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45" name="Rounded Rectangular Callout 13"/>
          <p:cNvSpPr>
            <a:spLocks noChangeAspect="1"/>
          </p:cNvSpPr>
          <p:nvPr/>
        </p:nvSpPr>
        <p:spPr bwMode="auto">
          <a:xfrm>
            <a:off x="6459538" y="5140325"/>
            <a:ext cx="1909762" cy="190976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9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46" name="Oval 126"/>
          <p:cNvSpPr>
            <a:spLocks noChangeAspect="1"/>
          </p:cNvSpPr>
          <p:nvPr/>
        </p:nvSpPr>
        <p:spPr bwMode="auto">
          <a:xfrm>
            <a:off x="5791200" y="6489700"/>
            <a:ext cx="1116013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177800" cap="rnd" cmpd="sng">
            <a:solidFill>
              <a:srgbClr val="FEEAAC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47" name="Oval 127"/>
          <p:cNvSpPr>
            <a:spLocks noChangeAspect="1"/>
          </p:cNvSpPr>
          <p:nvPr/>
        </p:nvSpPr>
        <p:spPr bwMode="auto">
          <a:xfrm>
            <a:off x="6127750" y="6408738"/>
            <a:ext cx="1236663" cy="525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177800" cap="rnd" cmpd="sng">
            <a:solidFill>
              <a:srgbClr val="FEEAAC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48" name="Rounded Rectangular Callout 17"/>
          <p:cNvSpPr>
            <a:spLocks noChangeAspect="1"/>
          </p:cNvSpPr>
          <p:nvPr/>
        </p:nvSpPr>
        <p:spPr bwMode="auto">
          <a:xfrm>
            <a:off x="11113" y="4941888"/>
            <a:ext cx="611187" cy="611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49" name="Oval 97"/>
          <p:cNvSpPr>
            <a:spLocks noChangeAspect="1"/>
          </p:cNvSpPr>
          <p:nvPr/>
        </p:nvSpPr>
        <p:spPr bwMode="auto">
          <a:xfrm>
            <a:off x="1165225" y="5902325"/>
            <a:ext cx="777875" cy="7493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50" name="Oval 98"/>
          <p:cNvSpPr>
            <a:spLocks noChangeAspect="1"/>
          </p:cNvSpPr>
          <p:nvPr/>
        </p:nvSpPr>
        <p:spPr bwMode="auto">
          <a:xfrm>
            <a:off x="800100" y="5405438"/>
            <a:ext cx="563563" cy="896937"/>
          </a:xfrm>
          <a:prstGeom prst="wedgeRoundRectCallout">
            <a:avLst>
              <a:gd name="adj1" fmla="val 6060"/>
              <a:gd name="adj2" fmla="val 59412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51" name="Oval 107"/>
          <p:cNvSpPr>
            <a:spLocks noChangeAspect="1"/>
          </p:cNvSpPr>
          <p:nvPr/>
        </p:nvSpPr>
        <p:spPr bwMode="auto">
          <a:xfrm>
            <a:off x="8915400" y="749300"/>
            <a:ext cx="276225" cy="9080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52" name="Rounded Rectangular Callout 21"/>
          <p:cNvSpPr>
            <a:spLocks noChangeAspect="1"/>
          </p:cNvSpPr>
          <p:nvPr/>
        </p:nvSpPr>
        <p:spPr bwMode="auto">
          <a:xfrm>
            <a:off x="7629525" y="5611813"/>
            <a:ext cx="739775" cy="738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53" name="Rounded Rectangular Callout 22"/>
          <p:cNvSpPr>
            <a:spLocks noChangeAspect="1"/>
          </p:cNvSpPr>
          <p:nvPr/>
        </p:nvSpPr>
        <p:spPr bwMode="auto">
          <a:xfrm>
            <a:off x="6972300" y="5241925"/>
            <a:ext cx="739775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54" name="Rounded Rectangular Callout 23"/>
          <p:cNvSpPr>
            <a:spLocks noChangeAspect="1"/>
          </p:cNvSpPr>
          <p:nvPr/>
        </p:nvSpPr>
        <p:spPr bwMode="auto">
          <a:xfrm>
            <a:off x="8229600" y="5667375"/>
            <a:ext cx="604838" cy="6048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55" name="Oval 116"/>
          <p:cNvSpPr>
            <a:spLocks noChangeAspect="1"/>
          </p:cNvSpPr>
          <p:nvPr/>
        </p:nvSpPr>
        <p:spPr bwMode="auto">
          <a:xfrm>
            <a:off x="7027863" y="6015038"/>
            <a:ext cx="503237" cy="554037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56" name="Date Placeholder 3"/>
          <p:cNvSpPr>
            <a:spLocks noChangeArrowheads="1"/>
          </p:cNvSpPr>
          <p:nvPr/>
        </p:nvSpPr>
        <p:spPr bwMode="auto">
          <a:xfrm>
            <a:off x="6437313" y="6450013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*</a:t>
            </a:r>
            <a:endParaRPr lang="zh-CN" altLang="zh-CN"/>
          </a:p>
        </p:txBody>
      </p:sp>
      <p:sp>
        <p:nvSpPr>
          <p:cNvPr id="14357" name="Footer Placeholder 4"/>
          <p:cNvSpPr>
            <a:spLocks noChangeArrowheads="1"/>
          </p:cNvSpPr>
          <p:nvPr/>
        </p:nvSpPr>
        <p:spPr bwMode="auto">
          <a:xfrm>
            <a:off x="0" y="64500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100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© Social Centered Selling LLC | connect. collaborate. close!</a:t>
            </a:r>
            <a:endParaRPr lang="zh-CN" altLang="zh-CN"/>
          </a:p>
        </p:txBody>
      </p:sp>
      <p:sp>
        <p:nvSpPr>
          <p:cNvPr id="14358" name="Rounded Rectangular Callout 27"/>
          <p:cNvSpPr>
            <a:spLocks noChangeAspect="1"/>
          </p:cNvSpPr>
          <p:nvPr/>
        </p:nvSpPr>
        <p:spPr bwMode="auto">
          <a:xfrm>
            <a:off x="155575" y="2698750"/>
            <a:ext cx="466725" cy="4667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59" name="Rounded Rectangular Callout 28"/>
          <p:cNvSpPr>
            <a:spLocks noChangeAspect="1"/>
          </p:cNvSpPr>
          <p:nvPr/>
        </p:nvSpPr>
        <p:spPr bwMode="auto">
          <a:xfrm>
            <a:off x="474663" y="3167063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60" name="Rounded Rectangular Callout 29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61" name="Rounded Rectangular Callout 30"/>
          <p:cNvSpPr>
            <a:spLocks noChangeAspect="1"/>
          </p:cNvSpPr>
          <p:nvPr/>
        </p:nvSpPr>
        <p:spPr bwMode="auto">
          <a:xfrm>
            <a:off x="630238" y="3625850"/>
            <a:ext cx="315912" cy="3143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62" name="Rounded Rectangular Callout 31"/>
          <p:cNvSpPr>
            <a:spLocks noChangeAspect="1"/>
          </p:cNvSpPr>
          <p:nvPr/>
        </p:nvSpPr>
        <p:spPr bwMode="auto">
          <a:xfrm>
            <a:off x="0" y="3479800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63" name="Rounded Rectangular Callout 32"/>
          <p:cNvSpPr>
            <a:spLocks noChangeAspect="1"/>
          </p:cNvSpPr>
          <p:nvPr/>
        </p:nvSpPr>
        <p:spPr bwMode="auto">
          <a:xfrm>
            <a:off x="7905750" y="3813175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64" name="Rounded Rectangular Callout 33"/>
          <p:cNvSpPr>
            <a:spLocks noChangeAspect="1"/>
          </p:cNvSpPr>
          <p:nvPr/>
        </p:nvSpPr>
        <p:spPr bwMode="auto">
          <a:xfrm>
            <a:off x="8224838" y="4281488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65" name="Rounded Rectangular Callout 34"/>
          <p:cNvSpPr>
            <a:spLocks noChangeAspect="1"/>
          </p:cNvSpPr>
          <p:nvPr/>
        </p:nvSpPr>
        <p:spPr bwMode="auto">
          <a:xfrm>
            <a:off x="8020050" y="4497388"/>
            <a:ext cx="352425" cy="352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66" name="Rounded Rectangular Callout 35"/>
          <p:cNvSpPr>
            <a:spLocks noChangeAspect="1"/>
          </p:cNvSpPr>
          <p:nvPr/>
        </p:nvSpPr>
        <p:spPr bwMode="auto">
          <a:xfrm>
            <a:off x="8389938" y="4448175"/>
            <a:ext cx="608012" cy="6080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4367" name="Rounded Rectangular Callout 36"/>
          <p:cNvSpPr>
            <a:spLocks noChangeAspect="1"/>
          </p:cNvSpPr>
          <p:nvPr/>
        </p:nvSpPr>
        <p:spPr bwMode="auto">
          <a:xfrm>
            <a:off x="7750175" y="4594225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 bwMode="auto">
          <a:xfrm>
            <a:off x="467544" y="234888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我们的技术特色</a:t>
            </a:r>
            <a:endParaRPr kumimoji="0" lang="zh-CN" altLang="en-US" sz="6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631601"/>
            </a:gs>
            <a:gs pos="417">
              <a:srgbClr val="631601"/>
            </a:gs>
            <a:gs pos="12999">
              <a:srgbClr val="E29121"/>
            </a:gs>
            <a:gs pos="71999">
              <a:srgbClr val="262626"/>
            </a:gs>
            <a:gs pos="98332">
              <a:srgbClr val="3D0E01"/>
            </a:gs>
            <a:gs pos="100000">
              <a:srgbClr val="3D0E0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3EBD-C6BF-4AB7-B2AC-EFB7B9C1E2FA}" type="slidenum">
              <a:rPr lang="zh-CN" altLang="en-US"/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5362" name="Rounded Rectangular Callout 99"/>
          <p:cNvSpPr>
            <a:spLocks noChangeAspect="1"/>
          </p:cNvSpPr>
          <p:nvPr/>
        </p:nvSpPr>
        <p:spPr bwMode="auto">
          <a:xfrm>
            <a:off x="4257675" y="4600575"/>
            <a:ext cx="1909763" cy="190976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6E45">
              <a:alpha val="999"/>
            </a:srgbClr>
          </a:solidFill>
          <a:ln w="330200" cap="rnd" cmpd="sng">
            <a:solidFill>
              <a:srgbClr val="B146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63" name="Oval 55"/>
          <p:cNvSpPr>
            <a:spLocks noChangeAspect="1"/>
          </p:cNvSpPr>
          <p:nvPr/>
        </p:nvSpPr>
        <p:spPr bwMode="auto">
          <a:xfrm>
            <a:off x="2787650" y="4953000"/>
            <a:ext cx="1438275" cy="1574800"/>
          </a:xfrm>
          <a:prstGeom prst="wedgeRoundRectCallout">
            <a:avLst>
              <a:gd name="adj1" fmla="val -13931"/>
              <a:gd name="adj2" fmla="val 63699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942102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64" name="Rounded Rectangular Callout 98"/>
          <p:cNvSpPr>
            <a:spLocks noChangeAspect="1"/>
          </p:cNvSpPr>
          <p:nvPr/>
        </p:nvSpPr>
        <p:spPr bwMode="auto">
          <a:xfrm>
            <a:off x="981075" y="6067425"/>
            <a:ext cx="604838" cy="6048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942102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65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800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 cmpd="sng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66" name="Date Placeholder 3"/>
          <p:cNvSpPr>
            <a:spLocks noChangeArrowheads="1"/>
          </p:cNvSpPr>
          <p:nvPr/>
        </p:nvSpPr>
        <p:spPr bwMode="auto">
          <a:xfrm>
            <a:off x="6437313" y="6450013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*</a:t>
            </a:r>
            <a:endParaRPr lang="zh-CN" altLang="zh-CN"/>
          </a:p>
        </p:txBody>
      </p:sp>
      <p:sp>
        <p:nvSpPr>
          <p:cNvPr id="15367" name="Footer Placeholder 4"/>
          <p:cNvSpPr>
            <a:spLocks noChangeArrowheads="1"/>
          </p:cNvSpPr>
          <p:nvPr/>
        </p:nvSpPr>
        <p:spPr bwMode="auto">
          <a:xfrm>
            <a:off x="0" y="64500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1000">
                <a:solidFill>
                  <a:srgbClr val="FFFFFF"/>
                </a:solidFill>
                <a:latin typeface="DFMingLight-B5" charset="-122"/>
                <a:ea typeface="DFMingLight-B5" charset="-122"/>
                <a:sym typeface="Calibri" pitchFamily="34" charset="0"/>
              </a:rPr>
              <a:t>© Social Centered Selling LLC | connect. collaborate. close!</a:t>
            </a:r>
          </a:p>
        </p:txBody>
      </p:sp>
      <p:sp>
        <p:nvSpPr>
          <p:cNvPr id="15368" name="Oval 116"/>
          <p:cNvSpPr>
            <a:spLocks noChangeAspect="1"/>
          </p:cNvSpPr>
          <p:nvPr/>
        </p:nvSpPr>
        <p:spPr bwMode="auto">
          <a:xfrm>
            <a:off x="6543675" y="5854700"/>
            <a:ext cx="504825" cy="554038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D6E45">
              <a:alpha val="4999"/>
            </a:srgbClr>
          </a:solidFill>
          <a:ln w="63500" cap="rnd" cmpd="sng">
            <a:solidFill>
              <a:srgbClr val="F5D3A1">
                <a:alpha val="15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69" name="Rounded Rectangular Callout 103"/>
          <p:cNvSpPr>
            <a:spLocks noChangeAspect="1"/>
          </p:cNvSpPr>
          <p:nvPr/>
        </p:nvSpPr>
        <p:spPr bwMode="auto">
          <a:xfrm>
            <a:off x="8102600" y="4013200"/>
            <a:ext cx="1041400" cy="10414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9999"/>
            </a:srgbClr>
          </a:solidFill>
          <a:ln w="1778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0" name="Oval 126"/>
          <p:cNvSpPr>
            <a:spLocks noChangeAspect="1"/>
          </p:cNvSpPr>
          <p:nvPr/>
        </p:nvSpPr>
        <p:spPr bwMode="auto">
          <a:xfrm>
            <a:off x="5775325" y="6524625"/>
            <a:ext cx="1114425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942102">
              <a:alpha val="4999"/>
            </a:srgbClr>
          </a:solidFill>
          <a:ln w="177800" cap="rnd" cmpd="sng">
            <a:solidFill>
              <a:srgbClr val="942102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1" name="Rounded Rectangular Callout 105"/>
          <p:cNvSpPr>
            <a:spLocks noChangeAspect="1"/>
          </p:cNvSpPr>
          <p:nvPr/>
        </p:nvSpPr>
        <p:spPr bwMode="auto">
          <a:xfrm>
            <a:off x="11113" y="4941888"/>
            <a:ext cx="611187" cy="611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2" name="Rounded Rectangular Callout 106"/>
          <p:cNvSpPr>
            <a:spLocks noChangeAspect="1"/>
          </p:cNvSpPr>
          <p:nvPr/>
        </p:nvSpPr>
        <p:spPr bwMode="auto">
          <a:xfrm>
            <a:off x="7881938" y="2138363"/>
            <a:ext cx="1128712" cy="11287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3" name="Oval 107"/>
          <p:cNvSpPr>
            <a:spLocks noChangeAspect="1"/>
          </p:cNvSpPr>
          <p:nvPr/>
        </p:nvSpPr>
        <p:spPr bwMode="auto">
          <a:xfrm>
            <a:off x="8915400" y="749300"/>
            <a:ext cx="276225" cy="9080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4" name="Rounded Rectangular Callout 108"/>
          <p:cNvSpPr>
            <a:spLocks noChangeAspect="1"/>
          </p:cNvSpPr>
          <p:nvPr/>
        </p:nvSpPr>
        <p:spPr bwMode="auto">
          <a:xfrm>
            <a:off x="7804150" y="2735263"/>
            <a:ext cx="969963" cy="9699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5" name="Rounded Rectangular Callout 109"/>
          <p:cNvSpPr>
            <a:spLocks noChangeAspect="1"/>
          </p:cNvSpPr>
          <p:nvPr/>
        </p:nvSpPr>
        <p:spPr bwMode="auto">
          <a:xfrm>
            <a:off x="8304213" y="1770063"/>
            <a:ext cx="608012" cy="6080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6" name="Rounded Rectangular Callout 110"/>
          <p:cNvSpPr>
            <a:spLocks noChangeAspect="1"/>
          </p:cNvSpPr>
          <p:nvPr/>
        </p:nvSpPr>
        <p:spPr bwMode="auto">
          <a:xfrm flipH="1">
            <a:off x="8177213" y="587375"/>
            <a:ext cx="811212" cy="8096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7" name="Rounded Rectangular Callout 111"/>
          <p:cNvSpPr>
            <a:spLocks noChangeAspect="1"/>
          </p:cNvSpPr>
          <p:nvPr/>
        </p:nvSpPr>
        <p:spPr bwMode="auto">
          <a:xfrm>
            <a:off x="6943725" y="5861050"/>
            <a:ext cx="739775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>
                <a:alpha val="39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8" name="Rounded Rectangular Callout 112"/>
          <p:cNvSpPr>
            <a:spLocks noChangeAspect="1"/>
          </p:cNvSpPr>
          <p:nvPr/>
        </p:nvSpPr>
        <p:spPr bwMode="auto">
          <a:xfrm>
            <a:off x="7494588" y="4927600"/>
            <a:ext cx="738187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9" name="Rounded Rectangular Callout 113"/>
          <p:cNvSpPr>
            <a:spLocks noChangeAspect="1"/>
          </p:cNvSpPr>
          <p:nvPr/>
        </p:nvSpPr>
        <p:spPr bwMode="auto">
          <a:xfrm>
            <a:off x="8078788" y="4097338"/>
            <a:ext cx="554037" cy="5540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0" name="Rounded Rectangular Callout 114"/>
          <p:cNvSpPr>
            <a:spLocks noChangeAspect="1"/>
          </p:cNvSpPr>
          <p:nvPr/>
        </p:nvSpPr>
        <p:spPr bwMode="auto">
          <a:xfrm>
            <a:off x="8412163" y="5057775"/>
            <a:ext cx="554037" cy="5540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1" name="Rounded Rectangular Callout 116"/>
          <p:cNvSpPr>
            <a:spLocks noChangeAspect="1"/>
          </p:cNvSpPr>
          <p:nvPr/>
        </p:nvSpPr>
        <p:spPr bwMode="auto">
          <a:xfrm>
            <a:off x="7748588" y="3605213"/>
            <a:ext cx="306387" cy="3063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2" name="Rounded Rectangular Callout 117"/>
          <p:cNvSpPr>
            <a:spLocks noChangeAspect="1"/>
          </p:cNvSpPr>
          <p:nvPr/>
        </p:nvSpPr>
        <p:spPr bwMode="auto">
          <a:xfrm>
            <a:off x="8694738" y="2301875"/>
            <a:ext cx="306387" cy="30638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3" name="Rounded Rectangular Callout 118"/>
          <p:cNvSpPr>
            <a:spLocks noChangeAspect="1"/>
          </p:cNvSpPr>
          <p:nvPr/>
        </p:nvSpPr>
        <p:spPr bwMode="auto">
          <a:xfrm>
            <a:off x="8609013" y="3689350"/>
            <a:ext cx="306387" cy="3048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4" name="Rounded Rectangular Callout 119"/>
          <p:cNvSpPr>
            <a:spLocks noChangeAspect="1"/>
          </p:cNvSpPr>
          <p:nvPr/>
        </p:nvSpPr>
        <p:spPr bwMode="auto">
          <a:xfrm>
            <a:off x="155575" y="2698750"/>
            <a:ext cx="466725" cy="4667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5" name="Rounded Rectangular Callout 120"/>
          <p:cNvSpPr>
            <a:spLocks noChangeAspect="1"/>
          </p:cNvSpPr>
          <p:nvPr/>
        </p:nvSpPr>
        <p:spPr bwMode="auto">
          <a:xfrm>
            <a:off x="474663" y="3167063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6" name="Rounded Rectangular Callout 121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7" name="Rounded Rectangular Callout 123"/>
          <p:cNvSpPr>
            <a:spLocks noChangeAspect="1"/>
          </p:cNvSpPr>
          <p:nvPr/>
        </p:nvSpPr>
        <p:spPr bwMode="auto">
          <a:xfrm>
            <a:off x="639763" y="3333750"/>
            <a:ext cx="608012" cy="6080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8" name="Rounded Rectangular Callout 124"/>
          <p:cNvSpPr>
            <a:spLocks noChangeAspect="1"/>
          </p:cNvSpPr>
          <p:nvPr/>
        </p:nvSpPr>
        <p:spPr bwMode="auto">
          <a:xfrm>
            <a:off x="0" y="3479800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1" name="标题 1"/>
          <p:cNvSpPr>
            <a:spLocks noGrp="1"/>
          </p:cNvSpPr>
          <p:nvPr>
            <p:ph type="title"/>
          </p:nvPr>
        </p:nvSpPr>
        <p:spPr bwMode="auto">
          <a:xfrm>
            <a:off x="395536" y="256490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优秀的数据库</a:t>
            </a:r>
            <a:endParaRPr kumimoji="0" lang="zh-CN" altLang="en-US" sz="6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3EBD-C6BF-4AB7-B2AC-EFB7B9C1E2FA}" type="slidenum">
              <a:rPr lang="zh-CN" altLang="en-US"/>
              <a:pPr/>
              <a:t>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5362" name="Rounded Rectangular Callout 99"/>
          <p:cNvSpPr>
            <a:spLocks noChangeAspect="1"/>
          </p:cNvSpPr>
          <p:nvPr/>
        </p:nvSpPr>
        <p:spPr bwMode="auto">
          <a:xfrm>
            <a:off x="4257675" y="4600575"/>
            <a:ext cx="1909763" cy="190976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6E45">
              <a:alpha val="999"/>
            </a:srgbClr>
          </a:solidFill>
          <a:ln w="330200" cap="rnd" cmpd="sng">
            <a:solidFill>
              <a:srgbClr val="B146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63" name="Oval 55"/>
          <p:cNvSpPr>
            <a:spLocks noChangeAspect="1"/>
          </p:cNvSpPr>
          <p:nvPr/>
        </p:nvSpPr>
        <p:spPr bwMode="auto">
          <a:xfrm>
            <a:off x="2787650" y="4953000"/>
            <a:ext cx="1438275" cy="1574800"/>
          </a:xfrm>
          <a:prstGeom prst="wedgeRoundRectCallout">
            <a:avLst>
              <a:gd name="adj1" fmla="val -13931"/>
              <a:gd name="adj2" fmla="val 63699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942102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64" name="Rounded Rectangular Callout 98"/>
          <p:cNvSpPr>
            <a:spLocks noChangeAspect="1"/>
          </p:cNvSpPr>
          <p:nvPr/>
        </p:nvSpPr>
        <p:spPr bwMode="auto">
          <a:xfrm>
            <a:off x="981075" y="6067425"/>
            <a:ext cx="604838" cy="6048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942102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65" name="Rectangle 30"/>
          <p:cNvSpPr>
            <a:spLocks noChangeArrowheads="1"/>
          </p:cNvSpPr>
          <p:nvPr/>
        </p:nvSpPr>
        <p:spPr bwMode="auto">
          <a:xfrm>
            <a:off x="47625" y="366712"/>
            <a:ext cx="9144000" cy="5800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 cmpd="sng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66" name="Date Placeholder 3"/>
          <p:cNvSpPr>
            <a:spLocks noChangeArrowheads="1"/>
          </p:cNvSpPr>
          <p:nvPr/>
        </p:nvSpPr>
        <p:spPr bwMode="auto">
          <a:xfrm>
            <a:off x="6437313" y="6450013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*</a:t>
            </a:r>
            <a:endParaRPr lang="zh-CN" altLang="zh-CN"/>
          </a:p>
        </p:txBody>
      </p:sp>
      <p:sp>
        <p:nvSpPr>
          <p:cNvPr id="15367" name="Footer Placeholder 4"/>
          <p:cNvSpPr>
            <a:spLocks noChangeArrowheads="1"/>
          </p:cNvSpPr>
          <p:nvPr/>
        </p:nvSpPr>
        <p:spPr bwMode="auto">
          <a:xfrm>
            <a:off x="0" y="64500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1000">
                <a:solidFill>
                  <a:srgbClr val="FFFFFF"/>
                </a:solidFill>
                <a:latin typeface="DFMingLight-B5" charset="-122"/>
                <a:ea typeface="DFMingLight-B5" charset="-122"/>
                <a:sym typeface="Calibri" pitchFamily="34" charset="0"/>
              </a:rPr>
              <a:t>© Social Centered Selling LLC | connect. collaborate. close!</a:t>
            </a:r>
          </a:p>
        </p:txBody>
      </p:sp>
      <p:sp>
        <p:nvSpPr>
          <p:cNvPr id="15368" name="Oval 116"/>
          <p:cNvSpPr>
            <a:spLocks noChangeAspect="1"/>
          </p:cNvSpPr>
          <p:nvPr/>
        </p:nvSpPr>
        <p:spPr bwMode="auto">
          <a:xfrm>
            <a:off x="6543675" y="5854700"/>
            <a:ext cx="504825" cy="554038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D6E45">
              <a:alpha val="4999"/>
            </a:srgbClr>
          </a:solidFill>
          <a:ln w="63500" cap="rnd" cmpd="sng">
            <a:solidFill>
              <a:srgbClr val="F5D3A1">
                <a:alpha val="15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69" name="Rounded Rectangular Callout 103"/>
          <p:cNvSpPr>
            <a:spLocks noChangeAspect="1"/>
          </p:cNvSpPr>
          <p:nvPr/>
        </p:nvSpPr>
        <p:spPr bwMode="auto">
          <a:xfrm>
            <a:off x="8102600" y="4013200"/>
            <a:ext cx="1041400" cy="10414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9999"/>
            </a:srgbClr>
          </a:solidFill>
          <a:ln w="1778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0" name="Oval 126"/>
          <p:cNvSpPr>
            <a:spLocks noChangeAspect="1"/>
          </p:cNvSpPr>
          <p:nvPr/>
        </p:nvSpPr>
        <p:spPr bwMode="auto">
          <a:xfrm>
            <a:off x="5775325" y="6524625"/>
            <a:ext cx="1114425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942102">
              <a:alpha val="4999"/>
            </a:srgbClr>
          </a:solidFill>
          <a:ln w="177800" cap="rnd" cmpd="sng">
            <a:solidFill>
              <a:srgbClr val="942102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1" name="Rounded Rectangular Callout 105"/>
          <p:cNvSpPr>
            <a:spLocks noChangeAspect="1"/>
          </p:cNvSpPr>
          <p:nvPr/>
        </p:nvSpPr>
        <p:spPr bwMode="auto">
          <a:xfrm>
            <a:off x="11113" y="4941888"/>
            <a:ext cx="611187" cy="611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2" name="Rounded Rectangular Callout 106"/>
          <p:cNvSpPr>
            <a:spLocks noChangeAspect="1"/>
          </p:cNvSpPr>
          <p:nvPr/>
        </p:nvSpPr>
        <p:spPr bwMode="auto">
          <a:xfrm>
            <a:off x="7881938" y="2138363"/>
            <a:ext cx="1128712" cy="11287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3" name="Oval 107"/>
          <p:cNvSpPr>
            <a:spLocks noChangeAspect="1"/>
          </p:cNvSpPr>
          <p:nvPr/>
        </p:nvSpPr>
        <p:spPr bwMode="auto">
          <a:xfrm>
            <a:off x="8915400" y="749300"/>
            <a:ext cx="276225" cy="9080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4" name="Rounded Rectangular Callout 108"/>
          <p:cNvSpPr>
            <a:spLocks noChangeAspect="1"/>
          </p:cNvSpPr>
          <p:nvPr/>
        </p:nvSpPr>
        <p:spPr bwMode="auto">
          <a:xfrm>
            <a:off x="7804150" y="2735263"/>
            <a:ext cx="969963" cy="9699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5" name="Rounded Rectangular Callout 109"/>
          <p:cNvSpPr>
            <a:spLocks noChangeAspect="1"/>
          </p:cNvSpPr>
          <p:nvPr/>
        </p:nvSpPr>
        <p:spPr bwMode="auto">
          <a:xfrm>
            <a:off x="8304213" y="1770063"/>
            <a:ext cx="608012" cy="6080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6" name="Rounded Rectangular Callout 110"/>
          <p:cNvSpPr>
            <a:spLocks noChangeAspect="1"/>
          </p:cNvSpPr>
          <p:nvPr/>
        </p:nvSpPr>
        <p:spPr bwMode="auto">
          <a:xfrm flipH="1">
            <a:off x="8177213" y="587375"/>
            <a:ext cx="811212" cy="8096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7" name="Rounded Rectangular Callout 111"/>
          <p:cNvSpPr>
            <a:spLocks noChangeAspect="1"/>
          </p:cNvSpPr>
          <p:nvPr/>
        </p:nvSpPr>
        <p:spPr bwMode="auto">
          <a:xfrm>
            <a:off x="6943725" y="5861050"/>
            <a:ext cx="739775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>
                <a:alpha val="39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8" name="Rounded Rectangular Callout 112"/>
          <p:cNvSpPr>
            <a:spLocks noChangeAspect="1"/>
          </p:cNvSpPr>
          <p:nvPr/>
        </p:nvSpPr>
        <p:spPr bwMode="auto">
          <a:xfrm>
            <a:off x="7494588" y="4927600"/>
            <a:ext cx="738187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9" name="Rounded Rectangular Callout 113"/>
          <p:cNvSpPr>
            <a:spLocks noChangeAspect="1"/>
          </p:cNvSpPr>
          <p:nvPr/>
        </p:nvSpPr>
        <p:spPr bwMode="auto">
          <a:xfrm>
            <a:off x="8078788" y="4097338"/>
            <a:ext cx="554037" cy="5540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0" name="Rounded Rectangular Callout 114"/>
          <p:cNvSpPr>
            <a:spLocks noChangeAspect="1"/>
          </p:cNvSpPr>
          <p:nvPr/>
        </p:nvSpPr>
        <p:spPr bwMode="auto">
          <a:xfrm>
            <a:off x="8412163" y="5057775"/>
            <a:ext cx="554037" cy="5540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1" name="Rounded Rectangular Callout 116"/>
          <p:cNvSpPr>
            <a:spLocks noChangeAspect="1"/>
          </p:cNvSpPr>
          <p:nvPr/>
        </p:nvSpPr>
        <p:spPr bwMode="auto">
          <a:xfrm>
            <a:off x="7748588" y="3605213"/>
            <a:ext cx="306387" cy="3063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2" name="Rounded Rectangular Callout 117"/>
          <p:cNvSpPr>
            <a:spLocks noChangeAspect="1"/>
          </p:cNvSpPr>
          <p:nvPr/>
        </p:nvSpPr>
        <p:spPr bwMode="auto">
          <a:xfrm>
            <a:off x="8694738" y="2301875"/>
            <a:ext cx="306387" cy="30638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3" name="Rounded Rectangular Callout 118"/>
          <p:cNvSpPr>
            <a:spLocks noChangeAspect="1"/>
          </p:cNvSpPr>
          <p:nvPr/>
        </p:nvSpPr>
        <p:spPr bwMode="auto">
          <a:xfrm>
            <a:off x="8609013" y="3689350"/>
            <a:ext cx="306387" cy="3048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4" name="Rounded Rectangular Callout 119"/>
          <p:cNvSpPr>
            <a:spLocks noChangeAspect="1"/>
          </p:cNvSpPr>
          <p:nvPr/>
        </p:nvSpPr>
        <p:spPr bwMode="auto">
          <a:xfrm>
            <a:off x="155575" y="2698750"/>
            <a:ext cx="466725" cy="4667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5" name="Rounded Rectangular Callout 120"/>
          <p:cNvSpPr>
            <a:spLocks noChangeAspect="1"/>
          </p:cNvSpPr>
          <p:nvPr/>
        </p:nvSpPr>
        <p:spPr bwMode="auto">
          <a:xfrm>
            <a:off x="474663" y="3167063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6" name="Rounded Rectangular Callout 121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7" name="Rounded Rectangular Callout 123"/>
          <p:cNvSpPr>
            <a:spLocks noChangeAspect="1"/>
          </p:cNvSpPr>
          <p:nvPr/>
        </p:nvSpPr>
        <p:spPr bwMode="auto">
          <a:xfrm>
            <a:off x="639763" y="3333750"/>
            <a:ext cx="608012" cy="6080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8" name="Rounded Rectangular Callout 124"/>
          <p:cNvSpPr>
            <a:spLocks noChangeAspect="1"/>
          </p:cNvSpPr>
          <p:nvPr/>
        </p:nvSpPr>
        <p:spPr bwMode="auto">
          <a:xfrm>
            <a:off x="0" y="3479800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2" name="内容占位符 2"/>
          <p:cNvSpPr txBox="1">
            <a:spLocks/>
          </p:cNvSpPr>
          <p:nvPr/>
        </p:nvSpPr>
        <p:spPr>
          <a:xfrm>
            <a:off x="539552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0423" y="1392392"/>
            <a:ext cx="86135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</a:rPr>
              <a:t>基于第三</a:t>
            </a:r>
            <a:r>
              <a:rPr lang="zh-CN" altLang="en-US" sz="4000" dirty="0" smtClean="0">
                <a:solidFill>
                  <a:schemeClr val="bg1"/>
                </a:solidFill>
              </a:rPr>
              <a:t>范式、可并行输入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algn="ctr"/>
            <a:endParaRPr lang="en-US" altLang="zh-CN" sz="4000" dirty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zh-CN" altLang="en-US" sz="4000" dirty="0">
                <a:solidFill>
                  <a:schemeClr val="bg1"/>
                </a:solidFill>
              </a:rPr>
              <a:t>有效地避免更新和删除异常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zh-CN" sz="40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zh-CN" altLang="en-US" sz="4000" dirty="0" smtClean="0">
                <a:solidFill>
                  <a:schemeClr val="bg1"/>
                </a:solidFill>
              </a:rPr>
              <a:t>有效减少数据冗余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8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3EBD-C6BF-4AB7-B2AC-EFB7B9C1E2FA}" type="slidenum">
              <a:rPr lang="zh-CN" altLang="en-US"/>
              <a:pPr/>
              <a:t>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5362" name="Rounded Rectangular Callout 99"/>
          <p:cNvSpPr>
            <a:spLocks noChangeAspect="1"/>
          </p:cNvSpPr>
          <p:nvPr/>
        </p:nvSpPr>
        <p:spPr bwMode="auto">
          <a:xfrm>
            <a:off x="4257675" y="4600575"/>
            <a:ext cx="1909763" cy="190976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6E45">
              <a:alpha val="999"/>
            </a:srgbClr>
          </a:solidFill>
          <a:ln w="330200" cap="rnd" cmpd="sng">
            <a:solidFill>
              <a:srgbClr val="B146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63" name="Oval 55"/>
          <p:cNvSpPr>
            <a:spLocks noChangeAspect="1"/>
          </p:cNvSpPr>
          <p:nvPr/>
        </p:nvSpPr>
        <p:spPr bwMode="auto">
          <a:xfrm>
            <a:off x="2787650" y="4953000"/>
            <a:ext cx="1438275" cy="1574800"/>
          </a:xfrm>
          <a:prstGeom prst="wedgeRoundRectCallout">
            <a:avLst>
              <a:gd name="adj1" fmla="val -13931"/>
              <a:gd name="adj2" fmla="val 63699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942102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64" name="Rounded Rectangular Callout 98"/>
          <p:cNvSpPr>
            <a:spLocks noChangeAspect="1"/>
          </p:cNvSpPr>
          <p:nvPr/>
        </p:nvSpPr>
        <p:spPr bwMode="auto">
          <a:xfrm>
            <a:off x="981075" y="6067425"/>
            <a:ext cx="604838" cy="6048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942102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65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800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 cmpd="sng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66" name="Date Placeholder 3"/>
          <p:cNvSpPr>
            <a:spLocks noChangeArrowheads="1"/>
          </p:cNvSpPr>
          <p:nvPr/>
        </p:nvSpPr>
        <p:spPr bwMode="auto">
          <a:xfrm>
            <a:off x="6437313" y="6450013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*</a:t>
            </a:r>
            <a:endParaRPr lang="zh-CN" altLang="zh-CN"/>
          </a:p>
        </p:txBody>
      </p:sp>
      <p:sp>
        <p:nvSpPr>
          <p:cNvPr id="15367" name="Footer Placeholder 4"/>
          <p:cNvSpPr>
            <a:spLocks noChangeArrowheads="1"/>
          </p:cNvSpPr>
          <p:nvPr/>
        </p:nvSpPr>
        <p:spPr bwMode="auto">
          <a:xfrm>
            <a:off x="0" y="64500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1000">
                <a:solidFill>
                  <a:srgbClr val="FFFFFF"/>
                </a:solidFill>
                <a:latin typeface="DFMingLight-B5" charset="-122"/>
                <a:ea typeface="DFMingLight-B5" charset="-122"/>
                <a:sym typeface="Calibri" pitchFamily="34" charset="0"/>
              </a:rPr>
              <a:t>© Social Centered Selling LLC | connect. collaborate. close!</a:t>
            </a:r>
          </a:p>
        </p:txBody>
      </p:sp>
      <p:sp>
        <p:nvSpPr>
          <p:cNvPr id="15368" name="Oval 116"/>
          <p:cNvSpPr>
            <a:spLocks noChangeAspect="1"/>
          </p:cNvSpPr>
          <p:nvPr/>
        </p:nvSpPr>
        <p:spPr bwMode="auto">
          <a:xfrm>
            <a:off x="6543675" y="5854700"/>
            <a:ext cx="504825" cy="554038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D6E45">
              <a:alpha val="4999"/>
            </a:srgbClr>
          </a:solidFill>
          <a:ln w="63500" cap="rnd" cmpd="sng">
            <a:solidFill>
              <a:srgbClr val="F5D3A1">
                <a:alpha val="15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69" name="Rounded Rectangular Callout 103"/>
          <p:cNvSpPr>
            <a:spLocks noChangeAspect="1"/>
          </p:cNvSpPr>
          <p:nvPr/>
        </p:nvSpPr>
        <p:spPr bwMode="auto">
          <a:xfrm>
            <a:off x="8102600" y="4013200"/>
            <a:ext cx="1041400" cy="10414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9999"/>
            </a:srgbClr>
          </a:solidFill>
          <a:ln w="1778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0" name="Oval 126"/>
          <p:cNvSpPr>
            <a:spLocks noChangeAspect="1"/>
          </p:cNvSpPr>
          <p:nvPr/>
        </p:nvSpPr>
        <p:spPr bwMode="auto">
          <a:xfrm>
            <a:off x="5775325" y="6524625"/>
            <a:ext cx="1114425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942102">
              <a:alpha val="4999"/>
            </a:srgbClr>
          </a:solidFill>
          <a:ln w="177800" cap="rnd" cmpd="sng">
            <a:solidFill>
              <a:srgbClr val="942102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1" name="Rounded Rectangular Callout 105"/>
          <p:cNvSpPr>
            <a:spLocks noChangeAspect="1"/>
          </p:cNvSpPr>
          <p:nvPr/>
        </p:nvSpPr>
        <p:spPr bwMode="auto">
          <a:xfrm>
            <a:off x="11113" y="4941888"/>
            <a:ext cx="611187" cy="611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2" name="Rounded Rectangular Callout 106"/>
          <p:cNvSpPr>
            <a:spLocks noChangeAspect="1"/>
          </p:cNvSpPr>
          <p:nvPr/>
        </p:nvSpPr>
        <p:spPr bwMode="auto">
          <a:xfrm>
            <a:off x="7881938" y="2138363"/>
            <a:ext cx="1128712" cy="11287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3" name="Oval 107"/>
          <p:cNvSpPr>
            <a:spLocks noChangeAspect="1"/>
          </p:cNvSpPr>
          <p:nvPr/>
        </p:nvSpPr>
        <p:spPr bwMode="auto">
          <a:xfrm>
            <a:off x="8915400" y="749300"/>
            <a:ext cx="276225" cy="9080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4" name="Rounded Rectangular Callout 108"/>
          <p:cNvSpPr>
            <a:spLocks noChangeAspect="1"/>
          </p:cNvSpPr>
          <p:nvPr/>
        </p:nvSpPr>
        <p:spPr bwMode="auto">
          <a:xfrm>
            <a:off x="7804150" y="2735263"/>
            <a:ext cx="969963" cy="9699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5" name="Rounded Rectangular Callout 109"/>
          <p:cNvSpPr>
            <a:spLocks noChangeAspect="1"/>
          </p:cNvSpPr>
          <p:nvPr/>
        </p:nvSpPr>
        <p:spPr bwMode="auto">
          <a:xfrm>
            <a:off x="8304213" y="1770063"/>
            <a:ext cx="608012" cy="6080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6" name="Rounded Rectangular Callout 110"/>
          <p:cNvSpPr>
            <a:spLocks noChangeAspect="1"/>
          </p:cNvSpPr>
          <p:nvPr/>
        </p:nvSpPr>
        <p:spPr bwMode="auto">
          <a:xfrm flipH="1">
            <a:off x="8177213" y="587375"/>
            <a:ext cx="811212" cy="8096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7" name="Rounded Rectangular Callout 111"/>
          <p:cNvSpPr>
            <a:spLocks noChangeAspect="1"/>
          </p:cNvSpPr>
          <p:nvPr/>
        </p:nvSpPr>
        <p:spPr bwMode="auto">
          <a:xfrm>
            <a:off x="6943725" y="5861050"/>
            <a:ext cx="739775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>
                <a:alpha val="39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8" name="Rounded Rectangular Callout 112"/>
          <p:cNvSpPr>
            <a:spLocks noChangeAspect="1"/>
          </p:cNvSpPr>
          <p:nvPr/>
        </p:nvSpPr>
        <p:spPr bwMode="auto">
          <a:xfrm>
            <a:off x="7494588" y="4927600"/>
            <a:ext cx="738187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9" name="Rounded Rectangular Callout 113"/>
          <p:cNvSpPr>
            <a:spLocks noChangeAspect="1"/>
          </p:cNvSpPr>
          <p:nvPr/>
        </p:nvSpPr>
        <p:spPr bwMode="auto">
          <a:xfrm>
            <a:off x="8078788" y="4097338"/>
            <a:ext cx="554037" cy="5540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0" name="Rounded Rectangular Callout 114"/>
          <p:cNvSpPr>
            <a:spLocks noChangeAspect="1"/>
          </p:cNvSpPr>
          <p:nvPr/>
        </p:nvSpPr>
        <p:spPr bwMode="auto">
          <a:xfrm>
            <a:off x="8412163" y="5057775"/>
            <a:ext cx="554037" cy="5540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1" name="Rounded Rectangular Callout 116"/>
          <p:cNvSpPr>
            <a:spLocks noChangeAspect="1"/>
          </p:cNvSpPr>
          <p:nvPr/>
        </p:nvSpPr>
        <p:spPr bwMode="auto">
          <a:xfrm>
            <a:off x="7748588" y="3605213"/>
            <a:ext cx="306387" cy="3063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2" name="Rounded Rectangular Callout 117"/>
          <p:cNvSpPr>
            <a:spLocks noChangeAspect="1"/>
          </p:cNvSpPr>
          <p:nvPr/>
        </p:nvSpPr>
        <p:spPr bwMode="auto">
          <a:xfrm>
            <a:off x="8694738" y="2301875"/>
            <a:ext cx="306387" cy="30638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3" name="Rounded Rectangular Callout 118"/>
          <p:cNvSpPr>
            <a:spLocks noChangeAspect="1"/>
          </p:cNvSpPr>
          <p:nvPr/>
        </p:nvSpPr>
        <p:spPr bwMode="auto">
          <a:xfrm>
            <a:off x="8609013" y="3689350"/>
            <a:ext cx="306387" cy="3048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4" name="Rounded Rectangular Callout 119"/>
          <p:cNvSpPr>
            <a:spLocks noChangeAspect="1"/>
          </p:cNvSpPr>
          <p:nvPr/>
        </p:nvSpPr>
        <p:spPr bwMode="auto">
          <a:xfrm>
            <a:off x="155575" y="2698750"/>
            <a:ext cx="466725" cy="4667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5" name="Rounded Rectangular Callout 120"/>
          <p:cNvSpPr>
            <a:spLocks noChangeAspect="1"/>
          </p:cNvSpPr>
          <p:nvPr/>
        </p:nvSpPr>
        <p:spPr bwMode="auto">
          <a:xfrm>
            <a:off x="474663" y="3167063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6" name="Rounded Rectangular Callout 121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7" name="Rounded Rectangular Callout 123"/>
          <p:cNvSpPr>
            <a:spLocks noChangeAspect="1"/>
          </p:cNvSpPr>
          <p:nvPr/>
        </p:nvSpPr>
        <p:spPr bwMode="auto">
          <a:xfrm>
            <a:off x="639763" y="3333750"/>
            <a:ext cx="608012" cy="6080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8" name="Rounded Rectangular Callout 124"/>
          <p:cNvSpPr>
            <a:spLocks noChangeAspect="1"/>
          </p:cNvSpPr>
          <p:nvPr/>
        </p:nvSpPr>
        <p:spPr bwMode="auto">
          <a:xfrm>
            <a:off x="0" y="3479800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1" name="标题 1"/>
          <p:cNvSpPr>
            <a:spLocks noGrp="1"/>
          </p:cNvSpPr>
          <p:nvPr>
            <p:ph type="title"/>
          </p:nvPr>
        </p:nvSpPr>
        <p:spPr bwMode="auto">
          <a:xfrm>
            <a:off x="395536" y="256490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b="1" dirty="0">
                <a:solidFill>
                  <a:schemeClr val="bg1"/>
                </a:solidFill>
              </a:rPr>
              <a:t>高效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的爬虫程序</a:t>
            </a:r>
            <a:endParaRPr kumimoji="0" lang="zh-CN" altLang="en-US" sz="6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5738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3EBD-C6BF-4AB7-B2AC-EFB7B9C1E2FA}" type="slidenum">
              <a:rPr lang="zh-CN" altLang="en-US"/>
              <a:pPr/>
              <a:t>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5362" name="Rounded Rectangular Callout 99"/>
          <p:cNvSpPr>
            <a:spLocks noChangeAspect="1"/>
          </p:cNvSpPr>
          <p:nvPr/>
        </p:nvSpPr>
        <p:spPr bwMode="auto">
          <a:xfrm>
            <a:off x="4257675" y="4600575"/>
            <a:ext cx="1909763" cy="190976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6E45">
              <a:alpha val="999"/>
            </a:srgbClr>
          </a:solidFill>
          <a:ln w="330200" cap="rnd" cmpd="sng">
            <a:solidFill>
              <a:srgbClr val="B146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63" name="Oval 55"/>
          <p:cNvSpPr>
            <a:spLocks noChangeAspect="1"/>
          </p:cNvSpPr>
          <p:nvPr/>
        </p:nvSpPr>
        <p:spPr bwMode="auto">
          <a:xfrm>
            <a:off x="2787650" y="4953000"/>
            <a:ext cx="1438275" cy="1574800"/>
          </a:xfrm>
          <a:prstGeom prst="wedgeRoundRectCallout">
            <a:avLst>
              <a:gd name="adj1" fmla="val -13931"/>
              <a:gd name="adj2" fmla="val 63699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942102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64" name="Rounded Rectangular Callout 98"/>
          <p:cNvSpPr>
            <a:spLocks noChangeAspect="1"/>
          </p:cNvSpPr>
          <p:nvPr/>
        </p:nvSpPr>
        <p:spPr bwMode="auto">
          <a:xfrm>
            <a:off x="981075" y="6067425"/>
            <a:ext cx="604838" cy="6048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942102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65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800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 cmpd="sng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66" name="Date Placeholder 3"/>
          <p:cNvSpPr>
            <a:spLocks noChangeArrowheads="1"/>
          </p:cNvSpPr>
          <p:nvPr/>
        </p:nvSpPr>
        <p:spPr bwMode="auto">
          <a:xfrm>
            <a:off x="6437313" y="6450013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*</a:t>
            </a:r>
            <a:endParaRPr lang="zh-CN" altLang="zh-CN"/>
          </a:p>
        </p:txBody>
      </p:sp>
      <p:sp>
        <p:nvSpPr>
          <p:cNvPr id="15367" name="Footer Placeholder 4"/>
          <p:cNvSpPr>
            <a:spLocks noChangeArrowheads="1"/>
          </p:cNvSpPr>
          <p:nvPr/>
        </p:nvSpPr>
        <p:spPr bwMode="auto">
          <a:xfrm>
            <a:off x="0" y="64500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1000">
                <a:solidFill>
                  <a:srgbClr val="FFFFFF"/>
                </a:solidFill>
                <a:latin typeface="DFMingLight-B5" charset="-122"/>
                <a:ea typeface="DFMingLight-B5" charset="-122"/>
                <a:sym typeface="Calibri" pitchFamily="34" charset="0"/>
              </a:rPr>
              <a:t>© Social Centered Selling LLC | connect. collaborate. close!</a:t>
            </a:r>
          </a:p>
        </p:txBody>
      </p:sp>
      <p:sp>
        <p:nvSpPr>
          <p:cNvPr id="15368" name="Oval 116"/>
          <p:cNvSpPr>
            <a:spLocks noChangeAspect="1"/>
          </p:cNvSpPr>
          <p:nvPr/>
        </p:nvSpPr>
        <p:spPr bwMode="auto">
          <a:xfrm>
            <a:off x="6543675" y="5854700"/>
            <a:ext cx="504825" cy="554038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D6E45">
              <a:alpha val="4999"/>
            </a:srgbClr>
          </a:solidFill>
          <a:ln w="63500" cap="rnd" cmpd="sng">
            <a:solidFill>
              <a:srgbClr val="F5D3A1">
                <a:alpha val="15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69" name="Rounded Rectangular Callout 103"/>
          <p:cNvSpPr>
            <a:spLocks noChangeAspect="1"/>
          </p:cNvSpPr>
          <p:nvPr/>
        </p:nvSpPr>
        <p:spPr bwMode="auto">
          <a:xfrm>
            <a:off x="8102600" y="4013200"/>
            <a:ext cx="1041400" cy="10414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9999"/>
            </a:srgbClr>
          </a:solidFill>
          <a:ln w="1778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0" name="Oval 126"/>
          <p:cNvSpPr>
            <a:spLocks noChangeAspect="1"/>
          </p:cNvSpPr>
          <p:nvPr/>
        </p:nvSpPr>
        <p:spPr bwMode="auto">
          <a:xfrm>
            <a:off x="5775325" y="6524625"/>
            <a:ext cx="1114425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942102">
              <a:alpha val="4999"/>
            </a:srgbClr>
          </a:solidFill>
          <a:ln w="177800" cap="rnd" cmpd="sng">
            <a:solidFill>
              <a:srgbClr val="942102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1" name="Rounded Rectangular Callout 105"/>
          <p:cNvSpPr>
            <a:spLocks noChangeAspect="1"/>
          </p:cNvSpPr>
          <p:nvPr/>
        </p:nvSpPr>
        <p:spPr bwMode="auto">
          <a:xfrm>
            <a:off x="11113" y="4941888"/>
            <a:ext cx="611187" cy="611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2" name="Rounded Rectangular Callout 106"/>
          <p:cNvSpPr>
            <a:spLocks noChangeAspect="1"/>
          </p:cNvSpPr>
          <p:nvPr/>
        </p:nvSpPr>
        <p:spPr bwMode="auto">
          <a:xfrm>
            <a:off x="7881938" y="2138363"/>
            <a:ext cx="1128712" cy="11287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3" name="Oval 107"/>
          <p:cNvSpPr>
            <a:spLocks noChangeAspect="1"/>
          </p:cNvSpPr>
          <p:nvPr/>
        </p:nvSpPr>
        <p:spPr bwMode="auto">
          <a:xfrm>
            <a:off x="8915400" y="749300"/>
            <a:ext cx="276225" cy="9080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4" name="Rounded Rectangular Callout 108"/>
          <p:cNvSpPr>
            <a:spLocks noChangeAspect="1"/>
          </p:cNvSpPr>
          <p:nvPr/>
        </p:nvSpPr>
        <p:spPr bwMode="auto">
          <a:xfrm>
            <a:off x="7804150" y="2735263"/>
            <a:ext cx="969963" cy="9699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5" name="Rounded Rectangular Callout 109"/>
          <p:cNvSpPr>
            <a:spLocks noChangeAspect="1"/>
          </p:cNvSpPr>
          <p:nvPr/>
        </p:nvSpPr>
        <p:spPr bwMode="auto">
          <a:xfrm>
            <a:off x="8304213" y="1770063"/>
            <a:ext cx="608012" cy="6080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6" name="Rounded Rectangular Callout 110"/>
          <p:cNvSpPr>
            <a:spLocks noChangeAspect="1"/>
          </p:cNvSpPr>
          <p:nvPr/>
        </p:nvSpPr>
        <p:spPr bwMode="auto">
          <a:xfrm flipH="1">
            <a:off x="8177213" y="587375"/>
            <a:ext cx="811212" cy="8096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7" name="Rounded Rectangular Callout 111"/>
          <p:cNvSpPr>
            <a:spLocks noChangeAspect="1"/>
          </p:cNvSpPr>
          <p:nvPr/>
        </p:nvSpPr>
        <p:spPr bwMode="auto">
          <a:xfrm>
            <a:off x="6943725" y="5861050"/>
            <a:ext cx="739775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>
                <a:alpha val="39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8" name="Rounded Rectangular Callout 112"/>
          <p:cNvSpPr>
            <a:spLocks noChangeAspect="1"/>
          </p:cNvSpPr>
          <p:nvPr/>
        </p:nvSpPr>
        <p:spPr bwMode="auto">
          <a:xfrm>
            <a:off x="7494588" y="4927600"/>
            <a:ext cx="738187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79" name="Rounded Rectangular Callout 113"/>
          <p:cNvSpPr>
            <a:spLocks noChangeAspect="1"/>
          </p:cNvSpPr>
          <p:nvPr/>
        </p:nvSpPr>
        <p:spPr bwMode="auto">
          <a:xfrm>
            <a:off x="8078788" y="4097338"/>
            <a:ext cx="554037" cy="5540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0" name="Rounded Rectangular Callout 114"/>
          <p:cNvSpPr>
            <a:spLocks noChangeAspect="1"/>
          </p:cNvSpPr>
          <p:nvPr/>
        </p:nvSpPr>
        <p:spPr bwMode="auto">
          <a:xfrm>
            <a:off x="8412163" y="5057775"/>
            <a:ext cx="554037" cy="5540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1" name="Rounded Rectangular Callout 116"/>
          <p:cNvSpPr>
            <a:spLocks noChangeAspect="1"/>
          </p:cNvSpPr>
          <p:nvPr/>
        </p:nvSpPr>
        <p:spPr bwMode="auto">
          <a:xfrm>
            <a:off x="7748588" y="3605213"/>
            <a:ext cx="306387" cy="3063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2" name="Rounded Rectangular Callout 117"/>
          <p:cNvSpPr>
            <a:spLocks noChangeAspect="1"/>
          </p:cNvSpPr>
          <p:nvPr/>
        </p:nvSpPr>
        <p:spPr bwMode="auto">
          <a:xfrm>
            <a:off x="8694738" y="2301875"/>
            <a:ext cx="306387" cy="30638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3" name="Rounded Rectangular Callout 118"/>
          <p:cNvSpPr>
            <a:spLocks noChangeAspect="1"/>
          </p:cNvSpPr>
          <p:nvPr/>
        </p:nvSpPr>
        <p:spPr bwMode="auto">
          <a:xfrm>
            <a:off x="8609013" y="3689350"/>
            <a:ext cx="306387" cy="3048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4" name="Rounded Rectangular Callout 119"/>
          <p:cNvSpPr>
            <a:spLocks noChangeAspect="1"/>
          </p:cNvSpPr>
          <p:nvPr/>
        </p:nvSpPr>
        <p:spPr bwMode="auto">
          <a:xfrm>
            <a:off x="155575" y="2698750"/>
            <a:ext cx="466725" cy="4667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5" name="Rounded Rectangular Callout 120"/>
          <p:cNvSpPr>
            <a:spLocks noChangeAspect="1"/>
          </p:cNvSpPr>
          <p:nvPr/>
        </p:nvSpPr>
        <p:spPr bwMode="auto">
          <a:xfrm>
            <a:off x="474663" y="3167063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6" name="Rounded Rectangular Callout 121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7" name="Rounded Rectangular Callout 123"/>
          <p:cNvSpPr>
            <a:spLocks noChangeAspect="1"/>
          </p:cNvSpPr>
          <p:nvPr/>
        </p:nvSpPr>
        <p:spPr bwMode="auto">
          <a:xfrm>
            <a:off x="639763" y="3333750"/>
            <a:ext cx="608012" cy="6080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388" name="Rounded Rectangular Callout 124"/>
          <p:cNvSpPr>
            <a:spLocks noChangeAspect="1"/>
          </p:cNvSpPr>
          <p:nvPr/>
        </p:nvSpPr>
        <p:spPr bwMode="auto">
          <a:xfrm>
            <a:off x="0" y="3479800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2" name="内容占位符 2"/>
          <p:cNvSpPr txBox="1">
            <a:spLocks/>
          </p:cNvSpPr>
          <p:nvPr/>
        </p:nvSpPr>
        <p:spPr>
          <a:xfrm>
            <a:off x="539552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可以                      内，获取                      的更新数据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75656" y="1916828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30</a:t>
            </a:r>
            <a:r>
              <a:rPr kumimoji="0" lang="zh-CN" altLang="en-US" sz="7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秒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48064" y="1916828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一天</a:t>
            </a:r>
          </a:p>
        </p:txBody>
      </p:sp>
    </p:spTree>
    <p:extLst>
      <p:ext uri="{BB962C8B-B14F-4D97-AF65-F5344CB8AC3E}">
        <p14:creationId xmlns:p14="http://schemas.microsoft.com/office/powerpoint/2010/main" val="22199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269E-E2FD-4B0A-8C5E-7DCA0DF8C753}" type="slidenum">
              <a:rPr lang="zh-CN" altLang="en-US"/>
              <a:pPr/>
              <a:t>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7410" name="Rounded Rectangular Callout 99"/>
          <p:cNvSpPr>
            <a:spLocks noChangeAspect="1"/>
          </p:cNvSpPr>
          <p:nvPr/>
        </p:nvSpPr>
        <p:spPr bwMode="auto">
          <a:xfrm>
            <a:off x="4257675" y="4600575"/>
            <a:ext cx="1909763" cy="190976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6E45">
              <a:alpha val="999"/>
            </a:srgbClr>
          </a:solidFill>
          <a:ln w="330200" cap="rnd" cmpd="sng">
            <a:solidFill>
              <a:srgbClr val="B146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11" name="Oval 55"/>
          <p:cNvSpPr>
            <a:spLocks noChangeAspect="1"/>
          </p:cNvSpPr>
          <p:nvPr/>
        </p:nvSpPr>
        <p:spPr bwMode="auto">
          <a:xfrm>
            <a:off x="2787650" y="4953000"/>
            <a:ext cx="1438275" cy="1574800"/>
          </a:xfrm>
          <a:prstGeom prst="wedgeRoundRectCallout">
            <a:avLst>
              <a:gd name="adj1" fmla="val -13931"/>
              <a:gd name="adj2" fmla="val 63699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942102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12" name="Freeform 7"/>
          <p:cNvSpPr>
            <a:spLocks noChangeArrowheads="1"/>
          </p:cNvSpPr>
          <p:nvPr/>
        </p:nvSpPr>
        <p:spPr bwMode="auto">
          <a:xfrm>
            <a:off x="-3175" y="506413"/>
            <a:ext cx="9196388" cy="5973762"/>
          </a:xfrm>
          <a:custGeom>
            <a:avLst/>
            <a:gdLst>
              <a:gd name="T0" fmla="*/ 14797 w 9185430"/>
              <a:gd name="T1" fmla="*/ 0 h 5974672"/>
              <a:gd name="T2" fmla="*/ 9185430 w 9185430"/>
              <a:gd name="T3" fmla="*/ 17756 h 5974672"/>
              <a:gd name="T4" fmla="*/ 9158797 w 9185430"/>
              <a:gd name="T5" fmla="*/ 5504156 h 5974672"/>
              <a:gd name="T6" fmla="*/ 3130859 w 9185430"/>
              <a:gd name="T7" fmla="*/ 5504156 h 5974672"/>
              <a:gd name="T8" fmla="*/ 3059595 w 9185430"/>
              <a:gd name="T9" fmla="*/ 5974672 h 5974672"/>
              <a:gd name="T10" fmla="*/ 2350736 w 9185430"/>
              <a:gd name="T11" fmla="*/ 5477523 h 5974672"/>
              <a:gd name="T12" fmla="*/ 5942 w 9185430"/>
              <a:gd name="T13" fmla="*/ 5477523 h 5974672"/>
              <a:gd name="T14" fmla="*/ 14797 w 9185430"/>
              <a:gd name="T15" fmla="*/ 0 h 5974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85430"/>
              <a:gd name="T25" fmla="*/ 0 h 5974672"/>
              <a:gd name="T26" fmla="*/ 9185430 w 9185430"/>
              <a:gd name="T27" fmla="*/ 5974672 h 5974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/>
          </a:cu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 cmpd="sng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13" name="Date Placeholder 3"/>
          <p:cNvSpPr>
            <a:spLocks noChangeArrowheads="1"/>
          </p:cNvSpPr>
          <p:nvPr/>
        </p:nvSpPr>
        <p:spPr bwMode="auto">
          <a:xfrm>
            <a:off x="6437313" y="6450013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*</a:t>
            </a:r>
            <a:endParaRPr lang="zh-CN" altLang="zh-CN"/>
          </a:p>
        </p:txBody>
      </p:sp>
      <p:sp>
        <p:nvSpPr>
          <p:cNvPr id="17414" name="Footer Placeholder 4"/>
          <p:cNvSpPr>
            <a:spLocks noChangeArrowheads="1"/>
          </p:cNvSpPr>
          <p:nvPr/>
        </p:nvSpPr>
        <p:spPr bwMode="auto">
          <a:xfrm>
            <a:off x="0" y="64500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100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© Social Centered Selling LLC | connect. collaborate. close!</a:t>
            </a:r>
            <a:endParaRPr lang="zh-CN" altLang="zh-CN"/>
          </a:p>
        </p:txBody>
      </p:sp>
      <p:sp>
        <p:nvSpPr>
          <p:cNvPr id="17415" name="Rounded Rectangular Callout 98"/>
          <p:cNvSpPr>
            <a:spLocks noChangeAspect="1"/>
          </p:cNvSpPr>
          <p:nvPr/>
        </p:nvSpPr>
        <p:spPr bwMode="auto">
          <a:xfrm>
            <a:off x="981075" y="6067425"/>
            <a:ext cx="604838" cy="6048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942102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16" name="Oval 116"/>
          <p:cNvSpPr>
            <a:spLocks noChangeAspect="1"/>
          </p:cNvSpPr>
          <p:nvPr/>
        </p:nvSpPr>
        <p:spPr bwMode="auto">
          <a:xfrm>
            <a:off x="6543675" y="5854700"/>
            <a:ext cx="504825" cy="554038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D6E45">
              <a:alpha val="4999"/>
            </a:srgbClr>
          </a:solidFill>
          <a:ln w="63500" cap="rnd" cmpd="sng">
            <a:solidFill>
              <a:srgbClr val="F5D3A1">
                <a:alpha val="15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17" name="Rounded Rectangular Callout 103"/>
          <p:cNvSpPr>
            <a:spLocks noChangeAspect="1"/>
          </p:cNvSpPr>
          <p:nvPr/>
        </p:nvSpPr>
        <p:spPr bwMode="auto">
          <a:xfrm>
            <a:off x="8102600" y="4013200"/>
            <a:ext cx="1041400" cy="10414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9999"/>
            </a:srgbClr>
          </a:solidFill>
          <a:ln w="1778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18" name="Oval 126"/>
          <p:cNvSpPr>
            <a:spLocks noChangeAspect="1"/>
          </p:cNvSpPr>
          <p:nvPr/>
        </p:nvSpPr>
        <p:spPr bwMode="auto">
          <a:xfrm>
            <a:off x="5775325" y="6524625"/>
            <a:ext cx="1114425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942102">
              <a:alpha val="4999"/>
            </a:srgbClr>
          </a:solidFill>
          <a:ln w="177800" cap="rnd" cmpd="sng">
            <a:solidFill>
              <a:srgbClr val="942102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19" name="Rounded Rectangular Callout 105"/>
          <p:cNvSpPr>
            <a:spLocks noChangeAspect="1"/>
          </p:cNvSpPr>
          <p:nvPr/>
        </p:nvSpPr>
        <p:spPr bwMode="auto">
          <a:xfrm>
            <a:off x="11113" y="4941888"/>
            <a:ext cx="611187" cy="611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20" name="Rounded Rectangular Callout 106"/>
          <p:cNvSpPr>
            <a:spLocks noChangeAspect="1"/>
          </p:cNvSpPr>
          <p:nvPr/>
        </p:nvSpPr>
        <p:spPr bwMode="auto">
          <a:xfrm>
            <a:off x="7881938" y="2138363"/>
            <a:ext cx="1128712" cy="11287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21" name="Oval 107"/>
          <p:cNvSpPr>
            <a:spLocks noChangeAspect="1"/>
          </p:cNvSpPr>
          <p:nvPr/>
        </p:nvSpPr>
        <p:spPr bwMode="auto">
          <a:xfrm>
            <a:off x="8915400" y="749300"/>
            <a:ext cx="276225" cy="9080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22" name="Rounded Rectangular Callout 108"/>
          <p:cNvSpPr>
            <a:spLocks noChangeAspect="1"/>
          </p:cNvSpPr>
          <p:nvPr/>
        </p:nvSpPr>
        <p:spPr bwMode="auto">
          <a:xfrm>
            <a:off x="7804150" y="2735263"/>
            <a:ext cx="969963" cy="9699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23" name="Rounded Rectangular Callout 109"/>
          <p:cNvSpPr>
            <a:spLocks noChangeAspect="1"/>
          </p:cNvSpPr>
          <p:nvPr/>
        </p:nvSpPr>
        <p:spPr bwMode="auto">
          <a:xfrm>
            <a:off x="8304213" y="1770063"/>
            <a:ext cx="608012" cy="6080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24" name="Rounded Rectangular Callout 110"/>
          <p:cNvSpPr>
            <a:spLocks noChangeAspect="1"/>
          </p:cNvSpPr>
          <p:nvPr/>
        </p:nvSpPr>
        <p:spPr bwMode="auto">
          <a:xfrm flipH="1">
            <a:off x="8177213" y="587375"/>
            <a:ext cx="811212" cy="8096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25" name="Rounded Rectangular Callout 111"/>
          <p:cNvSpPr>
            <a:spLocks noChangeAspect="1"/>
          </p:cNvSpPr>
          <p:nvPr/>
        </p:nvSpPr>
        <p:spPr bwMode="auto">
          <a:xfrm>
            <a:off x="6943725" y="5861050"/>
            <a:ext cx="739775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>
                <a:alpha val="39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26" name="Rounded Rectangular Callout 112"/>
          <p:cNvSpPr>
            <a:spLocks noChangeAspect="1"/>
          </p:cNvSpPr>
          <p:nvPr/>
        </p:nvSpPr>
        <p:spPr bwMode="auto">
          <a:xfrm>
            <a:off x="7494588" y="4927600"/>
            <a:ext cx="738187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27" name="Rounded Rectangular Callout 113"/>
          <p:cNvSpPr>
            <a:spLocks noChangeAspect="1"/>
          </p:cNvSpPr>
          <p:nvPr/>
        </p:nvSpPr>
        <p:spPr bwMode="auto">
          <a:xfrm>
            <a:off x="8078788" y="4097338"/>
            <a:ext cx="554037" cy="5540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28" name="Rounded Rectangular Callout 114"/>
          <p:cNvSpPr>
            <a:spLocks noChangeAspect="1"/>
          </p:cNvSpPr>
          <p:nvPr/>
        </p:nvSpPr>
        <p:spPr bwMode="auto">
          <a:xfrm>
            <a:off x="8412163" y="5057775"/>
            <a:ext cx="554037" cy="5540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29" name="Rounded Rectangular Callout 116"/>
          <p:cNvSpPr>
            <a:spLocks noChangeAspect="1"/>
          </p:cNvSpPr>
          <p:nvPr/>
        </p:nvSpPr>
        <p:spPr bwMode="auto">
          <a:xfrm>
            <a:off x="7748588" y="3605213"/>
            <a:ext cx="306387" cy="3063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30" name="Rounded Rectangular Callout 117"/>
          <p:cNvSpPr>
            <a:spLocks noChangeAspect="1"/>
          </p:cNvSpPr>
          <p:nvPr/>
        </p:nvSpPr>
        <p:spPr bwMode="auto">
          <a:xfrm>
            <a:off x="8694738" y="2301875"/>
            <a:ext cx="306387" cy="30638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31" name="Rounded Rectangular Callout 118"/>
          <p:cNvSpPr>
            <a:spLocks noChangeAspect="1"/>
          </p:cNvSpPr>
          <p:nvPr/>
        </p:nvSpPr>
        <p:spPr bwMode="auto">
          <a:xfrm>
            <a:off x="8609013" y="3689350"/>
            <a:ext cx="306387" cy="3048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32" name="Rounded Rectangular Callout 119"/>
          <p:cNvSpPr>
            <a:spLocks noChangeAspect="1"/>
          </p:cNvSpPr>
          <p:nvPr/>
        </p:nvSpPr>
        <p:spPr bwMode="auto">
          <a:xfrm>
            <a:off x="155575" y="2698750"/>
            <a:ext cx="466725" cy="4667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33" name="Rounded Rectangular Callout 120"/>
          <p:cNvSpPr>
            <a:spLocks noChangeAspect="1"/>
          </p:cNvSpPr>
          <p:nvPr/>
        </p:nvSpPr>
        <p:spPr bwMode="auto">
          <a:xfrm>
            <a:off x="474663" y="3167063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34" name="Rounded Rectangular Callout 121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35" name="Rounded Rectangular Callout 123"/>
          <p:cNvSpPr>
            <a:spLocks noChangeAspect="1"/>
          </p:cNvSpPr>
          <p:nvPr/>
        </p:nvSpPr>
        <p:spPr bwMode="auto">
          <a:xfrm>
            <a:off x="639763" y="3333750"/>
            <a:ext cx="608012" cy="6080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7436" name="Rounded Rectangular Callout 124"/>
          <p:cNvSpPr>
            <a:spLocks noChangeAspect="1"/>
          </p:cNvSpPr>
          <p:nvPr/>
        </p:nvSpPr>
        <p:spPr bwMode="auto">
          <a:xfrm>
            <a:off x="0" y="3479800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" name="标题 1"/>
          <p:cNvSpPr>
            <a:spLocks noGrp="1"/>
          </p:cNvSpPr>
          <p:nvPr>
            <p:ph type="title"/>
          </p:nvPr>
        </p:nvSpPr>
        <p:spPr bwMode="auto">
          <a:xfrm>
            <a:off x="465138" y="207406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清爽的用户体验</a:t>
            </a:r>
            <a:endParaRPr kumimoji="0" lang="zh-CN" altLang="en-US" sz="72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D8CE-FF53-4954-AFF9-54ADB393C3AA}" type="slidenum">
              <a:rPr lang="zh-CN" altLang="en-US"/>
              <a:pPr/>
              <a:t>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0" y="476250"/>
            <a:ext cx="9144000" cy="5800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 cmpd="sng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59" name="Oval 116"/>
          <p:cNvSpPr>
            <a:spLocks noChangeAspect="1"/>
          </p:cNvSpPr>
          <p:nvPr/>
        </p:nvSpPr>
        <p:spPr bwMode="auto">
          <a:xfrm>
            <a:off x="157163" y="5891213"/>
            <a:ext cx="503237" cy="554037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60" name="Oval 55"/>
          <p:cNvSpPr>
            <a:spLocks noChangeAspect="1"/>
          </p:cNvSpPr>
          <p:nvPr/>
        </p:nvSpPr>
        <p:spPr bwMode="auto">
          <a:xfrm>
            <a:off x="0" y="3986213"/>
            <a:ext cx="1438275" cy="1574800"/>
          </a:xfrm>
          <a:prstGeom prst="wedgeRoundRectCallout">
            <a:avLst>
              <a:gd name="adj1" fmla="val -13931"/>
              <a:gd name="adj2" fmla="val 63699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61" name="Oval 53"/>
          <p:cNvSpPr>
            <a:spLocks noChangeAspect="1"/>
          </p:cNvSpPr>
          <p:nvPr/>
        </p:nvSpPr>
        <p:spPr bwMode="auto">
          <a:xfrm>
            <a:off x="2020888" y="5422900"/>
            <a:ext cx="1909762" cy="11938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15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62" name="Oval 135"/>
          <p:cNvSpPr>
            <a:spLocks noChangeAspect="1"/>
          </p:cNvSpPr>
          <p:nvPr/>
        </p:nvSpPr>
        <p:spPr bwMode="auto">
          <a:xfrm>
            <a:off x="8056563" y="5140325"/>
            <a:ext cx="1138237" cy="1758950"/>
          </a:xfrm>
          <a:prstGeom prst="wedgeRoundRectCallout">
            <a:avLst>
              <a:gd name="adj1" fmla="val 4759"/>
              <a:gd name="adj2" fmla="val 59694"/>
              <a:gd name="adj3" fmla="val 16667"/>
            </a:avLst>
          </a:prstGeom>
          <a:solidFill>
            <a:srgbClr val="FDC51B">
              <a:alpha val="15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63" name="Rounded Rectangular Callout 11"/>
          <p:cNvSpPr>
            <a:spLocks noChangeAspect="1"/>
          </p:cNvSpPr>
          <p:nvPr/>
        </p:nvSpPr>
        <p:spPr bwMode="auto">
          <a:xfrm>
            <a:off x="6526213" y="4594225"/>
            <a:ext cx="1677987" cy="167798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3302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64" name="Rounded Rectangular Callout 12"/>
          <p:cNvSpPr>
            <a:spLocks noChangeAspect="1"/>
          </p:cNvSpPr>
          <p:nvPr/>
        </p:nvSpPr>
        <p:spPr bwMode="auto">
          <a:xfrm>
            <a:off x="708025" y="4791075"/>
            <a:ext cx="1909763" cy="19081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65" name="Rounded Rectangular Callout 13"/>
          <p:cNvSpPr>
            <a:spLocks noChangeAspect="1"/>
          </p:cNvSpPr>
          <p:nvPr/>
        </p:nvSpPr>
        <p:spPr bwMode="auto">
          <a:xfrm>
            <a:off x="6459538" y="5140325"/>
            <a:ext cx="1909762" cy="190976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9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66" name="Oval 126"/>
          <p:cNvSpPr>
            <a:spLocks noChangeAspect="1"/>
          </p:cNvSpPr>
          <p:nvPr/>
        </p:nvSpPr>
        <p:spPr bwMode="auto">
          <a:xfrm>
            <a:off x="5791200" y="6489700"/>
            <a:ext cx="1116013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177800" cap="rnd" cmpd="sng">
            <a:solidFill>
              <a:srgbClr val="FEEAAC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67" name="Oval 127"/>
          <p:cNvSpPr>
            <a:spLocks noChangeAspect="1"/>
          </p:cNvSpPr>
          <p:nvPr/>
        </p:nvSpPr>
        <p:spPr bwMode="auto">
          <a:xfrm>
            <a:off x="6127750" y="6408738"/>
            <a:ext cx="1236663" cy="525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177800" cap="rnd" cmpd="sng">
            <a:solidFill>
              <a:srgbClr val="FEEAAC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68" name="Rounded Rectangular Callout 17"/>
          <p:cNvSpPr>
            <a:spLocks noChangeAspect="1"/>
          </p:cNvSpPr>
          <p:nvPr/>
        </p:nvSpPr>
        <p:spPr bwMode="auto">
          <a:xfrm>
            <a:off x="11113" y="4941888"/>
            <a:ext cx="611187" cy="611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69" name="Oval 97"/>
          <p:cNvSpPr>
            <a:spLocks noChangeAspect="1"/>
          </p:cNvSpPr>
          <p:nvPr/>
        </p:nvSpPr>
        <p:spPr bwMode="auto">
          <a:xfrm>
            <a:off x="1165225" y="5902325"/>
            <a:ext cx="777875" cy="7493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70" name="Oval 98"/>
          <p:cNvSpPr>
            <a:spLocks noChangeAspect="1"/>
          </p:cNvSpPr>
          <p:nvPr/>
        </p:nvSpPr>
        <p:spPr bwMode="auto">
          <a:xfrm>
            <a:off x="800100" y="5405438"/>
            <a:ext cx="563563" cy="896937"/>
          </a:xfrm>
          <a:prstGeom prst="wedgeRoundRectCallout">
            <a:avLst>
              <a:gd name="adj1" fmla="val 6060"/>
              <a:gd name="adj2" fmla="val 59412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71" name="Oval 107"/>
          <p:cNvSpPr>
            <a:spLocks noChangeAspect="1"/>
          </p:cNvSpPr>
          <p:nvPr/>
        </p:nvSpPr>
        <p:spPr bwMode="auto">
          <a:xfrm>
            <a:off x="8915400" y="749300"/>
            <a:ext cx="276225" cy="9080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72" name="Rounded Rectangular Callout 21"/>
          <p:cNvSpPr>
            <a:spLocks noChangeAspect="1"/>
          </p:cNvSpPr>
          <p:nvPr/>
        </p:nvSpPr>
        <p:spPr bwMode="auto">
          <a:xfrm>
            <a:off x="7629525" y="5611813"/>
            <a:ext cx="739775" cy="738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73" name="Rounded Rectangular Callout 22"/>
          <p:cNvSpPr>
            <a:spLocks noChangeAspect="1"/>
          </p:cNvSpPr>
          <p:nvPr/>
        </p:nvSpPr>
        <p:spPr bwMode="auto">
          <a:xfrm>
            <a:off x="6972300" y="5241925"/>
            <a:ext cx="739775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74" name="Rounded Rectangular Callout 23"/>
          <p:cNvSpPr>
            <a:spLocks noChangeAspect="1"/>
          </p:cNvSpPr>
          <p:nvPr/>
        </p:nvSpPr>
        <p:spPr bwMode="auto">
          <a:xfrm>
            <a:off x="8229600" y="5667375"/>
            <a:ext cx="604838" cy="6048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75" name="Oval 116"/>
          <p:cNvSpPr>
            <a:spLocks noChangeAspect="1"/>
          </p:cNvSpPr>
          <p:nvPr/>
        </p:nvSpPr>
        <p:spPr bwMode="auto">
          <a:xfrm>
            <a:off x="7027863" y="6015038"/>
            <a:ext cx="503237" cy="554037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76" name="Date Placeholder 3"/>
          <p:cNvSpPr>
            <a:spLocks noChangeArrowheads="1"/>
          </p:cNvSpPr>
          <p:nvPr/>
        </p:nvSpPr>
        <p:spPr bwMode="auto">
          <a:xfrm>
            <a:off x="6437313" y="6450013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*</a:t>
            </a:r>
            <a:endParaRPr lang="zh-CN" altLang="zh-CN"/>
          </a:p>
        </p:txBody>
      </p:sp>
      <p:sp>
        <p:nvSpPr>
          <p:cNvPr id="19477" name="Footer Placeholder 4"/>
          <p:cNvSpPr>
            <a:spLocks noChangeArrowheads="1"/>
          </p:cNvSpPr>
          <p:nvPr/>
        </p:nvSpPr>
        <p:spPr bwMode="auto">
          <a:xfrm>
            <a:off x="0" y="64500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100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© Social Centered Selling LLC | connect. collaborate. close!</a:t>
            </a:r>
            <a:endParaRPr lang="zh-CN" altLang="zh-CN"/>
          </a:p>
        </p:txBody>
      </p:sp>
      <p:sp>
        <p:nvSpPr>
          <p:cNvPr id="19478" name="Rounded Rectangular Callout 27"/>
          <p:cNvSpPr>
            <a:spLocks noChangeAspect="1"/>
          </p:cNvSpPr>
          <p:nvPr/>
        </p:nvSpPr>
        <p:spPr bwMode="auto">
          <a:xfrm>
            <a:off x="155575" y="2698750"/>
            <a:ext cx="466725" cy="4667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79" name="Rounded Rectangular Callout 28"/>
          <p:cNvSpPr>
            <a:spLocks noChangeAspect="1"/>
          </p:cNvSpPr>
          <p:nvPr/>
        </p:nvSpPr>
        <p:spPr bwMode="auto">
          <a:xfrm>
            <a:off x="474663" y="3167063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80" name="Rounded Rectangular Callout 29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81" name="Rounded Rectangular Callout 30"/>
          <p:cNvSpPr>
            <a:spLocks noChangeAspect="1"/>
          </p:cNvSpPr>
          <p:nvPr/>
        </p:nvSpPr>
        <p:spPr bwMode="auto">
          <a:xfrm>
            <a:off x="630238" y="3625850"/>
            <a:ext cx="315912" cy="3143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82" name="Rounded Rectangular Callout 31"/>
          <p:cNvSpPr>
            <a:spLocks noChangeAspect="1"/>
          </p:cNvSpPr>
          <p:nvPr/>
        </p:nvSpPr>
        <p:spPr bwMode="auto">
          <a:xfrm>
            <a:off x="0" y="3479800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83" name="Rounded Rectangular Callout 32"/>
          <p:cNvSpPr>
            <a:spLocks noChangeAspect="1"/>
          </p:cNvSpPr>
          <p:nvPr/>
        </p:nvSpPr>
        <p:spPr bwMode="auto">
          <a:xfrm>
            <a:off x="7905750" y="3813175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84" name="Rounded Rectangular Callout 33"/>
          <p:cNvSpPr>
            <a:spLocks noChangeAspect="1"/>
          </p:cNvSpPr>
          <p:nvPr/>
        </p:nvSpPr>
        <p:spPr bwMode="auto">
          <a:xfrm>
            <a:off x="8224838" y="4281488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85" name="Rounded Rectangular Callout 34"/>
          <p:cNvSpPr>
            <a:spLocks noChangeAspect="1"/>
          </p:cNvSpPr>
          <p:nvPr/>
        </p:nvSpPr>
        <p:spPr bwMode="auto">
          <a:xfrm>
            <a:off x="8020050" y="4497388"/>
            <a:ext cx="352425" cy="352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86" name="Rounded Rectangular Callout 35"/>
          <p:cNvSpPr>
            <a:spLocks noChangeAspect="1"/>
          </p:cNvSpPr>
          <p:nvPr/>
        </p:nvSpPr>
        <p:spPr bwMode="auto">
          <a:xfrm>
            <a:off x="8389938" y="4448175"/>
            <a:ext cx="608012" cy="6080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87" name="Rounded Rectangular Callout 36"/>
          <p:cNvSpPr>
            <a:spLocks noChangeAspect="1"/>
          </p:cNvSpPr>
          <p:nvPr/>
        </p:nvSpPr>
        <p:spPr bwMode="auto">
          <a:xfrm>
            <a:off x="7750175" y="4594225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9" name="标题 1"/>
          <p:cNvSpPr>
            <a:spLocks noGrp="1"/>
          </p:cNvSpPr>
          <p:nvPr>
            <p:ph type="title"/>
          </p:nvPr>
        </p:nvSpPr>
        <p:spPr bwMode="auto">
          <a:xfrm>
            <a:off x="467544" y="249289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简单、直接</a:t>
            </a:r>
            <a:endParaRPr kumimoji="0" lang="zh-CN" altLang="en-US" sz="7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D8CE-FF53-4954-AFF9-54ADB393C3AA}" type="slidenum">
              <a:rPr lang="zh-CN" altLang="en-US"/>
              <a:pPr/>
              <a:t>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0" y="476250"/>
            <a:ext cx="9144000" cy="5800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 cmpd="sng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59" name="Oval 116"/>
          <p:cNvSpPr>
            <a:spLocks noChangeAspect="1"/>
          </p:cNvSpPr>
          <p:nvPr/>
        </p:nvSpPr>
        <p:spPr bwMode="auto">
          <a:xfrm>
            <a:off x="157163" y="5891213"/>
            <a:ext cx="503237" cy="554037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60" name="Oval 55"/>
          <p:cNvSpPr>
            <a:spLocks noChangeAspect="1"/>
          </p:cNvSpPr>
          <p:nvPr/>
        </p:nvSpPr>
        <p:spPr bwMode="auto">
          <a:xfrm>
            <a:off x="0" y="3986213"/>
            <a:ext cx="1438275" cy="1574800"/>
          </a:xfrm>
          <a:prstGeom prst="wedgeRoundRectCallout">
            <a:avLst>
              <a:gd name="adj1" fmla="val -13931"/>
              <a:gd name="adj2" fmla="val 63699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61" name="Oval 53"/>
          <p:cNvSpPr>
            <a:spLocks noChangeAspect="1"/>
          </p:cNvSpPr>
          <p:nvPr/>
        </p:nvSpPr>
        <p:spPr bwMode="auto">
          <a:xfrm>
            <a:off x="2020888" y="5422900"/>
            <a:ext cx="1909762" cy="11938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15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62" name="Oval 135"/>
          <p:cNvSpPr>
            <a:spLocks noChangeAspect="1"/>
          </p:cNvSpPr>
          <p:nvPr/>
        </p:nvSpPr>
        <p:spPr bwMode="auto">
          <a:xfrm>
            <a:off x="8056563" y="5140325"/>
            <a:ext cx="1138237" cy="1758950"/>
          </a:xfrm>
          <a:prstGeom prst="wedgeRoundRectCallout">
            <a:avLst>
              <a:gd name="adj1" fmla="val 4759"/>
              <a:gd name="adj2" fmla="val 59694"/>
              <a:gd name="adj3" fmla="val 16667"/>
            </a:avLst>
          </a:prstGeom>
          <a:solidFill>
            <a:srgbClr val="FDC51B">
              <a:alpha val="15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63" name="Rounded Rectangular Callout 11"/>
          <p:cNvSpPr>
            <a:spLocks noChangeAspect="1"/>
          </p:cNvSpPr>
          <p:nvPr/>
        </p:nvSpPr>
        <p:spPr bwMode="auto">
          <a:xfrm>
            <a:off x="6526213" y="4594225"/>
            <a:ext cx="1677987" cy="167798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3302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64" name="Rounded Rectangular Callout 12"/>
          <p:cNvSpPr>
            <a:spLocks noChangeAspect="1"/>
          </p:cNvSpPr>
          <p:nvPr/>
        </p:nvSpPr>
        <p:spPr bwMode="auto">
          <a:xfrm>
            <a:off x="708025" y="4791075"/>
            <a:ext cx="1909763" cy="19081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65" name="Rounded Rectangular Callout 13"/>
          <p:cNvSpPr>
            <a:spLocks noChangeAspect="1"/>
          </p:cNvSpPr>
          <p:nvPr/>
        </p:nvSpPr>
        <p:spPr bwMode="auto">
          <a:xfrm>
            <a:off x="6459538" y="5140325"/>
            <a:ext cx="1909762" cy="190976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9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66" name="Oval 126"/>
          <p:cNvSpPr>
            <a:spLocks noChangeAspect="1"/>
          </p:cNvSpPr>
          <p:nvPr/>
        </p:nvSpPr>
        <p:spPr bwMode="auto">
          <a:xfrm>
            <a:off x="5791200" y="6489700"/>
            <a:ext cx="1116013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177800" cap="rnd" cmpd="sng">
            <a:solidFill>
              <a:srgbClr val="FEEAAC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67" name="Oval 127"/>
          <p:cNvSpPr>
            <a:spLocks noChangeAspect="1"/>
          </p:cNvSpPr>
          <p:nvPr/>
        </p:nvSpPr>
        <p:spPr bwMode="auto">
          <a:xfrm>
            <a:off x="6127750" y="6408738"/>
            <a:ext cx="1236663" cy="525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177800" cap="rnd" cmpd="sng">
            <a:solidFill>
              <a:srgbClr val="FEEAAC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68" name="Rounded Rectangular Callout 17"/>
          <p:cNvSpPr>
            <a:spLocks noChangeAspect="1"/>
          </p:cNvSpPr>
          <p:nvPr/>
        </p:nvSpPr>
        <p:spPr bwMode="auto">
          <a:xfrm>
            <a:off x="11113" y="4941888"/>
            <a:ext cx="611187" cy="611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69" name="Oval 97"/>
          <p:cNvSpPr>
            <a:spLocks noChangeAspect="1"/>
          </p:cNvSpPr>
          <p:nvPr/>
        </p:nvSpPr>
        <p:spPr bwMode="auto">
          <a:xfrm>
            <a:off x="1165225" y="5902325"/>
            <a:ext cx="777875" cy="7493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70" name="Oval 98"/>
          <p:cNvSpPr>
            <a:spLocks noChangeAspect="1"/>
          </p:cNvSpPr>
          <p:nvPr/>
        </p:nvSpPr>
        <p:spPr bwMode="auto">
          <a:xfrm>
            <a:off x="800100" y="5405438"/>
            <a:ext cx="563563" cy="896937"/>
          </a:xfrm>
          <a:prstGeom prst="wedgeRoundRectCallout">
            <a:avLst>
              <a:gd name="adj1" fmla="val 6060"/>
              <a:gd name="adj2" fmla="val 59412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71" name="Oval 107"/>
          <p:cNvSpPr>
            <a:spLocks noChangeAspect="1"/>
          </p:cNvSpPr>
          <p:nvPr/>
        </p:nvSpPr>
        <p:spPr bwMode="auto">
          <a:xfrm>
            <a:off x="8915400" y="749300"/>
            <a:ext cx="276225" cy="9080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72" name="Rounded Rectangular Callout 21"/>
          <p:cNvSpPr>
            <a:spLocks noChangeAspect="1"/>
          </p:cNvSpPr>
          <p:nvPr/>
        </p:nvSpPr>
        <p:spPr bwMode="auto">
          <a:xfrm>
            <a:off x="7629525" y="5611813"/>
            <a:ext cx="739775" cy="738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73" name="Rounded Rectangular Callout 22"/>
          <p:cNvSpPr>
            <a:spLocks noChangeAspect="1"/>
          </p:cNvSpPr>
          <p:nvPr/>
        </p:nvSpPr>
        <p:spPr bwMode="auto">
          <a:xfrm>
            <a:off x="6972300" y="5241925"/>
            <a:ext cx="739775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74" name="Rounded Rectangular Callout 23"/>
          <p:cNvSpPr>
            <a:spLocks noChangeAspect="1"/>
          </p:cNvSpPr>
          <p:nvPr/>
        </p:nvSpPr>
        <p:spPr bwMode="auto">
          <a:xfrm>
            <a:off x="8229600" y="5667375"/>
            <a:ext cx="604838" cy="6048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75" name="Oval 116"/>
          <p:cNvSpPr>
            <a:spLocks noChangeAspect="1"/>
          </p:cNvSpPr>
          <p:nvPr/>
        </p:nvSpPr>
        <p:spPr bwMode="auto">
          <a:xfrm>
            <a:off x="7027863" y="6015038"/>
            <a:ext cx="503237" cy="554037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76" name="Date Placeholder 3"/>
          <p:cNvSpPr>
            <a:spLocks noChangeArrowheads="1"/>
          </p:cNvSpPr>
          <p:nvPr/>
        </p:nvSpPr>
        <p:spPr bwMode="auto">
          <a:xfrm>
            <a:off x="6437313" y="6450013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*</a:t>
            </a:r>
            <a:endParaRPr lang="zh-CN" altLang="zh-CN"/>
          </a:p>
        </p:txBody>
      </p:sp>
      <p:sp>
        <p:nvSpPr>
          <p:cNvPr id="19477" name="Footer Placeholder 4"/>
          <p:cNvSpPr>
            <a:spLocks noChangeArrowheads="1"/>
          </p:cNvSpPr>
          <p:nvPr/>
        </p:nvSpPr>
        <p:spPr bwMode="auto">
          <a:xfrm>
            <a:off x="0" y="64500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100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© Social Centered Selling LLC | connect. collaborate. close!</a:t>
            </a:r>
            <a:endParaRPr lang="zh-CN" altLang="zh-CN"/>
          </a:p>
        </p:txBody>
      </p:sp>
      <p:sp>
        <p:nvSpPr>
          <p:cNvPr id="19478" name="Rounded Rectangular Callout 27"/>
          <p:cNvSpPr>
            <a:spLocks noChangeAspect="1"/>
          </p:cNvSpPr>
          <p:nvPr/>
        </p:nvSpPr>
        <p:spPr bwMode="auto">
          <a:xfrm>
            <a:off x="155575" y="2698750"/>
            <a:ext cx="466725" cy="4667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79" name="Rounded Rectangular Callout 28"/>
          <p:cNvSpPr>
            <a:spLocks noChangeAspect="1"/>
          </p:cNvSpPr>
          <p:nvPr/>
        </p:nvSpPr>
        <p:spPr bwMode="auto">
          <a:xfrm>
            <a:off x="474663" y="3167063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80" name="Rounded Rectangular Callout 29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81" name="Rounded Rectangular Callout 30"/>
          <p:cNvSpPr>
            <a:spLocks noChangeAspect="1"/>
          </p:cNvSpPr>
          <p:nvPr/>
        </p:nvSpPr>
        <p:spPr bwMode="auto">
          <a:xfrm>
            <a:off x="630238" y="3625850"/>
            <a:ext cx="315912" cy="3143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82" name="Rounded Rectangular Callout 31"/>
          <p:cNvSpPr>
            <a:spLocks noChangeAspect="1"/>
          </p:cNvSpPr>
          <p:nvPr/>
        </p:nvSpPr>
        <p:spPr bwMode="auto">
          <a:xfrm>
            <a:off x="0" y="3479800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83" name="Rounded Rectangular Callout 32"/>
          <p:cNvSpPr>
            <a:spLocks noChangeAspect="1"/>
          </p:cNvSpPr>
          <p:nvPr/>
        </p:nvSpPr>
        <p:spPr bwMode="auto">
          <a:xfrm>
            <a:off x="7905750" y="3813175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84" name="Rounded Rectangular Callout 33"/>
          <p:cNvSpPr>
            <a:spLocks noChangeAspect="1"/>
          </p:cNvSpPr>
          <p:nvPr/>
        </p:nvSpPr>
        <p:spPr bwMode="auto">
          <a:xfrm>
            <a:off x="8224838" y="4281488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85" name="Rounded Rectangular Callout 34"/>
          <p:cNvSpPr>
            <a:spLocks noChangeAspect="1"/>
          </p:cNvSpPr>
          <p:nvPr/>
        </p:nvSpPr>
        <p:spPr bwMode="auto">
          <a:xfrm>
            <a:off x="8020050" y="4497388"/>
            <a:ext cx="352425" cy="352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86" name="Rounded Rectangular Callout 35"/>
          <p:cNvSpPr>
            <a:spLocks noChangeAspect="1"/>
          </p:cNvSpPr>
          <p:nvPr/>
        </p:nvSpPr>
        <p:spPr bwMode="auto">
          <a:xfrm>
            <a:off x="8389938" y="4448175"/>
            <a:ext cx="608012" cy="6080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9487" name="Rounded Rectangular Callout 36"/>
          <p:cNvSpPr>
            <a:spLocks noChangeAspect="1"/>
          </p:cNvSpPr>
          <p:nvPr/>
        </p:nvSpPr>
        <p:spPr bwMode="auto">
          <a:xfrm>
            <a:off x="7750175" y="4594225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9" name="标题 1"/>
          <p:cNvSpPr>
            <a:spLocks noGrp="1"/>
          </p:cNvSpPr>
          <p:nvPr>
            <p:ph type="title"/>
          </p:nvPr>
        </p:nvSpPr>
        <p:spPr bwMode="auto">
          <a:xfrm>
            <a:off x="467544" y="249289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演示环节</a:t>
            </a:r>
            <a:endParaRPr kumimoji="0" lang="zh-CN" altLang="en-US" sz="7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29533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5224-50FE-4755-A425-87CAF052E7A3}" type="slidenum">
              <a:rPr lang="zh-CN" altLang="en-US"/>
              <a:pPr/>
              <a:t>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496573" y="5044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我们的团队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1" y="1872344"/>
            <a:ext cx="3589867" cy="2692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171" y="3802743"/>
            <a:ext cx="3585029" cy="26887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1085" y="2575750"/>
            <a:ext cx="451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我们在机房的工作场景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2046" y="2404381"/>
            <a:ext cx="7124700" cy="1285875"/>
          </a:xfrm>
        </p:spPr>
        <p:txBody>
          <a:bodyPr/>
          <a:lstStyle/>
          <a:p>
            <a:r>
              <a:rPr lang="en-US" altLang="zh-CN" sz="7200" dirty="0" smtClean="0"/>
              <a:t>Thank   You</a:t>
            </a:r>
            <a:endParaRPr lang="zh-CN" altLang="en-US" sz="72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1D0-91A5-496C-9DCE-D695479D6516}" type="datetime1">
              <a:rPr lang="zh-CN" altLang="en-US" smtClean="0"/>
              <a:pPr/>
              <a:t>2012/7/23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3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631601"/>
            </a:gs>
            <a:gs pos="417">
              <a:srgbClr val="631601"/>
            </a:gs>
            <a:gs pos="12999">
              <a:srgbClr val="E29121"/>
            </a:gs>
            <a:gs pos="71999">
              <a:srgbClr val="262626"/>
            </a:gs>
            <a:gs pos="98332">
              <a:srgbClr val="3D0E01"/>
            </a:gs>
            <a:gs pos="100000">
              <a:srgbClr val="3D0E0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064E-EFA7-4AD9-BA5B-1C05A8E363D6}" type="slidenum">
              <a:rPr lang="zh-CN" altLang="en-US"/>
              <a:pPr/>
              <a:t>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146" name="Rounded Rectangular Callout 99"/>
          <p:cNvSpPr>
            <a:spLocks noChangeAspect="1"/>
          </p:cNvSpPr>
          <p:nvPr/>
        </p:nvSpPr>
        <p:spPr bwMode="auto">
          <a:xfrm>
            <a:off x="4257675" y="4600575"/>
            <a:ext cx="1909763" cy="190976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6E45">
              <a:alpha val="999"/>
            </a:srgbClr>
          </a:solidFill>
          <a:ln w="330200" cap="rnd" cmpd="sng">
            <a:solidFill>
              <a:srgbClr val="B146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47" name="Oval 55"/>
          <p:cNvSpPr>
            <a:spLocks noChangeAspect="1"/>
          </p:cNvSpPr>
          <p:nvPr/>
        </p:nvSpPr>
        <p:spPr bwMode="auto">
          <a:xfrm>
            <a:off x="2787650" y="4953000"/>
            <a:ext cx="1438275" cy="1574800"/>
          </a:xfrm>
          <a:prstGeom prst="wedgeRoundRectCallout">
            <a:avLst>
              <a:gd name="adj1" fmla="val -13931"/>
              <a:gd name="adj2" fmla="val 63699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942102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48" name="Rounded Rectangular Callout 98"/>
          <p:cNvSpPr>
            <a:spLocks noChangeAspect="1"/>
          </p:cNvSpPr>
          <p:nvPr/>
        </p:nvSpPr>
        <p:spPr bwMode="auto">
          <a:xfrm>
            <a:off x="981075" y="6067425"/>
            <a:ext cx="604838" cy="6048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942102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49" name="Rectangle 30"/>
          <p:cNvSpPr>
            <a:spLocks noChangeArrowheads="1"/>
          </p:cNvSpPr>
          <p:nvPr/>
        </p:nvSpPr>
        <p:spPr bwMode="auto">
          <a:xfrm>
            <a:off x="11113" y="496093"/>
            <a:ext cx="9144000" cy="5800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 cmpd="sng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chemeClr val="bg1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50" name="Date Placeholder 3"/>
          <p:cNvSpPr>
            <a:spLocks noChangeArrowheads="1"/>
          </p:cNvSpPr>
          <p:nvPr/>
        </p:nvSpPr>
        <p:spPr bwMode="auto">
          <a:xfrm>
            <a:off x="6437313" y="6450013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*</a:t>
            </a:r>
            <a:endParaRPr lang="zh-CN" altLang="zh-CN"/>
          </a:p>
        </p:txBody>
      </p:sp>
      <p:sp>
        <p:nvSpPr>
          <p:cNvPr id="6151" name="Footer Placeholder 4"/>
          <p:cNvSpPr>
            <a:spLocks noChangeArrowheads="1"/>
          </p:cNvSpPr>
          <p:nvPr/>
        </p:nvSpPr>
        <p:spPr bwMode="auto">
          <a:xfrm>
            <a:off x="0" y="64500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100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© Social Centered Selling LLC | connect. collaborate. close!</a:t>
            </a:r>
            <a:endParaRPr lang="zh-CN" altLang="zh-CN"/>
          </a:p>
        </p:txBody>
      </p:sp>
      <p:sp>
        <p:nvSpPr>
          <p:cNvPr id="6152" name="Oval 116"/>
          <p:cNvSpPr>
            <a:spLocks noChangeAspect="1"/>
          </p:cNvSpPr>
          <p:nvPr/>
        </p:nvSpPr>
        <p:spPr bwMode="auto">
          <a:xfrm>
            <a:off x="6543675" y="5854700"/>
            <a:ext cx="504825" cy="554038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D6E45">
              <a:alpha val="4999"/>
            </a:srgbClr>
          </a:solidFill>
          <a:ln w="63500" cap="rnd" cmpd="sng">
            <a:solidFill>
              <a:srgbClr val="F5D3A1">
                <a:alpha val="15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53" name="Rounded Rectangular Callout 103"/>
          <p:cNvSpPr>
            <a:spLocks noChangeAspect="1"/>
          </p:cNvSpPr>
          <p:nvPr/>
        </p:nvSpPr>
        <p:spPr bwMode="auto">
          <a:xfrm>
            <a:off x="8102600" y="4013200"/>
            <a:ext cx="1041400" cy="10414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9999"/>
            </a:srgbClr>
          </a:solidFill>
          <a:ln w="1778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54" name="Oval 126"/>
          <p:cNvSpPr>
            <a:spLocks noChangeAspect="1"/>
          </p:cNvSpPr>
          <p:nvPr/>
        </p:nvSpPr>
        <p:spPr bwMode="auto">
          <a:xfrm>
            <a:off x="5775325" y="6524625"/>
            <a:ext cx="1114425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942102">
              <a:alpha val="4999"/>
            </a:srgbClr>
          </a:solidFill>
          <a:ln w="177800" cap="rnd" cmpd="sng">
            <a:solidFill>
              <a:srgbClr val="942102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55" name="Rounded Rectangular Callout 105"/>
          <p:cNvSpPr>
            <a:spLocks noChangeAspect="1"/>
          </p:cNvSpPr>
          <p:nvPr/>
        </p:nvSpPr>
        <p:spPr bwMode="auto">
          <a:xfrm>
            <a:off x="11113" y="4941888"/>
            <a:ext cx="611187" cy="611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56" name="Rounded Rectangular Callout 106"/>
          <p:cNvSpPr>
            <a:spLocks noChangeAspect="1"/>
          </p:cNvSpPr>
          <p:nvPr/>
        </p:nvSpPr>
        <p:spPr bwMode="auto">
          <a:xfrm>
            <a:off x="7881938" y="2138363"/>
            <a:ext cx="1128712" cy="11287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57" name="Oval 107"/>
          <p:cNvSpPr>
            <a:spLocks noChangeAspect="1"/>
          </p:cNvSpPr>
          <p:nvPr/>
        </p:nvSpPr>
        <p:spPr bwMode="auto">
          <a:xfrm>
            <a:off x="8915400" y="749300"/>
            <a:ext cx="276225" cy="9080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58" name="Rounded Rectangular Callout 108"/>
          <p:cNvSpPr>
            <a:spLocks noChangeAspect="1"/>
          </p:cNvSpPr>
          <p:nvPr/>
        </p:nvSpPr>
        <p:spPr bwMode="auto">
          <a:xfrm>
            <a:off x="7804150" y="2735263"/>
            <a:ext cx="969963" cy="9699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59" name="Rounded Rectangular Callout 109"/>
          <p:cNvSpPr>
            <a:spLocks noChangeAspect="1"/>
          </p:cNvSpPr>
          <p:nvPr/>
        </p:nvSpPr>
        <p:spPr bwMode="auto">
          <a:xfrm>
            <a:off x="8304213" y="1770063"/>
            <a:ext cx="608012" cy="6080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60" name="Rounded Rectangular Callout 110"/>
          <p:cNvSpPr>
            <a:spLocks noChangeAspect="1"/>
          </p:cNvSpPr>
          <p:nvPr/>
        </p:nvSpPr>
        <p:spPr bwMode="auto">
          <a:xfrm flipH="1">
            <a:off x="8177213" y="587375"/>
            <a:ext cx="811212" cy="8096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61" name="Rounded Rectangular Callout 111"/>
          <p:cNvSpPr>
            <a:spLocks noChangeAspect="1"/>
          </p:cNvSpPr>
          <p:nvPr/>
        </p:nvSpPr>
        <p:spPr bwMode="auto">
          <a:xfrm>
            <a:off x="6943725" y="5861050"/>
            <a:ext cx="739775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>
                <a:alpha val="39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62" name="Rounded Rectangular Callout 112"/>
          <p:cNvSpPr>
            <a:spLocks noChangeAspect="1"/>
          </p:cNvSpPr>
          <p:nvPr/>
        </p:nvSpPr>
        <p:spPr bwMode="auto">
          <a:xfrm>
            <a:off x="7494588" y="4927600"/>
            <a:ext cx="738187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63" name="Rounded Rectangular Callout 113"/>
          <p:cNvSpPr>
            <a:spLocks noChangeAspect="1"/>
          </p:cNvSpPr>
          <p:nvPr/>
        </p:nvSpPr>
        <p:spPr bwMode="auto">
          <a:xfrm>
            <a:off x="8078788" y="4097338"/>
            <a:ext cx="554037" cy="5540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64" name="Rounded Rectangular Callout 114"/>
          <p:cNvSpPr>
            <a:spLocks noChangeAspect="1"/>
          </p:cNvSpPr>
          <p:nvPr/>
        </p:nvSpPr>
        <p:spPr bwMode="auto">
          <a:xfrm>
            <a:off x="8412163" y="5057775"/>
            <a:ext cx="554037" cy="5540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65" name="Rounded Rectangular Callout 116"/>
          <p:cNvSpPr>
            <a:spLocks noChangeAspect="1"/>
          </p:cNvSpPr>
          <p:nvPr/>
        </p:nvSpPr>
        <p:spPr bwMode="auto">
          <a:xfrm>
            <a:off x="7748588" y="3605213"/>
            <a:ext cx="306387" cy="3063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66" name="Rounded Rectangular Callout 117"/>
          <p:cNvSpPr>
            <a:spLocks noChangeAspect="1"/>
          </p:cNvSpPr>
          <p:nvPr/>
        </p:nvSpPr>
        <p:spPr bwMode="auto">
          <a:xfrm>
            <a:off x="8694738" y="2301875"/>
            <a:ext cx="306387" cy="30638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67" name="Rounded Rectangular Callout 118"/>
          <p:cNvSpPr>
            <a:spLocks noChangeAspect="1"/>
          </p:cNvSpPr>
          <p:nvPr/>
        </p:nvSpPr>
        <p:spPr bwMode="auto">
          <a:xfrm>
            <a:off x="8609013" y="3689350"/>
            <a:ext cx="306387" cy="3048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68" name="Rounded Rectangular Callout 119"/>
          <p:cNvSpPr>
            <a:spLocks noChangeAspect="1"/>
          </p:cNvSpPr>
          <p:nvPr/>
        </p:nvSpPr>
        <p:spPr bwMode="auto">
          <a:xfrm>
            <a:off x="155575" y="2698750"/>
            <a:ext cx="466725" cy="4667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69" name="Rounded Rectangular Callout 120"/>
          <p:cNvSpPr>
            <a:spLocks noChangeAspect="1"/>
          </p:cNvSpPr>
          <p:nvPr/>
        </p:nvSpPr>
        <p:spPr bwMode="auto">
          <a:xfrm>
            <a:off x="474663" y="3167063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70" name="Rounded Rectangular Callout 121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71" name="Rounded Rectangular Callout 123"/>
          <p:cNvSpPr>
            <a:spLocks noChangeAspect="1"/>
          </p:cNvSpPr>
          <p:nvPr/>
        </p:nvSpPr>
        <p:spPr bwMode="auto">
          <a:xfrm>
            <a:off x="639763" y="3333750"/>
            <a:ext cx="608012" cy="6080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172" name="Rounded Rectangular Callout 124"/>
          <p:cNvSpPr>
            <a:spLocks noChangeAspect="1"/>
          </p:cNvSpPr>
          <p:nvPr/>
        </p:nvSpPr>
        <p:spPr bwMode="auto">
          <a:xfrm>
            <a:off x="0" y="3479800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grpSp>
        <p:nvGrpSpPr>
          <p:cNvPr id="6175" name="Group 31"/>
          <p:cNvGrpSpPr>
            <a:grpSpLocks/>
          </p:cNvGrpSpPr>
          <p:nvPr/>
        </p:nvGrpSpPr>
        <p:grpSpPr bwMode="auto">
          <a:xfrm rot="10800000">
            <a:off x="900490" y="1172369"/>
            <a:ext cx="1282700" cy="449262"/>
            <a:chOff x="0" y="0"/>
            <a:chExt cx="1447453" cy="431768"/>
          </a:xfrm>
        </p:grpSpPr>
        <p:sp>
          <p:nvSpPr>
            <p:cNvPr id="6176" name="Isosceles Triangle 32"/>
            <p:cNvSpPr>
              <a:spLocks noChangeArrowheads="1"/>
            </p:cNvSpPr>
            <p:nvPr/>
          </p:nvSpPr>
          <p:spPr bwMode="auto">
            <a:xfrm rot="10800000" flipV="1">
              <a:off x="907711" y="144610"/>
              <a:ext cx="488987" cy="171397"/>
            </a:xfrm>
            <a:prstGeom prst="triangle">
              <a:avLst>
                <a:gd name="adj" fmla="val 50000"/>
              </a:avLst>
            </a:prstGeom>
            <a:solidFill>
              <a:srgbClr val="ED5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 cmpd="sng">
                  <a:solidFill>
                    <a:srgbClr val="2570B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6177" name="Isosceles Triangle 33"/>
            <p:cNvSpPr>
              <a:spLocks noChangeArrowheads="1"/>
            </p:cNvSpPr>
            <p:nvPr/>
          </p:nvSpPr>
          <p:spPr bwMode="auto">
            <a:xfrm rot="10800000" flipV="1">
              <a:off x="516010" y="260371"/>
              <a:ext cx="488987" cy="171397"/>
            </a:xfrm>
            <a:prstGeom prst="triangle">
              <a:avLst>
                <a:gd name="adj" fmla="val 50000"/>
              </a:avLst>
            </a:pr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 cmpd="sng">
                  <a:solidFill>
                    <a:srgbClr val="2570B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6178" name="Isosceles Triangle 34"/>
            <p:cNvSpPr>
              <a:spLocks noChangeArrowheads="1"/>
            </p:cNvSpPr>
            <p:nvPr/>
          </p:nvSpPr>
          <p:spPr bwMode="auto">
            <a:xfrm rot="10800000" flipV="1">
              <a:off x="848441" y="8470"/>
              <a:ext cx="289865" cy="101602"/>
            </a:xfrm>
            <a:prstGeom prst="triangle">
              <a:avLst>
                <a:gd name="adj" fmla="val 50000"/>
              </a:avLst>
            </a:prstGeom>
            <a:noFill/>
            <a:ln w="19050" cap="rnd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6179" name="Isosceles Triangle 35"/>
            <p:cNvSpPr>
              <a:spLocks noChangeArrowheads="1"/>
            </p:cNvSpPr>
            <p:nvPr/>
          </p:nvSpPr>
          <p:spPr bwMode="auto">
            <a:xfrm rot="10800000" flipV="1">
              <a:off x="1302521" y="110074"/>
              <a:ext cx="144932" cy="50801"/>
            </a:xfrm>
            <a:prstGeom prst="triangle">
              <a:avLst>
                <a:gd name="adj" fmla="val 50000"/>
              </a:avLst>
            </a:prstGeom>
            <a:noFill/>
            <a:ln w="19050" cap="rnd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6180" name="Isosceles Triangle 36"/>
            <p:cNvSpPr>
              <a:spLocks noChangeArrowheads="1"/>
            </p:cNvSpPr>
            <p:nvPr/>
          </p:nvSpPr>
          <p:spPr bwMode="auto">
            <a:xfrm rot="10800000" flipV="1">
              <a:off x="0" y="0"/>
              <a:ext cx="1223360" cy="428806"/>
            </a:xfrm>
            <a:prstGeom prst="triangle">
              <a:avLst>
                <a:gd name="adj" fmla="val 50000"/>
              </a:avLst>
            </a:prstGeom>
            <a:noFill/>
            <a:ln w="19050" cap="rnd" cmpd="sng">
              <a:solidFill>
                <a:srgbClr val="FFA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  <p:sp>
        <p:nvSpPr>
          <p:cNvPr id="6181" name="Isosceles Triangle 37"/>
          <p:cNvSpPr>
            <a:spLocks noChangeArrowheads="1"/>
          </p:cNvSpPr>
          <p:nvPr/>
        </p:nvSpPr>
        <p:spPr bwMode="auto">
          <a:xfrm rot="16200000" flipV="1">
            <a:off x="487363" y="4694237"/>
            <a:ext cx="844550" cy="29527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E29121"/>
              </a:gs>
              <a:gs pos="100000">
                <a:srgbClr val="CE3000"/>
              </a:gs>
            </a:gsLst>
            <a:lin ang="16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 cmpd="sng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216694" y="600869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              </a:t>
            </a:r>
            <a:r>
              <a:rPr lang="zh-CN" altLang="en-US" sz="5400" b="1" dirty="0" smtClean="0">
                <a:solidFill>
                  <a:schemeClr val="bg1"/>
                </a:solidFill>
              </a:rPr>
              <a:t> 您将了解到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1479172" y="2212181"/>
            <a:ext cx="6190282" cy="3602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我们如何满足市场需求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我们的技术特点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我们用户体验方面的特色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9E70-7368-4020-A3EE-4DF5CA9665CB}" type="slidenum">
              <a:rPr lang="zh-CN" altLang="en-US"/>
              <a:pPr/>
              <a:t>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170" name="Rectangle 37"/>
          <p:cNvSpPr>
            <a:spLocks noChangeArrowheads="1"/>
          </p:cNvSpPr>
          <p:nvPr/>
        </p:nvSpPr>
        <p:spPr bwMode="auto">
          <a:xfrm>
            <a:off x="0" y="476250"/>
            <a:ext cx="9144000" cy="5800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 cmpd="sng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71" name="Oval 116"/>
          <p:cNvSpPr>
            <a:spLocks noChangeAspect="1"/>
          </p:cNvSpPr>
          <p:nvPr/>
        </p:nvSpPr>
        <p:spPr bwMode="auto">
          <a:xfrm>
            <a:off x="157163" y="5891213"/>
            <a:ext cx="503237" cy="554037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72" name="Oval 55"/>
          <p:cNvSpPr>
            <a:spLocks noChangeAspect="1"/>
          </p:cNvSpPr>
          <p:nvPr/>
        </p:nvSpPr>
        <p:spPr bwMode="auto">
          <a:xfrm>
            <a:off x="0" y="3986213"/>
            <a:ext cx="1438275" cy="1574800"/>
          </a:xfrm>
          <a:prstGeom prst="wedgeRoundRectCallout">
            <a:avLst>
              <a:gd name="adj1" fmla="val -13931"/>
              <a:gd name="adj2" fmla="val 63699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73" name="Oval 53"/>
          <p:cNvSpPr>
            <a:spLocks noChangeAspect="1"/>
          </p:cNvSpPr>
          <p:nvPr/>
        </p:nvSpPr>
        <p:spPr bwMode="auto">
          <a:xfrm>
            <a:off x="2020888" y="5422900"/>
            <a:ext cx="1909762" cy="11938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15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74" name="Oval 135"/>
          <p:cNvSpPr>
            <a:spLocks noChangeAspect="1"/>
          </p:cNvSpPr>
          <p:nvPr/>
        </p:nvSpPr>
        <p:spPr bwMode="auto">
          <a:xfrm>
            <a:off x="8056563" y="5140325"/>
            <a:ext cx="1138237" cy="1758950"/>
          </a:xfrm>
          <a:prstGeom prst="wedgeRoundRectCallout">
            <a:avLst>
              <a:gd name="adj1" fmla="val 4759"/>
              <a:gd name="adj2" fmla="val 59694"/>
              <a:gd name="adj3" fmla="val 16667"/>
            </a:avLst>
          </a:prstGeom>
          <a:solidFill>
            <a:srgbClr val="FDC51B">
              <a:alpha val="15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75" name="Rounded Rectangular Callout 11"/>
          <p:cNvSpPr>
            <a:spLocks noChangeAspect="1"/>
          </p:cNvSpPr>
          <p:nvPr/>
        </p:nvSpPr>
        <p:spPr bwMode="auto">
          <a:xfrm>
            <a:off x="6526213" y="4594225"/>
            <a:ext cx="1677987" cy="167798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3302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76" name="Rounded Rectangular Callout 12"/>
          <p:cNvSpPr>
            <a:spLocks noChangeAspect="1"/>
          </p:cNvSpPr>
          <p:nvPr/>
        </p:nvSpPr>
        <p:spPr bwMode="auto">
          <a:xfrm>
            <a:off x="708025" y="4791075"/>
            <a:ext cx="1909763" cy="19081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77" name="Rounded Rectangular Callout 13"/>
          <p:cNvSpPr>
            <a:spLocks noChangeAspect="1"/>
          </p:cNvSpPr>
          <p:nvPr/>
        </p:nvSpPr>
        <p:spPr bwMode="auto">
          <a:xfrm>
            <a:off x="6459538" y="5140325"/>
            <a:ext cx="1909762" cy="190976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9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78" name="Oval 126"/>
          <p:cNvSpPr>
            <a:spLocks noChangeAspect="1"/>
          </p:cNvSpPr>
          <p:nvPr/>
        </p:nvSpPr>
        <p:spPr bwMode="auto">
          <a:xfrm>
            <a:off x="5791200" y="6489700"/>
            <a:ext cx="1116013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177800" cap="rnd" cmpd="sng">
            <a:solidFill>
              <a:srgbClr val="FEEAAC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79" name="Oval 127"/>
          <p:cNvSpPr>
            <a:spLocks noChangeAspect="1"/>
          </p:cNvSpPr>
          <p:nvPr/>
        </p:nvSpPr>
        <p:spPr bwMode="auto">
          <a:xfrm>
            <a:off x="6127750" y="6408738"/>
            <a:ext cx="1236663" cy="525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177800" cap="rnd" cmpd="sng">
            <a:solidFill>
              <a:srgbClr val="FEEAAC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80" name="Rounded Rectangular Callout 17"/>
          <p:cNvSpPr>
            <a:spLocks noChangeAspect="1"/>
          </p:cNvSpPr>
          <p:nvPr/>
        </p:nvSpPr>
        <p:spPr bwMode="auto">
          <a:xfrm>
            <a:off x="11113" y="4941888"/>
            <a:ext cx="611187" cy="611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81" name="Oval 97"/>
          <p:cNvSpPr>
            <a:spLocks noChangeAspect="1"/>
          </p:cNvSpPr>
          <p:nvPr/>
        </p:nvSpPr>
        <p:spPr bwMode="auto">
          <a:xfrm>
            <a:off x="1165225" y="5902325"/>
            <a:ext cx="777875" cy="7493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82" name="Oval 98"/>
          <p:cNvSpPr>
            <a:spLocks noChangeAspect="1"/>
          </p:cNvSpPr>
          <p:nvPr/>
        </p:nvSpPr>
        <p:spPr bwMode="auto">
          <a:xfrm>
            <a:off x="800100" y="5405438"/>
            <a:ext cx="563563" cy="896937"/>
          </a:xfrm>
          <a:prstGeom prst="wedgeRoundRectCallout">
            <a:avLst>
              <a:gd name="adj1" fmla="val 6060"/>
              <a:gd name="adj2" fmla="val 59412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83" name="Oval 107"/>
          <p:cNvSpPr>
            <a:spLocks noChangeAspect="1"/>
          </p:cNvSpPr>
          <p:nvPr/>
        </p:nvSpPr>
        <p:spPr bwMode="auto">
          <a:xfrm>
            <a:off x="8915400" y="749300"/>
            <a:ext cx="276225" cy="9080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84" name="Rounded Rectangular Callout 21"/>
          <p:cNvSpPr>
            <a:spLocks noChangeAspect="1"/>
          </p:cNvSpPr>
          <p:nvPr/>
        </p:nvSpPr>
        <p:spPr bwMode="auto">
          <a:xfrm>
            <a:off x="7629525" y="5611813"/>
            <a:ext cx="739775" cy="738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85" name="Rounded Rectangular Callout 22"/>
          <p:cNvSpPr>
            <a:spLocks noChangeAspect="1"/>
          </p:cNvSpPr>
          <p:nvPr/>
        </p:nvSpPr>
        <p:spPr bwMode="auto">
          <a:xfrm>
            <a:off x="6972300" y="5241925"/>
            <a:ext cx="739775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86" name="Rounded Rectangular Callout 23"/>
          <p:cNvSpPr>
            <a:spLocks noChangeAspect="1"/>
          </p:cNvSpPr>
          <p:nvPr/>
        </p:nvSpPr>
        <p:spPr bwMode="auto">
          <a:xfrm>
            <a:off x="8229600" y="5667375"/>
            <a:ext cx="604838" cy="6048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87" name="Oval 116"/>
          <p:cNvSpPr>
            <a:spLocks noChangeAspect="1"/>
          </p:cNvSpPr>
          <p:nvPr/>
        </p:nvSpPr>
        <p:spPr bwMode="auto">
          <a:xfrm>
            <a:off x="7027863" y="6015038"/>
            <a:ext cx="503237" cy="554037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88" name="Date Placeholder 3"/>
          <p:cNvSpPr>
            <a:spLocks noChangeArrowheads="1"/>
          </p:cNvSpPr>
          <p:nvPr/>
        </p:nvSpPr>
        <p:spPr bwMode="auto">
          <a:xfrm>
            <a:off x="6437313" y="6450013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*</a:t>
            </a:r>
            <a:endParaRPr lang="zh-CN" altLang="zh-CN"/>
          </a:p>
        </p:txBody>
      </p:sp>
      <p:sp>
        <p:nvSpPr>
          <p:cNvPr id="7189" name="Footer Placeholder 4"/>
          <p:cNvSpPr>
            <a:spLocks noChangeArrowheads="1"/>
          </p:cNvSpPr>
          <p:nvPr/>
        </p:nvSpPr>
        <p:spPr bwMode="auto">
          <a:xfrm>
            <a:off x="0" y="64500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100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© Social Centered Selling LLC | connect. collaborate. close!</a:t>
            </a:r>
            <a:endParaRPr lang="zh-CN" altLang="zh-CN"/>
          </a:p>
        </p:txBody>
      </p:sp>
      <p:sp>
        <p:nvSpPr>
          <p:cNvPr id="7190" name="Rounded Rectangular Callout 27"/>
          <p:cNvSpPr>
            <a:spLocks noChangeAspect="1"/>
          </p:cNvSpPr>
          <p:nvPr/>
        </p:nvSpPr>
        <p:spPr bwMode="auto">
          <a:xfrm>
            <a:off x="155575" y="2698750"/>
            <a:ext cx="466725" cy="4667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91" name="Rounded Rectangular Callout 28"/>
          <p:cNvSpPr>
            <a:spLocks noChangeAspect="1"/>
          </p:cNvSpPr>
          <p:nvPr/>
        </p:nvSpPr>
        <p:spPr bwMode="auto">
          <a:xfrm>
            <a:off x="474663" y="3167063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92" name="Rounded Rectangular Callout 29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93" name="Rounded Rectangular Callout 30"/>
          <p:cNvSpPr>
            <a:spLocks noChangeAspect="1"/>
          </p:cNvSpPr>
          <p:nvPr/>
        </p:nvSpPr>
        <p:spPr bwMode="auto">
          <a:xfrm>
            <a:off x="630238" y="3625850"/>
            <a:ext cx="315912" cy="3143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94" name="Rounded Rectangular Callout 31"/>
          <p:cNvSpPr>
            <a:spLocks noChangeAspect="1"/>
          </p:cNvSpPr>
          <p:nvPr/>
        </p:nvSpPr>
        <p:spPr bwMode="auto">
          <a:xfrm>
            <a:off x="0" y="3479800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95" name="Rounded Rectangular Callout 32"/>
          <p:cNvSpPr>
            <a:spLocks noChangeAspect="1"/>
          </p:cNvSpPr>
          <p:nvPr/>
        </p:nvSpPr>
        <p:spPr bwMode="auto">
          <a:xfrm>
            <a:off x="7905750" y="3813175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96" name="Rounded Rectangular Callout 33"/>
          <p:cNvSpPr>
            <a:spLocks noChangeAspect="1"/>
          </p:cNvSpPr>
          <p:nvPr/>
        </p:nvSpPr>
        <p:spPr bwMode="auto">
          <a:xfrm>
            <a:off x="8224838" y="4281488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97" name="Rounded Rectangular Callout 34"/>
          <p:cNvSpPr>
            <a:spLocks noChangeAspect="1"/>
          </p:cNvSpPr>
          <p:nvPr/>
        </p:nvSpPr>
        <p:spPr bwMode="auto">
          <a:xfrm>
            <a:off x="8020050" y="4497388"/>
            <a:ext cx="352425" cy="352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98" name="Rounded Rectangular Callout 35"/>
          <p:cNvSpPr>
            <a:spLocks noChangeAspect="1"/>
          </p:cNvSpPr>
          <p:nvPr/>
        </p:nvSpPr>
        <p:spPr bwMode="auto">
          <a:xfrm>
            <a:off x="8389938" y="4448175"/>
            <a:ext cx="608012" cy="6080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199" name="Rounded Rectangular Callout 36"/>
          <p:cNvSpPr>
            <a:spLocks noChangeAspect="1"/>
          </p:cNvSpPr>
          <p:nvPr/>
        </p:nvSpPr>
        <p:spPr bwMode="auto">
          <a:xfrm>
            <a:off x="7750175" y="4594225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200" name="Oval 116"/>
          <p:cNvSpPr>
            <a:spLocks noChangeAspect="1"/>
          </p:cNvSpPr>
          <p:nvPr/>
        </p:nvSpPr>
        <p:spPr bwMode="auto">
          <a:xfrm flipH="1">
            <a:off x="1768475" y="6005513"/>
            <a:ext cx="908050" cy="5540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8" name="标题 1"/>
          <p:cNvSpPr>
            <a:spLocks noGrp="1"/>
          </p:cNvSpPr>
          <p:nvPr>
            <p:ph type="title"/>
          </p:nvPr>
        </p:nvSpPr>
        <p:spPr bwMode="auto">
          <a:xfrm>
            <a:off x="395536" y="249289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着眼于需求</a:t>
            </a:r>
            <a:endParaRPr kumimoji="0" lang="zh-CN" altLang="en-US" sz="6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631601"/>
            </a:gs>
            <a:gs pos="417">
              <a:srgbClr val="631601"/>
            </a:gs>
            <a:gs pos="12999">
              <a:srgbClr val="E29121"/>
            </a:gs>
            <a:gs pos="71999">
              <a:srgbClr val="262626"/>
            </a:gs>
            <a:gs pos="98332">
              <a:srgbClr val="3D0E01"/>
            </a:gs>
            <a:gs pos="100000">
              <a:srgbClr val="3D0E0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1F2-ACDB-4C29-A9A5-56E321A78AC4}" type="slidenum">
              <a:rPr lang="zh-CN" altLang="en-US"/>
              <a:pPr/>
              <a:t>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9218" name="Rounded Rectangular Callout 99"/>
          <p:cNvSpPr>
            <a:spLocks noChangeAspect="1"/>
          </p:cNvSpPr>
          <p:nvPr/>
        </p:nvSpPr>
        <p:spPr bwMode="auto">
          <a:xfrm>
            <a:off x="4257675" y="4600575"/>
            <a:ext cx="1909763" cy="190976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6E45">
              <a:alpha val="999"/>
            </a:srgbClr>
          </a:solidFill>
          <a:ln w="330200" cap="rnd" cmpd="sng">
            <a:solidFill>
              <a:srgbClr val="B146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19" name="Oval 55"/>
          <p:cNvSpPr>
            <a:spLocks noChangeAspect="1"/>
          </p:cNvSpPr>
          <p:nvPr/>
        </p:nvSpPr>
        <p:spPr bwMode="auto">
          <a:xfrm>
            <a:off x="2787650" y="4953000"/>
            <a:ext cx="1438275" cy="1574800"/>
          </a:xfrm>
          <a:prstGeom prst="wedgeRoundRectCallout">
            <a:avLst>
              <a:gd name="adj1" fmla="val -13931"/>
              <a:gd name="adj2" fmla="val 63699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942102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20" name="Rounded Rectangular Callout 98"/>
          <p:cNvSpPr>
            <a:spLocks noChangeAspect="1"/>
          </p:cNvSpPr>
          <p:nvPr/>
        </p:nvSpPr>
        <p:spPr bwMode="auto">
          <a:xfrm>
            <a:off x="981075" y="6067425"/>
            <a:ext cx="604838" cy="6048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942102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21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800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 cmpd="sng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22" name="Date Placeholder 3"/>
          <p:cNvSpPr>
            <a:spLocks noChangeArrowheads="1"/>
          </p:cNvSpPr>
          <p:nvPr/>
        </p:nvSpPr>
        <p:spPr bwMode="auto">
          <a:xfrm>
            <a:off x="6437313" y="6450013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*</a:t>
            </a:r>
            <a:endParaRPr lang="zh-CN" altLang="zh-CN"/>
          </a:p>
        </p:txBody>
      </p:sp>
      <p:sp>
        <p:nvSpPr>
          <p:cNvPr id="9223" name="Footer Placeholder 4"/>
          <p:cNvSpPr>
            <a:spLocks noChangeArrowheads="1"/>
          </p:cNvSpPr>
          <p:nvPr/>
        </p:nvSpPr>
        <p:spPr bwMode="auto">
          <a:xfrm>
            <a:off x="0" y="64500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1000">
                <a:solidFill>
                  <a:srgbClr val="FFFFFF"/>
                </a:solidFill>
                <a:latin typeface="DFGangBiW2-B5" charset="-120"/>
                <a:ea typeface="DFGangBiW2-B5" charset="-120"/>
                <a:sym typeface="Calibri" pitchFamily="34" charset="0"/>
              </a:rPr>
              <a:t>© Social Centered Selling LLC | connect. collaborate. close!</a:t>
            </a:r>
          </a:p>
        </p:txBody>
      </p:sp>
      <p:sp>
        <p:nvSpPr>
          <p:cNvPr id="9224" name="Oval 116"/>
          <p:cNvSpPr>
            <a:spLocks noChangeAspect="1"/>
          </p:cNvSpPr>
          <p:nvPr/>
        </p:nvSpPr>
        <p:spPr bwMode="auto">
          <a:xfrm>
            <a:off x="6543675" y="5854700"/>
            <a:ext cx="504825" cy="554038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D6E45">
              <a:alpha val="4999"/>
            </a:srgbClr>
          </a:solidFill>
          <a:ln w="63500" cap="rnd" cmpd="sng">
            <a:solidFill>
              <a:srgbClr val="F5D3A1">
                <a:alpha val="15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25" name="Rounded Rectangular Callout 103"/>
          <p:cNvSpPr>
            <a:spLocks noChangeAspect="1"/>
          </p:cNvSpPr>
          <p:nvPr/>
        </p:nvSpPr>
        <p:spPr bwMode="auto">
          <a:xfrm>
            <a:off x="8102600" y="4013200"/>
            <a:ext cx="1041400" cy="10414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9999"/>
            </a:srgbClr>
          </a:solidFill>
          <a:ln w="1778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26" name="Oval 126"/>
          <p:cNvSpPr>
            <a:spLocks noChangeAspect="1"/>
          </p:cNvSpPr>
          <p:nvPr/>
        </p:nvSpPr>
        <p:spPr bwMode="auto">
          <a:xfrm>
            <a:off x="5775325" y="6524625"/>
            <a:ext cx="1114425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942102">
              <a:alpha val="4999"/>
            </a:srgbClr>
          </a:solidFill>
          <a:ln w="177800" cap="rnd" cmpd="sng">
            <a:solidFill>
              <a:srgbClr val="942102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27" name="Rounded Rectangular Callout 105"/>
          <p:cNvSpPr>
            <a:spLocks noChangeAspect="1"/>
          </p:cNvSpPr>
          <p:nvPr/>
        </p:nvSpPr>
        <p:spPr bwMode="auto">
          <a:xfrm>
            <a:off x="11113" y="4941888"/>
            <a:ext cx="611187" cy="611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28" name="Rounded Rectangular Callout 106"/>
          <p:cNvSpPr>
            <a:spLocks noChangeAspect="1"/>
          </p:cNvSpPr>
          <p:nvPr/>
        </p:nvSpPr>
        <p:spPr bwMode="auto">
          <a:xfrm>
            <a:off x="7881938" y="2138363"/>
            <a:ext cx="1128712" cy="11287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29" name="Oval 107"/>
          <p:cNvSpPr>
            <a:spLocks noChangeAspect="1"/>
          </p:cNvSpPr>
          <p:nvPr/>
        </p:nvSpPr>
        <p:spPr bwMode="auto">
          <a:xfrm>
            <a:off x="8915400" y="749300"/>
            <a:ext cx="276225" cy="9080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30" name="Rounded Rectangular Callout 108"/>
          <p:cNvSpPr>
            <a:spLocks noChangeAspect="1"/>
          </p:cNvSpPr>
          <p:nvPr/>
        </p:nvSpPr>
        <p:spPr bwMode="auto">
          <a:xfrm>
            <a:off x="7804150" y="2735263"/>
            <a:ext cx="969963" cy="9699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31" name="Rounded Rectangular Callout 109"/>
          <p:cNvSpPr>
            <a:spLocks noChangeAspect="1"/>
          </p:cNvSpPr>
          <p:nvPr/>
        </p:nvSpPr>
        <p:spPr bwMode="auto">
          <a:xfrm>
            <a:off x="8304213" y="1770063"/>
            <a:ext cx="608012" cy="6080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32" name="Rounded Rectangular Callout 110"/>
          <p:cNvSpPr>
            <a:spLocks noChangeAspect="1"/>
          </p:cNvSpPr>
          <p:nvPr/>
        </p:nvSpPr>
        <p:spPr bwMode="auto">
          <a:xfrm flipH="1">
            <a:off x="8177213" y="587375"/>
            <a:ext cx="811212" cy="8096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33" name="Rounded Rectangular Callout 111"/>
          <p:cNvSpPr>
            <a:spLocks noChangeAspect="1"/>
          </p:cNvSpPr>
          <p:nvPr/>
        </p:nvSpPr>
        <p:spPr bwMode="auto">
          <a:xfrm>
            <a:off x="6943725" y="5861050"/>
            <a:ext cx="739775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>
                <a:alpha val="39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34" name="Rounded Rectangular Callout 112"/>
          <p:cNvSpPr>
            <a:spLocks noChangeAspect="1"/>
          </p:cNvSpPr>
          <p:nvPr/>
        </p:nvSpPr>
        <p:spPr bwMode="auto">
          <a:xfrm>
            <a:off x="7494588" y="4927600"/>
            <a:ext cx="738187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35" name="Rounded Rectangular Callout 113"/>
          <p:cNvSpPr>
            <a:spLocks noChangeAspect="1"/>
          </p:cNvSpPr>
          <p:nvPr/>
        </p:nvSpPr>
        <p:spPr bwMode="auto">
          <a:xfrm>
            <a:off x="8078788" y="4097338"/>
            <a:ext cx="554037" cy="5540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36" name="Rounded Rectangular Callout 114"/>
          <p:cNvSpPr>
            <a:spLocks noChangeAspect="1"/>
          </p:cNvSpPr>
          <p:nvPr/>
        </p:nvSpPr>
        <p:spPr bwMode="auto">
          <a:xfrm>
            <a:off x="8412163" y="5057775"/>
            <a:ext cx="554037" cy="5540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37" name="Rounded Rectangular Callout 116"/>
          <p:cNvSpPr>
            <a:spLocks noChangeAspect="1"/>
          </p:cNvSpPr>
          <p:nvPr/>
        </p:nvSpPr>
        <p:spPr bwMode="auto">
          <a:xfrm>
            <a:off x="7748588" y="3605213"/>
            <a:ext cx="306387" cy="3063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38" name="Rounded Rectangular Callout 117"/>
          <p:cNvSpPr>
            <a:spLocks noChangeAspect="1"/>
          </p:cNvSpPr>
          <p:nvPr/>
        </p:nvSpPr>
        <p:spPr bwMode="auto">
          <a:xfrm>
            <a:off x="8694738" y="2301875"/>
            <a:ext cx="306387" cy="30638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39" name="Rounded Rectangular Callout 118"/>
          <p:cNvSpPr>
            <a:spLocks noChangeAspect="1"/>
          </p:cNvSpPr>
          <p:nvPr/>
        </p:nvSpPr>
        <p:spPr bwMode="auto">
          <a:xfrm>
            <a:off x="8609013" y="3689350"/>
            <a:ext cx="306387" cy="3048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40" name="Rounded Rectangular Callout 119"/>
          <p:cNvSpPr>
            <a:spLocks noChangeAspect="1"/>
          </p:cNvSpPr>
          <p:nvPr/>
        </p:nvSpPr>
        <p:spPr bwMode="auto">
          <a:xfrm>
            <a:off x="155575" y="2698750"/>
            <a:ext cx="466725" cy="4667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41" name="Rounded Rectangular Callout 120"/>
          <p:cNvSpPr>
            <a:spLocks noChangeAspect="1"/>
          </p:cNvSpPr>
          <p:nvPr/>
        </p:nvSpPr>
        <p:spPr bwMode="auto">
          <a:xfrm>
            <a:off x="474663" y="3167063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42" name="Rounded Rectangular Callout 121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43" name="Rounded Rectangular Callout 123"/>
          <p:cNvSpPr>
            <a:spLocks noChangeAspect="1"/>
          </p:cNvSpPr>
          <p:nvPr/>
        </p:nvSpPr>
        <p:spPr bwMode="auto">
          <a:xfrm>
            <a:off x="639763" y="3333750"/>
            <a:ext cx="608012" cy="6080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244" name="Rounded Rectangular Callout 124"/>
          <p:cNvSpPr>
            <a:spLocks noChangeAspect="1"/>
          </p:cNvSpPr>
          <p:nvPr/>
        </p:nvSpPr>
        <p:spPr bwMode="auto">
          <a:xfrm>
            <a:off x="0" y="3479800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5544" y="473670"/>
            <a:ext cx="4900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prstClr val="black"/>
                </a:solidFill>
                <a:latin typeface="Calibri"/>
                <a:ea typeface="宋体"/>
                <a:cs typeface="+mj-cs"/>
              </a:rPr>
              <a:t>行业蓬勃发展</a:t>
            </a:r>
            <a:endParaRPr lang="zh-CN" altLang="en-US" sz="5400" dirty="0"/>
          </a:p>
        </p:txBody>
      </p:sp>
      <p:pic>
        <p:nvPicPr>
          <p:cNvPr id="9246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69" y="1490365"/>
            <a:ext cx="5821379" cy="468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494" y="1541314"/>
            <a:ext cx="6633912" cy="4740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ABAB-ED01-4AB8-8669-87B55BC27D30}" type="slidenum">
              <a:rPr lang="zh-CN" altLang="en-US"/>
              <a:pPr/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122" name="Rectangle 37"/>
          <p:cNvSpPr>
            <a:spLocks noChangeArrowheads="1"/>
          </p:cNvSpPr>
          <p:nvPr/>
        </p:nvSpPr>
        <p:spPr bwMode="auto">
          <a:xfrm>
            <a:off x="0" y="476250"/>
            <a:ext cx="9144000" cy="5800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 cmpd="sng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23" name="Oval 116"/>
          <p:cNvSpPr>
            <a:spLocks noChangeAspect="1"/>
          </p:cNvSpPr>
          <p:nvPr/>
        </p:nvSpPr>
        <p:spPr bwMode="auto">
          <a:xfrm>
            <a:off x="157163" y="5891213"/>
            <a:ext cx="503237" cy="554037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24" name="Oval 55"/>
          <p:cNvSpPr>
            <a:spLocks noChangeAspect="1"/>
          </p:cNvSpPr>
          <p:nvPr/>
        </p:nvSpPr>
        <p:spPr bwMode="auto">
          <a:xfrm>
            <a:off x="0" y="3986213"/>
            <a:ext cx="1438275" cy="1574800"/>
          </a:xfrm>
          <a:prstGeom prst="wedgeRoundRectCallout">
            <a:avLst>
              <a:gd name="adj1" fmla="val -13931"/>
              <a:gd name="adj2" fmla="val 63699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25" name="Oval 53"/>
          <p:cNvSpPr>
            <a:spLocks noChangeAspect="1"/>
          </p:cNvSpPr>
          <p:nvPr/>
        </p:nvSpPr>
        <p:spPr bwMode="auto">
          <a:xfrm>
            <a:off x="2020888" y="5422900"/>
            <a:ext cx="1909762" cy="11938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15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26" name="Oval 135"/>
          <p:cNvSpPr>
            <a:spLocks noChangeAspect="1"/>
          </p:cNvSpPr>
          <p:nvPr/>
        </p:nvSpPr>
        <p:spPr bwMode="auto">
          <a:xfrm>
            <a:off x="8056563" y="5140325"/>
            <a:ext cx="1138237" cy="1758950"/>
          </a:xfrm>
          <a:prstGeom prst="wedgeRoundRectCallout">
            <a:avLst>
              <a:gd name="adj1" fmla="val 4759"/>
              <a:gd name="adj2" fmla="val 59694"/>
              <a:gd name="adj3" fmla="val 16667"/>
            </a:avLst>
          </a:prstGeom>
          <a:solidFill>
            <a:srgbClr val="FDC51B">
              <a:alpha val="15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27" name="Rounded Rectangular Callout 11"/>
          <p:cNvSpPr>
            <a:spLocks noChangeAspect="1"/>
          </p:cNvSpPr>
          <p:nvPr/>
        </p:nvSpPr>
        <p:spPr bwMode="auto">
          <a:xfrm>
            <a:off x="6526213" y="4594225"/>
            <a:ext cx="1677987" cy="167798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3302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28" name="Rounded Rectangular Callout 12"/>
          <p:cNvSpPr>
            <a:spLocks noChangeAspect="1"/>
          </p:cNvSpPr>
          <p:nvPr/>
        </p:nvSpPr>
        <p:spPr bwMode="auto">
          <a:xfrm>
            <a:off x="708025" y="4791075"/>
            <a:ext cx="1909763" cy="19081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29" name="Rounded Rectangular Callout 13"/>
          <p:cNvSpPr>
            <a:spLocks noChangeAspect="1"/>
          </p:cNvSpPr>
          <p:nvPr/>
        </p:nvSpPr>
        <p:spPr bwMode="auto">
          <a:xfrm>
            <a:off x="6459538" y="5140325"/>
            <a:ext cx="1909762" cy="190976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9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30" name="Oval 126"/>
          <p:cNvSpPr>
            <a:spLocks noChangeAspect="1"/>
          </p:cNvSpPr>
          <p:nvPr/>
        </p:nvSpPr>
        <p:spPr bwMode="auto">
          <a:xfrm>
            <a:off x="5791200" y="6489700"/>
            <a:ext cx="1116013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177800" cap="rnd" cmpd="sng">
            <a:solidFill>
              <a:srgbClr val="FEEAAC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31" name="Oval 127"/>
          <p:cNvSpPr>
            <a:spLocks noChangeAspect="1"/>
          </p:cNvSpPr>
          <p:nvPr/>
        </p:nvSpPr>
        <p:spPr bwMode="auto">
          <a:xfrm>
            <a:off x="6127750" y="6408738"/>
            <a:ext cx="1236663" cy="525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177800" cap="rnd" cmpd="sng">
            <a:solidFill>
              <a:srgbClr val="FEEAAC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32" name="Rounded Rectangular Callout 17"/>
          <p:cNvSpPr>
            <a:spLocks noChangeAspect="1"/>
          </p:cNvSpPr>
          <p:nvPr/>
        </p:nvSpPr>
        <p:spPr bwMode="auto">
          <a:xfrm>
            <a:off x="11113" y="4941888"/>
            <a:ext cx="611187" cy="611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33" name="Oval 97"/>
          <p:cNvSpPr>
            <a:spLocks noChangeAspect="1"/>
          </p:cNvSpPr>
          <p:nvPr/>
        </p:nvSpPr>
        <p:spPr bwMode="auto">
          <a:xfrm>
            <a:off x="1165225" y="5902325"/>
            <a:ext cx="777875" cy="7493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34" name="Oval 98"/>
          <p:cNvSpPr>
            <a:spLocks noChangeAspect="1"/>
          </p:cNvSpPr>
          <p:nvPr/>
        </p:nvSpPr>
        <p:spPr bwMode="auto">
          <a:xfrm>
            <a:off x="800100" y="5405438"/>
            <a:ext cx="563563" cy="896937"/>
          </a:xfrm>
          <a:prstGeom prst="wedgeRoundRectCallout">
            <a:avLst>
              <a:gd name="adj1" fmla="val 6060"/>
              <a:gd name="adj2" fmla="val 59412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35" name="Oval 107"/>
          <p:cNvSpPr>
            <a:spLocks noChangeAspect="1"/>
          </p:cNvSpPr>
          <p:nvPr/>
        </p:nvSpPr>
        <p:spPr bwMode="auto">
          <a:xfrm>
            <a:off x="8915400" y="749300"/>
            <a:ext cx="276225" cy="9080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36" name="Rounded Rectangular Callout 21"/>
          <p:cNvSpPr>
            <a:spLocks noChangeAspect="1"/>
          </p:cNvSpPr>
          <p:nvPr/>
        </p:nvSpPr>
        <p:spPr bwMode="auto">
          <a:xfrm>
            <a:off x="7629525" y="5611813"/>
            <a:ext cx="739775" cy="738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37" name="Rounded Rectangular Callout 22"/>
          <p:cNvSpPr>
            <a:spLocks noChangeAspect="1"/>
          </p:cNvSpPr>
          <p:nvPr/>
        </p:nvSpPr>
        <p:spPr bwMode="auto">
          <a:xfrm>
            <a:off x="6972300" y="5241925"/>
            <a:ext cx="739775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38" name="Rounded Rectangular Callout 23"/>
          <p:cNvSpPr>
            <a:spLocks noChangeAspect="1"/>
          </p:cNvSpPr>
          <p:nvPr/>
        </p:nvSpPr>
        <p:spPr bwMode="auto">
          <a:xfrm>
            <a:off x="8229600" y="5667375"/>
            <a:ext cx="604838" cy="6048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39" name="Oval 116"/>
          <p:cNvSpPr>
            <a:spLocks noChangeAspect="1"/>
          </p:cNvSpPr>
          <p:nvPr/>
        </p:nvSpPr>
        <p:spPr bwMode="auto">
          <a:xfrm>
            <a:off x="7027863" y="6015038"/>
            <a:ext cx="503237" cy="554037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40" name="Date Placeholder 3"/>
          <p:cNvSpPr>
            <a:spLocks noChangeArrowheads="1"/>
          </p:cNvSpPr>
          <p:nvPr/>
        </p:nvSpPr>
        <p:spPr bwMode="auto">
          <a:xfrm>
            <a:off x="6437313" y="6450013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*</a:t>
            </a:r>
            <a:endParaRPr lang="zh-CN" altLang="zh-CN"/>
          </a:p>
        </p:txBody>
      </p:sp>
      <p:sp>
        <p:nvSpPr>
          <p:cNvPr id="5141" name="Footer Placeholder 4"/>
          <p:cNvSpPr>
            <a:spLocks noChangeArrowheads="1"/>
          </p:cNvSpPr>
          <p:nvPr/>
        </p:nvSpPr>
        <p:spPr bwMode="auto">
          <a:xfrm>
            <a:off x="0" y="64500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100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© Social Centered Selling LLC | connect. collaborate. close!</a:t>
            </a:r>
            <a:endParaRPr lang="zh-CN" altLang="zh-CN"/>
          </a:p>
        </p:txBody>
      </p:sp>
      <p:sp>
        <p:nvSpPr>
          <p:cNvPr id="5142" name="Rounded Rectangular Callout 27"/>
          <p:cNvSpPr>
            <a:spLocks noChangeAspect="1"/>
          </p:cNvSpPr>
          <p:nvPr/>
        </p:nvSpPr>
        <p:spPr bwMode="auto">
          <a:xfrm>
            <a:off x="155575" y="2698750"/>
            <a:ext cx="466725" cy="4667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43" name="Rounded Rectangular Callout 28"/>
          <p:cNvSpPr>
            <a:spLocks noChangeAspect="1"/>
          </p:cNvSpPr>
          <p:nvPr/>
        </p:nvSpPr>
        <p:spPr bwMode="auto">
          <a:xfrm>
            <a:off x="474663" y="3167063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44" name="Rounded Rectangular Callout 29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45" name="Rounded Rectangular Callout 30"/>
          <p:cNvSpPr>
            <a:spLocks noChangeAspect="1"/>
          </p:cNvSpPr>
          <p:nvPr/>
        </p:nvSpPr>
        <p:spPr bwMode="auto">
          <a:xfrm>
            <a:off x="630238" y="3625850"/>
            <a:ext cx="315912" cy="3143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46" name="Rounded Rectangular Callout 31"/>
          <p:cNvSpPr>
            <a:spLocks noChangeAspect="1"/>
          </p:cNvSpPr>
          <p:nvPr/>
        </p:nvSpPr>
        <p:spPr bwMode="auto">
          <a:xfrm>
            <a:off x="0" y="3479800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47" name="Rounded Rectangular Callout 32"/>
          <p:cNvSpPr>
            <a:spLocks noChangeAspect="1"/>
          </p:cNvSpPr>
          <p:nvPr/>
        </p:nvSpPr>
        <p:spPr bwMode="auto">
          <a:xfrm>
            <a:off x="7905750" y="3813175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48" name="Rounded Rectangular Callout 33"/>
          <p:cNvSpPr>
            <a:spLocks noChangeAspect="1"/>
          </p:cNvSpPr>
          <p:nvPr/>
        </p:nvSpPr>
        <p:spPr bwMode="auto">
          <a:xfrm>
            <a:off x="8224838" y="4281488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49" name="Rounded Rectangular Callout 34"/>
          <p:cNvSpPr>
            <a:spLocks noChangeAspect="1"/>
          </p:cNvSpPr>
          <p:nvPr/>
        </p:nvSpPr>
        <p:spPr bwMode="auto">
          <a:xfrm>
            <a:off x="8020050" y="4497388"/>
            <a:ext cx="352425" cy="352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50" name="Rounded Rectangular Callout 35"/>
          <p:cNvSpPr>
            <a:spLocks noChangeAspect="1"/>
          </p:cNvSpPr>
          <p:nvPr/>
        </p:nvSpPr>
        <p:spPr bwMode="auto">
          <a:xfrm>
            <a:off x="8389938" y="4448175"/>
            <a:ext cx="608012" cy="6080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51" name="Rounded Rectangular Callout 36"/>
          <p:cNvSpPr>
            <a:spLocks noChangeAspect="1"/>
          </p:cNvSpPr>
          <p:nvPr/>
        </p:nvSpPr>
        <p:spPr bwMode="auto">
          <a:xfrm>
            <a:off x="7750175" y="4594225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52" name="Oval 116"/>
          <p:cNvSpPr>
            <a:spLocks noChangeAspect="1"/>
          </p:cNvSpPr>
          <p:nvPr/>
        </p:nvSpPr>
        <p:spPr bwMode="auto">
          <a:xfrm flipH="1">
            <a:off x="1768475" y="6005513"/>
            <a:ext cx="908050" cy="5540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57" name="Isosceles Triangle 5"/>
          <p:cNvSpPr>
            <a:spLocks noChangeArrowheads="1"/>
          </p:cNvSpPr>
          <p:nvPr/>
        </p:nvSpPr>
        <p:spPr bwMode="auto">
          <a:xfrm rot="16200000" flipV="1">
            <a:off x="885600" y="2597943"/>
            <a:ext cx="844550" cy="2968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E29121"/>
              </a:gs>
              <a:gs pos="100000">
                <a:srgbClr val="CE3000"/>
              </a:gs>
            </a:gsLst>
            <a:lin ang="16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 cmpd="sng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grpSp>
        <p:nvGrpSpPr>
          <p:cNvPr id="5158" name="Group 38"/>
          <p:cNvGrpSpPr>
            <a:grpSpLocks/>
          </p:cNvGrpSpPr>
          <p:nvPr/>
        </p:nvGrpSpPr>
        <p:grpSpPr bwMode="auto">
          <a:xfrm>
            <a:off x="6265863" y="4899025"/>
            <a:ext cx="1503362" cy="525463"/>
            <a:chOff x="0" y="0"/>
            <a:chExt cx="1447453" cy="431768"/>
          </a:xfrm>
        </p:grpSpPr>
        <p:sp>
          <p:nvSpPr>
            <p:cNvPr id="5159" name="Isosceles Triangle 22"/>
            <p:cNvSpPr>
              <a:spLocks noChangeArrowheads="1"/>
            </p:cNvSpPr>
            <p:nvPr/>
          </p:nvSpPr>
          <p:spPr bwMode="auto">
            <a:xfrm rot="10800000" flipV="1">
              <a:off x="907711" y="144610"/>
              <a:ext cx="488987" cy="171397"/>
            </a:xfrm>
            <a:prstGeom prst="triangle">
              <a:avLst>
                <a:gd name="adj" fmla="val 50000"/>
              </a:avLst>
            </a:prstGeom>
            <a:solidFill>
              <a:srgbClr val="ED5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 cmpd="sng">
                  <a:solidFill>
                    <a:srgbClr val="2570B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5160" name="Isosceles Triangle 23"/>
            <p:cNvSpPr>
              <a:spLocks noChangeArrowheads="1"/>
            </p:cNvSpPr>
            <p:nvPr/>
          </p:nvSpPr>
          <p:spPr bwMode="auto">
            <a:xfrm rot="10800000" flipV="1">
              <a:off x="516010" y="260371"/>
              <a:ext cx="488987" cy="171397"/>
            </a:xfrm>
            <a:prstGeom prst="triangle">
              <a:avLst>
                <a:gd name="adj" fmla="val 50000"/>
              </a:avLst>
            </a:pr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 cmpd="sng">
                  <a:solidFill>
                    <a:srgbClr val="2570B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5161" name="Isosceles Triangle 24"/>
            <p:cNvSpPr>
              <a:spLocks noChangeArrowheads="1"/>
            </p:cNvSpPr>
            <p:nvPr/>
          </p:nvSpPr>
          <p:spPr bwMode="auto">
            <a:xfrm rot="10800000" flipV="1">
              <a:off x="848441" y="8470"/>
              <a:ext cx="289865" cy="101602"/>
            </a:xfrm>
            <a:prstGeom prst="triangle">
              <a:avLst>
                <a:gd name="adj" fmla="val 50000"/>
              </a:avLst>
            </a:prstGeom>
            <a:noFill/>
            <a:ln w="19050" cap="rnd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5162" name="Isosceles Triangle 25"/>
            <p:cNvSpPr>
              <a:spLocks noChangeArrowheads="1"/>
            </p:cNvSpPr>
            <p:nvPr/>
          </p:nvSpPr>
          <p:spPr bwMode="auto">
            <a:xfrm rot="10800000" flipV="1">
              <a:off x="1302521" y="110074"/>
              <a:ext cx="144932" cy="50801"/>
            </a:xfrm>
            <a:prstGeom prst="triangle">
              <a:avLst>
                <a:gd name="adj" fmla="val 50000"/>
              </a:avLst>
            </a:prstGeom>
            <a:noFill/>
            <a:ln w="19050" cap="rnd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5163" name="Isosceles Triangle 26"/>
            <p:cNvSpPr>
              <a:spLocks noChangeArrowheads="1"/>
            </p:cNvSpPr>
            <p:nvPr/>
          </p:nvSpPr>
          <p:spPr bwMode="auto">
            <a:xfrm rot="10800000" flipV="1">
              <a:off x="0" y="0"/>
              <a:ext cx="1223360" cy="428806"/>
            </a:xfrm>
            <a:prstGeom prst="triangle">
              <a:avLst>
                <a:gd name="adj" fmla="val 50000"/>
              </a:avLst>
            </a:prstGeom>
            <a:noFill/>
            <a:ln w="19050" cap="rnd" cmpd="sng">
              <a:solidFill>
                <a:srgbClr val="FFA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  <p:sp>
        <p:nvSpPr>
          <p:cNvPr id="45" name="标题 1"/>
          <p:cNvSpPr>
            <a:spLocks noGrp="1"/>
          </p:cNvSpPr>
          <p:nvPr>
            <p:ph type="title"/>
          </p:nvPr>
        </p:nvSpPr>
        <p:spPr>
          <a:xfrm>
            <a:off x="1761911" y="2025650"/>
            <a:ext cx="5932388" cy="1143000"/>
          </a:xfrm>
        </p:spPr>
        <p:txBody>
          <a:bodyPr/>
          <a:lstStyle/>
          <a:p>
            <a:r>
              <a:rPr lang="zh-CN" altLang="en-US" sz="5400" b="1" dirty="0">
                <a:solidFill>
                  <a:schemeClr val="bg1"/>
                </a:solidFill>
                <a:hlinkClick r:id="rId2" action="ppaction://hlinkpres?slideindex=1&amp;slidetitle="/>
              </a:rPr>
              <a:t>火柴</a:t>
            </a:r>
            <a:r>
              <a:rPr lang="zh-CN" altLang="en-US" sz="5400" b="1" dirty="0" smtClean="0">
                <a:solidFill>
                  <a:schemeClr val="bg1"/>
                </a:solidFill>
                <a:hlinkClick r:id="rId2" action="ppaction://hlinkpres?slideindex=1&amp;slidetitle="/>
              </a:rPr>
              <a:t>人的电影故事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6077-C1A0-4E3D-9937-FD115B79AC86}" type="slidenum">
              <a:rPr lang="zh-CN" altLang="en-US"/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0242" name="Rectangle 37"/>
          <p:cNvSpPr>
            <a:spLocks noChangeArrowheads="1"/>
          </p:cNvSpPr>
          <p:nvPr/>
        </p:nvSpPr>
        <p:spPr bwMode="auto">
          <a:xfrm>
            <a:off x="0" y="476250"/>
            <a:ext cx="9144000" cy="5800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 cmpd="sng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43" name="Oval 116"/>
          <p:cNvSpPr>
            <a:spLocks noChangeAspect="1"/>
          </p:cNvSpPr>
          <p:nvPr/>
        </p:nvSpPr>
        <p:spPr bwMode="auto">
          <a:xfrm>
            <a:off x="157163" y="5891213"/>
            <a:ext cx="503237" cy="554037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44" name="Oval 55"/>
          <p:cNvSpPr>
            <a:spLocks noChangeAspect="1"/>
          </p:cNvSpPr>
          <p:nvPr/>
        </p:nvSpPr>
        <p:spPr bwMode="auto">
          <a:xfrm>
            <a:off x="0" y="3986213"/>
            <a:ext cx="1438275" cy="1574800"/>
          </a:xfrm>
          <a:prstGeom prst="wedgeRoundRectCallout">
            <a:avLst>
              <a:gd name="adj1" fmla="val -13931"/>
              <a:gd name="adj2" fmla="val 63699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45" name="Oval 53"/>
          <p:cNvSpPr>
            <a:spLocks noChangeAspect="1"/>
          </p:cNvSpPr>
          <p:nvPr/>
        </p:nvSpPr>
        <p:spPr bwMode="auto">
          <a:xfrm>
            <a:off x="2020888" y="5422900"/>
            <a:ext cx="1909762" cy="11938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15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46" name="Oval 135"/>
          <p:cNvSpPr>
            <a:spLocks noChangeAspect="1"/>
          </p:cNvSpPr>
          <p:nvPr/>
        </p:nvSpPr>
        <p:spPr bwMode="auto">
          <a:xfrm>
            <a:off x="8056563" y="5140325"/>
            <a:ext cx="1138237" cy="1758950"/>
          </a:xfrm>
          <a:prstGeom prst="wedgeRoundRectCallout">
            <a:avLst>
              <a:gd name="adj1" fmla="val 4759"/>
              <a:gd name="adj2" fmla="val 59694"/>
              <a:gd name="adj3" fmla="val 16667"/>
            </a:avLst>
          </a:prstGeom>
          <a:solidFill>
            <a:srgbClr val="FDC51B">
              <a:alpha val="15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47" name="Rounded Rectangular Callout 11"/>
          <p:cNvSpPr>
            <a:spLocks noChangeAspect="1"/>
          </p:cNvSpPr>
          <p:nvPr/>
        </p:nvSpPr>
        <p:spPr bwMode="auto">
          <a:xfrm>
            <a:off x="6526213" y="4594225"/>
            <a:ext cx="1677987" cy="167798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3302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48" name="Rounded Rectangular Callout 12"/>
          <p:cNvSpPr>
            <a:spLocks noChangeAspect="1"/>
          </p:cNvSpPr>
          <p:nvPr/>
        </p:nvSpPr>
        <p:spPr bwMode="auto">
          <a:xfrm>
            <a:off x="708025" y="4791075"/>
            <a:ext cx="1909763" cy="19081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49" name="Rounded Rectangular Callout 13"/>
          <p:cNvSpPr>
            <a:spLocks noChangeAspect="1"/>
          </p:cNvSpPr>
          <p:nvPr/>
        </p:nvSpPr>
        <p:spPr bwMode="auto">
          <a:xfrm>
            <a:off x="6459538" y="5140325"/>
            <a:ext cx="1909762" cy="190976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9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50" name="Oval 126"/>
          <p:cNvSpPr>
            <a:spLocks noChangeAspect="1"/>
          </p:cNvSpPr>
          <p:nvPr/>
        </p:nvSpPr>
        <p:spPr bwMode="auto">
          <a:xfrm>
            <a:off x="5791200" y="6489700"/>
            <a:ext cx="1116013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177800" cap="rnd" cmpd="sng">
            <a:solidFill>
              <a:srgbClr val="FEEAAC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51" name="Oval 127"/>
          <p:cNvSpPr>
            <a:spLocks noChangeAspect="1"/>
          </p:cNvSpPr>
          <p:nvPr/>
        </p:nvSpPr>
        <p:spPr bwMode="auto">
          <a:xfrm>
            <a:off x="6127750" y="6408738"/>
            <a:ext cx="1236663" cy="525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177800" cap="rnd" cmpd="sng">
            <a:solidFill>
              <a:srgbClr val="FEEAAC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52" name="Rounded Rectangular Callout 17"/>
          <p:cNvSpPr>
            <a:spLocks noChangeAspect="1"/>
          </p:cNvSpPr>
          <p:nvPr/>
        </p:nvSpPr>
        <p:spPr bwMode="auto">
          <a:xfrm>
            <a:off x="11113" y="4941888"/>
            <a:ext cx="611187" cy="611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53" name="Oval 97"/>
          <p:cNvSpPr>
            <a:spLocks noChangeAspect="1"/>
          </p:cNvSpPr>
          <p:nvPr/>
        </p:nvSpPr>
        <p:spPr bwMode="auto">
          <a:xfrm>
            <a:off x="1165225" y="5902325"/>
            <a:ext cx="777875" cy="7493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54" name="Oval 98"/>
          <p:cNvSpPr>
            <a:spLocks noChangeAspect="1"/>
          </p:cNvSpPr>
          <p:nvPr/>
        </p:nvSpPr>
        <p:spPr bwMode="auto">
          <a:xfrm>
            <a:off x="800100" y="5405438"/>
            <a:ext cx="563563" cy="896937"/>
          </a:xfrm>
          <a:prstGeom prst="wedgeRoundRectCallout">
            <a:avLst>
              <a:gd name="adj1" fmla="val 6060"/>
              <a:gd name="adj2" fmla="val 59412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55" name="Oval 107"/>
          <p:cNvSpPr>
            <a:spLocks noChangeAspect="1"/>
          </p:cNvSpPr>
          <p:nvPr/>
        </p:nvSpPr>
        <p:spPr bwMode="auto">
          <a:xfrm>
            <a:off x="8915400" y="749300"/>
            <a:ext cx="276225" cy="9080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56" name="Rounded Rectangular Callout 21"/>
          <p:cNvSpPr>
            <a:spLocks noChangeAspect="1"/>
          </p:cNvSpPr>
          <p:nvPr/>
        </p:nvSpPr>
        <p:spPr bwMode="auto">
          <a:xfrm>
            <a:off x="7629525" y="5611813"/>
            <a:ext cx="739775" cy="738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57" name="Rounded Rectangular Callout 22"/>
          <p:cNvSpPr>
            <a:spLocks noChangeAspect="1"/>
          </p:cNvSpPr>
          <p:nvPr/>
        </p:nvSpPr>
        <p:spPr bwMode="auto">
          <a:xfrm>
            <a:off x="6972300" y="5241925"/>
            <a:ext cx="739775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58" name="Rounded Rectangular Callout 23"/>
          <p:cNvSpPr>
            <a:spLocks noChangeAspect="1"/>
          </p:cNvSpPr>
          <p:nvPr/>
        </p:nvSpPr>
        <p:spPr bwMode="auto">
          <a:xfrm>
            <a:off x="8229600" y="5667375"/>
            <a:ext cx="604838" cy="6048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59" name="Oval 116"/>
          <p:cNvSpPr>
            <a:spLocks noChangeAspect="1"/>
          </p:cNvSpPr>
          <p:nvPr/>
        </p:nvSpPr>
        <p:spPr bwMode="auto">
          <a:xfrm>
            <a:off x="7027863" y="6015038"/>
            <a:ext cx="503237" cy="554037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60" name="Date Placeholder 3"/>
          <p:cNvSpPr>
            <a:spLocks noChangeArrowheads="1"/>
          </p:cNvSpPr>
          <p:nvPr/>
        </p:nvSpPr>
        <p:spPr bwMode="auto">
          <a:xfrm>
            <a:off x="6437313" y="6450013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*</a:t>
            </a:r>
            <a:endParaRPr lang="zh-CN" altLang="zh-CN"/>
          </a:p>
        </p:txBody>
      </p:sp>
      <p:sp>
        <p:nvSpPr>
          <p:cNvPr id="10261" name="Footer Placeholder 4"/>
          <p:cNvSpPr>
            <a:spLocks noChangeArrowheads="1"/>
          </p:cNvSpPr>
          <p:nvPr/>
        </p:nvSpPr>
        <p:spPr bwMode="auto">
          <a:xfrm>
            <a:off x="0" y="64500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1000">
                <a:solidFill>
                  <a:srgbClr val="FFFFFF"/>
                </a:solidFill>
                <a:latin typeface="DFNewChuanU-B5" charset="-120"/>
                <a:ea typeface="DFNewChuanU-B5" charset="-120"/>
                <a:sym typeface="Calibri" pitchFamily="34" charset="0"/>
              </a:rPr>
              <a:t>© Social Centered Selling LLC | connect. collaborate. close!</a:t>
            </a:r>
          </a:p>
        </p:txBody>
      </p:sp>
      <p:sp>
        <p:nvSpPr>
          <p:cNvPr id="10262" name="Rounded Rectangular Callout 27"/>
          <p:cNvSpPr>
            <a:spLocks noChangeAspect="1"/>
          </p:cNvSpPr>
          <p:nvPr/>
        </p:nvSpPr>
        <p:spPr bwMode="auto">
          <a:xfrm>
            <a:off x="155575" y="2698750"/>
            <a:ext cx="466725" cy="4667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63" name="Rounded Rectangular Callout 28"/>
          <p:cNvSpPr>
            <a:spLocks noChangeAspect="1"/>
          </p:cNvSpPr>
          <p:nvPr/>
        </p:nvSpPr>
        <p:spPr bwMode="auto">
          <a:xfrm>
            <a:off x="474663" y="3167063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64" name="Rounded Rectangular Callout 29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65" name="Rounded Rectangular Callout 30"/>
          <p:cNvSpPr>
            <a:spLocks noChangeAspect="1"/>
          </p:cNvSpPr>
          <p:nvPr/>
        </p:nvSpPr>
        <p:spPr bwMode="auto">
          <a:xfrm>
            <a:off x="630238" y="3625850"/>
            <a:ext cx="315912" cy="3143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66" name="Rounded Rectangular Callout 31"/>
          <p:cNvSpPr>
            <a:spLocks noChangeAspect="1"/>
          </p:cNvSpPr>
          <p:nvPr/>
        </p:nvSpPr>
        <p:spPr bwMode="auto">
          <a:xfrm>
            <a:off x="0" y="3479800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67" name="Rounded Rectangular Callout 32"/>
          <p:cNvSpPr>
            <a:spLocks noChangeAspect="1"/>
          </p:cNvSpPr>
          <p:nvPr/>
        </p:nvSpPr>
        <p:spPr bwMode="auto">
          <a:xfrm>
            <a:off x="7905750" y="3813175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68" name="Rounded Rectangular Callout 33"/>
          <p:cNvSpPr>
            <a:spLocks noChangeAspect="1"/>
          </p:cNvSpPr>
          <p:nvPr/>
        </p:nvSpPr>
        <p:spPr bwMode="auto">
          <a:xfrm>
            <a:off x="8224838" y="4281488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69" name="Rounded Rectangular Callout 34"/>
          <p:cNvSpPr>
            <a:spLocks noChangeAspect="1"/>
          </p:cNvSpPr>
          <p:nvPr/>
        </p:nvSpPr>
        <p:spPr bwMode="auto">
          <a:xfrm>
            <a:off x="8020050" y="4497388"/>
            <a:ext cx="352425" cy="352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70" name="Rounded Rectangular Callout 35"/>
          <p:cNvSpPr>
            <a:spLocks noChangeAspect="1"/>
          </p:cNvSpPr>
          <p:nvPr/>
        </p:nvSpPr>
        <p:spPr bwMode="auto">
          <a:xfrm>
            <a:off x="8389938" y="4448175"/>
            <a:ext cx="608012" cy="6080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71" name="Rounded Rectangular Callout 36"/>
          <p:cNvSpPr>
            <a:spLocks noChangeAspect="1"/>
          </p:cNvSpPr>
          <p:nvPr/>
        </p:nvSpPr>
        <p:spPr bwMode="auto">
          <a:xfrm>
            <a:off x="7750175" y="4594225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72" name="Oval 116"/>
          <p:cNvSpPr>
            <a:spLocks noChangeAspect="1"/>
          </p:cNvSpPr>
          <p:nvPr/>
        </p:nvSpPr>
        <p:spPr bwMode="auto">
          <a:xfrm flipH="1">
            <a:off x="1768475" y="6005513"/>
            <a:ext cx="908050" cy="5540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" name="标题 1"/>
          <p:cNvSpPr>
            <a:spLocks noGrp="1"/>
          </p:cNvSpPr>
          <p:nvPr>
            <p:ph type="title"/>
          </p:nvPr>
        </p:nvSpPr>
        <p:spPr bwMode="auto">
          <a:xfrm>
            <a:off x="446087" y="22336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来看电影网</a:t>
            </a:r>
            <a:endParaRPr kumimoji="0" lang="zh-CN" altLang="en-US" sz="7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1000">
              <a:srgbClr val="D03803"/>
            </a:gs>
            <a:gs pos="74000">
              <a:srgbClr val="D13F05"/>
            </a:gs>
            <a:gs pos="24000">
              <a:srgbClr val="D44D0A"/>
            </a:gs>
            <a:gs pos="10000">
              <a:srgbClr val="E29121"/>
            </a:gs>
            <a:gs pos="0">
              <a:srgbClr val="FF66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ABAB-ED01-4AB8-8669-87B55BC27D30}" type="slidenum">
              <a:rPr lang="zh-CN" altLang="en-US"/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123" name="Oval 116"/>
          <p:cNvSpPr>
            <a:spLocks noChangeAspect="1"/>
          </p:cNvSpPr>
          <p:nvPr/>
        </p:nvSpPr>
        <p:spPr bwMode="auto">
          <a:xfrm>
            <a:off x="157163" y="5891213"/>
            <a:ext cx="503237" cy="554037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24" name="Oval 55"/>
          <p:cNvSpPr>
            <a:spLocks noChangeAspect="1"/>
          </p:cNvSpPr>
          <p:nvPr/>
        </p:nvSpPr>
        <p:spPr bwMode="auto">
          <a:xfrm>
            <a:off x="0" y="3986213"/>
            <a:ext cx="1438275" cy="1574800"/>
          </a:xfrm>
          <a:prstGeom prst="wedgeRoundRectCallout">
            <a:avLst>
              <a:gd name="adj1" fmla="val -13931"/>
              <a:gd name="adj2" fmla="val 63699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25" name="Oval 53"/>
          <p:cNvSpPr>
            <a:spLocks noChangeAspect="1"/>
          </p:cNvSpPr>
          <p:nvPr/>
        </p:nvSpPr>
        <p:spPr bwMode="auto">
          <a:xfrm>
            <a:off x="2020888" y="5422900"/>
            <a:ext cx="1909762" cy="11938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15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26" name="Oval 135"/>
          <p:cNvSpPr>
            <a:spLocks noChangeAspect="1"/>
          </p:cNvSpPr>
          <p:nvPr/>
        </p:nvSpPr>
        <p:spPr bwMode="auto">
          <a:xfrm>
            <a:off x="8056563" y="5140325"/>
            <a:ext cx="1138237" cy="1758950"/>
          </a:xfrm>
          <a:prstGeom prst="wedgeRoundRectCallout">
            <a:avLst>
              <a:gd name="adj1" fmla="val 4759"/>
              <a:gd name="adj2" fmla="val 59694"/>
              <a:gd name="adj3" fmla="val 16667"/>
            </a:avLst>
          </a:prstGeom>
          <a:solidFill>
            <a:srgbClr val="FDC51B">
              <a:alpha val="15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27" name="Rounded Rectangular Callout 11"/>
          <p:cNvSpPr>
            <a:spLocks noChangeAspect="1"/>
          </p:cNvSpPr>
          <p:nvPr/>
        </p:nvSpPr>
        <p:spPr bwMode="auto">
          <a:xfrm>
            <a:off x="6526213" y="4594225"/>
            <a:ext cx="1677987" cy="167798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3302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28" name="Rounded Rectangular Callout 12"/>
          <p:cNvSpPr>
            <a:spLocks noChangeAspect="1"/>
          </p:cNvSpPr>
          <p:nvPr/>
        </p:nvSpPr>
        <p:spPr bwMode="auto">
          <a:xfrm>
            <a:off x="708025" y="4791075"/>
            <a:ext cx="1909763" cy="19081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29" name="Rounded Rectangular Callout 13"/>
          <p:cNvSpPr>
            <a:spLocks noChangeAspect="1"/>
          </p:cNvSpPr>
          <p:nvPr/>
        </p:nvSpPr>
        <p:spPr bwMode="auto">
          <a:xfrm>
            <a:off x="6459538" y="5140325"/>
            <a:ext cx="1909762" cy="190976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9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30" name="Oval 126"/>
          <p:cNvSpPr>
            <a:spLocks noChangeAspect="1"/>
          </p:cNvSpPr>
          <p:nvPr/>
        </p:nvSpPr>
        <p:spPr bwMode="auto">
          <a:xfrm>
            <a:off x="5791200" y="6489700"/>
            <a:ext cx="1116013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177800" cap="rnd" cmpd="sng">
            <a:solidFill>
              <a:srgbClr val="FEEAAC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31" name="Oval 127"/>
          <p:cNvSpPr>
            <a:spLocks noChangeAspect="1"/>
          </p:cNvSpPr>
          <p:nvPr/>
        </p:nvSpPr>
        <p:spPr bwMode="auto">
          <a:xfrm>
            <a:off x="6127750" y="6408738"/>
            <a:ext cx="1236663" cy="525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177800" cap="rnd" cmpd="sng">
            <a:solidFill>
              <a:srgbClr val="FEEAAC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32" name="Rounded Rectangular Callout 17"/>
          <p:cNvSpPr>
            <a:spLocks noChangeAspect="1"/>
          </p:cNvSpPr>
          <p:nvPr/>
        </p:nvSpPr>
        <p:spPr bwMode="auto">
          <a:xfrm>
            <a:off x="11113" y="4941888"/>
            <a:ext cx="611187" cy="611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33" name="Oval 97"/>
          <p:cNvSpPr>
            <a:spLocks noChangeAspect="1"/>
          </p:cNvSpPr>
          <p:nvPr/>
        </p:nvSpPr>
        <p:spPr bwMode="auto">
          <a:xfrm>
            <a:off x="1165225" y="5902325"/>
            <a:ext cx="777875" cy="7493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34" name="Oval 98"/>
          <p:cNvSpPr>
            <a:spLocks noChangeAspect="1"/>
          </p:cNvSpPr>
          <p:nvPr/>
        </p:nvSpPr>
        <p:spPr bwMode="auto">
          <a:xfrm>
            <a:off x="800100" y="5405438"/>
            <a:ext cx="563563" cy="896937"/>
          </a:xfrm>
          <a:prstGeom prst="wedgeRoundRectCallout">
            <a:avLst>
              <a:gd name="adj1" fmla="val 6060"/>
              <a:gd name="adj2" fmla="val 59412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35" name="Oval 107"/>
          <p:cNvSpPr>
            <a:spLocks noChangeAspect="1"/>
          </p:cNvSpPr>
          <p:nvPr/>
        </p:nvSpPr>
        <p:spPr bwMode="auto">
          <a:xfrm>
            <a:off x="8915400" y="749300"/>
            <a:ext cx="276225" cy="9080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36" name="Rounded Rectangular Callout 21"/>
          <p:cNvSpPr>
            <a:spLocks noChangeAspect="1"/>
          </p:cNvSpPr>
          <p:nvPr/>
        </p:nvSpPr>
        <p:spPr bwMode="auto">
          <a:xfrm>
            <a:off x="7629525" y="5611813"/>
            <a:ext cx="739775" cy="738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37" name="Rounded Rectangular Callout 22"/>
          <p:cNvSpPr>
            <a:spLocks noChangeAspect="1"/>
          </p:cNvSpPr>
          <p:nvPr/>
        </p:nvSpPr>
        <p:spPr bwMode="auto">
          <a:xfrm>
            <a:off x="6972300" y="5241925"/>
            <a:ext cx="739775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38" name="Rounded Rectangular Callout 23"/>
          <p:cNvSpPr>
            <a:spLocks noChangeAspect="1"/>
          </p:cNvSpPr>
          <p:nvPr/>
        </p:nvSpPr>
        <p:spPr bwMode="auto">
          <a:xfrm>
            <a:off x="8229600" y="5667375"/>
            <a:ext cx="604838" cy="6048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39" name="Oval 116"/>
          <p:cNvSpPr>
            <a:spLocks noChangeAspect="1"/>
          </p:cNvSpPr>
          <p:nvPr/>
        </p:nvSpPr>
        <p:spPr bwMode="auto">
          <a:xfrm>
            <a:off x="7027863" y="6015038"/>
            <a:ext cx="503237" cy="554037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40" name="Date Placeholder 3"/>
          <p:cNvSpPr>
            <a:spLocks noChangeArrowheads="1"/>
          </p:cNvSpPr>
          <p:nvPr/>
        </p:nvSpPr>
        <p:spPr bwMode="auto">
          <a:xfrm>
            <a:off x="6437313" y="6450013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*</a:t>
            </a:r>
            <a:endParaRPr lang="zh-CN" altLang="zh-CN"/>
          </a:p>
        </p:txBody>
      </p:sp>
      <p:sp>
        <p:nvSpPr>
          <p:cNvPr id="5141" name="Footer Placeholder 4"/>
          <p:cNvSpPr>
            <a:spLocks noChangeArrowheads="1"/>
          </p:cNvSpPr>
          <p:nvPr/>
        </p:nvSpPr>
        <p:spPr bwMode="auto">
          <a:xfrm>
            <a:off x="0" y="64500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100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© Social Centered Selling LLC | connect. collaborate. close!</a:t>
            </a:r>
            <a:endParaRPr lang="zh-CN" altLang="zh-CN"/>
          </a:p>
        </p:txBody>
      </p:sp>
      <p:sp>
        <p:nvSpPr>
          <p:cNvPr id="5142" name="Rounded Rectangular Callout 27"/>
          <p:cNvSpPr>
            <a:spLocks noChangeAspect="1"/>
          </p:cNvSpPr>
          <p:nvPr/>
        </p:nvSpPr>
        <p:spPr bwMode="auto">
          <a:xfrm>
            <a:off x="155575" y="2698750"/>
            <a:ext cx="466725" cy="4667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43" name="Rounded Rectangular Callout 28"/>
          <p:cNvSpPr>
            <a:spLocks noChangeAspect="1"/>
          </p:cNvSpPr>
          <p:nvPr/>
        </p:nvSpPr>
        <p:spPr bwMode="auto">
          <a:xfrm>
            <a:off x="474663" y="3167063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44" name="Rounded Rectangular Callout 29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45" name="Rounded Rectangular Callout 30"/>
          <p:cNvSpPr>
            <a:spLocks noChangeAspect="1"/>
          </p:cNvSpPr>
          <p:nvPr/>
        </p:nvSpPr>
        <p:spPr bwMode="auto">
          <a:xfrm>
            <a:off x="630238" y="3625850"/>
            <a:ext cx="315912" cy="3143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46" name="Rounded Rectangular Callout 31"/>
          <p:cNvSpPr>
            <a:spLocks noChangeAspect="1"/>
          </p:cNvSpPr>
          <p:nvPr/>
        </p:nvSpPr>
        <p:spPr bwMode="auto">
          <a:xfrm>
            <a:off x="0" y="3479800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47" name="Rounded Rectangular Callout 32"/>
          <p:cNvSpPr>
            <a:spLocks noChangeAspect="1"/>
          </p:cNvSpPr>
          <p:nvPr/>
        </p:nvSpPr>
        <p:spPr bwMode="auto">
          <a:xfrm>
            <a:off x="7905750" y="3813175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48" name="Rounded Rectangular Callout 33"/>
          <p:cNvSpPr>
            <a:spLocks noChangeAspect="1"/>
          </p:cNvSpPr>
          <p:nvPr/>
        </p:nvSpPr>
        <p:spPr bwMode="auto">
          <a:xfrm>
            <a:off x="8224838" y="4281488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49" name="Rounded Rectangular Callout 34"/>
          <p:cNvSpPr>
            <a:spLocks noChangeAspect="1"/>
          </p:cNvSpPr>
          <p:nvPr/>
        </p:nvSpPr>
        <p:spPr bwMode="auto">
          <a:xfrm>
            <a:off x="8020050" y="4497388"/>
            <a:ext cx="352425" cy="352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50" name="Rounded Rectangular Callout 35"/>
          <p:cNvSpPr>
            <a:spLocks noChangeAspect="1"/>
          </p:cNvSpPr>
          <p:nvPr/>
        </p:nvSpPr>
        <p:spPr bwMode="auto">
          <a:xfrm>
            <a:off x="8389938" y="4448175"/>
            <a:ext cx="608012" cy="6080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51" name="Rounded Rectangular Callout 36"/>
          <p:cNvSpPr>
            <a:spLocks noChangeAspect="1"/>
          </p:cNvSpPr>
          <p:nvPr/>
        </p:nvSpPr>
        <p:spPr bwMode="auto">
          <a:xfrm>
            <a:off x="7750175" y="4594225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52" name="Oval 116"/>
          <p:cNvSpPr>
            <a:spLocks noChangeAspect="1"/>
          </p:cNvSpPr>
          <p:nvPr/>
        </p:nvSpPr>
        <p:spPr bwMode="auto">
          <a:xfrm flipH="1">
            <a:off x="1768475" y="6005513"/>
            <a:ext cx="908050" cy="5540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157" name="Isosceles Triangle 5"/>
          <p:cNvSpPr>
            <a:spLocks noChangeArrowheads="1"/>
          </p:cNvSpPr>
          <p:nvPr/>
        </p:nvSpPr>
        <p:spPr bwMode="auto">
          <a:xfrm rot="16200000" flipV="1">
            <a:off x="885600" y="2597943"/>
            <a:ext cx="844550" cy="2968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E29121"/>
              </a:gs>
              <a:gs pos="100000">
                <a:srgbClr val="CE3000"/>
              </a:gs>
            </a:gsLst>
            <a:lin ang="16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 cmpd="sng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grpSp>
        <p:nvGrpSpPr>
          <p:cNvPr id="5158" name="Group 38"/>
          <p:cNvGrpSpPr>
            <a:grpSpLocks/>
          </p:cNvGrpSpPr>
          <p:nvPr/>
        </p:nvGrpSpPr>
        <p:grpSpPr bwMode="auto">
          <a:xfrm>
            <a:off x="6265863" y="4899025"/>
            <a:ext cx="1503362" cy="525463"/>
            <a:chOff x="0" y="0"/>
            <a:chExt cx="1447453" cy="431768"/>
          </a:xfrm>
        </p:grpSpPr>
        <p:sp>
          <p:nvSpPr>
            <p:cNvPr id="5159" name="Isosceles Triangle 22"/>
            <p:cNvSpPr>
              <a:spLocks noChangeArrowheads="1"/>
            </p:cNvSpPr>
            <p:nvPr/>
          </p:nvSpPr>
          <p:spPr bwMode="auto">
            <a:xfrm rot="10800000" flipV="1">
              <a:off x="907711" y="144610"/>
              <a:ext cx="488987" cy="171397"/>
            </a:xfrm>
            <a:prstGeom prst="triangle">
              <a:avLst>
                <a:gd name="adj" fmla="val 50000"/>
              </a:avLst>
            </a:prstGeom>
            <a:solidFill>
              <a:srgbClr val="ED5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 cmpd="sng">
                  <a:solidFill>
                    <a:srgbClr val="2570B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5160" name="Isosceles Triangle 23"/>
            <p:cNvSpPr>
              <a:spLocks noChangeArrowheads="1"/>
            </p:cNvSpPr>
            <p:nvPr/>
          </p:nvSpPr>
          <p:spPr bwMode="auto">
            <a:xfrm rot="10800000" flipV="1">
              <a:off x="516010" y="260371"/>
              <a:ext cx="488987" cy="171397"/>
            </a:xfrm>
            <a:prstGeom prst="triangle">
              <a:avLst>
                <a:gd name="adj" fmla="val 50000"/>
              </a:avLst>
            </a:pr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 cmpd="sng">
                  <a:solidFill>
                    <a:srgbClr val="2570B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5161" name="Isosceles Triangle 24"/>
            <p:cNvSpPr>
              <a:spLocks noChangeArrowheads="1"/>
            </p:cNvSpPr>
            <p:nvPr/>
          </p:nvSpPr>
          <p:spPr bwMode="auto">
            <a:xfrm rot="10800000" flipV="1">
              <a:off x="848441" y="8470"/>
              <a:ext cx="289865" cy="101602"/>
            </a:xfrm>
            <a:prstGeom prst="triangle">
              <a:avLst>
                <a:gd name="adj" fmla="val 50000"/>
              </a:avLst>
            </a:prstGeom>
            <a:noFill/>
            <a:ln w="19050" cap="rnd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5162" name="Isosceles Triangle 25"/>
            <p:cNvSpPr>
              <a:spLocks noChangeArrowheads="1"/>
            </p:cNvSpPr>
            <p:nvPr/>
          </p:nvSpPr>
          <p:spPr bwMode="auto">
            <a:xfrm rot="10800000" flipV="1">
              <a:off x="1302521" y="110074"/>
              <a:ext cx="144932" cy="50801"/>
            </a:xfrm>
            <a:prstGeom prst="triangle">
              <a:avLst>
                <a:gd name="adj" fmla="val 50000"/>
              </a:avLst>
            </a:prstGeom>
            <a:noFill/>
            <a:ln w="19050" cap="rnd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5163" name="Isosceles Triangle 26"/>
            <p:cNvSpPr>
              <a:spLocks noChangeArrowheads="1"/>
            </p:cNvSpPr>
            <p:nvPr/>
          </p:nvSpPr>
          <p:spPr bwMode="auto">
            <a:xfrm rot="10800000" flipV="1">
              <a:off x="0" y="0"/>
              <a:ext cx="1223360" cy="428806"/>
            </a:xfrm>
            <a:prstGeom prst="triangle">
              <a:avLst>
                <a:gd name="adj" fmla="val 50000"/>
              </a:avLst>
            </a:prstGeom>
            <a:noFill/>
            <a:ln w="19050" cap="rnd" cmpd="sng">
              <a:solidFill>
                <a:srgbClr val="FFA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1438275" y="1220034"/>
            <a:ext cx="20542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</a:rPr>
              <a:t>when</a:t>
            </a:r>
            <a:endParaRPr kumimoji="0" lang="zh-CN" altLang="en-US" sz="5400" b="1" i="0" u="none" strike="noStrike" kern="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86977" y="2384750"/>
            <a:ext cx="24429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</a:rPr>
              <a:t>where</a:t>
            </a:r>
            <a:endParaRPr kumimoji="0" lang="zh-CN" altLang="en-US" sz="5400" b="1" i="0" u="none" strike="noStrike" kern="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894034" y="3396456"/>
            <a:ext cx="31779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b="1" kern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suitable</a:t>
            </a:r>
            <a:endParaRPr kumimoji="0" lang="zh-CN" altLang="en-US" sz="5400" b="1" i="0" u="none" strike="noStrike" kern="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948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D917-5E54-4E80-86D9-3F11AEDAF521}" type="slidenum">
              <a:rPr lang="zh-CN" altLang="en-US"/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2290" name="Rectangle 37"/>
          <p:cNvSpPr>
            <a:spLocks noChangeArrowheads="1"/>
          </p:cNvSpPr>
          <p:nvPr/>
        </p:nvSpPr>
        <p:spPr bwMode="auto">
          <a:xfrm>
            <a:off x="11113" y="450170"/>
            <a:ext cx="9144000" cy="5800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 cmpd="sng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291" name="Oval 116"/>
          <p:cNvSpPr>
            <a:spLocks noChangeAspect="1"/>
          </p:cNvSpPr>
          <p:nvPr/>
        </p:nvSpPr>
        <p:spPr bwMode="auto">
          <a:xfrm>
            <a:off x="157163" y="5891213"/>
            <a:ext cx="503237" cy="554037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292" name="Oval 55"/>
          <p:cNvSpPr>
            <a:spLocks noChangeAspect="1"/>
          </p:cNvSpPr>
          <p:nvPr/>
        </p:nvSpPr>
        <p:spPr bwMode="auto">
          <a:xfrm>
            <a:off x="0" y="3986213"/>
            <a:ext cx="1438275" cy="1574800"/>
          </a:xfrm>
          <a:prstGeom prst="wedgeRoundRectCallout">
            <a:avLst>
              <a:gd name="adj1" fmla="val -13931"/>
              <a:gd name="adj2" fmla="val 63699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293" name="Oval 53"/>
          <p:cNvSpPr>
            <a:spLocks noChangeAspect="1"/>
          </p:cNvSpPr>
          <p:nvPr/>
        </p:nvSpPr>
        <p:spPr bwMode="auto">
          <a:xfrm>
            <a:off x="2020888" y="5422900"/>
            <a:ext cx="1909762" cy="11938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15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294" name="Oval 135"/>
          <p:cNvSpPr>
            <a:spLocks noChangeAspect="1"/>
          </p:cNvSpPr>
          <p:nvPr/>
        </p:nvSpPr>
        <p:spPr bwMode="auto">
          <a:xfrm>
            <a:off x="8056563" y="5140325"/>
            <a:ext cx="1138237" cy="1758950"/>
          </a:xfrm>
          <a:prstGeom prst="wedgeRoundRectCallout">
            <a:avLst>
              <a:gd name="adj1" fmla="val 4759"/>
              <a:gd name="adj2" fmla="val 59694"/>
              <a:gd name="adj3" fmla="val 16667"/>
            </a:avLst>
          </a:prstGeom>
          <a:solidFill>
            <a:srgbClr val="FDC51B">
              <a:alpha val="15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295" name="Rounded Rectangular Callout 11"/>
          <p:cNvSpPr>
            <a:spLocks noChangeAspect="1"/>
          </p:cNvSpPr>
          <p:nvPr/>
        </p:nvSpPr>
        <p:spPr bwMode="auto">
          <a:xfrm>
            <a:off x="6526213" y="4594225"/>
            <a:ext cx="1677987" cy="167798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3302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296" name="Rounded Rectangular Callout 12"/>
          <p:cNvSpPr>
            <a:spLocks noChangeAspect="1"/>
          </p:cNvSpPr>
          <p:nvPr/>
        </p:nvSpPr>
        <p:spPr bwMode="auto">
          <a:xfrm>
            <a:off x="708025" y="4791075"/>
            <a:ext cx="1909763" cy="19081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297" name="Rounded Rectangular Callout 13"/>
          <p:cNvSpPr>
            <a:spLocks noChangeAspect="1"/>
          </p:cNvSpPr>
          <p:nvPr/>
        </p:nvSpPr>
        <p:spPr bwMode="auto">
          <a:xfrm>
            <a:off x="6459538" y="5140325"/>
            <a:ext cx="1909762" cy="190976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9999"/>
            </a:srgbClr>
          </a:solidFill>
          <a:ln w="330200" cap="rnd" cmpd="sng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298" name="Oval 126"/>
          <p:cNvSpPr>
            <a:spLocks noChangeAspect="1"/>
          </p:cNvSpPr>
          <p:nvPr/>
        </p:nvSpPr>
        <p:spPr bwMode="auto">
          <a:xfrm>
            <a:off x="5791200" y="6489700"/>
            <a:ext cx="1116013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177800" cap="rnd" cmpd="sng">
            <a:solidFill>
              <a:srgbClr val="FEEAAC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299" name="Oval 127"/>
          <p:cNvSpPr>
            <a:spLocks noChangeAspect="1"/>
          </p:cNvSpPr>
          <p:nvPr/>
        </p:nvSpPr>
        <p:spPr bwMode="auto">
          <a:xfrm>
            <a:off x="6127750" y="6408738"/>
            <a:ext cx="1236663" cy="525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4999"/>
            </a:srgbClr>
          </a:solidFill>
          <a:ln w="177800" cap="rnd" cmpd="sng">
            <a:solidFill>
              <a:srgbClr val="FEEAAC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300" name="Rounded Rectangular Callout 17"/>
          <p:cNvSpPr>
            <a:spLocks noChangeAspect="1"/>
          </p:cNvSpPr>
          <p:nvPr/>
        </p:nvSpPr>
        <p:spPr bwMode="auto">
          <a:xfrm>
            <a:off x="11113" y="4941888"/>
            <a:ext cx="611187" cy="611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301" name="Oval 97"/>
          <p:cNvSpPr>
            <a:spLocks noChangeAspect="1"/>
          </p:cNvSpPr>
          <p:nvPr/>
        </p:nvSpPr>
        <p:spPr bwMode="auto">
          <a:xfrm>
            <a:off x="1165225" y="5902325"/>
            <a:ext cx="777875" cy="7493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FE181">
                <a:alpha val="14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302" name="Oval 98"/>
          <p:cNvSpPr>
            <a:spLocks noChangeAspect="1"/>
          </p:cNvSpPr>
          <p:nvPr/>
        </p:nvSpPr>
        <p:spPr bwMode="auto">
          <a:xfrm>
            <a:off x="800100" y="5405438"/>
            <a:ext cx="563563" cy="896937"/>
          </a:xfrm>
          <a:prstGeom prst="wedgeRoundRectCallout">
            <a:avLst>
              <a:gd name="adj1" fmla="val 6060"/>
              <a:gd name="adj2" fmla="val 59412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303" name="Oval 107"/>
          <p:cNvSpPr>
            <a:spLocks noChangeAspect="1"/>
          </p:cNvSpPr>
          <p:nvPr/>
        </p:nvSpPr>
        <p:spPr bwMode="auto">
          <a:xfrm>
            <a:off x="8915400" y="749300"/>
            <a:ext cx="276225" cy="9080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304" name="Rounded Rectangular Callout 21"/>
          <p:cNvSpPr>
            <a:spLocks noChangeAspect="1"/>
          </p:cNvSpPr>
          <p:nvPr/>
        </p:nvSpPr>
        <p:spPr bwMode="auto">
          <a:xfrm>
            <a:off x="7629525" y="5611813"/>
            <a:ext cx="739775" cy="738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305" name="Rounded Rectangular Callout 22"/>
          <p:cNvSpPr>
            <a:spLocks noChangeAspect="1"/>
          </p:cNvSpPr>
          <p:nvPr/>
        </p:nvSpPr>
        <p:spPr bwMode="auto">
          <a:xfrm>
            <a:off x="6972300" y="5241925"/>
            <a:ext cx="739775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306" name="Rounded Rectangular Callout 23"/>
          <p:cNvSpPr>
            <a:spLocks noChangeAspect="1"/>
          </p:cNvSpPr>
          <p:nvPr/>
        </p:nvSpPr>
        <p:spPr bwMode="auto">
          <a:xfrm>
            <a:off x="8229600" y="5667375"/>
            <a:ext cx="604838" cy="6048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307" name="Oval 116"/>
          <p:cNvSpPr>
            <a:spLocks noChangeAspect="1"/>
          </p:cNvSpPr>
          <p:nvPr/>
        </p:nvSpPr>
        <p:spPr bwMode="auto">
          <a:xfrm>
            <a:off x="7027863" y="6015038"/>
            <a:ext cx="503237" cy="554037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308" name="Date Placeholder 3"/>
          <p:cNvSpPr>
            <a:spLocks noChangeArrowheads="1"/>
          </p:cNvSpPr>
          <p:nvPr/>
        </p:nvSpPr>
        <p:spPr bwMode="auto">
          <a:xfrm>
            <a:off x="6437313" y="6450013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*</a:t>
            </a:r>
            <a:endParaRPr lang="zh-CN" altLang="zh-CN"/>
          </a:p>
        </p:txBody>
      </p:sp>
      <p:sp>
        <p:nvSpPr>
          <p:cNvPr id="12309" name="Footer Placeholder 4"/>
          <p:cNvSpPr>
            <a:spLocks noChangeArrowheads="1"/>
          </p:cNvSpPr>
          <p:nvPr/>
        </p:nvSpPr>
        <p:spPr bwMode="auto">
          <a:xfrm>
            <a:off x="0" y="64500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100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© Social Centered Selling LLC | connect. collaborate. close!</a:t>
            </a:r>
            <a:endParaRPr lang="zh-CN" altLang="zh-CN"/>
          </a:p>
        </p:txBody>
      </p:sp>
      <p:sp>
        <p:nvSpPr>
          <p:cNvPr id="12310" name="Rounded Rectangular Callout 27"/>
          <p:cNvSpPr>
            <a:spLocks noChangeAspect="1"/>
          </p:cNvSpPr>
          <p:nvPr/>
        </p:nvSpPr>
        <p:spPr bwMode="auto">
          <a:xfrm>
            <a:off x="83343" y="2465387"/>
            <a:ext cx="466725" cy="4667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311" name="Rounded Rectangular Callout 28"/>
          <p:cNvSpPr>
            <a:spLocks noChangeAspect="1"/>
          </p:cNvSpPr>
          <p:nvPr/>
        </p:nvSpPr>
        <p:spPr bwMode="auto">
          <a:xfrm>
            <a:off x="110218" y="3056164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312" name="Rounded Rectangular Callout 29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313" name="Rounded Rectangular Callout 30"/>
          <p:cNvSpPr>
            <a:spLocks noChangeAspect="1"/>
          </p:cNvSpPr>
          <p:nvPr/>
        </p:nvSpPr>
        <p:spPr bwMode="auto">
          <a:xfrm>
            <a:off x="630238" y="3625850"/>
            <a:ext cx="315912" cy="3143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314" name="Rounded Rectangular Callout 31"/>
          <p:cNvSpPr>
            <a:spLocks noChangeAspect="1"/>
          </p:cNvSpPr>
          <p:nvPr/>
        </p:nvSpPr>
        <p:spPr bwMode="auto">
          <a:xfrm>
            <a:off x="-121445" y="3317875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315" name="Rounded Rectangular Callout 32"/>
          <p:cNvSpPr>
            <a:spLocks noChangeAspect="1"/>
          </p:cNvSpPr>
          <p:nvPr/>
        </p:nvSpPr>
        <p:spPr bwMode="auto">
          <a:xfrm>
            <a:off x="7905750" y="3813175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316" name="Rounded Rectangular Callout 33"/>
          <p:cNvSpPr>
            <a:spLocks noChangeAspect="1"/>
          </p:cNvSpPr>
          <p:nvPr/>
        </p:nvSpPr>
        <p:spPr bwMode="auto">
          <a:xfrm>
            <a:off x="8224838" y="4281488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317" name="Rounded Rectangular Callout 34"/>
          <p:cNvSpPr>
            <a:spLocks noChangeAspect="1"/>
          </p:cNvSpPr>
          <p:nvPr/>
        </p:nvSpPr>
        <p:spPr bwMode="auto">
          <a:xfrm>
            <a:off x="8020050" y="4497388"/>
            <a:ext cx="352425" cy="352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318" name="Rounded Rectangular Callout 35"/>
          <p:cNvSpPr>
            <a:spLocks noChangeAspect="1"/>
          </p:cNvSpPr>
          <p:nvPr/>
        </p:nvSpPr>
        <p:spPr bwMode="auto">
          <a:xfrm>
            <a:off x="8389938" y="4448175"/>
            <a:ext cx="608012" cy="6080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2319" name="Rounded Rectangular Callout 36"/>
          <p:cNvSpPr>
            <a:spLocks noChangeAspect="1"/>
          </p:cNvSpPr>
          <p:nvPr/>
        </p:nvSpPr>
        <p:spPr bwMode="auto">
          <a:xfrm>
            <a:off x="7750175" y="4594225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 bwMode="auto">
          <a:xfrm>
            <a:off x="1168061" y="749300"/>
            <a:ext cx="766637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这还不够？！</a:t>
            </a:r>
            <a:endParaRPr kumimoji="0" lang="zh-CN" altLang="en-US" sz="7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823912" y="1117374"/>
            <a:ext cx="78700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偏好系统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——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量身定制信息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631601"/>
            </a:gs>
            <a:gs pos="417">
              <a:srgbClr val="631601"/>
            </a:gs>
            <a:gs pos="12999">
              <a:srgbClr val="E29121"/>
            </a:gs>
            <a:gs pos="71999">
              <a:srgbClr val="262626"/>
            </a:gs>
            <a:gs pos="98332">
              <a:srgbClr val="3D0E01"/>
            </a:gs>
            <a:gs pos="100000">
              <a:srgbClr val="3D0E0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412A-FFE6-4C8D-9BF9-0D8CF6E3D853}" type="slidenum">
              <a:rPr lang="zh-CN" altLang="en-US"/>
              <a:pPr/>
              <a:t>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3314" name="Rounded Rectangular Callout 99"/>
          <p:cNvSpPr>
            <a:spLocks noChangeAspect="1"/>
          </p:cNvSpPr>
          <p:nvPr/>
        </p:nvSpPr>
        <p:spPr bwMode="auto">
          <a:xfrm>
            <a:off x="4257675" y="4600575"/>
            <a:ext cx="1909763" cy="190976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6E45">
              <a:alpha val="999"/>
            </a:srgbClr>
          </a:solidFill>
          <a:ln w="330200" cap="rnd" cmpd="sng">
            <a:solidFill>
              <a:srgbClr val="B146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15" name="Oval 55"/>
          <p:cNvSpPr>
            <a:spLocks noChangeAspect="1"/>
          </p:cNvSpPr>
          <p:nvPr/>
        </p:nvSpPr>
        <p:spPr bwMode="auto">
          <a:xfrm>
            <a:off x="2787650" y="4953000"/>
            <a:ext cx="1438275" cy="1574800"/>
          </a:xfrm>
          <a:prstGeom prst="wedgeRoundRectCallout">
            <a:avLst>
              <a:gd name="adj1" fmla="val -13931"/>
              <a:gd name="adj2" fmla="val 63699"/>
              <a:gd name="adj3" fmla="val 16667"/>
            </a:avLst>
          </a:prstGeom>
          <a:solidFill>
            <a:srgbClr val="FDC51B">
              <a:alpha val="6999"/>
            </a:srgbClr>
          </a:solidFill>
          <a:ln w="330200" cap="rnd" cmpd="sng">
            <a:solidFill>
              <a:srgbClr val="942102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16" name="Rounded Rectangular Callout 98"/>
          <p:cNvSpPr>
            <a:spLocks noChangeAspect="1"/>
          </p:cNvSpPr>
          <p:nvPr/>
        </p:nvSpPr>
        <p:spPr bwMode="auto">
          <a:xfrm>
            <a:off x="981075" y="6067425"/>
            <a:ext cx="604838" cy="6048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942102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17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800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 cmpd="sng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18" name="Date Placeholder 3"/>
          <p:cNvSpPr>
            <a:spLocks noChangeArrowheads="1"/>
          </p:cNvSpPr>
          <p:nvPr/>
        </p:nvSpPr>
        <p:spPr bwMode="auto">
          <a:xfrm>
            <a:off x="6437313" y="6450013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*</a:t>
            </a:r>
            <a:endParaRPr lang="zh-CN" altLang="zh-CN"/>
          </a:p>
        </p:txBody>
      </p:sp>
      <p:sp>
        <p:nvSpPr>
          <p:cNvPr id="13319" name="Footer Placeholder 4"/>
          <p:cNvSpPr>
            <a:spLocks noChangeArrowheads="1"/>
          </p:cNvSpPr>
          <p:nvPr/>
        </p:nvSpPr>
        <p:spPr bwMode="auto">
          <a:xfrm>
            <a:off x="0" y="64500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100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© Social Centered Selling LLC | connect. collaborate. close!</a:t>
            </a:r>
            <a:endParaRPr lang="zh-CN" altLang="zh-CN"/>
          </a:p>
        </p:txBody>
      </p:sp>
      <p:sp>
        <p:nvSpPr>
          <p:cNvPr id="13320" name="Oval 116"/>
          <p:cNvSpPr>
            <a:spLocks noChangeAspect="1"/>
          </p:cNvSpPr>
          <p:nvPr/>
        </p:nvSpPr>
        <p:spPr bwMode="auto">
          <a:xfrm>
            <a:off x="6543675" y="5854700"/>
            <a:ext cx="504825" cy="554038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D6E45">
              <a:alpha val="4999"/>
            </a:srgbClr>
          </a:solidFill>
          <a:ln w="63500" cap="rnd" cmpd="sng">
            <a:solidFill>
              <a:srgbClr val="F5D3A1">
                <a:alpha val="15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21" name="Rounded Rectangular Callout 103"/>
          <p:cNvSpPr>
            <a:spLocks noChangeAspect="1"/>
          </p:cNvSpPr>
          <p:nvPr/>
        </p:nvSpPr>
        <p:spPr bwMode="auto">
          <a:xfrm>
            <a:off x="8102600" y="4013200"/>
            <a:ext cx="1041400" cy="10414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9999"/>
            </a:srgbClr>
          </a:solidFill>
          <a:ln w="1778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22" name="Oval 126"/>
          <p:cNvSpPr>
            <a:spLocks noChangeAspect="1"/>
          </p:cNvSpPr>
          <p:nvPr/>
        </p:nvSpPr>
        <p:spPr bwMode="auto">
          <a:xfrm>
            <a:off x="5775325" y="6524625"/>
            <a:ext cx="1114425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942102">
              <a:alpha val="4999"/>
            </a:srgbClr>
          </a:solidFill>
          <a:ln w="177800" cap="rnd" cmpd="sng">
            <a:solidFill>
              <a:srgbClr val="942102">
                <a:alpha val="3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23" name="Rounded Rectangular Callout 105"/>
          <p:cNvSpPr>
            <a:spLocks noChangeAspect="1"/>
          </p:cNvSpPr>
          <p:nvPr/>
        </p:nvSpPr>
        <p:spPr bwMode="auto">
          <a:xfrm>
            <a:off x="11113" y="4941888"/>
            <a:ext cx="611187" cy="611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24" name="Rounded Rectangular Callout 106"/>
          <p:cNvSpPr>
            <a:spLocks noChangeAspect="1"/>
          </p:cNvSpPr>
          <p:nvPr/>
        </p:nvSpPr>
        <p:spPr bwMode="auto">
          <a:xfrm>
            <a:off x="7881938" y="2138363"/>
            <a:ext cx="1128712" cy="11287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25" name="Oval 107"/>
          <p:cNvSpPr>
            <a:spLocks noChangeAspect="1"/>
          </p:cNvSpPr>
          <p:nvPr/>
        </p:nvSpPr>
        <p:spPr bwMode="auto">
          <a:xfrm>
            <a:off x="8915400" y="749300"/>
            <a:ext cx="276225" cy="9080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26" name="Rounded Rectangular Callout 108"/>
          <p:cNvSpPr>
            <a:spLocks noChangeAspect="1"/>
          </p:cNvSpPr>
          <p:nvPr/>
        </p:nvSpPr>
        <p:spPr bwMode="auto">
          <a:xfrm>
            <a:off x="7804150" y="2735263"/>
            <a:ext cx="969963" cy="9699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27" name="Rounded Rectangular Callout 109"/>
          <p:cNvSpPr>
            <a:spLocks noChangeAspect="1"/>
          </p:cNvSpPr>
          <p:nvPr/>
        </p:nvSpPr>
        <p:spPr bwMode="auto">
          <a:xfrm>
            <a:off x="8304213" y="1770063"/>
            <a:ext cx="608012" cy="60801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28" name="Rounded Rectangular Callout 110"/>
          <p:cNvSpPr>
            <a:spLocks noChangeAspect="1"/>
          </p:cNvSpPr>
          <p:nvPr/>
        </p:nvSpPr>
        <p:spPr bwMode="auto">
          <a:xfrm flipH="1">
            <a:off x="8177213" y="587375"/>
            <a:ext cx="811212" cy="8096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29" name="Rounded Rectangular Callout 111"/>
          <p:cNvSpPr>
            <a:spLocks noChangeAspect="1"/>
          </p:cNvSpPr>
          <p:nvPr/>
        </p:nvSpPr>
        <p:spPr bwMode="auto">
          <a:xfrm>
            <a:off x="6943725" y="5861050"/>
            <a:ext cx="739775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>
                <a:alpha val="39999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30" name="Rounded Rectangular Callout 112"/>
          <p:cNvSpPr>
            <a:spLocks noChangeAspect="1"/>
          </p:cNvSpPr>
          <p:nvPr/>
        </p:nvSpPr>
        <p:spPr bwMode="auto">
          <a:xfrm>
            <a:off x="7494588" y="4927600"/>
            <a:ext cx="738187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31" name="Rounded Rectangular Callout 113"/>
          <p:cNvSpPr>
            <a:spLocks noChangeAspect="1"/>
          </p:cNvSpPr>
          <p:nvPr/>
        </p:nvSpPr>
        <p:spPr bwMode="auto">
          <a:xfrm>
            <a:off x="8078788" y="4097338"/>
            <a:ext cx="554037" cy="5540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32" name="Rounded Rectangular Callout 114"/>
          <p:cNvSpPr>
            <a:spLocks noChangeAspect="1"/>
          </p:cNvSpPr>
          <p:nvPr/>
        </p:nvSpPr>
        <p:spPr bwMode="auto">
          <a:xfrm>
            <a:off x="8412163" y="5057775"/>
            <a:ext cx="554037" cy="5540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33" name="Rounded Rectangular Callout 116"/>
          <p:cNvSpPr>
            <a:spLocks noChangeAspect="1"/>
          </p:cNvSpPr>
          <p:nvPr/>
        </p:nvSpPr>
        <p:spPr bwMode="auto">
          <a:xfrm>
            <a:off x="7748588" y="3605213"/>
            <a:ext cx="306387" cy="3063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34" name="Rounded Rectangular Callout 117"/>
          <p:cNvSpPr>
            <a:spLocks noChangeAspect="1"/>
          </p:cNvSpPr>
          <p:nvPr/>
        </p:nvSpPr>
        <p:spPr bwMode="auto">
          <a:xfrm>
            <a:off x="8694738" y="2301875"/>
            <a:ext cx="306387" cy="30638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35" name="Rounded Rectangular Callout 118"/>
          <p:cNvSpPr>
            <a:spLocks noChangeAspect="1"/>
          </p:cNvSpPr>
          <p:nvPr/>
        </p:nvSpPr>
        <p:spPr bwMode="auto">
          <a:xfrm>
            <a:off x="8609013" y="3689350"/>
            <a:ext cx="306387" cy="3048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36" name="Rounded Rectangular Callout 119"/>
          <p:cNvSpPr>
            <a:spLocks noChangeAspect="1"/>
          </p:cNvSpPr>
          <p:nvPr/>
        </p:nvSpPr>
        <p:spPr bwMode="auto">
          <a:xfrm>
            <a:off x="155575" y="2698750"/>
            <a:ext cx="466725" cy="4667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37" name="Rounded Rectangular Callout 120"/>
          <p:cNvSpPr>
            <a:spLocks noChangeAspect="1"/>
          </p:cNvSpPr>
          <p:nvPr/>
        </p:nvSpPr>
        <p:spPr bwMode="auto">
          <a:xfrm>
            <a:off x="474663" y="3167063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38" name="Rounded Rectangular Callout 121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635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39" name="Rounded Rectangular Callout 123"/>
          <p:cNvSpPr>
            <a:spLocks noChangeAspect="1"/>
          </p:cNvSpPr>
          <p:nvPr/>
        </p:nvSpPr>
        <p:spPr bwMode="auto">
          <a:xfrm>
            <a:off x="639763" y="3333750"/>
            <a:ext cx="608012" cy="6080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3340" name="Rounded Rectangular Callout 124"/>
          <p:cNvSpPr>
            <a:spLocks noChangeAspect="1"/>
          </p:cNvSpPr>
          <p:nvPr/>
        </p:nvSpPr>
        <p:spPr bwMode="auto">
          <a:xfrm>
            <a:off x="0" y="3479800"/>
            <a:ext cx="671513" cy="825500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4999"/>
            </a:srgbClr>
          </a:solidFill>
          <a:ln w="12700" cap="rnd" cmpd="sng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56620" y="1397000"/>
            <a:ext cx="301081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方便</a:t>
            </a:r>
            <a:r>
              <a:rPr kumimoji="0" lang="zh-CN" altLang="en-US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！</a:t>
            </a:r>
            <a:endParaRPr kumimoji="0" lang="zh-CN" altLang="en-US" sz="5400" b="1" i="0" u="none" strike="noStrike" kern="0" cap="none" spc="50" normalizeH="0" baseline="0" noProof="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311104" y="3243560"/>
            <a:ext cx="457320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</a:rPr>
              <a:t>更贴心！！</a:t>
            </a:r>
            <a:endParaRPr kumimoji="0" lang="zh-CN" altLang="en-US" sz="7200" b="1" i="0" u="none" strike="noStrike" kern="0" cap="none" spc="0" normalizeH="0" baseline="0" noProof="0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theme/theme1.xml><?xml version="1.0" encoding="utf-8"?>
<a:theme xmlns:a="http://schemas.openxmlformats.org/drawingml/2006/main" name="scs_template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scs_template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E89117"/>
    </a:dk1>
    <a:lt1>
      <a:srgbClr val="FFFFFF"/>
    </a:lt1>
    <a:dk2>
      <a:srgbClr val="000000"/>
    </a:dk2>
    <a:lt2>
      <a:srgbClr val="FEDD78"/>
    </a:lt2>
    <a:accent1>
      <a:srgbClr val="3399FF"/>
    </a:accent1>
    <a:accent2>
      <a:srgbClr val="C4D73F"/>
    </a:accent2>
    <a:accent3>
      <a:srgbClr val="AAAAAA"/>
    </a:accent3>
    <a:accent4>
      <a:srgbClr val="DADADA"/>
    </a:accent4>
    <a:accent5>
      <a:srgbClr val="ADCAFF"/>
    </a:accent5>
    <a:accent6>
      <a:srgbClr val="B1C338"/>
    </a:accent6>
    <a:hlink>
      <a:srgbClr val="004C99"/>
    </a:hlink>
    <a:folHlink>
      <a:srgbClr val="004C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157255472</TotalTime>
  <Pages>0</Pages>
  <Words>409</Words>
  <Characters>0</Characters>
  <Application>Microsoft Office PowerPoint</Application>
  <DocSecurity>0</DocSecurity>
  <PresentationFormat>全屏显示(4:3)</PresentationFormat>
  <Lines>0</Lines>
  <Paragraphs>104</Paragraphs>
  <Slides>19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scs_template</vt:lpstr>
      <vt:lpstr>PowerPoint 演示文稿</vt:lpstr>
      <vt:lpstr>                   您将了解到</vt:lpstr>
      <vt:lpstr>着眼于需求</vt:lpstr>
      <vt:lpstr>PowerPoint 演示文稿</vt:lpstr>
      <vt:lpstr>火柴人的电影故事</vt:lpstr>
      <vt:lpstr>来看电影网</vt:lpstr>
      <vt:lpstr>PowerPoint 演示文稿</vt:lpstr>
      <vt:lpstr>这还不够？！</vt:lpstr>
      <vt:lpstr>PowerPoint 演示文稿</vt:lpstr>
      <vt:lpstr>我们的技术特色</vt:lpstr>
      <vt:lpstr>优秀的数据库</vt:lpstr>
      <vt:lpstr>PowerPoint 演示文稿</vt:lpstr>
      <vt:lpstr>高效的爬虫程序</vt:lpstr>
      <vt:lpstr>PowerPoint 演示文稿</vt:lpstr>
      <vt:lpstr>清爽的用户体验</vt:lpstr>
      <vt:lpstr>简单、直接</vt:lpstr>
      <vt:lpstr>演示环节</vt:lpstr>
      <vt:lpstr>我们的团队</vt:lpstr>
      <vt:lpstr>Thank   You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</dc:creator>
  <cp:lastModifiedBy>asd</cp:lastModifiedBy>
  <cp:revision>35</cp:revision>
  <cp:lastPrinted>1899-12-30T00:00:00Z</cp:lastPrinted>
  <dcterms:created xsi:type="dcterms:W3CDTF">2012-04-08T16:29:00Z</dcterms:created>
  <dcterms:modified xsi:type="dcterms:W3CDTF">2012-07-22T23:45:52Z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