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163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©게티이미지뱅크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D33A1-78DF-4FFE-A6BB-32F17C83D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355CC-52FE-4115-82C0-F60B07367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C96B8-05CF-417C-BF72-C1393664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B6E5B-92CE-49ED-9DF4-03F0C5A4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4E464-B860-408C-B780-AACF4A55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E68E3-F483-41E7-89B5-D9A815BD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3FFA47-0169-47CB-BE2D-76E8B5518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AACC5-9566-47BB-B603-E835B583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D05A6-54EA-4ED9-B45F-63EB296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47B3D-8EB2-4D33-93AE-1ADE5B08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1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64B142-0E2E-4CC8-B65F-091C8D35D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606CC-D00D-43E4-92F5-42E41EBFA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D058C-8A9C-48E3-89EB-9F77663C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0A2AD-4EC0-4026-BB46-FEA26355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8F00B-E58D-400A-A1A6-1BFB2A9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6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549D9-375D-4843-A739-8FCED307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01637-2832-4431-9FAC-D0A89015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80FFF-16BF-4590-B36C-32092587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FDEC8-D0EF-42C1-84EE-FCC2202C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8FDDA-70F2-4287-8D11-B39BF8F3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55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E427E-E08C-41D1-9F45-22FE939A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A52CF-79D8-4339-9B70-164395DA6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0A413-ADCF-4C3B-AF6D-76E72BFD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99720-E613-4A9E-8BF9-5C60A08B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1DEA7-377B-4DC2-8549-158AAA30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0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85D45-799A-460D-9B44-95373F2A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74901-59DD-482C-B7BD-915C816E3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FE9FD-DE3F-4817-91B9-585F7BE93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A772E6-1F4E-41CA-8079-ED62FC24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AC1A8-0633-4D25-8946-108744B1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8933F5-7E77-4D13-AC3A-FF672515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0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3328-2B93-495D-AB20-D6FC4F3D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B095F-FC7D-400C-B63C-3CDB01CC4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7DBB75-8DD6-4332-A593-A143A74E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339FE3-9850-4544-8655-7CB6DD154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F758C7-D54A-40E4-BB5B-F067ABA3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31E67E-BCCD-445D-85F7-55A77E16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F877A2-8C67-4498-9A92-34CF6BD1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F00890-ABE7-4F6C-B989-64D0EA8A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DB2B6-9AE0-4BBF-B8E5-E3E36263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85C8DC-26BC-4887-8036-B951C0DA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731AB9-000C-447A-8EE3-5B925DF0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0FF6A7-A28C-4455-8967-06BB7AFF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2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E4C0CC-9CE0-480F-B877-E1290583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848A43-8C45-42B8-90D6-00E54414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862661-0091-4A14-83AE-062FD074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5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D039E-CC65-44FA-9C80-719B404E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7D4A-688C-4734-8772-F95F314CD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0F7CE-2C9D-4C3E-B804-B8CEF91CA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358C39-FDA4-446C-B8F2-1FF014F0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3D842-930B-4F8F-B50A-77845B1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DCD11F-AF0D-475D-8F9B-DF372F0B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5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9E18A-EF6D-451E-AD64-2BDAEFFE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78079-0A1C-49AB-8CE8-EA5E651CB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B9B398-7329-4E84-948C-A964E6A02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4D7C5-B8FB-4F23-AB47-AF0D35A6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9BB72-CFA5-4661-8494-4C1CA24A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BFA577-DA8F-4B52-862A-25B6530F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9918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1888DB-307A-46FF-99EE-666A850E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CCFBE-EAE7-467D-99E5-CAFA83166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1CB31-60F4-49EF-830F-B908058A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E9C68-8ED7-40E1-AABA-284C23CB2F3E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0544B-C6B9-45C4-A2F3-0341B707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E88F9-AE6F-4D0C-8E72-EE0545F9D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8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8883" y="4906589"/>
            <a:ext cx="2297732" cy="2540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제작 </a:t>
            </a:r>
            <a:r>
              <a:rPr lang="en-US" altLang="ko-KR" sz="11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| </a:t>
            </a:r>
            <a:r>
              <a:rPr lang="ko-KR" altLang="en-US" sz="11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윤성우 </a:t>
            </a:r>
            <a:r>
              <a:rPr lang="en-US" altLang="ko-KR" sz="11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,</a:t>
            </a:r>
            <a:r>
              <a:rPr lang="ko-KR" altLang="en-US" sz="11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 주윤재</a:t>
            </a:r>
            <a:r>
              <a:rPr lang="en-US" altLang="ko-KR" sz="11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,</a:t>
            </a:r>
            <a:r>
              <a:rPr lang="ko-KR" altLang="en-US" sz="11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 채창완</a:t>
            </a:r>
            <a:r>
              <a:rPr lang="en-US" altLang="ko-KR" sz="11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,</a:t>
            </a:r>
            <a:r>
              <a:rPr lang="ko-KR" altLang="en-US" sz="11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 조민서</a:t>
            </a:r>
            <a:endParaRPr lang="ko-KR" altLang="en-US" sz="11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082841" y="2450949"/>
            <a:ext cx="8419766" cy="1023771"/>
            <a:chOff x="1082841" y="2508798"/>
            <a:chExt cx="3708066" cy="1023771"/>
          </a:xfrm>
        </p:grpSpPr>
        <p:sp>
          <p:nvSpPr>
            <p:cNvPr id="5" name="TextBox 4"/>
            <p:cNvSpPr txBox="1"/>
            <p:nvPr/>
          </p:nvSpPr>
          <p:spPr>
            <a:xfrm>
              <a:off x="1082841" y="2508798"/>
              <a:ext cx="370806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/>
                  <a:ea typeface="나눔고딕 ExtraBold"/>
                </a:rPr>
                <a:t>Navi Book Store</a:t>
              </a:r>
              <a:endParaRPr lang="en-US" altLang="ko-KR" sz="48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30968" y="3236709"/>
              <a:ext cx="2188420" cy="2958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/>
                  <a:ea typeface="나눔바른고딕"/>
                </a:rPr>
                <a:t>일상에 품격을 더하다</a:t>
              </a:r>
              <a:r>
                <a:rPr lang="en-US" altLang="ko-KR" sz="14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/>
                  <a:ea typeface="나눔바른고딕"/>
                </a:rPr>
                <a:t>.</a:t>
              </a:r>
              <a:endPara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</p:grp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59899" y="4800600"/>
            <a:ext cx="2451100" cy="2057399"/>
          </a:xfrm>
          <a:prstGeom prst="rect">
            <a:avLst/>
          </a:prstGeom>
        </p:spPr>
      </p:pic>
      <p:sp>
        <p:nvSpPr>
          <p:cNvPr id="12" name="TextBox 5"/>
          <p:cNvSpPr txBox="1"/>
          <p:nvPr/>
        </p:nvSpPr>
        <p:spPr>
          <a:xfrm>
            <a:off x="9198310" y="6427414"/>
            <a:ext cx="2558082" cy="257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Logo designed by  @boon_parang</a:t>
            </a:r>
            <a:endParaRPr lang="en-US" altLang="ko-KR" sz="11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78750" y="5250459"/>
            <a:ext cx="1841499" cy="1407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 rot="0">
            <a:off x="1" y="1227515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04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135" y="255534"/>
            <a:ext cx="392430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01</a:t>
            </a:r>
            <a:endParaRPr lang="en-US" altLang="ko-KR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9092" y="255534"/>
            <a:ext cx="1550823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rPr>
              <a:t>Part</a:t>
            </a:r>
            <a:r>
              <a:rPr lang="ko-KR" altLang="en-US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rPr>
              <a:t>로 나눈 완성도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30" name="그룹 29"/>
          <p:cNvGrpSpPr/>
          <p:nvPr/>
        </p:nvGrpSpPr>
        <p:grpSpPr>
          <a:xfrm rot="0">
            <a:off x="1708785" y="1209527"/>
            <a:ext cx="2249805" cy="2322342"/>
            <a:chOff x="4345791" y="661753"/>
            <a:chExt cx="2508884" cy="2589777"/>
          </a:xfrm>
        </p:grpSpPr>
        <p:sp>
          <p:nvSpPr>
            <p:cNvPr id="33" name="도넛 20"/>
            <p:cNvSpPr/>
            <p:nvPr/>
          </p:nvSpPr>
          <p:spPr>
            <a:xfrm rot="900000">
              <a:off x="4746848" y="661753"/>
              <a:ext cx="1767840" cy="1767840"/>
            </a:xfrm>
            <a:prstGeom prst="donut">
              <a:avLst>
                <a:gd name="adj" fmla="val 117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34" name="막힌 원호 33"/>
            <p:cNvSpPr/>
            <p:nvPr/>
          </p:nvSpPr>
          <p:spPr>
            <a:xfrm rot="16200000" flipH="1">
              <a:off x="4746848" y="661753"/>
              <a:ext cx="1767840" cy="1767840"/>
            </a:xfrm>
            <a:prstGeom prst="blockArc">
              <a:avLst>
                <a:gd name="adj1" fmla="val 12898132"/>
                <a:gd name="adj2" fmla="val 10753998"/>
                <a:gd name="adj3" fmla="val 1206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057455" y="1222504"/>
              <a:ext cx="1106798" cy="711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6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/>
                  <a:ea typeface="나눔고딕 ExtraBold"/>
                </a:rPr>
                <a:t>90</a:t>
              </a:r>
              <a:r>
                <a:rPr lang="en-US" altLang="ko-KR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/>
                  <a:ea typeface="나눔고딕 ExtraBold"/>
                </a:rPr>
                <a:t>%</a:t>
              </a:r>
              <a:endParaRPr lang="en-US" altLang="ko-KR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014969" y="2516885"/>
              <a:ext cx="1138663" cy="377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/>
                  <a:ea typeface="나눔고딕 ExtraBold"/>
                </a:rPr>
                <a:t>USER DB</a:t>
              </a:r>
              <a:endParaRPr lang="en-US" altLang="ko-KR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45791" y="2819595"/>
              <a:ext cx="2508884" cy="4319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초기 주소찾기 기능을  </a:t>
              </a:r>
              <a:r>
                <a:rPr lang="en-US" altLang="ko-KR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API</a:t>
              </a:r>
              <a:r>
                <a:rPr lang="ko-KR" altLang="en-US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를 </a:t>
              </a:r>
              <a:endParaRPr lang="ko-KR" altLang="en-US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  <a:p>
              <a:pPr algn="ctr">
                <a:defRPr/>
              </a:pPr>
              <a:r>
                <a:rPr lang="ko-KR" altLang="en-US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통한 추가를 기획하였지만 취소하여 </a:t>
              </a:r>
              <a:r>
                <a:rPr lang="en-US" altLang="ko-KR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90%</a:t>
              </a:r>
              <a:endParaRPr lang="en-US" altLang="ko-KR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4509134" y="1209527"/>
            <a:ext cx="1821179" cy="2474743"/>
            <a:chOff x="7347543" y="661753"/>
            <a:chExt cx="2030899" cy="2759727"/>
          </a:xfrm>
        </p:grpSpPr>
        <p:sp>
          <p:nvSpPr>
            <p:cNvPr id="41" name="도넛 23"/>
            <p:cNvSpPr/>
            <p:nvPr/>
          </p:nvSpPr>
          <p:spPr>
            <a:xfrm rot="900000">
              <a:off x="7524383" y="661753"/>
              <a:ext cx="1767840" cy="1767840"/>
            </a:xfrm>
            <a:prstGeom prst="donut">
              <a:avLst>
                <a:gd name="adj" fmla="val 117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막힌 원호 41"/>
            <p:cNvSpPr/>
            <p:nvPr/>
          </p:nvSpPr>
          <p:spPr>
            <a:xfrm rot="16200000" flipH="1">
              <a:off x="7524383" y="661753"/>
              <a:ext cx="1767840" cy="1767840"/>
            </a:xfrm>
            <a:prstGeom prst="blockArc">
              <a:avLst>
                <a:gd name="adj1" fmla="val 19203204"/>
                <a:gd name="adj2" fmla="val 10753998"/>
                <a:gd name="adj3" fmla="val 1206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836149" y="1222504"/>
              <a:ext cx="1106798" cy="7207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6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/>
                  <a:ea typeface="나눔고딕 ExtraBold"/>
                </a:rPr>
                <a:t>60</a:t>
              </a:r>
              <a:r>
                <a:rPr lang="en-US" altLang="ko-KR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/>
                  <a:ea typeface="나눔고딕 ExtraBold"/>
                </a:rPr>
                <a:t>%</a:t>
              </a:r>
              <a:endParaRPr lang="en-US" altLang="ko-KR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942367" y="2516886"/>
              <a:ext cx="851873" cy="377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/>
                  <a:ea typeface="나눔고딕 ExtraBold"/>
                </a:rPr>
                <a:t>BOOK</a:t>
              </a:r>
              <a:endParaRPr lang="en-US" altLang="ko-KR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347544" y="2819594"/>
              <a:ext cx="2030899" cy="601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지점별 개수를 정하고 이를 </a:t>
              </a:r>
              <a:endParaRPr lang="ko-KR" altLang="en-US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  <a:p>
              <a:pPr algn="ctr">
                <a:defRPr/>
              </a:pPr>
              <a:r>
                <a:rPr lang="ko-KR" altLang="en-US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구매 시 수량 감소를 기획했지만  </a:t>
              </a:r>
              <a:endParaRPr lang="ko-KR" altLang="en-US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  <a:p>
              <a:pPr algn="ctr">
                <a:defRPr/>
              </a:pPr>
              <a:r>
                <a:rPr lang="ko-KR" altLang="en-US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주어진 시간부족으로 중지</a:t>
              </a:r>
              <a:endParaRPr lang="ko-KR" altLang="en-US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 rot="0">
            <a:off x="7255654" y="1209527"/>
            <a:ext cx="1687684" cy="2474743"/>
            <a:chOff x="8600446" y="3754501"/>
            <a:chExt cx="1882032" cy="2759727"/>
          </a:xfrm>
        </p:grpSpPr>
        <p:sp>
          <p:nvSpPr>
            <p:cNvPr id="47" name="도넛 29"/>
            <p:cNvSpPr/>
            <p:nvPr/>
          </p:nvSpPr>
          <p:spPr>
            <a:xfrm rot="900000">
              <a:off x="8600446" y="3754501"/>
              <a:ext cx="1767840" cy="1767840"/>
            </a:xfrm>
            <a:prstGeom prst="donut">
              <a:avLst>
                <a:gd name="adj" fmla="val 117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8" name="막힌 원호 47"/>
            <p:cNvSpPr/>
            <p:nvPr/>
          </p:nvSpPr>
          <p:spPr>
            <a:xfrm rot="16200000" flipH="1">
              <a:off x="8600446" y="3754501"/>
              <a:ext cx="1767840" cy="1767840"/>
            </a:xfrm>
            <a:prstGeom prst="blockArc">
              <a:avLst>
                <a:gd name="adj1" fmla="val 11160410"/>
                <a:gd name="adj2" fmla="val 10753998"/>
                <a:gd name="adj3" fmla="val 1206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904777" y="4315251"/>
              <a:ext cx="1181153" cy="711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6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/>
                  <a:ea typeface="나눔고딕 ExtraBold"/>
                </a:rPr>
                <a:t>99</a:t>
              </a:r>
              <a:r>
                <a:rPr lang="en-US" altLang="ko-KR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/>
                  <a:ea typeface="나눔고딕 ExtraBold"/>
                </a:rPr>
                <a:t>%</a:t>
              </a:r>
              <a:endParaRPr lang="en-US" altLang="ko-KR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926018" y="5609630"/>
              <a:ext cx="1163455" cy="3735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/>
                  <a:ea typeface="나눔고딕 ExtraBold"/>
                </a:rPr>
                <a:t>DESIGN</a:t>
              </a:r>
              <a:endParaRPr lang="en-US" altLang="ko-KR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610902" y="5912343"/>
              <a:ext cx="1871575" cy="601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지속적인 수정과 변형을 하였지만 완벽하지 않은 </a:t>
              </a:r>
              <a:r>
                <a:rPr lang="en-US" altLang="ko-KR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css</a:t>
              </a:r>
              <a:r>
                <a:rPr lang="ko-KR" altLang="en-US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능력으로 약간의 미흡함이 존재</a:t>
              </a:r>
              <a:endParaRPr lang="ko-KR" altLang="en-US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1537335" y="4208157"/>
            <a:ext cx="5154118" cy="1771637"/>
            <a:chOff x="4016225" y="4823691"/>
            <a:chExt cx="5154118" cy="1771637"/>
          </a:xfrm>
        </p:grpSpPr>
        <p:sp>
          <p:nvSpPr>
            <p:cNvPr id="53" name="직사각형 52"/>
            <p:cNvSpPr/>
            <p:nvPr/>
          </p:nvSpPr>
          <p:spPr>
            <a:xfrm>
              <a:off x="4387700" y="4869411"/>
              <a:ext cx="1611630" cy="11829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7200">
                  <a:ln w="9525"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/>
                  <a:ea typeface="KoPub돋움체 Bold"/>
                </a:rPr>
                <a:t>90</a:t>
              </a:r>
              <a:r>
                <a:rPr lang="en-US" altLang="ko-KR" sz="3600">
                  <a:ln w="9525"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/>
                  <a:ea typeface="KoPub돋움체 Bold"/>
                </a:rPr>
                <a:t>%</a:t>
              </a:r>
              <a:endParaRPr lang="en-US" altLang="ko-KR" sz="3600">
                <a:ln w="9525"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016225" y="4823691"/>
              <a:ext cx="421005" cy="9048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5400">
                  <a:ln w="9525"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/>
                  <a:ea typeface="KoPub돋움체 Bold"/>
                </a:rPr>
                <a:t>“</a:t>
              </a:r>
              <a:endParaRPr lang="ko-KR" altLang="en-US" sz="5400">
                <a:ln w="9525"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99899" y="5895686"/>
              <a:ext cx="4770444" cy="699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비록  짧은 기간이었지만  </a:t>
              </a:r>
              <a:r>
                <a:rPr lang="en-US" altLang="ko-KR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AJAX, JSTL, API, </a:t>
              </a:r>
              <a:r>
                <a:rPr lang="ko-KR" altLang="en-US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부트스트랩</a:t>
              </a:r>
              <a:r>
                <a:rPr lang="en-US" altLang="ko-KR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,</a:t>
              </a:r>
              <a:r>
                <a:rPr lang="ko-KR" altLang="en-US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 </a:t>
              </a:r>
              <a:r>
                <a:rPr lang="en-US" altLang="ko-KR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Java</a:t>
              </a:r>
              <a:r>
                <a:rPr lang="ko-KR" altLang="en-US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 </a:t>
              </a:r>
              <a:r>
                <a:rPr lang="en-US" altLang="ko-KR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MVC</a:t>
              </a:r>
              <a:r>
                <a:rPr lang="ko-KR" altLang="en-US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를 활용한 프로젝트 경험과 </a:t>
              </a:r>
              <a:r>
                <a:rPr lang="en-US" altLang="ko-KR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git</a:t>
              </a:r>
              <a:r>
                <a:rPr lang="ko-KR" altLang="en-US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을 활용한 팀원들과의 협업과 실시간 의견교환 활용</a:t>
              </a:r>
              <a:endParaRPr lang="ko-KR" altLang="en-US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/>
                <a:ea typeface="나눔바른고딕 UltraLight"/>
              </a:endParaRPr>
            </a:p>
            <a:p>
              <a:pPr lvl="0">
                <a:defRPr/>
              </a:pPr>
              <a:endParaRPr lang="ko-KR" altLang="en-US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/>
                <a:ea typeface="나눔바른고딕 UltraLight"/>
              </a:endParaRPr>
            </a:p>
            <a:p>
              <a:pPr lvl="0">
                <a:defRPr/>
              </a:pPr>
              <a:r>
                <a:rPr lang="ko-KR" altLang="en-US" sz="1000" b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하지만</a:t>
              </a:r>
              <a:r>
                <a:rPr lang="en-US" altLang="ko-KR" sz="1000" b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,</a:t>
              </a:r>
              <a:r>
                <a:rPr lang="ko-KR" altLang="en-US" sz="1000" b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 시간적 여유의 부족으로 인한 구체적인 기술을 구현하지못해 </a:t>
              </a:r>
              <a:r>
                <a:rPr lang="en-US" altLang="ko-KR" sz="1000" b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10%</a:t>
              </a:r>
              <a:r>
                <a:rPr lang="ko-KR" altLang="en-US" sz="1000" b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 가감을 하였습니다</a:t>
              </a:r>
              <a:r>
                <a:rPr lang="en-US" altLang="ko-KR" sz="1000" b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.</a:t>
              </a:r>
              <a:endParaRPr lang="en-US" altLang="ko-KR" sz="10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</p:grpSp>
      <p:cxnSp>
        <p:nvCxnSpPr>
          <p:cNvPr id="56" name="직선 연결선 55"/>
          <p:cNvCxnSpPr/>
          <p:nvPr/>
        </p:nvCxnSpPr>
        <p:spPr>
          <a:xfrm>
            <a:off x="1687429" y="3935345"/>
            <a:ext cx="101616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 rot="0">
            <a:off x="9738361" y="1209527"/>
            <a:ext cx="1849754" cy="2474743"/>
            <a:chOff x="8477541" y="3754501"/>
            <a:chExt cx="2062766" cy="2759727"/>
          </a:xfrm>
        </p:grpSpPr>
        <p:sp>
          <p:nvSpPr>
            <p:cNvPr id="58" name="도넛 29"/>
            <p:cNvSpPr/>
            <p:nvPr/>
          </p:nvSpPr>
          <p:spPr>
            <a:xfrm rot="900000">
              <a:off x="8600446" y="3754501"/>
              <a:ext cx="1767840" cy="1767840"/>
            </a:xfrm>
            <a:prstGeom prst="donut">
              <a:avLst>
                <a:gd name="adj" fmla="val 117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59" name="막힌 원호 58"/>
            <p:cNvSpPr/>
            <p:nvPr/>
          </p:nvSpPr>
          <p:spPr>
            <a:xfrm rot="16200000" flipH="1">
              <a:off x="8600446" y="3754501"/>
              <a:ext cx="1767840" cy="1767840"/>
            </a:xfrm>
            <a:prstGeom prst="blockArc">
              <a:avLst>
                <a:gd name="adj1" fmla="val 16246036"/>
                <a:gd name="adj2" fmla="val 10753998"/>
                <a:gd name="adj3" fmla="val 1206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902414" y="4315251"/>
              <a:ext cx="1106798" cy="711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6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/>
                  <a:ea typeface="나눔고딕 ExtraBold"/>
                </a:rPr>
                <a:t>75</a:t>
              </a:r>
              <a:r>
                <a:rPr lang="en-US" altLang="ko-KR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/>
                  <a:ea typeface="나눔고딕 ExtraBold"/>
                </a:rPr>
                <a:t>%</a:t>
              </a:r>
              <a:endParaRPr lang="en-US" altLang="ko-KR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114851" y="5609633"/>
              <a:ext cx="724411" cy="377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/>
                  <a:ea typeface="나눔고딕 ExtraBold"/>
                </a:rPr>
                <a:t>MAP</a:t>
              </a:r>
              <a:endParaRPr lang="en-US" altLang="ko-KR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477541" y="5912343"/>
              <a:ext cx="2062766" cy="601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지도 </a:t>
              </a:r>
              <a:r>
                <a:rPr lang="en-US" altLang="ko-KR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API</a:t>
              </a:r>
              <a:r>
                <a:rPr lang="ko-KR" altLang="en-US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를 통해 현재 위치 기반 </a:t>
              </a:r>
              <a:endParaRPr lang="ko-KR" altLang="en-US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  <a:p>
              <a:pPr algn="ctr">
                <a:defRPr/>
              </a:pPr>
              <a:r>
                <a:rPr lang="ko-KR" altLang="en-US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경로를 나타내려 하였지만 위치를</a:t>
              </a:r>
              <a:endParaRPr lang="ko-KR" altLang="en-US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  <a:p>
              <a:pPr algn="ctr">
                <a:defRPr/>
              </a:pPr>
              <a:r>
                <a:rPr lang="ko-KR" altLang="en-US" sz="1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잡지 못해 이를 삭제</a:t>
              </a:r>
              <a:endParaRPr lang="ko-KR" altLang="en-US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</p:grpSp>
      <p:cxnSp>
        <p:nvCxnSpPr>
          <p:cNvPr id="67" name="직선 연결선 66"/>
          <p:cNvCxnSpPr/>
          <p:nvPr/>
        </p:nvCxnSpPr>
        <p:spPr>
          <a:xfrm>
            <a:off x="6644893" y="4281717"/>
            <a:ext cx="0" cy="1984006"/>
          </a:xfrm>
          <a:prstGeom prst="line">
            <a:avLst/>
          </a:prstGeom>
          <a:ln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8135" y="1282228"/>
            <a:ext cx="392430" cy="297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03</a:t>
            </a:r>
            <a:endParaRPr lang="en-US" altLang="ko-KR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68" name="TextBox 10"/>
          <p:cNvSpPr txBox="1"/>
          <p:nvPr/>
        </p:nvSpPr>
        <p:spPr>
          <a:xfrm>
            <a:off x="10572964" y="357059"/>
            <a:ext cx="938951" cy="2000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404040"/>
                </a:solidFill>
                <a:latin typeface="나눔바른고딕 UltraLight"/>
                <a:ea typeface="나눔바른고딕 UltraLight"/>
              </a:rPr>
              <a:t>일상에 품격을 더하다</a:t>
            </a:r>
            <a:endPara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404040"/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69" name="TextBox 11"/>
          <p:cNvSpPr txBox="1"/>
          <p:nvPr/>
        </p:nvSpPr>
        <p:spPr>
          <a:xfrm>
            <a:off x="11471910" y="298479"/>
            <a:ext cx="460200" cy="25391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404040"/>
                </a:solidFill>
                <a:latin typeface="나눔고딕 ExtraBold"/>
                <a:ea typeface="나눔고딕 ExtraBold"/>
              </a:rPr>
              <a:t>Navi</a:t>
            </a:r>
            <a:endPara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40404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70" name="직선 연결선 30"/>
          <p:cNvCxnSpPr/>
          <p:nvPr/>
        </p:nvCxnSpPr>
        <p:spPr>
          <a:xfrm>
            <a:off x="1564003" y="596899"/>
            <a:ext cx="2214267" cy="0"/>
          </a:xfrm>
          <a:prstGeom prst="line">
            <a:avLst/>
          </a:prstGeom>
          <a:noFill/>
          <a:ln w="635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</p:cxnSp>
      <p:sp>
        <p:nvSpPr>
          <p:cNvPr id="71" name="직사각형 43"/>
          <p:cNvSpPr/>
          <p:nvPr/>
        </p:nvSpPr>
        <p:spPr>
          <a:xfrm>
            <a:off x="3623310" y="4854288"/>
            <a:ext cx="1202055" cy="33855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404040"/>
                </a:solidFill>
                <a:latin typeface="나눔고딕 ExtraBold"/>
                <a:ea typeface="나눔고딕 ExtraBold"/>
              </a:rPr>
              <a:t>전체 만족도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404040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7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59899" y="4800600"/>
            <a:ext cx="2451100" cy="2057399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02601" y="5232401"/>
            <a:ext cx="1511298" cy="1511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518785" y="2986703"/>
            <a:ext cx="1097280" cy="884594"/>
            <a:chOff x="5321615" y="2977331"/>
            <a:chExt cx="1097280" cy="884594"/>
          </a:xfrm>
        </p:grpSpPr>
        <p:sp>
          <p:nvSpPr>
            <p:cNvPr id="5" name="TextBox 4"/>
            <p:cNvSpPr txBox="1"/>
            <p:nvPr/>
          </p:nvSpPr>
          <p:spPr>
            <a:xfrm>
              <a:off x="5321615" y="2977331"/>
              <a:ext cx="1097280" cy="6975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4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/>
                  <a:ea typeface="나눔바른고딕"/>
                </a:rPr>
                <a:t>질문</a:t>
              </a:r>
              <a:endParaRPr lang="ko-KR" altLang="en-US" sz="4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4990" y="3584926"/>
              <a:ext cx="487679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QnA</a:t>
              </a:r>
              <a:endParaRPr lang="en-US" altLang="ko-KR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</p:grp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36200" y="5359403"/>
            <a:ext cx="1765297" cy="1765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fade thruBlk="1"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0">
            <a:off x="1082841" y="2450949"/>
            <a:ext cx="3056724" cy="1023771"/>
            <a:chOff x="1082841" y="2508798"/>
            <a:chExt cx="3056724" cy="1023771"/>
          </a:xfrm>
        </p:grpSpPr>
        <p:sp>
          <p:nvSpPr>
            <p:cNvPr id="5" name="TextBox 4"/>
            <p:cNvSpPr txBox="1"/>
            <p:nvPr/>
          </p:nvSpPr>
          <p:spPr>
            <a:xfrm>
              <a:off x="1082841" y="2508798"/>
              <a:ext cx="3056724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/>
                  <a:ea typeface="나눔고딕 ExtraBold"/>
                </a:rPr>
                <a:t>감사합니다</a:t>
              </a:r>
              <a:endParaRPr lang="ko-KR" altLang="en-US" sz="4800">
                <a:solidFill>
                  <a:schemeClr val="bg1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30968" y="3236709"/>
              <a:ext cx="551147" cy="2958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/>
                  <a:ea typeface="나눔바른고딕"/>
                </a:rPr>
                <a:t>Navi</a:t>
              </a:r>
              <a:endPara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</p:grp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59899" y="4676775"/>
            <a:ext cx="2451100" cy="2057399"/>
          </a:xfrm>
          <a:prstGeom prst="rect">
            <a:avLst/>
          </a:prstGeom>
        </p:spPr>
      </p:pic>
      <p:sp>
        <p:nvSpPr>
          <p:cNvPr id="12" name="TextBox 5"/>
          <p:cNvSpPr txBox="1"/>
          <p:nvPr/>
        </p:nvSpPr>
        <p:spPr>
          <a:xfrm>
            <a:off x="8525210" y="6370264"/>
            <a:ext cx="3231182" cy="2953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</a:rPr>
              <a:t>Logo designed by  @boon_parang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35900" y="5126634"/>
            <a:ext cx="1841499" cy="1407515"/>
          </a:xfrm>
          <a:prstGeom prst="rect">
            <a:avLst/>
          </a:prstGeom>
        </p:spPr>
      </p:pic>
      <p:sp>
        <p:nvSpPr>
          <p:cNvPr id="14" name="TextBox 5"/>
          <p:cNvSpPr txBox="1"/>
          <p:nvPr/>
        </p:nvSpPr>
        <p:spPr>
          <a:xfrm>
            <a:off x="1098883" y="4906589"/>
            <a:ext cx="2297732" cy="41598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</a:rPr>
              <a:t>제작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</a:rPr>
              <a:t>|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</a:rPr>
              <a:t>윤성우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</a:rPr>
              <a:t> 주윤재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</a:rPr>
              <a:t> 채창완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</a:rPr>
              <a:t> 조민서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ffffff"/>
              </a:solidFill>
              <a:latin typeface="나눔바른고딕"/>
              <a:ea typeface="나눔바른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1171909" y="5290765"/>
            <a:ext cx="4450381" cy="4890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</a:rPr>
              <a:t>GIT URL :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</a:rPr>
              <a:t>https://github.com/minseominseo/NaviBookStore_2020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17800"/>
            <a:ext cx="12192000" cy="414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2841" y="1443612"/>
            <a:ext cx="37994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rPr>
              <a:t>INDEX</a:t>
            </a:r>
            <a:endParaRPr lang="ko-KR" altLang="en-US" sz="96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23615" y="328484"/>
            <a:ext cx="202350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4549" y="4252385"/>
            <a:ext cx="30328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8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4549" y="4765732"/>
            <a:ext cx="30328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8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549" y="5279079"/>
            <a:ext cx="30328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04</a:t>
            </a:r>
            <a:endParaRPr lang="ko-KR" altLang="en-US" sz="8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4549" y="3739038"/>
            <a:ext cx="30328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01</a:t>
            </a:r>
            <a:endParaRPr lang="ko-KR" altLang="en-US" sz="8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63370" y="4204257"/>
            <a:ext cx="160939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모델 설계 </a:t>
            </a:r>
            <a:r>
              <a:rPr lang="en-US" altLang="ko-KR" sz="8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| Model Design</a:t>
            </a:r>
            <a:endParaRPr lang="en-US" altLang="ko-KR" sz="8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63370" y="4717604"/>
            <a:ext cx="162844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아쉬운점 </a:t>
            </a:r>
            <a:r>
              <a:rPr lang="en-US" altLang="ko-KR" sz="8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|  Missing Points</a:t>
            </a:r>
            <a:endParaRPr lang="en-US" altLang="ko-KR" sz="8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63370" y="5230951"/>
            <a:ext cx="1199820" cy="2916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질문 </a:t>
            </a:r>
            <a:r>
              <a:rPr lang="en-US" altLang="ko-KR" sz="8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| Missing QnA</a:t>
            </a:r>
            <a:endParaRPr lang="en-US" altLang="ko-KR" sz="8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63370" y="5744298"/>
            <a:ext cx="228270" cy="2926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63370" y="3690910"/>
            <a:ext cx="761670" cy="298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개요</a:t>
            </a:r>
            <a:r>
              <a:rPr lang="en-US" altLang="ko-KR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| Intro</a:t>
            </a:r>
            <a:endParaRPr lang="en-US" altLang="ko-KR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6718300"/>
            <a:ext cx="12192000" cy="13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59899" y="4800600"/>
            <a:ext cx="2451100" cy="2057399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02601" y="5232401"/>
            <a:ext cx="1511298" cy="1511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547360" y="2986703"/>
            <a:ext cx="1097280" cy="884594"/>
            <a:chOff x="5350190" y="2977331"/>
            <a:chExt cx="1097280" cy="884594"/>
          </a:xfrm>
        </p:grpSpPr>
        <p:sp>
          <p:nvSpPr>
            <p:cNvPr id="5" name="TextBox 4"/>
            <p:cNvSpPr txBox="1"/>
            <p:nvPr/>
          </p:nvSpPr>
          <p:spPr>
            <a:xfrm>
              <a:off x="5350190" y="2977331"/>
              <a:ext cx="1097280" cy="6975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4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/>
                  <a:ea typeface="나눔바른고딕"/>
                </a:rPr>
                <a:t>개요</a:t>
              </a:r>
              <a:endParaRPr lang="ko-KR" altLang="en-US" sz="4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97840" y="3584926"/>
              <a:ext cx="51625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/>
                  <a:ea typeface="나눔바른고딕 UltraLight"/>
                </a:rPr>
                <a:t>Intro</a:t>
              </a:r>
              <a:endParaRPr lang="en-US" altLang="ko-KR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/>
                <a:ea typeface="나눔바른고딕 UltraLight"/>
              </a:endParaRPr>
            </a:p>
          </p:txBody>
        </p:sp>
      </p:grp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55225" y="5285384"/>
            <a:ext cx="1841499" cy="1407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fade thruBlk="1"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04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72964" y="357059"/>
            <a:ext cx="938951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일상에 품격을 더하다</a:t>
            </a:r>
            <a:endParaRPr lang="en-US" altLang="ko-KR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71910" y="298479"/>
            <a:ext cx="46020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</a:rPr>
              <a:t>Navi</a:t>
            </a:r>
            <a:endParaRPr lang="en-US" altLang="ko-KR" sz="105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/>
              <a:ea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9092" y="474609"/>
            <a:ext cx="1798473" cy="3140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/>
                <a:ea typeface="나눔고딕 ExtraBold"/>
              </a:rPr>
              <a:t>Project &amp; Member</a:t>
            </a:r>
            <a:endParaRPr lang="en-US" altLang="ko-KR" sz="15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57584" y="1941644"/>
            <a:ext cx="3792381" cy="420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짧은 기간내에 </a:t>
            </a:r>
            <a:r>
              <a:rPr lang="en-US" altLang="ko-KR" sz="11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spring</a:t>
            </a:r>
            <a:r>
              <a:rPr lang="ko-KR" altLang="en-US" sz="11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기반의 자바 </a:t>
            </a:r>
            <a:r>
              <a:rPr lang="en-US" altLang="ko-KR" sz="11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MVC</a:t>
            </a:r>
            <a:r>
              <a:rPr lang="ko-KR" altLang="en-US" sz="11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와 데이터베이스를</a:t>
            </a:r>
            <a:endParaRPr lang="ko-KR" altLang="en-US" sz="11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>
              <a:defRPr/>
            </a:pPr>
            <a:r>
              <a:rPr lang="ko-KR" altLang="en-US" sz="11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이용하여 할 수 있는 최적의 프로젝트라 생각하여 선정</a:t>
            </a:r>
            <a:endParaRPr lang="ko-KR" altLang="en-US" sz="11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54479" y="1852930"/>
            <a:ext cx="41757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503171" y="1261864"/>
            <a:ext cx="1741044" cy="45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/>
                <a:ea typeface="나눔고딕 ExtraBold"/>
              </a:rPr>
              <a:t>조원별 역할</a:t>
            </a:r>
            <a:endParaRPr lang="ko-KR" altLang="en-US" sz="2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043" name="직선 연결선 30"/>
          <p:cNvCxnSpPr/>
          <p:nvPr/>
        </p:nvCxnSpPr>
        <p:spPr>
          <a:xfrm>
            <a:off x="1564003" y="815974"/>
            <a:ext cx="2214267" cy="0"/>
          </a:xfrm>
          <a:prstGeom prst="line">
            <a:avLst/>
          </a:prstGeom>
          <a:noFill/>
          <a:ln w="635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</p:cxnSp>
      <p:sp>
        <p:nvSpPr>
          <p:cNvPr id="1044" name="직사각형 24"/>
          <p:cNvSpPr/>
          <p:nvPr/>
        </p:nvSpPr>
        <p:spPr>
          <a:xfrm>
            <a:off x="7313420" y="1461440"/>
            <a:ext cx="2483995" cy="45263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/>
                <a:ea typeface="나눔고딕 ExtraBold"/>
              </a:rPr>
              <a:t>Project </a:t>
            </a:r>
            <a:r>
              <a:rPr lang="ko-KR" altLang="en-US" sz="2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/>
                <a:ea typeface="나눔고딕 ExtraBold"/>
              </a:rPr>
              <a:t>선정 이유</a:t>
            </a:r>
            <a:endParaRPr lang="ko-KR" altLang="en-US" sz="2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10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59899" y="4800600"/>
            <a:ext cx="2451100" cy="2057399"/>
          </a:xfrm>
          <a:prstGeom prst="rect">
            <a:avLst/>
          </a:prstGeom>
        </p:spPr>
      </p:pic>
      <p:pic>
        <p:nvPicPr>
          <p:cNvPr id="10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02601" y="5232401"/>
            <a:ext cx="1511298" cy="1511298"/>
          </a:xfrm>
          <a:prstGeom prst="rect">
            <a:avLst/>
          </a:prstGeom>
        </p:spPr>
      </p:pic>
      <p:sp>
        <p:nvSpPr>
          <p:cNvPr id="1054" name="TextBox 25"/>
          <p:cNvSpPr txBox="1"/>
          <p:nvPr/>
        </p:nvSpPr>
        <p:spPr>
          <a:xfrm>
            <a:off x="7357584" y="3219899"/>
            <a:ext cx="4363881" cy="4182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보고싶은 책을 검색하여 서점별 책 재고 파악 및 해당 서점 위치와 </a:t>
            </a:r>
            <a:endParaRPr lang="ko-KR" altLang="en-US" sz="11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>
              <a:defRPr/>
            </a:pPr>
            <a:r>
              <a:rPr lang="ko-KR" altLang="en-US" sz="11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날씨까지 알려주는 웹사이트</a:t>
            </a:r>
            <a:endParaRPr lang="ko-KR" altLang="en-US" sz="11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55" name="직선 연결선 30"/>
          <p:cNvCxnSpPr/>
          <p:nvPr/>
        </p:nvCxnSpPr>
        <p:spPr>
          <a:xfrm>
            <a:off x="1541779" y="4653280"/>
            <a:ext cx="41757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7"/>
          <p:cNvSpPr txBox="1"/>
          <p:nvPr/>
        </p:nvSpPr>
        <p:spPr>
          <a:xfrm>
            <a:off x="1761818" y="2759273"/>
            <a:ext cx="2882571" cy="37254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</a:rPr>
              <a:t>채창완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</a:rPr>
              <a:t>| 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</a:rPr>
              <a:t>외부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</a:rPr>
              <a:t>API &amp;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</a:rPr>
              <a:t>MAP Modeling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808080"/>
              </a:solidFill>
              <a:latin typeface="나눔바른고딕"/>
              <a:ea typeface="나눔바른고딕"/>
            </a:endParaRPr>
          </a:p>
        </p:txBody>
      </p:sp>
      <p:sp>
        <p:nvSpPr>
          <p:cNvPr id="1057" name="TextBox 18"/>
          <p:cNvSpPr txBox="1"/>
          <p:nvPr/>
        </p:nvSpPr>
        <p:spPr>
          <a:xfrm>
            <a:off x="1761818" y="3272620"/>
            <a:ext cx="2815897" cy="37354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</a:rPr>
              <a:t>조민서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</a:rPr>
              <a:t>|  Backend 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</a:rPr>
              <a:t>총괄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</a:rPr>
              <a:t>Git 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</a:rPr>
              <a:t>관리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808080"/>
              </a:solidFill>
              <a:latin typeface="나눔바른고딕"/>
              <a:ea typeface="나눔바른고딕"/>
            </a:endParaRPr>
          </a:p>
        </p:txBody>
      </p:sp>
      <p:sp>
        <p:nvSpPr>
          <p:cNvPr id="1058" name="TextBox 19"/>
          <p:cNvSpPr txBox="1"/>
          <p:nvPr/>
        </p:nvSpPr>
        <p:spPr>
          <a:xfrm>
            <a:off x="1761818" y="3785967"/>
            <a:ext cx="2815896" cy="37455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</a:rPr>
              <a:t>주윤재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</a:rPr>
              <a:t>| Book Part &amp; Search Part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808080"/>
              </a:solidFill>
              <a:latin typeface="나눔바른고딕"/>
              <a:ea typeface="나눔바른고딕"/>
            </a:endParaRPr>
          </a:p>
        </p:txBody>
      </p:sp>
      <p:sp>
        <p:nvSpPr>
          <p:cNvPr id="1059" name="TextBox 20"/>
          <p:cNvSpPr txBox="1"/>
          <p:nvPr/>
        </p:nvSpPr>
        <p:spPr>
          <a:xfrm>
            <a:off x="1933269" y="4661264"/>
            <a:ext cx="228270" cy="29264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808080"/>
              </a:solidFill>
              <a:latin typeface="나눔바른고딕"/>
              <a:ea typeface="나눔바른고딕"/>
            </a:endParaRPr>
          </a:p>
        </p:txBody>
      </p:sp>
      <p:sp>
        <p:nvSpPr>
          <p:cNvPr id="1060" name="TextBox 21"/>
          <p:cNvSpPr txBox="1"/>
          <p:nvPr/>
        </p:nvSpPr>
        <p:spPr>
          <a:xfrm>
            <a:off x="1761819" y="2245926"/>
            <a:ext cx="2568246" cy="37154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</a:rPr>
              <a:t>윤성우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</a:rPr>
              <a:t>| css Design &amp; user Part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808080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04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72964" y="357059"/>
            <a:ext cx="938951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일상에 품격을 더하다</a:t>
            </a:r>
            <a:endParaRPr lang="en-US" altLang="ko-KR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71910" y="298479"/>
            <a:ext cx="46020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</a:rPr>
              <a:t>Navi</a:t>
            </a:r>
            <a:endParaRPr lang="en-US" altLang="ko-KR" sz="105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/>
              <a:ea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9092" y="341259"/>
            <a:ext cx="1150773" cy="333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/>
                <a:ea typeface="나눔고딕 ExtraBold"/>
              </a:rPr>
              <a:t>Why </a:t>
            </a:r>
            <a:r>
              <a:rPr lang="en-US" altLang="ko-KR" sz="16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/>
                <a:ea typeface="나눔고딕 ExtraBold"/>
              </a:rPr>
              <a:t>Navi</a:t>
            </a:r>
            <a:r>
              <a:rPr lang="en-US" altLang="ko-KR" sz="15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/>
                <a:ea typeface="나눔고딕 ExtraBold"/>
              </a:rPr>
              <a:t>?</a:t>
            </a:r>
            <a:endParaRPr lang="en-US" altLang="ko-KR" sz="15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50560" y="1721113"/>
            <a:ext cx="3503455" cy="2581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목적지와 목적지의 날씨까지 알려주는 편의성의 네비</a:t>
            </a:r>
            <a:endParaRPr lang="ko-KR" altLang="en-US" sz="11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7625080" y="2837180"/>
            <a:ext cx="41757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536179" y="3619746"/>
            <a:ext cx="41757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97571" y="2347714"/>
            <a:ext cx="1741044" cy="45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/>
                <a:ea typeface="나눔고딕 ExtraBold"/>
              </a:rPr>
              <a:t>나비의 </a:t>
            </a:r>
            <a:r>
              <a:rPr lang="en-US" altLang="ko-KR" sz="2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/>
                <a:ea typeface="나눔고딕 ExtraBold"/>
              </a:rPr>
              <a:t>Navi</a:t>
            </a:r>
            <a:endParaRPr lang="en-US" altLang="ko-KR" sz="2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57602" y="2937528"/>
            <a:ext cx="4243238" cy="548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/>
                <a:ea typeface="나눔바른고딕 UltraLight"/>
              </a:rPr>
              <a:t>그리스어로 프시케</a:t>
            </a:r>
            <a:r>
              <a:rPr lang="en-US" altLang="ko-KR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/>
                <a:ea typeface="나눔바른고딕 UltraLight"/>
              </a:rPr>
              <a:t>(Ψυχή/Psyche)</a:t>
            </a:r>
            <a:r>
              <a:rPr lang="ko-KR" altLang="en-US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/>
                <a:ea typeface="나눔바른고딕 UltraLight"/>
              </a:rPr>
              <a:t>이다</a:t>
            </a:r>
            <a:r>
              <a:rPr lang="en-US" altLang="ko-KR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/>
                <a:ea typeface="나눔바른고딕 UltraLight"/>
              </a:rPr>
              <a:t>.</a:t>
            </a:r>
            <a:r>
              <a:rPr lang="ko-KR" altLang="en-US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/>
                <a:ea typeface="나눔바른고딕 UltraLight"/>
              </a:rPr>
              <a:t> 프시케는 치유라는 뜻으로 많이 알고 있지만 프시케의 본 뜻은 영혼이라는 뜻을 가진다</a:t>
            </a:r>
            <a:r>
              <a:rPr lang="en-US" altLang="ko-KR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/>
                <a:ea typeface="나눔바른고딕 UltraLight"/>
              </a:rPr>
              <a:t>.</a:t>
            </a:r>
            <a:r>
              <a:rPr lang="ko-KR" altLang="en-US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/>
                <a:ea typeface="나눔바른고딕 UltraLight"/>
              </a:rPr>
              <a:t> 책은 영혼의 양식을 채움으로 이와같은 의미를 담아 네비와 함께 이중적인 의미를 가진다</a:t>
            </a:r>
            <a:r>
              <a:rPr lang="en-US" altLang="ko-KR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/>
                <a:ea typeface="나눔바른고딕 UltraLight"/>
              </a:rPr>
              <a:t>.</a:t>
            </a:r>
            <a:r>
              <a:rPr lang="ko-KR" altLang="en-US" sz="1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endParaRPr lang="ko-KR" altLang="en-US" sz="10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pic>
        <p:nvPicPr>
          <p:cNvPr id="10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4150" y="2263931"/>
            <a:ext cx="5251450" cy="3509807"/>
          </a:xfrm>
          <a:prstGeom prst="roundRect">
            <a:avLst>
              <a:gd name="adj" fmla="val 16667"/>
            </a:avLst>
          </a:prstGeom>
        </p:spPr>
      </p:pic>
      <p:cxnSp>
        <p:nvCxnSpPr>
          <p:cNvPr id="1043" name="직선 연결선 30"/>
          <p:cNvCxnSpPr/>
          <p:nvPr/>
        </p:nvCxnSpPr>
        <p:spPr>
          <a:xfrm>
            <a:off x="1564003" y="682624"/>
            <a:ext cx="2214267" cy="0"/>
          </a:xfrm>
          <a:prstGeom prst="line">
            <a:avLst/>
          </a:prstGeom>
          <a:noFill/>
          <a:ln w="635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</p:cxnSp>
      <p:sp>
        <p:nvSpPr>
          <p:cNvPr id="1044" name="직사각형 24"/>
          <p:cNvSpPr/>
          <p:nvPr/>
        </p:nvSpPr>
        <p:spPr>
          <a:xfrm>
            <a:off x="1801620" y="1250434"/>
            <a:ext cx="2680845" cy="452636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262626"/>
                </a:solidFill>
                <a:latin typeface="나눔고딕 ExtraBold"/>
                <a:ea typeface="나눔고딕 ExtraBold"/>
              </a:rPr>
              <a:t>Navigation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262626"/>
                </a:solidFill>
                <a:latin typeface="나눔고딕 ExtraBold"/>
                <a:ea typeface="나눔고딕 ExtraBold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262626"/>
                </a:solidFill>
                <a:latin typeface="나눔고딕 ExtraBold"/>
                <a:ea typeface="나눔고딕 ExtraBold"/>
              </a:rPr>
              <a:t>Navi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262626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10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59899" y="4800600"/>
            <a:ext cx="2451100" cy="2057399"/>
          </a:xfrm>
          <a:prstGeom prst="rect">
            <a:avLst/>
          </a:prstGeom>
        </p:spPr>
      </p:pic>
      <p:pic>
        <p:nvPicPr>
          <p:cNvPr id="104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02601" y="5232401"/>
            <a:ext cx="1511298" cy="1511298"/>
          </a:xfrm>
          <a:prstGeom prst="rect">
            <a:avLst/>
          </a:prstGeom>
        </p:spPr>
      </p:pic>
      <p:pic>
        <p:nvPicPr>
          <p:cNvPr id="104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410700" y="3597276"/>
            <a:ext cx="2489200" cy="2095500"/>
          </a:xfrm>
          <a:prstGeom prst="rect">
            <a:avLst/>
          </a:prstGeom>
        </p:spPr>
      </p:pic>
      <p:sp>
        <p:nvSpPr>
          <p:cNvPr id="1050" name=""/>
          <p:cNvSpPr/>
          <p:nvPr/>
        </p:nvSpPr>
        <p:spPr>
          <a:xfrm>
            <a:off x="7778750" y="4060825"/>
            <a:ext cx="1739900" cy="1295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05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661277" y="3733799"/>
            <a:ext cx="1968497" cy="1968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04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" y="230566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8135" y="255534"/>
            <a:ext cx="392430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01</a:t>
            </a:r>
            <a:endParaRPr lang="en-US" altLang="ko-KR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135" y="768881"/>
            <a:ext cx="392430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02</a:t>
            </a:r>
            <a:endParaRPr lang="en-US" altLang="ko-KR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9092" y="255534"/>
            <a:ext cx="960273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rPr>
              <a:t>UI Design</a:t>
            </a:r>
            <a:endParaRPr lang="en-US" altLang="ko-KR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8170975" y="1565769"/>
            <a:ext cx="2070585" cy="2070876"/>
            <a:chOff x="7801987" y="441819"/>
            <a:chExt cx="2070585" cy="2070876"/>
          </a:xfrm>
        </p:grpSpPr>
        <p:sp>
          <p:nvSpPr>
            <p:cNvPr id="18" name="TextBox 17"/>
            <p:cNvSpPr txBox="1"/>
            <p:nvPr/>
          </p:nvSpPr>
          <p:spPr>
            <a:xfrm>
              <a:off x="7858311" y="441819"/>
              <a:ext cx="2014261" cy="18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500">
                  <a:solidFill>
                    <a:srgbClr val="262626"/>
                  </a:solidFill>
                  <a:latin typeface="Impact"/>
                  <a:ea typeface="KoPub돋움체 Bold"/>
                </a:rPr>
                <a:t>01</a:t>
              </a:r>
              <a:endParaRPr lang="ko-KR" altLang="en-US" sz="11500">
                <a:solidFill>
                  <a:srgbClr val="262626"/>
                </a:solidFill>
                <a:latin typeface="Impact"/>
                <a:ea typeface="KoPub돋움체 Bold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904612" y="1341470"/>
              <a:ext cx="1487038" cy="367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7801987" y="2138966"/>
              <a:ext cx="176580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7892996" y="2218277"/>
              <a:ext cx="1497331" cy="294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7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책은 오직 검은색 펜과 흰 종이만으로 </a:t>
              </a:r>
              <a:endParaRPr lang="ko-KR" altLang="en-US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/>
                <a:ea typeface="나눔바른고딕 UltraLight"/>
              </a:endParaRPr>
            </a:p>
            <a:p>
              <a:pPr algn="ctr">
                <a:defRPr/>
              </a:pPr>
              <a:r>
                <a:rPr lang="ko-KR" altLang="en-US" sz="7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새로운 세계를 창조합니다</a:t>
              </a:r>
              <a:r>
                <a:rPr lang="en-US" altLang="ko-KR" sz="7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.</a:t>
              </a:r>
              <a:endParaRPr lang="ko-KR" altLang="en-US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8614411" y="1565769"/>
            <a:ext cx="3703441" cy="1966101"/>
            <a:chOff x="6169130" y="441819"/>
            <a:chExt cx="3703441" cy="1966101"/>
          </a:xfrm>
        </p:grpSpPr>
        <p:sp>
          <p:nvSpPr>
            <p:cNvPr id="41" name="TextBox 40"/>
            <p:cNvSpPr txBox="1"/>
            <p:nvPr/>
          </p:nvSpPr>
          <p:spPr>
            <a:xfrm>
              <a:off x="7858311" y="441819"/>
              <a:ext cx="2014261" cy="18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500">
                  <a:solidFill>
                    <a:srgbClr val="262626"/>
                  </a:solidFill>
                  <a:latin typeface="Impact"/>
                  <a:ea typeface="KoPub돋움체 Bold"/>
                </a:rPr>
                <a:t>02</a:t>
              </a:r>
              <a:endParaRPr lang="ko-KR" altLang="en-US" sz="11500">
                <a:solidFill>
                  <a:srgbClr val="262626"/>
                </a:solidFill>
                <a:latin typeface="Impact"/>
                <a:ea typeface="KoPub돋움체 Bold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904612" y="1341470"/>
              <a:ext cx="1487038" cy="367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026505" y="1349404"/>
              <a:ext cx="1268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</a:rPr>
                <a:t>Minimalism</a:t>
              </a:r>
              <a:endParaRPr lang="en-US" altLang="ko-KR" sz="1600">
                <a:ln w="952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/>
                <a:ea typeface="나눔고딕 ExtraBold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7801987" y="2138966"/>
              <a:ext cx="176580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8055079" y="2218277"/>
              <a:ext cx="1259205" cy="1896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7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단순하고 간결하지만 강렬하게</a:t>
              </a:r>
              <a:endParaRPr lang="ko-KR" altLang="en-US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  <p:sp>
          <p:nvSpPr>
            <p:cNvPr id="82" name="직사각형 42"/>
            <p:cNvSpPr/>
            <p:nvPr/>
          </p:nvSpPr>
          <p:spPr>
            <a:xfrm>
              <a:off x="6169130" y="1352578"/>
              <a:ext cx="763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</a:rPr>
                <a:t>BOOK</a:t>
              </a:r>
              <a:endParaRPr lang="en-US" altLang="ko-KR" sz="1600">
                <a:ln w="952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8140505" y="4121111"/>
            <a:ext cx="2070585" cy="1963459"/>
            <a:chOff x="7801987" y="441819"/>
            <a:chExt cx="2070585" cy="1963459"/>
          </a:xfrm>
        </p:grpSpPr>
        <p:sp>
          <p:nvSpPr>
            <p:cNvPr id="54" name="TextBox 53"/>
            <p:cNvSpPr txBox="1"/>
            <p:nvPr/>
          </p:nvSpPr>
          <p:spPr>
            <a:xfrm>
              <a:off x="7858311" y="441819"/>
              <a:ext cx="2014261" cy="18396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500">
                  <a:solidFill>
                    <a:srgbClr val="262626"/>
                  </a:solidFill>
                  <a:latin typeface="Impact"/>
                  <a:ea typeface="KoPub돋움체 Bold"/>
                </a:rPr>
                <a:t>03</a:t>
              </a:r>
              <a:endParaRPr lang="ko-KR" altLang="en-US" sz="11500">
                <a:solidFill>
                  <a:srgbClr val="262626"/>
                </a:solidFill>
                <a:latin typeface="Impact"/>
                <a:ea typeface="KoPub돋움체 Bold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904612" y="1341470"/>
              <a:ext cx="1618420" cy="367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085392" y="1349404"/>
              <a:ext cx="11353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</a:rPr>
                <a:t> First Page</a:t>
              </a:r>
              <a:endParaRPr lang="en-US" altLang="ko-KR" sz="1600">
                <a:ln w="952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/>
                <a:ea typeface="나눔고딕 ExtraBold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7801987" y="2138966"/>
              <a:ext cx="176580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8094916" y="2218277"/>
              <a:ext cx="1163955" cy="1870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7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첫페이지만큼은 인상적으로</a:t>
              </a:r>
              <a:endParaRPr lang="ko-KR" altLang="en-US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 rot="0">
            <a:off x="10216798" y="4121111"/>
            <a:ext cx="2070585" cy="1963459"/>
            <a:chOff x="7801987" y="441819"/>
            <a:chExt cx="2070585" cy="1963459"/>
          </a:xfrm>
        </p:grpSpPr>
        <p:sp>
          <p:nvSpPr>
            <p:cNvPr id="49" name="TextBox 48"/>
            <p:cNvSpPr txBox="1"/>
            <p:nvPr/>
          </p:nvSpPr>
          <p:spPr>
            <a:xfrm>
              <a:off x="7858311" y="441819"/>
              <a:ext cx="2014261" cy="18396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500">
                  <a:solidFill>
                    <a:srgbClr val="262626"/>
                  </a:solidFill>
                  <a:latin typeface="Impact"/>
                  <a:ea typeface="KoPub돋움체 Bold"/>
                </a:rPr>
                <a:t>04</a:t>
              </a:r>
              <a:endParaRPr lang="ko-KR" altLang="en-US" sz="11500">
                <a:solidFill>
                  <a:srgbClr val="262626"/>
                </a:solidFill>
                <a:latin typeface="Impact"/>
                <a:ea typeface="KoPub돋움체 Bold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904612" y="1341470"/>
              <a:ext cx="1618420" cy="367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276050" y="1349404"/>
              <a:ext cx="7734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</a:rPr>
                <a:t>LOGO</a:t>
              </a:r>
              <a:endParaRPr lang="en-US" altLang="ko-KR" sz="1600">
                <a:ln w="952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/>
                <a:ea typeface="나눔고딕 ExtraBold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801987" y="2138966"/>
              <a:ext cx="176580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8276049" y="2218277"/>
              <a:ext cx="840105" cy="1870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7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/>
                  <a:ea typeface="나눔바른고딕 UltraLight"/>
                </a:rPr>
                <a:t>단색이지만 독특한</a:t>
              </a:r>
              <a:endParaRPr lang="ko-KR" altLang="en-US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</p:grpSp>
      <p:cxnSp>
        <p:nvCxnSpPr>
          <p:cNvPr id="73" name="직선 연결선 72"/>
          <p:cNvCxnSpPr/>
          <p:nvPr/>
        </p:nvCxnSpPr>
        <p:spPr>
          <a:xfrm>
            <a:off x="8242300" y="1339850"/>
            <a:ext cx="362204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8145266" y="850384"/>
            <a:ext cx="2071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/>
                <a:ea typeface="나눔고딕 ExtraBold"/>
              </a:rPr>
              <a:t>Design Points</a:t>
            </a:r>
            <a:endParaRPr lang="en-US" altLang="ko-KR" sz="2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45258" y="977900"/>
            <a:ext cx="5671456" cy="5181600"/>
          </a:xfrm>
          <a:prstGeom prst="rect">
            <a:avLst/>
          </a:prstGeom>
        </p:spPr>
      </p:pic>
      <p:sp>
        <p:nvSpPr>
          <p:cNvPr id="80" name="직사각형 77"/>
          <p:cNvSpPr/>
          <p:nvPr/>
        </p:nvSpPr>
        <p:spPr>
          <a:xfrm>
            <a:off x="2977033" y="3267590"/>
            <a:ext cx="2160270" cy="3228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직사각형 76"/>
          <p:cNvSpPr/>
          <p:nvPr/>
        </p:nvSpPr>
        <p:spPr>
          <a:xfrm>
            <a:off x="3214596" y="3245544"/>
            <a:ext cx="1890169" cy="366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rPr>
              <a:t>Black &amp;</a:t>
            </a:r>
            <a:r>
              <a:rPr lang="ko-KR" altLang="en-US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/>
                <a:ea typeface="나눔고딕 ExtraBold"/>
              </a:rPr>
              <a:t>White</a:t>
            </a:r>
            <a:endParaRPr lang="en-US" altLang="ko-KR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83" name="TextBox 10"/>
          <p:cNvSpPr txBox="1"/>
          <p:nvPr/>
        </p:nvSpPr>
        <p:spPr>
          <a:xfrm>
            <a:off x="10572964" y="357059"/>
            <a:ext cx="938951" cy="2000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404040"/>
                </a:solidFill>
                <a:latin typeface="나눔바른고딕 UltraLight"/>
                <a:ea typeface="나눔바른고딕 UltraLight"/>
              </a:rPr>
              <a:t>일상에 품격을 더하다</a:t>
            </a:r>
            <a:endPara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404040"/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84" name="TextBox 11"/>
          <p:cNvSpPr txBox="1"/>
          <p:nvPr/>
        </p:nvSpPr>
        <p:spPr>
          <a:xfrm>
            <a:off x="11471910" y="298479"/>
            <a:ext cx="460200" cy="25391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404040"/>
                </a:solidFill>
                <a:latin typeface="나눔고딕 ExtraBold"/>
                <a:ea typeface="나눔고딕 ExtraBold"/>
              </a:rPr>
              <a:t>Navi</a:t>
            </a:r>
            <a:endPara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404040"/>
              </a:solidFill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080635" y="2986703"/>
            <a:ext cx="2002155" cy="884594"/>
            <a:chOff x="4883465" y="2977331"/>
            <a:chExt cx="2002155" cy="884594"/>
          </a:xfrm>
        </p:grpSpPr>
        <p:sp>
          <p:nvSpPr>
            <p:cNvPr id="5" name="TextBox 4"/>
            <p:cNvSpPr txBox="1"/>
            <p:nvPr/>
          </p:nvSpPr>
          <p:spPr>
            <a:xfrm>
              <a:off x="4883465" y="2977331"/>
              <a:ext cx="2002155" cy="6975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4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/>
                  <a:ea typeface="나눔바른고딕"/>
                </a:rPr>
                <a:t>모델설계</a:t>
              </a:r>
              <a:endParaRPr lang="ko-KR" altLang="en-US" sz="4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02565" y="3584926"/>
              <a:ext cx="114490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/>
                  <a:ea typeface="나눔바른고딕 UltraLight"/>
                </a:rPr>
                <a:t>Model Design</a:t>
              </a:r>
              <a:endParaRPr lang="en-US" altLang="ko-KR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/>
                <a:ea typeface="나눔바른고딕 UltraLight"/>
              </a:endParaRPr>
            </a:p>
          </p:txBody>
        </p:sp>
      </p:grp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55225" y="5285384"/>
            <a:ext cx="1841499" cy="1407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fade thruBlk="1"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03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04</a:t>
            </a:r>
            <a:endParaRPr lang="ko-KR" altLang="en-US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72964" y="357059"/>
            <a:ext cx="938951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일상에 품격을 더하다</a:t>
            </a:r>
            <a:endParaRPr lang="en-US" altLang="ko-KR" sz="7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71910" y="298479"/>
            <a:ext cx="46020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</a:rPr>
              <a:t>Navi</a:t>
            </a:r>
            <a:endParaRPr lang="en-US" altLang="ko-KR" sz="105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/>
              <a:ea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" y="703640"/>
            <a:ext cx="1251284" cy="532299"/>
            <a:chOff x="1" y="243503"/>
            <a:chExt cx="1251284" cy="439916"/>
          </a:xfrm>
        </p:grpSpPr>
        <p:sp>
          <p:nvSpPr>
            <p:cNvPr id="13" name="직사각형 12"/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8135" y="255534"/>
            <a:ext cx="392430" cy="295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01</a:t>
            </a:r>
            <a:endParaRPr lang="en-US" altLang="ko-KR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9092" y="341259"/>
            <a:ext cx="1407948" cy="3140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/>
                <a:ea typeface="나눔고딕 ExtraBold"/>
              </a:rPr>
              <a:t>Model Design</a:t>
            </a:r>
            <a:endParaRPr lang="en-US" altLang="ko-KR" sz="15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043" name="직선 연결선 30"/>
          <p:cNvCxnSpPr/>
          <p:nvPr/>
        </p:nvCxnSpPr>
        <p:spPr>
          <a:xfrm>
            <a:off x="1564003" y="682624"/>
            <a:ext cx="2214267" cy="0"/>
          </a:xfrm>
          <a:prstGeom prst="line">
            <a:avLst/>
          </a:prstGeom>
          <a:noFill/>
          <a:ln w="635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</p:cxnSp>
      <p:sp>
        <p:nvSpPr>
          <p:cNvPr id="7" name="TextBox 6"/>
          <p:cNvSpPr txBox="1"/>
          <p:nvPr/>
        </p:nvSpPr>
        <p:spPr>
          <a:xfrm>
            <a:off x="318135" y="768881"/>
            <a:ext cx="392430" cy="296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02</a:t>
            </a:r>
            <a:endParaRPr lang="en-US" altLang="ko-KR" sz="140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1052" name="직선 연결선 55"/>
          <p:cNvCxnSpPr/>
          <p:nvPr/>
        </p:nvCxnSpPr>
        <p:spPr>
          <a:xfrm>
            <a:off x="1801728" y="3429000"/>
            <a:ext cx="10161671" cy="0"/>
          </a:xfrm>
          <a:prstGeom prst="line">
            <a:avLst/>
          </a:prstGeom>
          <a:noFill/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  <p:sp>
        <p:nvSpPr>
          <p:cNvPr id="1053" name="직사각형 35"/>
          <p:cNvSpPr/>
          <p:nvPr/>
        </p:nvSpPr>
        <p:spPr>
          <a:xfrm>
            <a:off x="1872991" y="1120489"/>
            <a:ext cx="2772684" cy="33493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404040"/>
                </a:solidFill>
                <a:latin typeface="나눔고딕 ExtraBold"/>
                <a:ea typeface="나눔고딕 ExtraBold"/>
              </a:rPr>
              <a:t>로그인 및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404040"/>
                </a:solidFill>
                <a:latin typeface="나눔고딕 ExtraBold"/>
                <a:ea typeface="나눔고딕 ExtraBold"/>
              </a:rPr>
              <a:t>USER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404040"/>
                </a:solidFill>
                <a:latin typeface="나눔고딕 ExtraBold"/>
                <a:ea typeface="나눔고딕 ExtraBold"/>
              </a:rPr>
              <a:t>정보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404040"/>
                </a:solidFill>
                <a:latin typeface="나눔고딕 ExtraBold"/>
                <a:ea typeface="나눔고딕 ExtraBold"/>
              </a:rPr>
              <a:t>PART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40404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054" name="직사각형 35"/>
          <p:cNvSpPr/>
          <p:nvPr/>
        </p:nvSpPr>
        <p:spPr>
          <a:xfrm>
            <a:off x="1815841" y="3774789"/>
            <a:ext cx="2772684" cy="33810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404040"/>
                </a:solidFill>
                <a:latin typeface="나눔고딕 ExtraBold"/>
                <a:ea typeface="나눔고딕 ExtraBold"/>
              </a:rPr>
              <a:t>도서 및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404040"/>
                </a:solidFill>
                <a:latin typeface="나눔고딕 ExtraBold"/>
                <a:ea typeface="나눔고딕 ExtraBold"/>
              </a:rPr>
              <a:t>MAP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404040"/>
                </a:solidFill>
                <a:latin typeface="나눔고딕 ExtraBold"/>
                <a:ea typeface="나눔고딕 ExtraBold"/>
              </a:rPr>
              <a:t>관리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404040"/>
                </a:solidFill>
                <a:latin typeface="나눔고딕 ExtraBold"/>
                <a:ea typeface="나눔고딕 ExtraBold"/>
              </a:rPr>
              <a:t>PART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404040"/>
              </a:solidFill>
              <a:latin typeface="나눔고딕 ExtraBold"/>
              <a:ea typeface="나눔고딕 ExtraBold"/>
            </a:endParaRPr>
          </a:p>
        </p:txBody>
      </p:sp>
      <p:grpSp>
        <p:nvGrpSpPr>
          <p:cNvPr id="1056" name="그룹 16"/>
          <p:cNvGrpSpPr/>
          <p:nvPr/>
        </p:nvGrpSpPr>
        <p:grpSpPr>
          <a:xfrm rot="0">
            <a:off x="6095999" y="992050"/>
            <a:ext cx="5017588" cy="5054422"/>
            <a:chOff x="7512014" y="1945369"/>
            <a:chExt cx="4812835" cy="4375083"/>
          </a:xfrm>
        </p:grpSpPr>
        <p:grpSp>
          <p:nvGrpSpPr>
            <p:cNvPr id="1057" name="그룹 188"/>
            <p:cNvGrpSpPr/>
            <p:nvPr/>
          </p:nvGrpSpPr>
          <p:grpSpPr>
            <a:xfrm rot="0">
              <a:off x="7513807" y="1945369"/>
              <a:ext cx="713047" cy="829820"/>
              <a:chOff x="7364414" y="2296907"/>
              <a:chExt cx="713047" cy="829820"/>
            </a:xfrm>
          </p:grpSpPr>
          <p:sp>
            <p:nvSpPr>
              <p:cNvPr id="1058" name="직사각형 198"/>
              <p:cNvSpPr/>
              <p:nvPr/>
            </p:nvSpPr>
            <p:spPr>
              <a:xfrm>
                <a:off x="7551355" y="2296907"/>
                <a:ext cx="526105" cy="654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400">
                    <a:ln w="9525">
                      <a:solidFill>
                        <a:schemeClr val="tx1">
                          <a:lumMod val="75000"/>
                          <a:lumOff val="25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고딕 ExtraBold"/>
                    <a:ea typeface="나눔고딕 ExtraBold"/>
                  </a:rPr>
                  <a:t>1</a:t>
                </a:r>
                <a:endParaRPr lang="en-US" altLang="ko-KR" sz="4400">
                  <a:solidFill>
                    <a:schemeClr val="tx1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1059" name="직사각형 199"/>
              <p:cNvSpPr/>
              <p:nvPr/>
            </p:nvSpPr>
            <p:spPr>
              <a:xfrm>
                <a:off x="7364414" y="2869844"/>
                <a:ext cx="699245" cy="256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400">
                    <a:ln w="9525">
                      <a:solidFill>
                        <a:schemeClr val="tx1">
                          <a:lumMod val="75000"/>
                          <a:lumOff val="25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UltraLight"/>
                    <a:ea typeface="나눔바른고딕 UltraLight"/>
                  </a:rPr>
                  <a:t>POINT</a:t>
                </a:r>
                <a:endParaRPr lang="en-US" altLang="ko-KR" sz="1400">
                  <a:solidFill>
                    <a:schemeClr val="tx1"/>
                  </a:solidFill>
                  <a:latin typeface="나눔바른고딕 UltraLight"/>
                  <a:ea typeface="나눔바른고딕 UltraLight"/>
                </a:endParaRPr>
              </a:p>
            </p:txBody>
          </p:sp>
        </p:grpSp>
        <p:grpSp>
          <p:nvGrpSpPr>
            <p:cNvPr id="1060" name="그룹 189"/>
            <p:cNvGrpSpPr/>
            <p:nvPr/>
          </p:nvGrpSpPr>
          <p:grpSpPr>
            <a:xfrm rot="0">
              <a:off x="7512014" y="3128116"/>
              <a:ext cx="719069" cy="826078"/>
              <a:chOff x="7364418" y="2296902"/>
              <a:chExt cx="719069" cy="826078"/>
            </a:xfrm>
          </p:grpSpPr>
          <p:sp>
            <p:nvSpPr>
              <p:cNvPr id="1061" name="직사각형 196"/>
              <p:cNvSpPr/>
              <p:nvPr/>
            </p:nvSpPr>
            <p:spPr>
              <a:xfrm>
                <a:off x="7557381" y="2296902"/>
                <a:ext cx="526105" cy="652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400">
                    <a:ln w="9525">
                      <a:solidFill>
                        <a:schemeClr val="tx1">
                          <a:lumMod val="75000"/>
                          <a:lumOff val="25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고딕 ExtraBold"/>
                    <a:ea typeface="나눔고딕 ExtraBold"/>
                  </a:rPr>
                  <a:t>2</a:t>
                </a:r>
                <a:endParaRPr lang="en-US" altLang="ko-KR" sz="4400">
                  <a:solidFill>
                    <a:schemeClr val="tx1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1062" name="직사각형 197"/>
              <p:cNvSpPr/>
              <p:nvPr/>
            </p:nvSpPr>
            <p:spPr>
              <a:xfrm>
                <a:off x="7364418" y="2869843"/>
                <a:ext cx="708847" cy="2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400">
                    <a:ln w="9525">
                      <a:solidFill>
                        <a:schemeClr val="tx1">
                          <a:lumMod val="75000"/>
                          <a:lumOff val="25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UltraLight"/>
                    <a:ea typeface="나눔바른고딕 UltraLight"/>
                  </a:rPr>
                  <a:t>POINT</a:t>
                </a:r>
                <a:endParaRPr lang="en-US" altLang="ko-KR" sz="1400">
                  <a:solidFill>
                    <a:schemeClr val="tx1"/>
                  </a:solidFill>
                  <a:latin typeface="나눔바른고딕 UltraLight"/>
                  <a:ea typeface="나눔바른고딕 UltraLight"/>
                </a:endParaRPr>
              </a:p>
            </p:txBody>
          </p:sp>
        </p:grpSp>
        <p:grpSp>
          <p:nvGrpSpPr>
            <p:cNvPr id="1063" name="그룹 190"/>
            <p:cNvGrpSpPr/>
            <p:nvPr/>
          </p:nvGrpSpPr>
          <p:grpSpPr>
            <a:xfrm rot="0">
              <a:off x="7513811" y="4310871"/>
              <a:ext cx="719073" cy="830572"/>
              <a:chOff x="7364415" y="2296905"/>
              <a:chExt cx="719073" cy="830572"/>
            </a:xfrm>
          </p:grpSpPr>
          <p:sp>
            <p:nvSpPr>
              <p:cNvPr id="1064" name="직사각형 194"/>
              <p:cNvSpPr/>
              <p:nvPr/>
            </p:nvSpPr>
            <p:spPr>
              <a:xfrm>
                <a:off x="7557382" y="2296905"/>
                <a:ext cx="526105" cy="649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400">
                    <a:ln w="9525">
                      <a:solidFill>
                        <a:schemeClr val="tx1">
                          <a:lumMod val="75000"/>
                          <a:lumOff val="25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고딕 ExtraBold"/>
                    <a:ea typeface="나눔고딕 ExtraBold"/>
                  </a:rPr>
                  <a:t>1</a:t>
                </a:r>
                <a:endParaRPr lang="en-US" altLang="ko-KR" sz="440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1065" name="직사각형 195"/>
              <p:cNvSpPr/>
              <p:nvPr/>
            </p:nvSpPr>
            <p:spPr>
              <a:xfrm>
                <a:off x="7364415" y="2869846"/>
                <a:ext cx="699245" cy="257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400">
                    <a:ln w="9525">
                      <a:solidFill>
                        <a:schemeClr val="tx1">
                          <a:lumMod val="75000"/>
                          <a:lumOff val="25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UltraLight"/>
                    <a:ea typeface="나눔바른고딕 UltraLight"/>
                  </a:rPr>
                  <a:t>POINT</a:t>
                </a:r>
                <a:endParaRPr lang="en-US" altLang="ko-KR" sz="1400">
                  <a:solidFill>
                    <a:schemeClr val="tx1"/>
                  </a:solidFill>
                  <a:latin typeface="나눔바른고딕 UltraLight"/>
                  <a:ea typeface="나눔바른고딕 UltraLight"/>
                </a:endParaRPr>
              </a:p>
            </p:txBody>
          </p:sp>
        </p:grpSp>
        <p:sp>
          <p:nvSpPr>
            <p:cNvPr id="1066" name="직사각형 191"/>
            <p:cNvSpPr/>
            <p:nvPr/>
          </p:nvSpPr>
          <p:spPr>
            <a:xfrm>
              <a:off x="8146490" y="2321597"/>
              <a:ext cx="4163145" cy="357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ajax</a:t>
              </a:r>
              <a:r>
                <a:rPr lang="ko-KR" altLang="en-US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통신을 활용하여  아이디 중복확인 </a:t>
              </a:r>
              <a:r>
                <a:rPr lang="en-US" altLang="ko-KR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/</a:t>
              </a:r>
              <a:r>
                <a:rPr lang="ko-KR" altLang="en-US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 비밀번호  </a:t>
              </a:r>
              <a:r>
                <a:rPr lang="en-US" altLang="ko-KR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2</a:t>
              </a:r>
              <a:r>
                <a:rPr lang="ko-KR" altLang="en-US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중 확인 </a:t>
              </a:r>
              <a:r>
                <a:rPr lang="en-US" altLang="ko-KR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/</a:t>
              </a:r>
              <a:endPara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UltraLight"/>
                <a:ea typeface="나눔바른고딕 UltraLight"/>
              </a:endParaRPr>
            </a:p>
            <a:p>
              <a:pPr lvl="0">
                <a:defRPr/>
              </a:pPr>
              <a:r>
                <a:rPr lang="en-US" altLang="ko-KR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ID &amp; PASSWORD</a:t>
              </a:r>
              <a:r>
                <a:rPr lang="ko-KR" altLang="en-US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 찾기를 구현</a:t>
              </a:r>
              <a:endPara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UltraLight"/>
                <a:ea typeface="나눔바른고딕 UltraLight"/>
              </a:endParaRPr>
            </a:p>
          </p:txBody>
        </p:sp>
        <p:sp>
          <p:nvSpPr>
            <p:cNvPr id="1067" name="직사각형 192"/>
            <p:cNvSpPr/>
            <p:nvPr/>
          </p:nvSpPr>
          <p:spPr>
            <a:xfrm>
              <a:off x="8125165" y="3445371"/>
              <a:ext cx="4163145" cy="352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Import</a:t>
              </a:r>
              <a:r>
                <a:rPr lang="ko-KR" altLang="en-US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와 </a:t>
              </a:r>
              <a:r>
                <a:rPr lang="en-US" altLang="ko-KR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script</a:t>
              </a:r>
              <a:r>
                <a:rPr lang="ko-KR" altLang="en-US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를 활용하여 </a:t>
              </a:r>
              <a:r>
                <a:rPr lang="en-US" altLang="ko-KR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AJAX</a:t>
              </a:r>
              <a:r>
                <a:rPr lang="ko-KR" altLang="en-US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 통신을 통해 얻은 데이터를</a:t>
              </a:r>
              <a:endPara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UltraLight"/>
                <a:ea typeface="나눔바른고딕 UltraLight"/>
              </a:endParaRPr>
            </a:p>
            <a:p>
              <a:pPr lvl="0">
                <a:defRPr/>
              </a:pPr>
              <a:r>
                <a:rPr lang="en-US" altLang="ko-KR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alert</a:t>
              </a:r>
              <a:r>
                <a:rPr lang="ko-KR" altLang="en-US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창 대신 </a:t>
              </a:r>
              <a:r>
                <a:rPr lang="en-US" altLang="ko-KR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wal</a:t>
              </a:r>
              <a:r>
                <a:rPr lang="ko-KR" altLang="en-US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를 사용하여 인지하기 쉽게 구현</a:t>
              </a:r>
              <a:r>
                <a:rPr lang="en-US" altLang="ko-KR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.</a:t>
              </a:r>
              <a:endParaRPr lang="en-US" altLang="ko-KR" sz="1050">
                <a:ln w="952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UltraLight"/>
                <a:ea typeface="나눔바른고딕 UltraLight"/>
              </a:endParaRPr>
            </a:p>
          </p:txBody>
        </p:sp>
        <p:sp>
          <p:nvSpPr>
            <p:cNvPr id="1068" name="직사각형 193"/>
            <p:cNvSpPr/>
            <p:nvPr/>
          </p:nvSpPr>
          <p:spPr>
            <a:xfrm>
              <a:off x="8140388" y="4676310"/>
              <a:ext cx="4163145" cy="3579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Google Map API</a:t>
              </a:r>
              <a:r>
                <a:rPr lang="ko-KR" altLang="en-US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를 통한 지점별 위치를 표시 및 해당 지점위치의 날씨를 </a:t>
              </a:r>
              <a:endPara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UltraLight"/>
                <a:ea typeface="나눔바른고딕 UltraLight"/>
              </a:endParaRPr>
            </a:p>
            <a:p>
              <a:pPr lvl="0">
                <a:defRPr/>
              </a:pPr>
              <a:r>
                <a:rPr lang="ko-KR" altLang="en-US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날씨 </a:t>
              </a:r>
              <a:r>
                <a:rPr lang="en-US" altLang="ko-KR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API</a:t>
              </a:r>
              <a:r>
                <a:rPr lang="ko-KR" altLang="en-US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를 통해 받아와 이모티콘으로 표현하여 날씨확인 가능 추가</a:t>
              </a:r>
              <a:endPara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UltraLight"/>
                <a:ea typeface="나눔바른고딕 UltraLight"/>
              </a:endParaRPr>
            </a:p>
          </p:txBody>
        </p:sp>
        <p:grpSp>
          <p:nvGrpSpPr>
            <p:cNvPr id="1069" name="그룹 200"/>
            <p:cNvGrpSpPr/>
            <p:nvPr/>
          </p:nvGrpSpPr>
          <p:grpSpPr>
            <a:xfrm rot="0">
              <a:off x="7513811" y="5488988"/>
              <a:ext cx="719072" cy="831464"/>
              <a:chOff x="7364411" y="2296900"/>
              <a:chExt cx="719072" cy="831464"/>
            </a:xfrm>
          </p:grpSpPr>
          <p:sp>
            <p:nvSpPr>
              <p:cNvPr id="1070" name="직사각형 201"/>
              <p:cNvSpPr/>
              <p:nvPr/>
            </p:nvSpPr>
            <p:spPr>
              <a:xfrm>
                <a:off x="7557377" y="2296900"/>
                <a:ext cx="526105" cy="6500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400">
                    <a:ln w="9525">
                      <a:solidFill>
                        <a:schemeClr val="tx1">
                          <a:lumMod val="75000"/>
                          <a:lumOff val="25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고딕 ExtraBold"/>
                    <a:ea typeface="나눔고딕 ExtraBold"/>
                  </a:rPr>
                  <a:t>2</a:t>
                </a:r>
                <a:endParaRPr lang="en-US" altLang="ko-KR" sz="440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1071" name="직사각형 202"/>
              <p:cNvSpPr/>
              <p:nvPr/>
            </p:nvSpPr>
            <p:spPr>
              <a:xfrm>
                <a:off x="7364411" y="2869844"/>
                <a:ext cx="699247" cy="258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400">
                    <a:ln w="9525">
                      <a:solidFill>
                        <a:schemeClr val="tx1">
                          <a:lumMod val="75000"/>
                          <a:lumOff val="25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UltraLight"/>
                    <a:ea typeface="나눔바른고딕 UltraLight"/>
                  </a:rPr>
                  <a:t>POINT</a:t>
                </a:r>
                <a:endParaRPr lang="en-US" altLang="ko-KR" sz="1400">
                  <a:solidFill>
                    <a:schemeClr val="tx1"/>
                  </a:solidFill>
                  <a:latin typeface="나눔바른고딕 UltraLight"/>
                  <a:ea typeface="나눔바른고딕 UltraLight"/>
                </a:endParaRPr>
              </a:p>
            </p:txBody>
          </p:sp>
        </p:grpSp>
        <p:sp>
          <p:nvSpPr>
            <p:cNvPr id="1072" name="직사각형 203"/>
            <p:cNvSpPr/>
            <p:nvPr/>
          </p:nvSpPr>
          <p:spPr>
            <a:xfrm>
              <a:off x="8161705" y="5846191"/>
              <a:ext cx="4163145" cy="358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사진보기를 통한 해당 도서 사진보기 기능 </a:t>
              </a:r>
              <a:endPara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UltraLight"/>
                <a:ea typeface="나눔바른고딕 UltraLight"/>
              </a:endParaRPr>
            </a:p>
            <a:p>
              <a:pPr lvl="0">
                <a:defRPr/>
              </a:pPr>
              <a:r>
                <a:rPr lang="ko-KR" altLang="en-US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구매하기를 통한 </a:t>
              </a:r>
              <a:r>
                <a:rPr lang="en-US" altLang="ko-KR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DB</a:t>
              </a:r>
              <a:r>
                <a:rPr lang="ko-KR" altLang="en-US" sz="105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UltraLight"/>
                  <a:ea typeface="나눔바른고딕 UltraLight"/>
                </a:rPr>
                <a:t>의 지점 별 재고를 확인 가능</a:t>
              </a:r>
              <a:endParaRPr lang="ko-KR" altLang="en-US" sz="1050">
                <a:ln w="952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UltraLight"/>
                <a:ea typeface="나눔바른고딕 UltraLight"/>
              </a:endParaRPr>
            </a:p>
          </p:txBody>
        </p:sp>
      </p:grpSp>
      <p:pic>
        <p:nvPicPr>
          <p:cNvPr id="10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65350" y="1984375"/>
            <a:ext cx="2095500" cy="1009650"/>
          </a:xfrm>
          <a:prstGeom prst="rect">
            <a:avLst/>
          </a:prstGeom>
        </p:spPr>
      </p:pic>
      <p:pic>
        <p:nvPicPr>
          <p:cNvPr id="10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09837" y="4262437"/>
            <a:ext cx="1495425" cy="176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080635" y="2986703"/>
            <a:ext cx="2002155" cy="884594"/>
            <a:chOff x="4883465" y="2977331"/>
            <a:chExt cx="2002155" cy="884594"/>
          </a:xfrm>
        </p:grpSpPr>
        <p:sp>
          <p:nvSpPr>
            <p:cNvPr id="5" name="TextBox 4"/>
            <p:cNvSpPr txBox="1"/>
            <p:nvPr/>
          </p:nvSpPr>
          <p:spPr>
            <a:xfrm>
              <a:off x="4883465" y="2977331"/>
              <a:ext cx="2002155" cy="6975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40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/>
                  <a:ea typeface="나눔바른고딕"/>
                </a:rPr>
                <a:t>아쉬운점</a:t>
              </a:r>
              <a:endParaRPr lang="ko-KR" altLang="en-US" sz="40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02565" y="3584926"/>
              <a:ext cx="118300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/>
                  <a:ea typeface="나눔바른고딕 UltraLight"/>
                </a:rPr>
                <a:t>Missing Points</a:t>
              </a:r>
              <a:endParaRPr lang="en-US" altLang="ko-KR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/>
                <a:ea typeface="나눔바른고딕 UltraLight"/>
              </a:endParaRPr>
            </a:p>
          </p:txBody>
        </p:sp>
      </p:grp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55225" y="5285384"/>
            <a:ext cx="1841499" cy="1407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fade thruBlk="1"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408</ep:Words>
  <ep:PresentationFormat>와이드스크린</ep:PresentationFormat>
  <ep:Paragraphs>68</ep:Paragraphs>
  <ep:Slides>12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2019-02-09T01:58:43.000</dcterms:created>
  <dc:creator>윤상림</dc:creator>
  <cp:lastModifiedBy>성우</cp:lastModifiedBy>
  <dcterms:modified xsi:type="dcterms:W3CDTF">2020-08-27T05:23:49.492</dcterms:modified>
  <cp:revision>54</cp:revision>
  <dc:title>PowerPoint 프레젠테이션</dc:title>
  <cp:version/>
</cp:coreProperties>
</file>