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/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/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/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2024-12-16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2024-12-16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2024-12-16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2024-12-16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2024-12-16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2024-12-16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Relationship Id="rId3" Type="http://schemas.openxmlformats.org/officeDocument/2006/relationships/image" Target="../media/image4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Relationship Id="rId3" Type="http://schemas.openxmlformats.org/officeDocument/2006/relationships/image" Target="../media/image6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Relationship Id="rId3" Type="http://schemas.openxmlformats.org/officeDocument/2006/relationships/image" Target="../media/image8.jpeg"  /><Relationship Id="rId4" Type="http://schemas.openxmlformats.org/officeDocument/2006/relationships/image" Target="../media/image9.jpeg"  /><Relationship Id="rId5" Type="http://schemas.openxmlformats.org/officeDocument/2006/relationships/image" Target="../media/image10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730048" y="2617173"/>
            <a:ext cx="10731904" cy="811826"/>
          </a:xfrm>
        </p:spPr>
        <p:txBody>
          <a:bodyPr/>
          <a:p>
            <a:pPr lvl="0">
              <a:defRPr/>
            </a:pPr>
            <a:r>
              <a:rPr lang="ko-KR" altLang="en-US">
                <a:solidFill>
                  <a:srgbClr val="ffd700"/>
                </a:solidFill>
              </a:rPr>
              <a:t>MMO 게임 서버 개발 프로젝트</a:t>
            </a:r>
            <a:endParaRPr lang="ko-KR" altLang="en-US">
              <a:solidFill>
                <a:srgbClr val="ffd700"/>
              </a:solidFill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914399" y="4079362"/>
            <a:ext cx="9974822" cy="423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>
              <a:buFont typeface="Wingdings"/>
              <a:buNone/>
              <a:defRPr/>
            </a:pPr>
            <a:r>
              <a:rPr lang="ko-KR" altLang="en-US" sz="2200">
                <a:solidFill>
                  <a:schemeClr val="lt1"/>
                </a:solidFill>
              </a:rPr>
              <a:t>장민석</a:t>
            </a:r>
            <a:endParaRPr lang="ko-KR" altLang="en-US" sz="22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81942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914399" y="194596"/>
            <a:ext cx="10424649" cy="855508"/>
          </a:xfrm>
          <a:prstGeom prst="rect">
            <a:avLst/>
          </a:prstGeom>
        </p:spPr>
        <p:txBody>
          <a:bodyPr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ffd700"/>
                </a:solidFill>
                <a:latin typeface="+mj-lt"/>
                <a:ea typeface="+mj-ea"/>
                <a:cs typeface="+mj-cs"/>
              </a:rPr>
              <a:t>요약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ffd7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914399" y="1805653"/>
            <a:ext cx="9974822" cy="421292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buFont typeface="Wingdings"/>
              <a:buChar char="l"/>
              <a:defRPr/>
            </a:pPr>
            <a:r>
              <a:rPr lang="ko-KR" altLang="en-US" sz="2200">
                <a:solidFill>
                  <a:schemeClr val="lt1"/>
                </a:solidFill>
              </a:rPr>
              <a:t>클라이언트가 서버에 </a:t>
            </a:r>
            <a:r>
              <a:rPr lang="en-US" altLang="ko-KR" sz="2200">
                <a:solidFill>
                  <a:srgbClr val="ffd700"/>
                </a:solidFill>
              </a:rPr>
              <a:t>Connect</a:t>
            </a:r>
            <a:r>
              <a:rPr lang="ko-KR" altLang="en-US" sz="2200">
                <a:solidFill>
                  <a:schemeClr val="lt1"/>
                </a:solidFill>
              </a:rPr>
              <a:t>하면 서버는 그 클라이언트를 </a:t>
            </a:r>
            <a:r>
              <a:rPr lang="en-US" altLang="ko-KR" sz="2200">
                <a:solidFill>
                  <a:srgbClr val="ffd700"/>
                </a:solidFill>
              </a:rPr>
              <a:t>Accept</a:t>
            </a:r>
            <a:r>
              <a:rPr lang="ko-KR" altLang="en-US" sz="2200">
                <a:solidFill>
                  <a:schemeClr val="lt1"/>
                </a:solidFill>
              </a:rPr>
              <a:t> 처리</a:t>
            </a:r>
            <a:endParaRPr lang="ko-KR" altLang="en-US" sz="2200">
              <a:solidFill>
                <a:schemeClr val="lt1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914399" y="2850330"/>
            <a:ext cx="9974822" cy="424365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buFont typeface="Wingdings"/>
              <a:buChar char="l"/>
              <a:defRPr/>
            </a:pPr>
            <a:r>
              <a:rPr lang="ko-KR" altLang="en-US" sz="2200">
                <a:solidFill>
                  <a:schemeClr val="lt1"/>
                </a:solidFill>
              </a:rPr>
              <a:t>클라이언트와 서버에 동일한 </a:t>
            </a:r>
            <a:r>
              <a:rPr lang="en-US" altLang="ko-KR" sz="2200">
                <a:solidFill>
                  <a:srgbClr val="ffd7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IP</a:t>
            </a:r>
            <a:r>
              <a:rPr lang="ko-KR" altLang="en-US" sz="2200">
                <a:solidFill>
                  <a:srgbClr val="ffd7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</a:rPr>
              <a:t>주소</a:t>
            </a:r>
            <a:r>
              <a:rPr lang="ko-KR" altLang="en-US" sz="2200">
                <a:solidFill>
                  <a:schemeClr val="lt1"/>
                </a:solidFill>
              </a:rPr>
              <a:t>와 </a:t>
            </a:r>
            <a:r>
              <a:rPr lang="ko-KR" altLang="en-US" sz="2200">
                <a:solidFill>
                  <a:srgbClr val="ffd700"/>
                </a:solidFill>
              </a:rPr>
              <a:t>포트 번호</a:t>
            </a:r>
            <a:r>
              <a:rPr lang="ko-KR" altLang="en-US" sz="2200">
                <a:solidFill>
                  <a:schemeClr val="lt1"/>
                </a:solidFill>
              </a:rPr>
              <a:t>를 부여한 후에 연결을 시도 </a:t>
            </a:r>
            <a:endParaRPr lang="ko-KR" altLang="en-US" sz="2200">
              <a:solidFill>
                <a:schemeClr val="lt1"/>
              </a:solidFill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914399" y="3843798"/>
            <a:ext cx="9974822" cy="421292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buFont typeface="Wingdings"/>
              <a:buChar char="l"/>
              <a:defRPr/>
            </a:pPr>
            <a:r>
              <a:rPr lang="ko-KR" altLang="en-US" sz="2200">
                <a:solidFill>
                  <a:schemeClr val="lt1"/>
                </a:solidFill>
              </a:rPr>
              <a:t>클라이언트가 서버로 패킷을 </a:t>
            </a:r>
            <a:r>
              <a:rPr lang="en-US" altLang="ko-KR" sz="2200">
                <a:solidFill>
                  <a:srgbClr val="ffd700"/>
                </a:solidFill>
              </a:rPr>
              <a:t>Send</a:t>
            </a:r>
            <a:r>
              <a:rPr lang="ko-KR" altLang="en-US" sz="2200">
                <a:solidFill>
                  <a:schemeClr val="lt1"/>
                </a:solidFill>
              </a:rPr>
              <a:t>하면 서버는 그 패킷을 </a:t>
            </a:r>
            <a:r>
              <a:rPr lang="en-US" altLang="ko-KR" sz="2200">
                <a:solidFill>
                  <a:srgbClr val="ffd700"/>
                </a:solidFill>
              </a:rPr>
              <a:t>Recv</a:t>
            </a:r>
            <a:r>
              <a:rPr lang="ko-KR" altLang="en-US" sz="2200">
                <a:solidFill>
                  <a:schemeClr val="lt1"/>
                </a:solidFill>
              </a:rPr>
              <a:t>해서 패킷을 처리</a:t>
            </a:r>
            <a:endParaRPr lang="ko-KR" altLang="en-US" sz="2200">
              <a:solidFill>
                <a:schemeClr val="lt1"/>
              </a:solidFill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914399" y="4888476"/>
            <a:ext cx="9974822" cy="757944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buFont typeface="Wingdings"/>
              <a:buChar char="l"/>
              <a:defRPr/>
            </a:pPr>
            <a:r>
              <a:rPr lang="ko-KR" altLang="en-US" sz="2200">
                <a:solidFill>
                  <a:schemeClr val="lt1"/>
                </a:solidFill>
              </a:rPr>
              <a:t>멀티스레드 프로그래밍을 활용해서 여러 개의 스레드가 패킷을 받으면 일감을 정리한 후에 차례대로 처리 </a:t>
            </a:r>
            <a:r>
              <a:rPr lang="en-US" altLang="ko-KR" sz="2200">
                <a:solidFill>
                  <a:schemeClr val="lt1"/>
                </a:solidFill>
              </a:rPr>
              <a:t>-&gt;</a:t>
            </a:r>
            <a:r>
              <a:rPr lang="ko-KR" altLang="en-US" sz="2200">
                <a:solidFill>
                  <a:schemeClr val="lt1"/>
                </a:solidFill>
              </a:rPr>
              <a:t> </a:t>
            </a:r>
            <a:r>
              <a:rPr lang="en-US" altLang="ko-KR" sz="2200">
                <a:solidFill>
                  <a:srgbClr val="ffd700"/>
                </a:solidFill>
              </a:rPr>
              <a:t>IOCP</a:t>
            </a:r>
            <a:r>
              <a:rPr lang="ko-KR" altLang="en-US" sz="2200">
                <a:solidFill>
                  <a:schemeClr val="lt1"/>
                </a:solidFill>
              </a:rPr>
              <a:t> 활용</a:t>
            </a:r>
            <a:endParaRPr lang="ko-KR" altLang="en-US" sz="22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053257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2935" y="1600814"/>
            <a:ext cx="8726130" cy="41377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5" name="제목 1"/>
          <p:cNvSpPr>
            <a:spLocks noGrp="1"/>
          </p:cNvSpPr>
          <p:nvPr/>
        </p:nvSpPr>
        <p:spPr>
          <a:xfrm>
            <a:off x="914399" y="194596"/>
            <a:ext cx="10424649" cy="855508"/>
          </a:xfrm>
          <a:prstGeom prst="rect">
            <a:avLst/>
          </a:prstGeom>
        </p:spPr>
        <p:txBody>
          <a:bodyPr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ffd700"/>
                </a:solidFill>
                <a:latin typeface="+mj-lt"/>
                <a:ea typeface="+mj-ea"/>
                <a:cs typeface="+mj-cs"/>
              </a:rPr>
              <a:t>서버 도식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ffd7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85597" y="2297266"/>
            <a:ext cx="3277418" cy="983226"/>
          </a:xfrm>
          <a:prstGeom prst="rect">
            <a:avLst/>
          </a:prstGeom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거대한 큐</a:t>
            </a:r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3166806" y="2584040"/>
            <a:ext cx="809113" cy="45064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" name="왼쪽 화살표 9"/>
          <p:cNvSpPr/>
          <p:nvPr/>
        </p:nvSpPr>
        <p:spPr>
          <a:xfrm>
            <a:off x="8062452" y="2584040"/>
            <a:ext cx="788628" cy="450645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255274" y="2461136"/>
            <a:ext cx="696451" cy="696451"/>
          </a:xfrm>
          <a:prstGeom prst="ellipse">
            <a:avLst/>
          </a:prstGeom>
          <a:solidFill>
            <a:srgbClr val="a6a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9230032" y="2461136"/>
            <a:ext cx="696451" cy="696451"/>
          </a:xfrm>
          <a:prstGeom prst="ellipse">
            <a:avLst/>
          </a:prstGeom>
          <a:solidFill>
            <a:srgbClr val="595959"/>
          </a:solidFill>
          <a:ln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" name="가로 글상자 14"/>
          <p:cNvSpPr txBox="1"/>
          <p:nvPr/>
        </p:nvSpPr>
        <p:spPr>
          <a:xfrm>
            <a:off x="2255274" y="2625960"/>
            <a:ext cx="696451" cy="36680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소켓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6" name="가로 글상자 15"/>
          <p:cNvSpPr txBox="1"/>
          <p:nvPr/>
        </p:nvSpPr>
        <p:spPr>
          <a:xfrm>
            <a:off x="9230032" y="2625960"/>
            <a:ext cx="696451" cy="36680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객체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5752895" y="3429000"/>
            <a:ext cx="686210" cy="865443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2967088" y="4622184"/>
            <a:ext cx="1423629" cy="583790"/>
          </a:xfrm>
          <a:prstGeom prst="roundRect">
            <a:avLst>
              <a:gd name="adj" fmla="val 16667"/>
            </a:avLst>
          </a:prstGeom>
          <a:solidFill>
            <a:srgbClr val="67530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1" name="가로 글상자 20"/>
          <p:cNvSpPr txBox="1"/>
          <p:nvPr/>
        </p:nvSpPr>
        <p:spPr>
          <a:xfrm>
            <a:off x="2967088" y="4745087"/>
            <a:ext cx="1423629" cy="35984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워커 쓰레드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677491" y="4622184"/>
            <a:ext cx="1423629" cy="583790"/>
          </a:xfrm>
          <a:prstGeom prst="roundRect">
            <a:avLst>
              <a:gd name="adj" fmla="val 16667"/>
            </a:avLst>
          </a:prstGeom>
          <a:solidFill>
            <a:srgbClr val="67530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3" name="가로 글상자 22"/>
          <p:cNvSpPr txBox="1"/>
          <p:nvPr/>
        </p:nvSpPr>
        <p:spPr>
          <a:xfrm>
            <a:off x="4677491" y="4745087"/>
            <a:ext cx="1423629" cy="35984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워커 쓰레드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459588" y="4622184"/>
            <a:ext cx="1423629" cy="583790"/>
          </a:xfrm>
          <a:prstGeom prst="roundRect">
            <a:avLst>
              <a:gd name="adj" fmla="val 16667"/>
            </a:avLst>
          </a:prstGeom>
          <a:solidFill>
            <a:srgbClr val="67530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5" name="가로 글상자 24"/>
          <p:cNvSpPr txBox="1"/>
          <p:nvPr/>
        </p:nvSpPr>
        <p:spPr>
          <a:xfrm>
            <a:off x="6459588" y="4745087"/>
            <a:ext cx="1423629" cy="35984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워커 쓰레드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154629" y="4622184"/>
            <a:ext cx="1423629" cy="583790"/>
          </a:xfrm>
          <a:prstGeom prst="roundRect">
            <a:avLst>
              <a:gd name="adj" fmla="val 16667"/>
            </a:avLst>
          </a:prstGeom>
          <a:solidFill>
            <a:srgbClr val="67530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7" name="가로 글상자 26"/>
          <p:cNvSpPr txBox="1"/>
          <p:nvPr/>
        </p:nvSpPr>
        <p:spPr>
          <a:xfrm>
            <a:off x="8154629" y="4745087"/>
            <a:ext cx="1423629" cy="35984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워커 쓰레드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28" name="가로 글상자 27"/>
          <p:cNvSpPr txBox="1"/>
          <p:nvPr/>
        </p:nvSpPr>
        <p:spPr>
          <a:xfrm>
            <a:off x="4539226" y="1933124"/>
            <a:ext cx="3113548" cy="36414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CreateIoCompletionPort</a:t>
            </a:r>
            <a:endParaRPr lang="en-US" altLang="ko-KR"/>
          </a:p>
        </p:txBody>
      </p:sp>
      <p:sp>
        <p:nvSpPr>
          <p:cNvPr id="29" name="가로 글상자 28"/>
          <p:cNvSpPr txBox="1"/>
          <p:nvPr/>
        </p:nvSpPr>
        <p:spPr>
          <a:xfrm>
            <a:off x="3069508" y="2224640"/>
            <a:ext cx="1003708" cy="35940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Register</a:t>
            </a:r>
            <a:endParaRPr lang="en-US" altLang="ko-KR"/>
          </a:p>
        </p:txBody>
      </p:sp>
      <p:sp>
        <p:nvSpPr>
          <p:cNvPr id="30" name="가로 글상자 29"/>
          <p:cNvSpPr txBox="1"/>
          <p:nvPr/>
        </p:nvSpPr>
        <p:spPr>
          <a:xfrm>
            <a:off x="8062452" y="2224640"/>
            <a:ext cx="1003708" cy="35940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Register</a:t>
            </a:r>
            <a:endParaRPr lang="en-US" altLang="ko-KR"/>
          </a:p>
        </p:txBody>
      </p:sp>
      <p:sp>
        <p:nvSpPr>
          <p:cNvPr id="31" name="가로 글상자 30"/>
          <p:cNvSpPr txBox="1"/>
          <p:nvPr/>
        </p:nvSpPr>
        <p:spPr>
          <a:xfrm>
            <a:off x="6533842" y="3669685"/>
            <a:ext cx="1275120" cy="36701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Dispatch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3476579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914399" y="194596"/>
            <a:ext cx="10424649" cy="855508"/>
          </a:xfrm>
          <a:prstGeom prst="rect">
            <a:avLst/>
          </a:prstGeom>
        </p:spPr>
        <p:txBody>
          <a:bodyPr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ffd700"/>
                </a:solidFill>
                <a:latin typeface="+mj-lt"/>
                <a:ea typeface="+mj-ea"/>
                <a:cs typeface="+mj-cs"/>
              </a:rPr>
              <a:t>IOCP 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ffd700"/>
                </a:solidFill>
                <a:latin typeface="+mj-lt"/>
                <a:ea typeface="+mj-ea"/>
                <a:cs typeface="+mj-cs"/>
              </a:rPr>
              <a:t>사용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ffd7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95297" y="1209982"/>
            <a:ext cx="7143750" cy="4991100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544869" y="3052834"/>
            <a:ext cx="3210025" cy="75526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200">
                <a:solidFill>
                  <a:srgbClr val="ffd700"/>
                </a:solidFill>
              </a:rPr>
              <a:t>IOCP</a:t>
            </a:r>
            <a:r>
              <a:rPr lang="ko-KR" altLang="en-US" sz="2200">
                <a:solidFill>
                  <a:schemeClr val="lt1"/>
                </a:solidFill>
              </a:rPr>
              <a:t> 함수들을 사용해서 </a:t>
            </a:r>
            <a:r>
              <a:rPr lang="ko-KR" altLang="en-US" sz="2200">
                <a:solidFill>
                  <a:srgbClr val="ffd700"/>
                </a:solidFill>
              </a:rPr>
              <a:t>비동기화</a:t>
            </a:r>
            <a:endParaRPr lang="ko-KR" altLang="en-US" sz="2200">
              <a:solidFill>
                <a:srgbClr val="ffd7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58189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914399" y="194596"/>
            <a:ext cx="10424649" cy="855508"/>
          </a:xfrm>
          <a:prstGeom prst="rect">
            <a:avLst/>
          </a:prstGeom>
        </p:spPr>
        <p:txBody>
          <a:bodyPr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4400" b="0" i="0" u="none" strike="noStrike" kern="1200" cap="none" spc="0" normalizeH="0" baseline="0" mc:Ignorable="hp" hp:hslEmbossed="0">
                <a:solidFill>
                  <a:srgbClr val="ffd700"/>
                </a:solidFill>
                <a:latin typeface="+mj-lt"/>
                <a:ea typeface="+mj-ea"/>
                <a:cs typeface="+mj-cs"/>
              </a:rPr>
              <a:t>IOCP </a:t>
            </a: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ffd700"/>
                </a:solidFill>
                <a:latin typeface="+mj-lt"/>
                <a:ea typeface="+mj-ea"/>
                <a:cs typeface="+mj-cs"/>
              </a:rPr>
              <a:t>사용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ffd7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68846" y="1310176"/>
            <a:ext cx="9654307" cy="481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9364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914399" y="194596"/>
            <a:ext cx="10424649" cy="855508"/>
          </a:xfrm>
          <a:prstGeom prst="rect">
            <a:avLst/>
          </a:prstGeom>
        </p:spPr>
        <p:txBody>
          <a:bodyPr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ffd700"/>
                </a:solidFill>
                <a:latin typeface="+mj-lt"/>
                <a:ea typeface="+mj-ea"/>
                <a:cs typeface="+mj-cs"/>
              </a:rPr>
              <a:t>클라이언트 코드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ffd7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38149" y="1159950"/>
            <a:ext cx="5657850" cy="4886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81354" y="2469637"/>
            <a:ext cx="54768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69121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>
          <a:xfrm>
            <a:off x="914399" y="194596"/>
            <a:ext cx="10424649" cy="855508"/>
          </a:xfrm>
          <a:prstGeom prst="rect">
            <a:avLst/>
          </a:prstGeom>
        </p:spPr>
        <p:txBody>
          <a:bodyPr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ffd700"/>
                </a:solidFill>
                <a:latin typeface="+mj-lt"/>
                <a:ea typeface="+mj-ea"/>
                <a:cs typeface="+mj-cs"/>
              </a:rPr>
              <a:t>서버 코드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ffd7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8609" y="1647415"/>
            <a:ext cx="5133975" cy="40957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19183" y="2504665"/>
            <a:ext cx="54578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444473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/>
        </p:nvSpPr>
        <p:spPr>
          <a:xfrm>
            <a:off x="914399" y="194596"/>
            <a:ext cx="3910777" cy="855508"/>
          </a:xfrm>
          <a:prstGeom prst="rect">
            <a:avLst/>
          </a:prstGeom>
        </p:spPr>
        <p:txBody>
          <a:bodyPr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ffd700"/>
                </a:solidFill>
                <a:latin typeface="+mj-lt"/>
                <a:ea typeface="+mj-ea"/>
                <a:cs typeface="+mj-cs"/>
              </a:rPr>
              <a:t>클라이언트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ffd7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4303" y="1357517"/>
            <a:ext cx="4977665" cy="2071482"/>
          </a:xfrm>
          <a:prstGeom prst="rect">
            <a:avLst/>
          </a:prstGeom>
        </p:spPr>
      </p:pic>
      <p:sp>
        <p:nvSpPr>
          <p:cNvPr id="7" name="제목 1"/>
          <p:cNvSpPr>
            <a:spLocks noGrp="1"/>
          </p:cNvSpPr>
          <p:nvPr/>
        </p:nvSpPr>
        <p:spPr>
          <a:xfrm>
            <a:off x="6885447" y="194596"/>
            <a:ext cx="4392149" cy="855508"/>
          </a:xfrm>
          <a:prstGeom prst="rect">
            <a:avLst/>
          </a:prstGeom>
        </p:spPr>
        <p:txBody>
          <a:bodyPr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ffd700"/>
                </a:solidFill>
                <a:latin typeface="+mj-lt"/>
                <a:ea typeface="+mj-ea"/>
                <a:cs typeface="+mj-cs"/>
              </a:rPr>
              <a:t>서버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ffd7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36855" y="1357517"/>
            <a:ext cx="5089334" cy="210359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25443" y="3881541"/>
            <a:ext cx="2676525" cy="1819275"/>
          </a:xfrm>
          <a:prstGeom prst="rect">
            <a:avLst/>
          </a:prstGeom>
        </p:spPr>
      </p:pic>
      <p:sp>
        <p:nvSpPr>
          <p:cNvPr id="10" name="가로 글상자 9"/>
          <p:cNvSpPr txBox="1"/>
          <p:nvPr/>
        </p:nvSpPr>
        <p:spPr>
          <a:xfrm>
            <a:off x="2825444" y="5912669"/>
            <a:ext cx="2676525" cy="36240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</a:rPr>
              <a:t>클라이언트 </a:t>
            </a:r>
            <a:r>
              <a:rPr lang="en-US" altLang="ko-KR">
                <a:solidFill>
                  <a:schemeClr val="lt1"/>
                </a:solidFill>
              </a:rPr>
              <a:t>1000</a:t>
            </a:r>
            <a:r>
              <a:rPr lang="ko-KR" altLang="en-US">
                <a:solidFill>
                  <a:schemeClr val="lt1"/>
                </a:solidFill>
              </a:rPr>
              <a:t>명 접속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6536855" y="5912669"/>
            <a:ext cx="2676525" cy="36240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</a:rPr>
              <a:t>클라이언트 </a:t>
            </a:r>
            <a:r>
              <a:rPr lang="en-US" altLang="ko-KR">
                <a:solidFill>
                  <a:schemeClr val="lt1"/>
                </a:solidFill>
              </a:rPr>
              <a:t>3000</a:t>
            </a:r>
            <a:r>
              <a:rPr lang="ko-KR" altLang="en-US">
                <a:solidFill>
                  <a:schemeClr val="lt1"/>
                </a:solidFill>
              </a:rPr>
              <a:t>명 접속</a:t>
            </a:r>
            <a:endParaRPr lang="ko-KR" altLang="en-US">
              <a:solidFill>
                <a:schemeClr val="lt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536855" y="3872016"/>
            <a:ext cx="2544667" cy="1770203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5696564" y="1846620"/>
            <a:ext cx="716935" cy="54663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7" name="오른쪽 화살표 16"/>
          <p:cNvSpPr/>
          <p:nvPr/>
        </p:nvSpPr>
        <p:spPr>
          <a:xfrm rot="10800000">
            <a:off x="5696564" y="2665975"/>
            <a:ext cx="716935" cy="546638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5585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90</ep:Words>
  <ep:PresentationFormat>화면 슬라이드 쇼(4:3)</ep:PresentationFormat>
  <ep:Paragraphs>40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MMO 게임 서버 개발 프로젝트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2024-12-15T06:52:38.270</dcterms:created>
  <dc:creator>MyDreamComputer</dc:creator>
  <cp:lastModifiedBy>MyDreamComputer</cp:lastModifiedBy>
  <dcterms:modified xsi:type="dcterms:W3CDTF">2025-05-13T03:48:55.339</dcterms:modified>
  <cp:revision>87</cp:revision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