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69" r:id="rId1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3239"/>
        <p:guide pos="5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Relationship Id="rId4" Type="http://schemas.openxmlformats.org/officeDocument/2006/relationships/image" Target="../media/image10.png"  /><Relationship Id="rId5" Type="http://schemas.openxmlformats.org/officeDocument/2006/relationships/image" Target="../media/image18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Relationship Id="rId4" Type="http://schemas.openxmlformats.org/officeDocument/2006/relationships/image" Target="../media/image10.png"  /><Relationship Id="rId5" Type="http://schemas.openxmlformats.org/officeDocument/2006/relationships/image" Target="../media/image19.jpeg"  /><Relationship Id="rId6" Type="http://schemas.openxmlformats.org/officeDocument/2006/relationships/image" Target="../media/image20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Relationship Id="rId4" Type="http://schemas.openxmlformats.org/officeDocument/2006/relationships/image" Target="../media/image10.png"  /><Relationship Id="rId5" Type="http://schemas.openxmlformats.org/officeDocument/2006/relationships/image" Target="../media/image21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Relationship Id="rId4" Type="http://schemas.openxmlformats.org/officeDocument/2006/relationships/image" Target="../media/image10.png"  /><Relationship Id="rId5" Type="http://schemas.openxmlformats.org/officeDocument/2006/relationships/image" Target="../media/image22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Relationship Id="rId4" Type="http://schemas.openxmlformats.org/officeDocument/2006/relationships/image" Target="../media/image10.png"  /><Relationship Id="rId5" Type="http://schemas.openxmlformats.org/officeDocument/2006/relationships/image" Target="../media/image15.jpeg"  /><Relationship Id="rId6" Type="http://schemas.openxmlformats.org/officeDocument/2006/relationships/image" Target="../media/image23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4.png"  /><Relationship Id="rId5" Type="http://schemas.openxmlformats.org/officeDocument/2006/relationships/image" Target="../media/image2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4.png"  /><Relationship Id="rId5" Type="http://schemas.openxmlformats.org/officeDocument/2006/relationships/image" Target="../media/image27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4.png"  /><Relationship Id="rId5" Type="http://schemas.openxmlformats.org/officeDocument/2006/relationships/image" Target="../media/image15.jpeg"  /><Relationship Id="rId6" Type="http://schemas.openxmlformats.org/officeDocument/2006/relationships/image" Target="../media/image28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1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7.png"  /><Relationship Id="rId11" Type="http://schemas.openxmlformats.org/officeDocument/2006/relationships/image" Target="../media/image8.png"  /><Relationship Id="rId12" Type="http://schemas.openxmlformats.org/officeDocument/2006/relationships/image" Target="../media/image9.png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5.png"  /><Relationship Id="rId8" Type="http://schemas.openxmlformats.org/officeDocument/2006/relationships/image" Target="../media/image5.png"  /><Relationship Id="rId9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Relationship Id="rId4" Type="http://schemas.openxmlformats.org/officeDocument/2006/relationships/image" Target="../media/image10.png"  /><Relationship Id="rId5" Type="http://schemas.openxmlformats.org/officeDocument/2006/relationships/image" Target="../media/image1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Relationship Id="rId4" Type="http://schemas.openxmlformats.org/officeDocument/2006/relationships/image" Target="../media/image10.png"  /><Relationship Id="rId5" Type="http://schemas.openxmlformats.org/officeDocument/2006/relationships/image" Target="../media/image1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Relationship Id="rId4" Type="http://schemas.openxmlformats.org/officeDocument/2006/relationships/image" Target="../media/image10.png"  /><Relationship Id="rId5" Type="http://schemas.openxmlformats.org/officeDocument/2006/relationships/image" Target="../media/image13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Relationship Id="rId4" Type="http://schemas.openxmlformats.org/officeDocument/2006/relationships/image" Target="../media/image10.png"  /><Relationship Id="rId5" Type="http://schemas.openxmlformats.org/officeDocument/2006/relationships/image" Target="../media/image14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Relationship Id="rId4" Type="http://schemas.openxmlformats.org/officeDocument/2006/relationships/image" Target="../media/image10.png"  /><Relationship Id="rId5" Type="http://schemas.openxmlformats.org/officeDocument/2006/relationships/image" Target="../media/image15.jpeg"  /><Relationship Id="rId6" Type="http://schemas.openxmlformats.org/officeDocument/2006/relationships/image" Target="../media/image16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Relationship Id="rId4" Type="http://schemas.openxmlformats.org/officeDocument/2006/relationships/image" Target="../media/image10.png"  /><Relationship Id="rId5" Type="http://schemas.openxmlformats.org/officeDocument/2006/relationships/image" Target="../media/image17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5638800"/>
            <a:ext cx="18389600" cy="4762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 rot="0">
            <a:off x="254000" y="1193800"/>
            <a:ext cx="17310100" cy="7912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235200" y="3835400"/>
            <a:ext cx="13804900" cy="2476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7109"/>
              </a:lnSpc>
              <a:defRPr/>
            </a:pPr>
            <a:r>
              <a:rPr lang="en-US" sz="13900" b="1" i="0" u="none" strike="noStrike" spc="-700">
                <a:solidFill>
                  <a:srgbClr val="91c9e3"/>
                </a:solidFill>
                <a:latin typeface="굴림"/>
                <a:ea typeface="굴림"/>
              </a:rPr>
              <a:t>OpenCV </a:t>
            </a:r>
            <a:r>
              <a:rPr lang="ko-KR" sz="13900" b="1" i="0" u="none" strike="noStrike" spc="-700">
                <a:solidFill>
                  <a:srgbClr val="91c9e3"/>
                </a:solidFill>
                <a:latin typeface="굴림"/>
                <a:ea typeface="굴림"/>
              </a:rPr>
              <a:t>활용</a:t>
            </a:r>
            <a:endParaRPr lang="ko-KR" sz="13900" b="1" i="0" u="none" strike="noStrike" spc="-700">
              <a:solidFill>
                <a:srgbClr val="91c9e3"/>
              </a:solidFill>
              <a:latin typeface="굴림"/>
              <a:ea typeface="굴림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080000" y="2946400"/>
            <a:ext cx="8140700" cy="876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2919"/>
              </a:lnSpc>
              <a:defRPr/>
            </a:pPr>
            <a:r>
              <a:rPr lang="ko-KR" sz="5500" b="1" i="0" u="none" strike="noStrike" spc="-400">
                <a:solidFill>
                  <a:srgbClr val="3d3d3d"/>
                </a:solidFill>
                <a:latin typeface="굴림"/>
                <a:ea typeface="굴림"/>
              </a:rPr>
              <a:t>디지털</a:t>
            </a:r>
            <a:r>
              <a:rPr lang="en-US" sz="5500" b="1" i="0" u="none" strike="noStrike" spc="-400">
                <a:solidFill>
                  <a:srgbClr val="3d3d3d"/>
                </a:solidFill>
                <a:latin typeface="굴림"/>
                <a:ea typeface="굴림"/>
              </a:rPr>
              <a:t> </a:t>
            </a:r>
            <a:r>
              <a:rPr lang="ko-KR" sz="5500" b="1" i="0" u="none" strike="noStrike" spc="-400">
                <a:solidFill>
                  <a:srgbClr val="3d3d3d"/>
                </a:solidFill>
                <a:latin typeface="굴림"/>
                <a:ea typeface="굴림"/>
              </a:rPr>
              <a:t>이미징</a:t>
            </a:r>
            <a:endParaRPr lang="ko-KR" sz="5500" b="1" i="0" u="none" strike="noStrike" spc="-400">
              <a:solidFill>
                <a:srgbClr val="3d3d3d"/>
              </a:solidFill>
              <a:latin typeface="굴림"/>
              <a:ea typeface="굴림"/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10363200" y="8496300"/>
            <a:ext cx="7315200" cy="62484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3500">
                <a:latin typeface="굴림"/>
                <a:ea typeface="굴림"/>
              </a:rPr>
              <a:t>컴퓨터공학과 </a:t>
            </a:r>
            <a:r>
              <a:rPr lang="en-US" altLang="ko-KR" sz="3500">
                <a:latin typeface="굴림"/>
                <a:ea typeface="굴림"/>
              </a:rPr>
              <a:t>20204315</a:t>
            </a:r>
            <a:r>
              <a:rPr lang="ko-KR" altLang="en-US" sz="3500">
                <a:latin typeface="굴림"/>
                <a:ea typeface="굴림"/>
              </a:rPr>
              <a:t> 장민석</a:t>
            </a:r>
            <a:endParaRPr lang="ko-KR" altLang="en-US" sz="3500">
              <a:latin typeface="굴림"/>
              <a:ea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50800" y="5575300"/>
            <a:ext cx="18389600" cy="4762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727700" y="5130800"/>
            <a:ext cx="68453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 rot="0">
            <a:off x="723900" y="1193800"/>
            <a:ext cx="16840200" cy="7912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03300" y="190500"/>
            <a:ext cx="16370300" cy="876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en-US" altLang="ko-KR" sz="5500" b="1">
                <a:latin typeface="굴림"/>
                <a:ea typeface="굴림"/>
              </a:rPr>
              <a:t>2.</a:t>
            </a:r>
            <a:r>
              <a:rPr lang="ko-KR" altLang="en-US" sz="5500" b="1">
                <a:latin typeface="굴림"/>
                <a:ea typeface="굴림"/>
              </a:rPr>
              <a:t> 흑백 이미지 출력 (색상 공간 변환) </a:t>
            </a:r>
            <a:r>
              <a:rPr lang="en-US" altLang="ko-KR" sz="5500" b="1">
                <a:latin typeface="굴림"/>
                <a:ea typeface="굴림"/>
              </a:rPr>
              <a:t>-</a:t>
            </a:r>
            <a:r>
              <a:rPr lang="ko-KR" altLang="en-US" sz="5500" b="1">
                <a:latin typeface="굴림"/>
                <a:ea typeface="굴림"/>
              </a:rPr>
              <a:t> 세부 코드</a:t>
            </a:r>
            <a:endParaRPr lang="ko-KR" altLang="en-US" sz="5500" b="1">
              <a:latin typeface="굴림"/>
              <a:ea typeface="굴림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02280" y="3593983"/>
            <a:ext cx="12283440" cy="30990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50800" y="5575300"/>
            <a:ext cx="18389600" cy="4762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727700" y="5130800"/>
            <a:ext cx="68453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 rot="0">
            <a:off x="723900" y="1193800"/>
            <a:ext cx="16840200" cy="7912100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1003300" y="190500"/>
            <a:ext cx="16370300" cy="876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en-US" altLang="ko-KR" sz="5500" b="1">
                <a:latin typeface="굴림"/>
                <a:ea typeface="굴림"/>
              </a:rPr>
              <a:t>2.</a:t>
            </a:r>
            <a:r>
              <a:rPr lang="ko-KR" altLang="en-US" sz="5500" b="1">
                <a:latin typeface="굴림"/>
                <a:ea typeface="굴림"/>
              </a:rPr>
              <a:t> 흑백 이미지 출력 (색상 공간 변환) </a:t>
            </a:r>
            <a:r>
              <a:rPr lang="en-US" altLang="ko-KR" sz="5500" b="1">
                <a:latin typeface="굴림"/>
                <a:ea typeface="굴림"/>
              </a:rPr>
              <a:t>-</a:t>
            </a:r>
            <a:r>
              <a:rPr lang="ko-KR" altLang="en-US" sz="5500" b="1">
                <a:latin typeface="굴림"/>
                <a:ea typeface="굴림"/>
              </a:rPr>
              <a:t> 결과물</a:t>
            </a:r>
            <a:endParaRPr lang="ko-KR" altLang="en-US" sz="5500" b="1">
              <a:latin typeface="굴림"/>
              <a:ea typeface="굴림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05100" y="1697563"/>
            <a:ext cx="12877800" cy="68918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439590" y="1541495"/>
            <a:ext cx="13408819" cy="7204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50800" y="5575300"/>
            <a:ext cx="18389600" cy="4762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727700" y="5130800"/>
            <a:ext cx="68453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 rot="0">
            <a:off x="723900" y="1193800"/>
            <a:ext cx="16840200" cy="7912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03300" y="190500"/>
            <a:ext cx="16370300" cy="876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en-US" altLang="ko-KR" sz="5500" b="1">
                <a:latin typeface="굴림"/>
                <a:ea typeface="굴림"/>
              </a:rPr>
              <a:t>3.</a:t>
            </a:r>
            <a:r>
              <a:rPr lang="ko-KR" altLang="en-US" sz="5500" b="1">
                <a:latin typeface="굴림"/>
                <a:ea typeface="굴림"/>
              </a:rPr>
              <a:t> 이미지 자르기 </a:t>
            </a:r>
            <a:r>
              <a:rPr lang="en-US" altLang="ko-KR" sz="5500" b="1">
                <a:latin typeface="굴림"/>
                <a:ea typeface="굴림"/>
              </a:rPr>
              <a:t>-</a:t>
            </a:r>
            <a:r>
              <a:rPr lang="ko-KR" altLang="en-US" sz="5500" b="1">
                <a:latin typeface="굴림"/>
                <a:ea typeface="굴림"/>
              </a:rPr>
              <a:t> 전체 코드</a:t>
            </a:r>
            <a:endParaRPr lang="ko-KR" altLang="en-US" sz="5500" b="1">
              <a:latin typeface="굴림"/>
              <a:ea typeface="굴림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58577" y="1838780"/>
            <a:ext cx="11370846" cy="66094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50800" y="5575300"/>
            <a:ext cx="18389600" cy="4762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727700" y="5130800"/>
            <a:ext cx="68453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 rot="0">
            <a:off x="723900" y="1193800"/>
            <a:ext cx="16840200" cy="7912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03300" y="190500"/>
            <a:ext cx="16370300" cy="876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en-US" altLang="ko-KR" sz="5500" b="1">
                <a:latin typeface="굴림"/>
                <a:ea typeface="굴림"/>
              </a:rPr>
              <a:t>3.</a:t>
            </a:r>
            <a:r>
              <a:rPr lang="ko-KR" altLang="en-US" sz="5500" b="1">
                <a:latin typeface="굴림"/>
                <a:ea typeface="굴림"/>
              </a:rPr>
              <a:t> 이미지 자르기 </a:t>
            </a:r>
            <a:r>
              <a:rPr lang="en-US" altLang="ko-KR" sz="5500" b="1">
                <a:latin typeface="굴림"/>
                <a:ea typeface="굴림"/>
              </a:rPr>
              <a:t>-</a:t>
            </a:r>
            <a:r>
              <a:rPr lang="ko-KR" altLang="en-US" sz="5500" b="1">
                <a:latin typeface="굴림"/>
                <a:ea typeface="굴림"/>
              </a:rPr>
              <a:t> 세부 코드</a:t>
            </a:r>
            <a:endParaRPr lang="ko-KR" altLang="en-US" sz="5500" b="1">
              <a:latin typeface="굴림"/>
              <a:ea typeface="굴림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79737" y="4305300"/>
            <a:ext cx="12328525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50800" y="5575300"/>
            <a:ext cx="18389600" cy="4762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727700" y="5130800"/>
            <a:ext cx="68453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 rot="0">
            <a:off x="723900" y="1193800"/>
            <a:ext cx="16840200" cy="7912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03300" y="190500"/>
            <a:ext cx="16370300" cy="876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en-US" altLang="ko-KR" sz="5500" b="1">
                <a:latin typeface="굴림"/>
                <a:ea typeface="굴림"/>
              </a:rPr>
              <a:t>3.</a:t>
            </a:r>
            <a:r>
              <a:rPr lang="ko-KR" altLang="en-US" sz="5500" b="1">
                <a:latin typeface="굴림"/>
                <a:ea typeface="굴림"/>
              </a:rPr>
              <a:t> 이미지 자르기 </a:t>
            </a:r>
            <a:r>
              <a:rPr lang="en-US" altLang="ko-KR" sz="5500" b="1">
                <a:latin typeface="굴림"/>
                <a:ea typeface="굴림"/>
              </a:rPr>
              <a:t>-</a:t>
            </a:r>
            <a:r>
              <a:rPr lang="ko-KR" altLang="en-US" sz="5500" b="1">
                <a:latin typeface="굴림"/>
                <a:ea typeface="굴림"/>
              </a:rPr>
              <a:t> 결과물</a:t>
            </a:r>
            <a:endParaRPr lang="ko-KR" altLang="en-US" sz="5500" b="1">
              <a:latin typeface="굴림"/>
              <a:ea typeface="굴림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71600" y="2476499"/>
            <a:ext cx="9481569" cy="533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582400" y="2400299"/>
            <a:ext cx="5029200" cy="54380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50800" y="5575300"/>
            <a:ext cx="18389600" cy="4762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>
            <a:off x="5727700" y="5130800"/>
            <a:ext cx="68453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>
            <a:off x="723900" y="1193800"/>
            <a:ext cx="16840200" cy="7912100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1003300" y="190500"/>
            <a:ext cx="16370300" cy="876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en-US" altLang="ko-KR" sz="5500" b="1">
                <a:latin typeface="굴림"/>
                <a:ea typeface="굴림"/>
              </a:rPr>
              <a:t>4.</a:t>
            </a:r>
            <a:r>
              <a:rPr lang="ko-KR" altLang="en-US" sz="5500" b="1">
                <a:latin typeface="굴림"/>
                <a:ea typeface="굴림"/>
              </a:rPr>
              <a:t> 이진화(Binary) </a:t>
            </a:r>
            <a:r>
              <a:rPr lang="en-US" altLang="ko-KR" sz="5500" b="1">
                <a:latin typeface="굴림"/>
                <a:ea typeface="굴림"/>
              </a:rPr>
              <a:t>-</a:t>
            </a:r>
            <a:r>
              <a:rPr lang="ko-KR" altLang="en-US" sz="5500" b="1">
                <a:latin typeface="굴림"/>
                <a:ea typeface="굴림"/>
              </a:rPr>
              <a:t> 전체 코드</a:t>
            </a:r>
            <a:endParaRPr lang="ko-KR" altLang="en-US" sz="5500" b="1">
              <a:latin typeface="굴림"/>
              <a:ea typeface="굴림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535925" y="1924050"/>
            <a:ext cx="11216149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77324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50800" y="5575300"/>
            <a:ext cx="18389600" cy="4762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>
            <a:off x="5727700" y="5130800"/>
            <a:ext cx="68453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>
            <a:off x="723900" y="1193800"/>
            <a:ext cx="16840200" cy="7912100"/>
          </a:xfrm>
          <a:prstGeom prst="rect">
            <a:avLst/>
          </a:prstGeom>
        </p:spPr>
      </p:pic>
      <p:sp>
        <p:nvSpPr>
          <p:cNvPr id="9" name="TextBox 5"/>
          <p:cNvSpPr txBox="1"/>
          <p:nvPr/>
        </p:nvSpPr>
        <p:spPr>
          <a:xfrm>
            <a:off x="1003300" y="190500"/>
            <a:ext cx="16370300" cy="876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en-US" altLang="ko-KR" sz="5500" b="1">
                <a:latin typeface="굴림"/>
                <a:ea typeface="굴림"/>
              </a:rPr>
              <a:t>4.</a:t>
            </a:r>
            <a:r>
              <a:rPr lang="ko-KR" altLang="en-US" sz="5500" b="1">
                <a:latin typeface="굴림"/>
                <a:ea typeface="굴림"/>
              </a:rPr>
              <a:t> 이진화(Binary) </a:t>
            </a:r>
            <a:r>
              <a:rPr lang="en-US" altLang="ko-KR" sz="5500" b="1">
                <a:latin typeface="굴림"/>
                <a:ea typeface="굴림"/>
              </a:rPr>
              <a:t>-</a:t>
            </a:r>
            <a:r>
              <a:rPr lang="ko-KR" altLang="en-US" sz="5500" b="1">
                <a:latin typeface="굴림"/>
                <a:ea typeface="굴림"/>
              </a:rPr>
              <a:t> 세부 코드</a:t>
            </a:r>
            <a:endParaRPr lang="ko-KR" altLang="en-US" sz="5500" b="1">
              <a:latin typeface="굴림"/>
              <a:ea typeface="굴림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15532" y="4405313"/>
            <a:ext cx="14256934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39163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50800" y="5575300"/>
            <a:ext cx="18389600" cy="4762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6200000">
            <a:off x="5727700" y="5130800"/>
            <a:ext cx="68453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>
            <a:off x="723900" y="1193800"/>
            <a:ext cx="16840200" cy="7912100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1003300" y="190500"/>
            <a:ext cx="16370300" cy="876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en-US" altLang="ko-KR" sz="5500" b="1">
                <a:latin typeface="굴림"/>
                <a:ea typeface="굴림"/>
              </a:rPr>
              <a:t>4.</a:t>
            </a:r>
            <a:r>
              <a:rPr lang="ko-KR" altLang="en-US" sz="5500" b="1">
                <a:latin typeface="굴림"/>
                <a:ea typeface="굴림"/>
              </a:rPr>
              <a:t> 이진화(Binary) </a:t>
            </a:r>
            <a:r>
              <a:rPr lang="en-US" altLang="ko-KR" sz="5500" b="1">
                <a:latin typeface="굴림"/>
                <a:ea typeface="굴림"/>
              </a:rPr>
              <a:t>-</a:t>
            </a:r>
            <a:r>
              <a:rPr lang="ko-KR" altLang="en-US" sz="5500" b="1">
                <a:latin typeface="굴림"/>
                <a:ea typeface="굴림"/>
              </a:rPr>
              <a:t> 결과물</a:t>
            </a:r>
            <a:endParaRPr lang="ko-KR" altLang="en-US" sz="5500" b="1">
              <a:latin typeface="굴림"/>
              <a:ea typeface="굴림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86631" y="1638299"/>
            <a:ext cx="12377170" cy="69629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334968" y="1484757"/>
            <a:ext cx="13618061" cy="731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0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50800" y="5575300"/>
            <a:ext cx="18389600" cy="4762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 rot="0">
            <a:off x="723900" y="1193800"/>
            <a:ext cx="16840200" cy="7912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486400" y="4051300"/>
            <a:ext cx="8242300" cy="2184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7109"/>
              </a:lnSpc>
              <a:defRPr/>
            </a:pPr>
            <a:r>
              <a:rPr lang="ko-KR" sz="12400" b="0" i="0" u="none" strike="noStrike" spc="-700">
                <a:solidFill>
                  <a:srgbClr val="91c9e3"/>
                </a:solidFill>
                <a:latin typeface="굴림"/>
                <a:ea typeface="굴림"/>
              </a:rPr>
              <a:t>감사합니다</a:t>
            </a:r>
            <a:r>
              <a:rPr lang="en-US" sz="12400" b="0" i="0" u="none" strike="noStrike" spc="-700">
                <a:solidFill>
                  <a:srgbClr val="91c9e3"/>
                </a:solidFill>
                <a:latin typeface="굴림"/>
                <a:ea typeface="굴림"/>
              </a:rPr>
              <a:t>.</a:t>
            </a:r>
            <a:endParaRPr lang="en-US" sz="12400" b="0" i="0" u="none" strike="noStrike" spc="-700">
              <a:solidFill>
                <a:srgbClr val="91c9e3"/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990599" y="3985260"/>
            <a:ext cx="16840200" cy="115824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7000"/>
              <a:t>https://github.com/MinSeok0406/OpenCV</a:t>
            </a:r>
            <a:endParaRPr lang="en-US" altLang="ko-KR" sz="7000"/>
          </a:p>
        </p:txBody>
      </p:sp>
    </p:spTree>
    <p:extLst>
      <p:ext uri="{BB962C8B-B14F-4D97-AF65-F5344CB8AC3E}">
        <p14:creationId xmlns:p14="http://schemas.microsoft.com/office/powerpoint/2010/main" val="407661800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50800" y="5575300"/>
            <a:ext cx="18389600" cy="4762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727700" y="5130800"/>
            <a:ext cx="68453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>
            <a:off x="723900" y="1193800"/>
            <a:ext cx="16840200" cy="7912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03301" y="190500"/>
            <a:ext cx="16370300" cy="876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lnSpc>
                <a:spcPct val="102919"/>
              </a:lnSpc>
              <a:defRPr/>
            </a:pPr>
            <a:r>
              <a:rPr lang="ko-KR" altLang="en-US" sz="5500" b="1" i="0" u="none" strike="noStrike" spc="-400">
                <a:solidFill>
                  <a:srgbClr val="3d3d3d"/>
                </a:solidFill>
                <a:latin typeface="굴림"/>
                <a:ea typeface="굴림"/>
              </a:rPr>
              <a:t>목 차</a:t>
            </a:r>
            <a:endParaRPr lang="ko-KR" altLang="en-US" sz="5500" b="1" i="0" u="none" strike="noStrike" spc="-400">
              <a:solidFill>
                <a:srgbClr val="3d3d3d"/>
              </a:solidFill>
              <a:latin typeface="굴림"/>
              <a:ea typeface="굴림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13150" y="2209800"/>
            <a:ext cx="11061700" cy="1117600"/>
          </a:xfrm>
          <a:prstGeom prst="rect">
            <a:avLst/>
          </a:prstGeom>
          <a:effectLst>
            <a:outerShdw dist="128365" dir="5400000">
              <a:srgbClr val="e6e6e6">
                <a:alpha val="100000"/>
              </a:srgbClr>
            </a:outerShdw>
          </a:effectLst>
        </p:spPr>
      </p:pic>
      <p:pic>
        <p:nvPicPr>
          <p:cNvPr id="8" name="Picture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200400" y="1917700"/>
            <a:ext cx="2540000" cy="2082800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613150" y="3657600"/>
            <a:ext cx="11061700" cy="1117600"/>
          </a:xfrm>
          <a:prstGeom prst="rect">
            <a:avLst/>
          </a:prstGeom>
          <a:effectLst>
            <a:outerShdw dist="128365" dir="5400000">
              <a:srgbClr val="e6e6e6">
                <a:alpha val="100000"/>
              </a:srgbClr>
            </a:outerShdw>
          </a:effectLst>
        </p:spPr>
      </p:pic>
      <p:pic>
        <p:nvPicPr>
          <p:cNvPr id="10" name="Picture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613150" y="5105400"/>
            <a:ext cx="11061700" cy="1117600"/>
          </a:xfrm>
          <a:prstGeom prst="rect">
            <a:avLst/>
          </a:prstGeom>
          <a:effectLst>
            <a:outerShdw dist="128365" dir="5400000">
              <a:srgbClr val="e6e6e6">
                <a:alpha val="100000"/>
              </a:srgbClr>
            </a:outerShdw>
          </a:effectLst>
        </p:spPr>
      </p:pic>
      <p:pic>
        <p:nvPicPr>
          <p:cNvPr id="11" name="Picture 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613150" y="6540500"/>
            <a:ext cx="11061700" cy="1117600"/>
          </a:xfrm>
          <a:prstGeom prst="rect">
            <a:avLst/>
          </a:prstGeom>
          <a:effectLst>
            <a:outerShdw dist="128365" dir="5400000">
              <a:srgbClr val="e6e6e6">
                <a:alpha val="100000"/>
              </a:srgbClr>
            </a:outerShdw>
          </a:effectLst>
        </p:spPr>
      </p:pic>
      <p:pic>
        <p:nvPicPr>
          <p:cNvPr id="12" name="Picture 18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232150" y="3365500"/>
            <a:ext cx="2501900" cy="2082800"/>
          </a:xfrm>
          <a:prstGeom prst="rect">
            <a:avLst/>
          </a:prstGeom>
        </p:spPr>
      </p:pic>
      <p:pic>
        <p:nvPicPr>
          <p:cNvPr id="13" name="Picture 20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3244850" y="4813300"/>
            <a:ext cx="2501900" cy="2082800"/>
          </a:xfrm>
          <a:prstGeom prst="rect">
            <a:avLst/>
          </a:prstGeom>
        </p:spPr>
      </p:pic>
      <p:pic>
        <p:nvPicPr>
          <p:cNvPr id="14" name="Picture 22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3257550" y="6248400"/>
            <a:ext cx="2501900" cy="2082800"/>
          </a:xfrm>
          <a:prstGeom prst="rect">
            <a:avLst/>
          </a:prstGeom>
        </p:spPr>
      </p:pic>
      <p:sp>
        <p:nvSpPr>
          <p:cNvPr id="15" name="가로 글상자 14"/>
          <p:cNvSpPr txBox="1"/>
          <p:nvPr/>
        </p:nvSpPr>
        <p:spPr>
          <a:xfrm>
            <a:off x="5334000" y="2400300"/>
            <a:ext cx="9296400" cy="6934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000">
                <a:latin typeface="굴림"/>
                <a:ea typeface="굴림"/>
              </a:rPr>
              <a:t>흑백 이미지 출력 (imread flags 활용) </a:t>
            </a:r>
            <a:endParaRPr lang="ko-KR" altLang="en-US" sz="4000">
              <a:latin typeface="굴림"/>
              <a:ea typeface="굴림"/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5334000" y="3840480"/>
            <a:ext cx="9296400" cy="70104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000">
                <a:latin typeface="굴림"/>
                <a:ea typeface="굴림"/>
              </a:rPr>
              <a:t>흑백 이미지 출력 (색상 공간 변환)</a:t>
            </a:r>
            <a:endParaRPr lang="ko-KR" altLang="en-US" sz="4000">
              <a:latin typeface="굴림"/>
              <a:ea typeface="굴림"/>
            </a:endParaRPr>
          </a:p>
        </p:txBody>
      </p:sp>
      <p:sp>
        <p:nvSpPr>
          <p:cNvPr id="17" name="가로 글상자 16"/>
          <p:cNvSpPr txBox="1"/>
          <p:nvPr/>
        </p:nvSpPr>
        <p:spPr>
          <a:xfrm>
            <a:off x="5334000" y="5295900"/>
            <a:ext cx="9296400" cy="6934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000">
                <a:latin typeface="굴림"/>
                <a:ea typeface="굴림"/>
              </a:rPr>
              <a:t>이미지 자르기 </a:t>
            </a:r>
            <a:endParaRPr lang="ko-KR" altLang="en-US" sz="4000">
              <a:latin typeface="굴림"/>
              <a:ea typeface="굴림"/>
            </a:endParaRPr>
          </a:p>
        </p:txBody>
      </p:sp>
      <p:sp>
        <p:nvSpPr>
          <p:cNvPr id="18" name="가로 글상자 17"/>
          <p:cNvSpPr txBox="1"/>
          <p:nvPr/>
        </p:nvSpPr>
        <p:spPr>
          <a:xfrm>
            <a:off x="5334000" y="6736080"/>
            <a:ext cx="9296400" cy="70104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000">
                <a:latin typeface="굴림"/>
                <a:ea typeface="굴림"/>
              </a:rPr>
              <a:t>이진화(Binary)</a:t>
            </a:r>
            <a:endParaRPr lang="ko-KR" altLang="en-US" sz="4000">
              <a:latin typeface="굴림"/>
              <a:ea typeface="굴림"/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50800" y="5575300"/>
            <a:ext cx="18389600" cy="4762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727700" y="5130800"/>
            <a:ext cx="68453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 rot="0">
            <a:off x="723900" y="1193800"/>
            <a:ext cx="16840200" cy="7912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03300" y="190500"/>
            <a:ext cx="16370300" cy="876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en-US" altLang="ko-KR" sz="5500" b="1">
                <a:latin typeface="굴림"/>
                <a:ea typeface="굴림"/>
              </a:rPr>
              <a:t>1.</a:t>
            </a:r>
            <a:r>
              <a:rPr lang="ko-KR" altLang="en-US" sz="5500" b="1">
                <a:latin typeface="굴림"/>
                <a:ea typeface="굴림"/>
              </a:rPr>
              <a:t> 흑백 이미지 출력 (imread flags 활용) </a:t>
            </a:r>
            <a:r>
              <a:rPr lang="en-US" altLang="ko-KR" sz="5500" b="1">
                <a:latin typeface="굴림"/>
                <a:ea typeface="굴림"/>
              </a:rPr>
              <a:t>-</a:t>
            </a:r>
            <a:r>
              <a:rPr lang="ko-KR" altLang="en-US" sz="5500" b="1">
                <a:latin typeface="굴림"/>
                <a:ea typeface="굴림"/>
              </a:rPr>
              <a:t> 전체 코드</a:t>
            </a:r>
            <a:endParaRPr lang="ko-KR" altLang="en-US" sz="5500" b="1">
              <a:latin typeface="굴림"/>
              <a:ea typeface="굴림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43450" y="1473697"/>
            <a:ext cx="8801100" cy="73396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50800" y="5575300"/>
            <a:ext cx="18389600" cy="4762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727700" y="5130800"/>
            <a:ext cx="68453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 rot="0">
            <a:off x="723900" y="1193800"/>
            <a:ext cx="16840200" cy="7912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03300" y="190500"/>
            <a:ext cx="16370300" cy="876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en-US" altLang="ko-KR" sz="5500" b="1">
                <a:latin typeface="굴림"/>
                <a:ea typeface="굴림"/>
              </a:rPr>
              <a:t>1.</a:t>
            </a:r>
            <a:r>
              <a:rPr lang="ko-KR" altLang="en-US" sz="5500" b="1">
                <a:latin typeface="굴림"/>
                <a:ea typeface="굴림"/>
              </a:rPr>
              <a:t> 흑백 이미지 출력 (imread flags 활용) </a:t>
            </a:r>
            <a:r>
              <a:rPr lang="en-US" altLang="ko-KR" sz="5500" b="1">
                <a:latin typeface="굴림"/>
                <a:ea typeface="굴림"/>
              </a:rPr>
              <a:t>-</a:t>
            </a:r>
            <a:r>
              <a:rPr lang="ko-KR" altLang="en-US" sz="5500" b="1">
                <a:latin typeface="굴림"/>
                <a:ea typeface="굴림"/>
              </a:rPr>
              <a:t> 세부 코드</a:t>
            </a:r>
            <a:endParaRPr lang="ko-KR" altLang="en-US" sz="5500" b="1">
              <a:latin typeface="굴림"/>
              <a:ea typeface="굴림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31990" y="3321843"/>
            <a:ext cx="13424017" cy="36433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50800" y="5575300"/>
            <a:ext cx="18389600" cy="4762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727700" y="5130800"/>
            <a:ext cx="68453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 rot="0">
            <a:off x="723900" y="1193800"/>
            <a:ext cx="16840200" cy="7912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03300" y="190500"/>
            <a:ext cx="16370300" cy="876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en-US" altLang="ko-KR" sz="5500" b="1">
                <a:latin typeface="굴림"/>
                <a:ea typeface="굴림"/>
              </a:rPr>
              <a:t>1.</a:t>
            </a:r>
            <a:r>
              <a:rPr lang="ko-KR" altLang="en-US" sz="5500" b="1">
                <a:latin typeface="굴림"/>
                <a:ea typeface="굴림"/>
              </a:rPr>
              <a:t> 흑백 이미지 출력 (imread flags 활용) </a:t>
            </a:r>
            <a:r>
              <a:rPr lang="en-US" altLang="ko-KR" sz="5500" b="1">
                <a:latin typeface="굴림"/>
                <a:ea typeface="굴림"/>
              </a:rPr>
              <a:t>-</a:t>
            </a:r>
            <a:r>
              <a:rPr lang="ko-KR" altLang="en-US" sz="5500" b="1">
                <a:latin typeface="굴림"/>
                <a:ea typeface="굴림"/>
              </a:rPr>
              <a:t> 세부 코드</a:t>
            </a:r>
            <a:endParaRPr lang="ko-KR" altLang="en-US" sz="5500" b="1">
              <a:latin typeface="굴림"/>
              <a:ea typeface="굴림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18833" y="3321852"/>
            <a:ext cx="12650331" cy="36432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50800" y="5575300"/>
            <a:ext cx="18389600" cy="4762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727700" y="5130800"/>
            <a:ext cx="68453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 rot="0">
            <a:off x="723900" y="1193800"/>
            <a:ext cx="16840200" cy="7912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03300" y="190500"/>
            <a:ext cx="16370300" cy="876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en-US" altLang="ko-KR" sz="5500" b="1">
                <a:latin typeface="굴림"/>
                <a:ea typeface="굴림"/>
              </a:rPr>
              <a:t>1.</a:t>
            </a:r>
            <a:r>
              <a:rPr lang="ko-KR" altLang="en-US" sz="5500" b="1">
                <a:latin typeface="굴림"/>
                <a:ea typeface="굴림"/>
              </a:rPr>
              <a:t> 흑백 이미지 출력 (imread flags 활용) </a:t>
            </a:r>
            <a:r>
              <a:rPr lang="en-US" altLang="ko-KR" sz="5500" b="1">
                <a:latin typeface="굴림"/>
                <a:ea typeface="굴림"/>
              </a:rPr>
              <a:t>-</a:t>
            </a:r>
            <a:r>
              <a:rPr lang="ko-KR" altLang="en-US" sz="5500" b="1">
                <a:latin typeface="굴림"/>
                <a:ea typeface="굴림"/>
              </a:rPr>
              <a:t> 세부 코드</a:t>
            </a:r>
            <a:endParaRPr lang="ko-KR" altLang="en-US" sz="5500" b="1">
              <a:latin typeface="굴림"/>
              <a:ea typeface="굴림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62190" y="3321852"/>
            <a:ext cx="10963621" cy="36432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50800" y="5575300"/>
            <a:ext cx="18389600" cy="4762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727700" y="5130800"/>
            <a:ext cx="68453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 rot="0">
            <a:off x="723900" y="1193800"/>
            <a:ext cx="16840200" cy="7912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03300" y="190500"/>
            <a:ext cx="16370300" cy="876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en-US" altLang="ko-KR" sz="5500" b="1">
                <a:latin typeface="굴림"/>
                <a:ea typeface="굴림"/>
              </a:rPr>
              <a:t>1.</a:t>
            </a:r>
            <a:r>
              <a:rPr lang="ko-KR" altLang="en-US" sz="5500" b="1">
                <a:latin typeface="굴림"/>
                <a:ea typeface="굴림"/>
              </a:rPr>
              <a:t> 흑백 이미지 출력 (imread flags 활용) </a:t>
            </a:r>
            <a:r>
              <a:rPr lang="en-US" altLang="ko-KR" sz="5500" b="1">
                <a:latin typeface="굴림"/>
                <a:ea typeface="굴림"/>
              </a:rPr>
              <a:t>-</a:t>
            </a:r>
            <a:r>
              <a:rPr lang="ko-KR" altLang="en-US" sz="5500" b="1">
                <a:latin typeface="굴림"/>
                <a:ea typeface="굴림"/>
              </a:rPr>
              <a:t> 결과물</a:t>
            </a:r>
            <a:endParaRPr lang="ko-KR" altLang="en-US" sz="5500" b="1">
              <a:latin typeface="굴림"/>
              <a:ea typeface="굴림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608581" y="1466900"/>
            <a:ext cx="13070839" cy="73531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307283" y="1466850"/>
            <a:ext cx="13673432" cy="735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50800" y="5575300"/>
            <a:ext cx="18389600" cy="4762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727700" y="5130800"/>
            <a:ext cx="68453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 rot="0">
            <a:off x="723900" y="1193800"/>
            <a:ext cx="16840200" cy="7912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03300" y="190500"/>
            <a:ext cx="16370300" cy="876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defRPr/>
            </a:pPr>
            <a:r>
              <a:rPr lang="en-US" altLang="ko-KR" sz="5500" b="1">
                <a:latin typeface="굴림"/>
                <a:ea typeface="굴림"/>
              </a:rPr>
              <a:t>2.</a:t>
            </a:r>
            <a:r>
              <a:rPr lang="ko-KR" altLang="en-US" sz="5500" b="1">
                <a:latin typeface="굴림"/>
                <a:ea typeface="굴림"/>
              </a:rPr>
              <a:t> 흑백 이미지 출력 (색상 공간 변환) </a:t>
            </a:r>
            <a:r>
              <a:rPr lang="en-US" altLang="ko-KR" sz="5500" b="1">
                <a:latin typeface="굴림"/>
                <a:ea typeface="굴림"/>
              </a:rPr>
              <a:t>-</a:t>
            </a:r>
            <a:r>
              <a:rPr lang="ko-KR" altLang="en-US" sz="5500" b="1">
                <a:latin typeface="굴림"/>
                <a:ea typeface="굴림"/>
              </a:rPr>
              <a:t> 전체 코드</a:t>
            </a:r>
            <a:endParaRPr lang="ko-KR" altLang="en-US" sz="5500" b="1">
              <a:latin typeface="굴림"/>
              <a:ea typeface="굴림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67506" y="2101397"/>
            <a:ext cx="10752988" cy="6084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137</ep:Words>
  <ep:PresentationFormat>On-screen Show (4:3)</ep:PresentationFormat>
  <ep:Paragraphs>24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MyDreamComputer</cp:lastModifiedBy>
  <dcterms:modified xsi:type="dcterms:W3CDTF">2024-10-13T08:27:16.245</dcterms:modified>
  <cp:revision>55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