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1" r:id="rId6"/>
    <p:sldId id="262" r:id="rId7"/>
    <p:sldId id="263" r:id="rId8"/>
    <p:sldId id="266" r:id="rId9"/>
    <p:sldId id="264" r:id="rId10"/>
    <p:sldId id="267" r:id="rId11"/>
    <p:sldId id="269" r:id="rId12"/>
    <p:sldId id="25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3F3D"/>
    <a:srgbClr val="C9D4DE"/>
    <a:srgbClr val="A3FF0D"/>
    <a:srgbClr val="00FFCC"/>
    <a:srgbClr val="FF6600"/>
    <a:srgbClr val="242424"/>
    <a:srgbClr val="40BCA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4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8" name="Picture 14" descr="github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6358" y="2053704"/>
            <a:ext cx="736082" cy="611835"/>
          </a:xfrm>
          <a:prstGeom prst="rect">
            <a:avLst/>
          </a:prstGeom>
          <a:noFill/>
        </p:spPr>
      </p:pic>
      <p:sp>
        <p:nvSpPr>
          <p:cNvPr id="8" name="순서도: 수동 입력 7"/>
          <p:cNvSpPr/>
          <p:nvPr/>
        </p:nvSpPr>
        <p:spPr>
          <a:xfrm rot="5400000" flipH="1">
            <a:off x="692541" y="-587629"/>
            <a:ext cx="5040560" cy="6318758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7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995686"/>
            <a:ext cx="1656184" cy="692280"/>
          </a:xfrm>
          <a:prstGeom prst="rect">
            <a:avLst/>
          </a:prstGeom>
          <a:noFill/>
        </p:spPr>
      </p:pic>
      <p:pic>
        <p:nvPicPr>
          <p:cNvPr id="11276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19855" y="2955282"/>
            <a:ext cx="2818242" cy="40443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11560" y="1851670"/>
            <a:ext cx="424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상황중심의</a:t>
            </a:r>
            <a:r>
              <a:rPr lang="ko-KR" altLang="en-US" sz="4000" b="1" spc="-15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4400" dirty="0" err="1" smtClean="0">
                <a:solidFill>
                  <a:schemeClr val="bg1"/>
                </a:solidFill>
                <a:latin typeface="Georgia" pitchFamily="18" charset="0"/>
                <a:ea typeface="HY동녘M" pitchFamily="18" charset="-127"/>
              </a:rPr>
              <a:t>git</a:t>
            </a:r>
            <a:endParaRPr lang="ko-KR" altLang="en-US" sz="4000" dirty="0">
              <a:solidFill>
                <a:schemeClr val="bg1"/>
              </a:solidFill>
              <a:latin typeface="Georgia" pitchFamily="18" charset="0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43608" y="7715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43608" y="43719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00379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      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문민식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4 –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하나의 기능도 여러 방법으로 개발가능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jsp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2683810" y="1619664"/>
            <a:ext cx="1872208" cy="1872208"/>
          </a:xfrm>
          <a:prstGeom prst="rect">
            <a:avLst/>
          </a:prstGeom>
          <a:noFill/>
        </p:spPr>
      </p:pic>
      <p:pic>
        <p:nvPicPr>
          <p:cNvPr id="19" name="Picture 6" descr="js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935596" y="1815666"/>
            <a:ext cx="1512168" cy="1512168"/>
          </a:xfrm>
          <a:prstGeom prst="rect">
            <a:avLst/>
          </a:prstGeom>
          <a:noFill/>
        </p:spPr>
      </p:pic>
      <p:pic>
        <p:nvPicPr>
          <p:cNvPr id="20" name="Picture 14" descr="sql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6768244" y="1815666"/>
            <a:ext cx="1440160" cy="1512168"/>
          </a:xfrm>
          <a:prstGeom prst="rect">
            <a:avLst/>
          </a:prstGeom>
          <a:noFill/>
        </p:spPr>
      </p:pic>
      <p:pic>
        <p:nvPicPr>
          <p:cNvPr id="21" name="Picture 16" descr="java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4608004" y="1527634"/>
            <a:ext cx="1944216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동 입력 12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87624" y="2067694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명령어</a:t>
            </a:r>
            <a:endParaRPr lang="ko-KR" altLang="en-US" sz="40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271576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로</a:t>
            </a:r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컬</a:t>
            </a:r>
            <a:endParaRPr lang="ko-KR" altLang="en-US" sz="1600" spc="-15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명령어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사용빈도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131590"/>
            <a:ext cx="3312368" cy="302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준비물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: just-alert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시스템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(JAS) 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10704" t="2976" r="11690" b="46426"/>
          <a:stretch>
            <a:fillRect/>
          </a:stretch>
        </p:blipFill>
        <p:spPr bwMode="auto">
          <a:xfrm>
            <a:off x="1619672" y="2355726"/>
            <a:ext cx="417646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555776" y="1275606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alert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기능 밖에 없는 시스템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으로 요구사항에 대응해 나가자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3266" t="5362" r="2032" b="8852"/>
          <a:stretch>
            <a:fillRect/>
          </a:stretch>
        </p:blipFill>
        <p:spPr bwMode="auto">
          <a:xfrm>
            <a:off x="4283968" y="3147814"/>
            <a:ext cx="3600400" cy="99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clone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23728" y="205840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https://github.com/MinSikMoon/just-alert.git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862"/>
          <a:stretch>
            <a:fillRect/>
          </a:stretch>
        </p:blipFill>
        <p:spPr bwMode="auto">
          <a:xfrm>
            <a:off x="1360655" y="2715766"/>
            <a:ext cx="6451705" cy="874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2051720" y="155434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리모트에서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프로젝트 가져가세요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지워보기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55434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 프로젝트의 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관련된 기록들 다 지우고 싶다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571750"/>
            <a:ext cx="19431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27000"/>
          <a:stretch>
            <a:fillRect/>
          </a:stretch>
        </p:blipFill>
        <p:spPr bwMode="auto">
          <a:xfrm>
            <a:off x="5220072" y="2643758"/>
            <a:ext cx="2133600" cy="778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init &amp; 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status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27560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버전관리 시작해보기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3024"/>
          <a:stretch>
            <a:fillRect/>
          </a:stretch>
        </p:blipFill>
        <p:spPr bwMode="auto">
          <a:xfrm>
            <a:off x="1982688" y="1851670"/>
            <a:ext cx="5181600" cy="230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add &amp; 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commit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27560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“don’t-add-this-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file.txt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빼고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커밋해주세요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51670"/>
            <a:ext cx="3198291" cy="226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 r="9090"/>
          <a:stretch>
            <a:fillRect/>
          </a:stretch>
        </p:blipFill>
        <p:spPr bwMode="auto">
          <a:xfrm>
            <a:off x="4283968" y="1851670"/>
            <a:ext cx="4248472" cy="225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gitignore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69836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“don’t-add-this-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file.txt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은 신경안쓰게 해주세요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71750"/>
            <a:ext cx="27241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499742"/>
            <a:ext cx="34956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요구사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항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3808" y="1851670"/>
            <a:ext cx="3384376" cy="175432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요구사항 정의서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</a:t>
            </a:r>
          </a:p>
          <a:p>
            <a:pPr>
              <a:buFontTx/>
              <a:buChar char="-"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기능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 : “1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번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알람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” alert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생성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기능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 : “2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번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알람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” alert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생성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기능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3 : “3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번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알람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” alert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생성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위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개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alert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는 순서대로 나오게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수동 입력 7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141962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INDEX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113159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9672" y="401191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79712" y="199568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1.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왜 상황중심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2.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로컬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3.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원격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branch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27560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요구사항 별로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branch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만들어보자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851670"/>
            <a:ext cx="3168352" cy="226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checkout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07704" y="127560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첫번째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요구사항 개발하러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req1/dev1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브랜치로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이동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909564"/>
            <a:ext cx="38100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363838"/>
            <a:ext cx="51244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첫번째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기능 개발하고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commit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075806"/>
            <a:ext cx="2779106" cy="79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347614"/>
            <a:ext cx="248560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2139702"/>
            <a:ext cx="40957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49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각 기능별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브랜치로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checkout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후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개발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&amp; commit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059582"/>
            <a:ext cx="1152128" cy="740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059582"/>
            <a:ext cx="2376264" cy="73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139702"/>
            <a:ext cx="2376264" cy="70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1923678"/>
            <a:ext cx="1584176" cy="9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3147814"/>
            <a:ext cx="2592288" cy="90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49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merge (fast-forward,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충돌해결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3way-merge)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1720" y="126631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이제 이관 준비해야지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067694"/>
            <a:ext cx="32956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49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rebase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1720" y="126631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이제 이관 준비해야지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동 입력 12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59632" y="2067694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endParaRPr lang="ko-KR" altLang="en-US" sz="40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271576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 절실해졌다</a:t>
            </a:r>
            <a:r>
              <a:rPr lang="en-US" altLang="ko-KR" sz="1600" spc="-15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600" spc="-15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SVN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첫 사용 느낌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63888" y="221171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편하네</a:t>
            </a:r>
            <a:r>
              <a:rPr lang="en-US" altLang="ko-KR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”</a:t>
            </a:r>
            <a:endParaRPr lang="ko-KR" altLang="en-US" sz="40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32878" y="1059583"/>
            <a:ext cx="8091592" cy="3096344"/>
            <a:chOff x="532878" y="1059583"/>
            <a:chExt cx="8091592" cy="3096344"/>
          </a:xfrm>
        </p:grpSpPr>
        <p:sp>
          <p:nvSpPr>
            <p:cNvPr id="13" name="직사각형 12"/>
            <p:cNvSpPr/>
            <p:nvPr/>
          </p:nvSpPr>
          <p:spPr>
            <a:xfrm>
              <a:off x="532878" y="1059583"/>
              <a:ext cx="3888432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2" descr="https://upload.wikimedia.org/wikipedia/commons/thumb/3/30/Subversion_logo.svg/2000px-Subversion_logo.sv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3648" y="1347615"/>
              <a:ext cx="2160240" cy="310010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8" name="직선 연결선 17"/>
            <p:cNvCxnSpPr/>
            <p:nvPr/>
          </p:nvCxnSpPr>
          <p:spPr>
            <a:xfrm>
              <a:off x="4572000" y="1067967"/>
              <a:ext cx="0" cy="308796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4736038" y="1059583"/>
              <a:ext cx="3888432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/>
            </a:p>
          </p:txBody>
        </p:sp>
        <p:pic>
          <p:nvPicPr>
            <p:cNvPr id="20" name="Picture 6" descr="File:Git-logo.sv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4168" y="1275607"/>
              <a:ext cx="1080120" cy="451487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모서리가 둥근 직사각형 20"/>
            <p:cNvSpPr/>
            <p:nvPr/>
          </p:nvSpPr>
          <p:spPr>
            <a:xfrm>
              <a:off x="1835696" y="3435847"/>
              <a:ext cx="1152128" cy="504056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2" name="순서도: 자기 디스크 21"/>
            <p:cNvSpPr/>
            <p:nvPr/>
          </p:nvSpPr>
          <p:spPr>
            <a:xfrm>
              <a:off x="2051720" y="1851671"/>
              <a:ext cx="686710" cy="864096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원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격</a:t>
              </a: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V="1">
              <a:off x="2411760" y="2787775"/>
              <a:ext cx="0" cy="576064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5508104" y="3435847"/>
              <a:ext cx="2664296" cy="504056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5" name="순서도: 자기 디스크 24"/>
            <p:cNvSpPr/>
            <p:nvPr/>
          </p:nvSpPr>
          <p:spPr>
            <a:xfrm>
              <a:off x="6372200" y="1851671"/>
              <a:ext cx="686710" cy="864096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원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격</a:t>
              </a: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 flipV="1">
              <a:off x="6876256" y="2787775"/>
              <a:ext cx="504056" cy="576064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41"/>
            <p:cNvSpPr txBox="1"/>
            <p:nvPr/>
          </p:nvSpPr>
          <p:spPr>
            <a:xfrm>
              <a:off x="2555776" y="2931791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</a:rPr>
                <a:t>commit</a:t>
              </a:r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8" name="TextBox 43"/>
            <p:cNvSpPr txBox="1"/>
            <p:nvPr/>
          </p:nvSpPr>
          <p:spPr>
            <a:xfrm>
              <a:off x="7236296" y="2787775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</a:rPr>
                <a:t>push</a:t>
              </a:r>
              <a:endParaRPr lang="ko-KR" altLang="en-US" sz="1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335000" y="3469217"/>
              <a:ext cx="792088" cy="432048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로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컬</a:t>
              </a: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6804248" y="3606559"/>
              <a:ext cx="369641" cy="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52"/>
            <p:cNvSpPr txBox="1"/>
            <p:nvPr/>
          </p:nvSpPr>
          <p:spPr>
            <a:xfrm>
              <a:off x="6660232" y="3670487"/>
              <a:ext cx="7920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commit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2" name="TextBox 53"/>
            <p:cNvSpPr txBox="1"/>
            <p:nvPr/>
          </p:nvSpPr>
          <p:spPr>
            <a:xfrm>
              <a:off x="4788024" y="3579863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내 컴퓨터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3" name="TextBox 54"/>
            <p:cNvSpPr txBox="1"/>
            <p:nvPr/>
          </p:nvSpPr>
          <p:spPr>
            <a:xfrm>
              <a:off x="1115616" y="3579863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내 컴퓨터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4" name="TextBox 56"/>
            <p:cNvSpPr txBox="1"/>
            <p:nvPr/>
          </p:nvSpPr>
          <p:spPr>
            <a:xfrm>
              <a:off x="2195736" y="3579863"/>
              <a:ext cx="5040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상태</a:t>
              </a:r>
              <a:endParaRPr lang="en-US" altLang="ko-KR" sz="1100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TextBox 57"/>
            <p:cNvSpPr txBox="1"/>
            <p:nvPr/>
          </p:nvSpPr>
          <p:spPr>
            <a:xfrm>
              <a:off x="5724128" y="3579863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나눔바른고딕" pitchFamily="50" charset="-127"/>
                  <a:ea typeface="나눔바른고딕" pitchFamily="50" charset="-127"/>
                </a:rPr>
                <a:t>상</a:t>
              </a:r>
              <a:r>
                <a:rPr lang="ko-KR" altLang="en-US" sz="1100">
                  <a:latin typeface="나눔바른고딕" pitchFamily="50" charset="-127"/>
                  <a:ea typeface="나눔바른고딕" pitchFamily="50" charset="-127"/>
                </a:rPr>
                <a:t>태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6265416" y="3606559"/>
              <a:ext cx="369641" cy="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60"/>
            <p:cNvSpPr txBox="1"/>
            <p:nvPr/>
          </p:nvSpPr>
          <p:spPr>
            <a:xfrm>
              <a:off x="6057472" y="3670487"/>
              <a:ext cx="757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add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923928" y="4414341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같은 행위에 명령어 단계가 줄어들어 편하다고 느낌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이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절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실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해진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’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이 생김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971600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endParaRPr lang="ko-KR" altLang="en-US" sz="20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779912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endParaRPr lang="en-US" altLang="ko-KR" sz="20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장점</a:t>
            </a:r>
            <a:endParaRPr lang="ko-KR" altLang="en-US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588224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현재</a:t>
            </a:r>
            <a:endParaRPr lang="en-US" altLang="ko-KR" sz="16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Svn</a:t>
            </a:r>
            <a:r>
              <a:rPr lang="en-US" altLang="ko-KR" sz="16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사용패턴의 </a:t>
            </a:r>
            <a:endParaRPr lang="en-US" altLang="ko-KR" sz="16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단점</a:t>
            </a:r>
            <a:endParaRPr lang="ko-KR" altLang="en-US" sz="16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235572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=</a:t>
            </a:r>
            <a:endParaRPr lang="ko-KR" altLang="en-US" sz="32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96136" y="235572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=</a:t>
            </a:r>
            <a:endParaRPr lang="ko-KR" altLang="en-US" sz="32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1 –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요구사항이 자주 변한다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419872" y="1347614"/>
            <a:ext cx="2385121" cy="151216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  <a:reflection blurRad="6350" stA="50000" endA="275" endPos="40000" dist="101600" dir="5400000" sy="-100000" algn="bl" rotWithShape="0"/>
          </a:effectLst>
        </p:spPr>
      </p:pic>
      <p:sp>
        <p:nvSpPr>
          <p:cNvPr id="20" name="TextBox 19"/>
          <p:cNvSpPr txBox="1"/>
          <p:nvPr/>
        </p:nvSpPr>
        <p:spPr>
          <a:xfrm>
            <a:off x="2483768" y="3507854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이관 직전 버전을 예측하기 힘들다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 –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커밋을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자유롭게 할 수 없음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915816" y="1059582"/>
            <a:ext cx="3312368" cy="3096344"/>
            <a:chOff x="2843808" y="1059582"/>
            <a:chExt cx="3312368" cy="3096344"/>
          </a:xfrm>
        </p:grpSpPr>
        <p:sp>
          <p:nvSpPr>
            <p:cNvPr id="18" name="직사각형 17"/>
            <p:cNvSpPr/>
            <p:nvPr/>
          </p:nvSpPr>
          <p:spPr>
            <a:xfrm>
              <a:off x="2843808" y="1059582"/>
              <a:ext cx="3312368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순서도: 자기 디스크 18"/>
            <p:cNvSpPr/>
            <p:nvPr/>
          </p:nvSpPr>
          <p:spPr>
            <a:xfrm>
              <a:off x="4186560" y="2067694"/>
              <a:ext cx="792088" cy="936104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spc="-150" dirty="0" err="1" smtClean="0">
                  <a:solidFill>
                    <a:schemeClr val="tx1"/>
                  </a:solidFill>
                  <a:latin typeface="나눔명조" pitchFamily="18" charset="-127"/>
                  <a:ea typeface="나눔명조" pitchFamily="18" charset="-127"/>
                </a:rPr>
                <a:t>개발계</a:t>
              </a:r>
              <a:r>
                <a:rPr lang="ko-KR" altLang="en-US" sz="1400" b="1" spc="-150" dirty="0" smtClean="0">
                  <a:solidFill>
                    <a:schemeClr val="tx1"/>
                  </a:solidFill>
                  <a:latin typeface="나눔명조" pitchFamily="18" charset="-127"/>
                  <a:ea typeface="나눔명조" pitchFamily="18" charset="-127"/>
                </a:rPr>
                <a:t> </a:t>
              </a:r>
              <a:endParaRPr lang="en-US" altLang="ko-KR" sz="1400" b="1" spc="-15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  <a:p>
              <a:pPr algn="ctr"/>
              <a:r>
                <a:rPr lang="en-US" altLang="ko-KR" sz="1400" b="1" spc="-150" dirty="0" smtClean="0">
                  <a:solidFill>
                    <a:schemeClr val="tx1"/>
                  </a:solidFill>
                  <a:latin typeface="나눔명조" pitchFamily="18" charset="-127"/>
                  <a:ea typeface="나눔명조" pitchFamily="18" charset="-127"/>
                </a:rPr>
                <a:t>repository</a:t>
              </a:r>
              <a:endParaRPr lang="ko-KR" altLang="en-US" sz="1400" b="1" spc="-150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pic>
          <p:nvPicPr>
            <p:cNvPr id="21" name="Picture 18" descr="programmer icon fre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131840" y="3147814"/>
              <a:ext cx="632347" cy="605884"/>
            </a:xfrm>
            <a:prstGeom prst="rect">
              <a:avLst/>
            </a:prstGeom>
            <a:noFill/>
          </p:spPr>
        </p:pic>
        <p:cxnSp>
          <p:nvCxnSpPr>
            <p:cNvPr id="24" name="직선 화살표 연결선 23"/>
            <p:cNvCxnSpPr/>
            <p:nvPr/>
          </p:nvCxnSpPr>
          <p:spPr>
            <a:xfrm flipV="1">
              <a:off x="3707904" y="2931790"/>
              <a:ext cx="360040" cy="288031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 flipV="1">
              <a:off x="5004048" y="2931790"/>
              <a:ext cx="360040" cy="288031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18" descr="programmer icon fre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 flipH="1">
              <a:off x="5292080" y="3147814"/>
              <a:ext cx="632347" cy="605884"/>
            </a:xfrm>
            <a:prstGeom prst="rect">
              <a:avLst/>
            </a:prstGeom>
            <a:noFill/>
          </p:spPr>
        </p:pic>
        <p:pic>
          <p:nvPicPr>
            <p:cNvPr id="30" name="Picture 18" descr="programmer icon fre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203848" y="1275606"/>
              <a:ext cx="632347" cy="605884"/>
            </a:xfrm>
            <a:prstGeom prst="rect">
              <a:avLst/>
            </a:prstGeom>
            <a:noFill/>
          </p:spPr>
        </p:pic>
        <p:cxnSp>
          <p:nvCxnSpPr>
            <p:cNvPr id="31" name="직선 화살표 연결선 30"/>
            <p:cNvCxnSpPr/>
            <p:nvPr/>
          </p:nvCxnSpPr>
          <p:spPr>
            <a:xfrm>
              <a:off x="3815916" y="1887674"/>
              <a:ext cx="324038" cy="25203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5040052" y="1707654"/>
              <a:ext cx="396044" cy="43205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48064" y="1347614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나눔명조" pitchFamily="18" charset="-127"/>
                  <a:ea typeface="나눔명조" pitchFamily="18" charset="-127"/>
                </a:rPr>
                <a:t>이관</a:t>
              </a:r>
              <a:endParaRPr lang="ko-KR" altLang="en-US" sz="1600" b="1" dirty="0">
                <a:latin typeface="나눔명조" pitchFamily="18" charset="-127"/>
                <a:ea typeface="나눔명조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3 –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이관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당 많은 요구사항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&amp;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소스변경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 descr="files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19672" y="1347614"/>
            <a:ext cx="2419738" cy="2482652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923928" y="2283718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기능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1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관련해서 어떤 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파일들이 </a:t>
            </a: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수정된거지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3867894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기능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1, 2, 3, 4, 5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개발에 수정된 파일목록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302</Words>
  <Application>Microsoft Office PowerPoint</Application>
  <PresentationFormat>화면 슬라이드 쇼(16:9)</PresentationFormat>
  <Paragraphs>77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</dc:creator>
  <cp:lastModifiedBy>Microsoft</cp:lastModifiedBy>
  <cp:revision>577</cp:revision>
  <dcterms:created xsi:type="dcterms:W3CDTF">2018-10-07T08:14:29Z</dcterms:created>
  <dcterms:modified xsi:type="dcterms:W3CDTF">2018-11-11T14:09:28Z</dcterms:modified>
</cp:coreProperties>
</file>