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BCA1"/>
    <a:srgbClr val="242424"/>
    <a:srgbClr val="C9D4DE"/>
    <a:srgbClr val="473F3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0" d="100"/>
          <a:sy n="140" d="100"/>
        </p:scale>
        <p:origin x="-804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4DE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871FB-FCC3-4659-BA1C-A89BEC3C9DF3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65A33-8E7D-4E8C-B51F-176140D527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8" name="Picture 14" descr="github logo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1995686"/>
            <a:ext cx="864096" cy="718241"/>
          </a:xfrm>
          <a:prstGeom prst="rect">
            <a:avLst/>
          </a:prstGeom>
          <a:noFill/>
        </p:spPr>
      </p:pic>
      <p:sp>
        <p:nvSpPr>
          <p:cNvPr id="8" name="순서도: 수동 입력 7"/>
          <p:cNvSpPr/>
          <p:nvPr/>
        </p:nvSpPr>
        <p:spPr>
          <a:xfrm rot="5400000" flipH="1">
            <a:off x="368505" y="-263593"/>
            <a:ext cx="5040560" cy="5670686"/>
          </a:xfrm>
          <a:prstGeom prst="flowChartManualInput">
            <a:avLst/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70" name="Picture 6" descr="File:Git-logo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1834530"/>
            <a:ext cx="2448272" cy="1023370"/>
          </a:xfrm>
          <a:prstGeom prst="rect">
            <a:avLst/>
          </a:prstGeom>
          <a:noFill/>
        </p:spPr>
      </p:pic>
      <p:pic>
        <p:nvPicPr>
          <p:cNvPr id="11276" name="Picture 12" descr="https://upload.wikimedia.org/wikipedia/commons/thumb/3/30/Subversion_logo.svg/2000px-Subversion_logo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2931790"/>
            <a:ext cx="4166097" cy="597866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683568" y="1995686"/>
            <a:ext cx="35283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GIT  </a:t>
            </a:r>
            <a:r>
              <a:rPr lang="ko-KR" altLang="en-US" sz="4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사용 후기</a:t>
            </a:r>
            <a:endParaRPr lang="ko-KR" altLang="en-US" sz="4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771550"/>
            <a:ext cx="34563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83568" y="4371950"/>
            <a:ext cx="34563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71800" y="3075806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SYD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문민식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0" y="-2000252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4" name="AutoShape 8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6" name="AutoShape 10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8" name="AutoShape 12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50" name="AutoShape 14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99592" y="1064850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기능 하나의 개발에 많은 소스들이 수정된다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 =&gt; 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나만의 소스 버전관리 필요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 </a:t>
            </a:r>
          </a:p>
          <a:p>
            <a:pPr algn="ctr"/>
            <a:endParaRPr lang="ko-KR" altLang="en-US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1560" y="483518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1-2. GIT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소중함 느낀 계기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–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현실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55576" y="1491630"/>
            <a:ext cx="7639522" cy="2736304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순서도: 자기 디스크 25"/>
          <p:cNvSpPr/>
          <p:nvPr/>
        </p:nvSpPr>
        <p:spPr>
          <a:xfrm>
            <a:off x="3851920" y="3363838"/>
            <a:ext cx="1349165" cy="683239"/>
          </a:xfrm>
          <a:prstGeom prst="flowChartMagneticDisk">
            <a:avLst/>
          </a:prstGeom>
          <a:noFill/>
          <a:ln>
            <a:solidFill>
              <a:srgbClr val="24242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개발계</a:t>
            </a:r>
            <a:r>
              <a:rPr lang="ko-KR" altLang="en-US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SVN</a:t>
            </a:r>
            <a:endParaRPr lang="ko-KR" altLang="en-US" sz="160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32" name="Picture 18" descr="programmer icon free png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 flipH="1">
            <a:off x="6300192" y="2859782"/>
            <a:ext cx="1008112" cy="965924"/>
          </a:xfrm>
          <a:prstGeom prst="rect">
            <a:avLst/>
          </a:prstGeom>
          <a:noFill/>
        </p:spPr>
      </p:pic>
      <p:pic>
        <p:nvPicPr>
          <p:cNvPr id="33" name="Picture 18" descr="programmer icon free png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1907704" y="2901970"/>
            <a:ext cx="1008112" cy="965924"/>
          </a:xfrm>
          <a:prstGeom prst="rect">
            <a:avLst/>
          </a:prstGeom>
          <a:noFill/>
        </p:spPr>
      </p:pic>
      <p:sp>
        <p:nvSpPr>
          <p:cNvPr id="34" name="대각선 방향의 모서리가 둥근 사각형 33"/>
          <p:cNvSpPr/>
          <p:nvPr/>
        </p:nvSpPr>
        <p:spPr>
          <a:xfrm>
            <a:off x="3707904" y="1707654"/>
            <a:ext cx="1656184" cy="1584176"/>
          </a:xfrm>
          <a:prstGeom prst="round2Diag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a.Java</a:t>
            </a:r>
            <a:endParaRPr lang="en-US" altLang="ko-KR" sz="6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b.Java</a:t>
            </a:r>
            <a:endParaRPr lang="en-US" altLang="ko-KR" sz="6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c.Java</a:t>
            </a:r>
            <a:endParaRPr lang="en-US" altLang="ko-KR" sz="6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a.Js</a:t>
            </a:r>
            <a:endParaRPr lang="en-US" altLang="ko-KR" sz="6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b.Js</a:t>
            </a:r>
            <a:endParaRPr lang="en-US" altLang="ko-KR" sz="6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a.Xml</a:t>
            </a:r>
            <a:endParaRPr lang="en-US" altLang="ko-KR" sz="6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zz.Html</a:t>
            </a:r>
            <a:endParaRPr lang="en-US" altLang="ko-KR" sz="6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Abcd.java</a:t>
            </a: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Abcd.xml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message : TC1 </a:t>
            </a:r>
            <a:r>
              <a:rPr lang="ko-KR" altLang="en-US" sz="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개발 소스관리차원에서 </a:t>
            </a:r>
            <a:r>
              <a:rPr lang="en-US" altLang="ko-KR" sz="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/>
            </a:r>
            <a:br>
              <a:rPr lang="en-US" altLang="ko-KR" sz="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</a:br>
            <a:r>
              <a:rPr lang="ko-KR" altLang="en-US" sz="600" dirty="0" err="1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커밋합니다</a:t>
            </a:r>
            <a:r>
              <a:rPr lang="en-US" altLang="ko-KR" sz="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곧 </a:t>
            </a:r>
            <a:r>
              <a:rPr lang="ko-KR" altLang="en-US" sz="600" dirty="0" err="1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원복하겠습니다</a:t>
            </a:r>
            <a:r>
              <a:rPr lang="en-US" altLang="ko-KR" sz="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~</a:t>
            </a:r>
            <a:endParaRPr lang="ko-KR" altLang="en-US" sz="60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779912" y="1851670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242424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Revision- 1234</a:t>
            </a:r>
            <a:endParaRPr lang="ko-KR" altLang="en-US" sz="40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 flipV="1">
            <a:off x="2483768" y="2355726"/>
            <a:ext cx="1008112" cy="648072"/>
          </a:xfrm>
          <a:prstGeom prst="straightConnector1">
            <a:avLst/>
          </a:prstGeom>
          <a:ln w="38100">
            <a:solidFill>
              <a:srgbClr val="2424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 flipV="1">
            <a:off x="5508104" y="2355726"/>
            <a:ext cx="1152128" cy="576064"/>
          </a:xfrm>
          <a:prstGeom prst="straightConnector1">
            <a:avLst/>
          </a:prstGeom>
          <a:ln w="38100">
            <a:solidFill>
              <a:srgbClr val="2424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형 설명선 43"/>
          <p:cNvSpPr/>
          <p:nvPr/>
        </p:nvSpPr>
        <p:spPr>
          <a:xfrm>
            <a:off x="6012160" y="1707654"/>
            <a:ext cx="2232248" cy="936104"/>
          </a:xfrm>
          <a:prstGeom prst="wedgeEllipseCallout">
            <a:avLst>
              <a:gd name="adj1" fmla="val -2862"/>
              <a:gd name="adj2" fmla="val 6820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나도 </a:t>
            </a:r>
            <a:r>
              <a:rPr lang="en-US" altLang="ko-KR" sz="105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a.java, abcd.xml, b.js </a:t>
            </a:r>
            <a:r>
              <a:rPr lang="ko-KR" altLang="en-US" sz="105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수정해야 되는데 이거 받아야 돼</a:t>
            </a:r>
            <a:r>
              <a:rPr lang="en-US" altLang="ko-KR" sz="105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? </a:t>
            </a:r>
            <a:r>
              <a:rPr lang="ko-KR" altLang="en-US" sz="105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말아야 돼</a:t>
            </a:r>
            <a:r>
              <a:rPr lang="en-US" altLang="ko-KR" sz="105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  <a:endParaRPr lang="ko-KR" altLang="en-US" sz="105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0" y="-2000252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4" name="AutoShape 8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6" name="AutoShape 10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8" name="AutoShape 12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50" name="AutoShape 14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99592" y="1064850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3. 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하나의 기능도 여러 방법으로 만들 수 있다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 =&gt; 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실험용 버전 필요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  </a:t>
            </a:r>
          </a:p>
          <a:p>
            <a:pPr algn="ctr"/>
            <a:endParaRPr lang="ko-KR" altLang="en-US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1560" y="483518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1-2. GIT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소중함 느낀 계기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–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현실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23556" name="Picture 4" descr="jsp file png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lum bright="100000" contrast="-70000"/>
          </a:blip>
          <a:srcRect/>
          <a:stretch>
            <a:fillRect/>
          </a:stretch>
        </p:blipFill>
        <p:spPr bwMode="auto">
          <a:xfrm>
            <a:off x="2719814" y="2015708"/>
            <a:ext cx="1872208" cy="1872208"/>
          </a:xfrm>
          <a:prstGeom prst="rect">
            <a:avLst/>
          </a:prstGeom>
          <a:noFill/>
        </p:spPr>
      </p:pic>
      <p:pic>
        <p:nvPicPr>
          <p:cNvPr id="23558" name="Picture 6" descr="js file png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lum bright="100000" contrast="-70000"/>
          </a:blip>
          <a:srcRect/>
          <a:stretch>
            <a:fillRect/>
          </a:stretch>
        </p:blipFill>
        <p:spPr bwMode="auto">
          <a:xfrm>
            <a:off x="971600" y="2211710"/>
            <a:ext cx="1512168" cy="1512168"/>
          </a:xfrm>
          <a:prstGeom prst="rect">
            <a:avLst/>
          </a:prstGeom>
          <a:noFill/>
        </p:spPr>
      </p:pic>
      <p:pic>
        <p:nvPicPr>
          <p:cNvPr id="23566" name="Picture 14" descr="sql file png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lum bright="100000" contrast="-70000"/>
          </a:blip>
          <a:srcRect/>
          <a:stretch>
            <a:fillRect/>
          </a:stretch>
        </p:blipFill>
        <p:spPr bwMode="auto">
          <a:xfrm>
            <a:off x="6804248" y="2211710"/>
            <a:ext cx="1440160" cy="1512168"/>
          </a:xfrm>
          <a:prstGeom prst="rect">
            <a:avLst/>
          </a:prstGeom>
          <a:noFill/>
        </p:spPr>
      </p:pic>
      <p:pic>
        <p:nvPicPr>
          <p:cNvPr id="23568" name="Picture 16" descr="java file png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lum bright="100000" contrast="-70000"/>
          </a:blip>
          <a:srcRect/>
          <a:stretch>
            <a:fillRect/>
          </a:stretch>
        </p:blipFill>
        <p:spPr bwMode="auto">
          <a:xfrm>
            <a:off x="4644008" y="1923678"/>
            <a:ext cx="1944216" cy="20882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순서도: 수동 입력 7"/>
          <p:cNvSpPr/>
          <p:nvPr/>
        </p:nvSpPr>
        <p:spPr>
          <a:xfrm rot="6554357" flipH="1">
            <a:off x="1840868" y="-2026143"/>
            <a:ext cx="6454687" cy="9780924"/>
          </a:xfrm>
          <a:prstGeom prst="flowChartManualInput">
            <a:avLst/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75656" y="141962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INDEX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619672" y="1131590"/>
            <a:ext cx="604867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619672" y="4011910"/>
            <a:ext cx="604867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979712" y="1995686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1. GIT  </a:t>
            </a:r>
            <a:endParaRPr lang="en-US" altLang="ko-KR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	1-1. SVN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첫 사용 느낌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	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1-2. GIT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소중함 느낀 계기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	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1-3. SVN, GIT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대응 패턴 비교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/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2. GIT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원격 저장소 서비스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0" y="-2000252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1-1. SVN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첫 사용 느낌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71800" y="2355726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“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단순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명확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편하네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”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539552" y="987574"/>
            <a:ext cx="3456384" cy="2808312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" name="평행 사변형 7"/>
          <p:cNvSpPr/>
          <p:nvPr/>
        </p:nvSpPr>
        <p:spPr>
          <a:xfrm rot="16200000">
            <a:off x="2000250" y="-2000252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1-1. SVN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첫 사용 느낌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–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왜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532878" y="1059582"/>
            <a:ext cx="3888432" cy="3096344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21" name="Picture 12" descr="https://upload.wikimedia.org/wikipedia/commons/thumb/3/30/Subversion_logo.svg/2000px-Subversion_logo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347614"/>
            <a:ext cx="2160240" cy="3100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cxnSp>
        <p:nvCxnSpPr>
          <p:cNvPr id="22" name="직선 연결선 21"/>
          <p:cNvCxnSpPr/>
          <p:nvPr/>
        </p:nvCxnSpPr>
        <p:spPr>
          <a:xfrm>
            <a:off x="4572000" y="1067966"/>
            <a:ext cx="0" cy="30879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736038" y="1059582"/>
            <a:ext cx="3888432" cy="3096344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pic>
        <p:nvPicPr>
          <p:cNvPr id="20" name="Picture 6" descr="File:Git-logo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1275606"/>
            <a:ext cx="1080120" cy="45148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30" name="모서리가 둥근 직사각형 29"/>
          <p:cNvSpPr/>
          <p:nvPr/>
        </p:nvSpPr>
        <p:spPr>
          <a:xfrm>
            <a:off x="1835696" y="3435846"/>
            <a:ext cx="1152128" cy="504056"/>
          </a:xfrm>
          <a:prstGeom prst="roundRect">
            <a:avLst/>
          </a:prstGeom>
          <a:noFill/>
          <a:ln>
            <a:solidFill>
              <a:srgbClr val="242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1" name="순서도: 자기 디스크 30"/>
          <p:cNvSpPr/>
          <p:nvPr/>
        </p:nvSpPr>
        <p:spPr>
          <a:xfrm>
            <a:off x="2051720" y="1851670"/>
            <a:ext cx="686710" cy="864096"/>
          </a:xfrm>
          <a:prstGeom prst="flowChartMagneticDisk">
            <a:avLst/>
          </a:prstGeom>
          <a:noFill/>
          <a:ln>
            <a:solidFill>
              <a:srgbClr val="242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원</a:t>
            </a:r>
            <a:r>
              <a:rPr lang="ko-KR" altLang="en-US" sz="16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격</a:t>
            </a:r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2411760" y="2787774"/>
            <a:ext cx="0" cy="576064"/>
          </a:xfrm>
          <a:prstGeom prst="straightConnector1">
            <a:avLst/>
          </a:prstGeom>
          <a:ln w="38100">
            <a:solidFill>
              <a:srgbClr val="2424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8"/>
          <p:cNvSpPr/>
          <p:nvPr/>
        </p:nvSpPr>
        <p:spPr>
          <a:xfrm>
            <a:off x="5508104" y="3435846"/>
            <a:ext cx="2664296" cy="504056"/>
          </a:xfrm>
          <a:prstGeom prst="roundRect">
            <a:avLst/>
          </a:prstGeom>
          <a:noFill/>
          <a:ln>
            <a:solidFill>
              <a:srgbClr val="242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0" name="순서도: 자기 디스크 39"/>
          <p:cNvSpPr/>
          <p:nvPr/>
        </p:nvSpPr>
        <p:spPr>
          <a:xfrm>
            <a:off x="6372200" y="1851670"/>
            <a:ext cx="686710" cy="864096"/>
          </a:xfrm>
          <a:prstGeom prst="flowChartMagneticDisk">
            <a:avLst/>
          </a:prstGeom>
          <a:noFill/>
          <a:ln>
            <a:solidFill>
              <a:srgbClr val="242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원</a:t>
            </a:r>
            <a:r>
              <a:rPr lang="ko-KR" altLang="en-US" sz="16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격</a:t>
            </a:r>
          </a:p>
        </p:txBody>
      </p:sp>
      <p:cxnSp>
        <p:nvCxnSpPr>
          <p:cNvPr id="41" name="직선 화살표 연결선 40"/>
          <p:cNvCxnSpPr/>
          <p:nvPr/>
        </p:nvCxnSpPr>
        <p:spPr>
          <a:xfrm flipH="1" flipV="1">
            <a:off x="6876256" y="2787774"/>
            <a:ext cx="504056" cy="576064"/>
          </a:xfrm>
          <a:prstGeom prst="straightConnector1">
            <a:avLst/>
          </a:prstGeom>
          <a:ln w="38100">
            <a:solidFill>
              <a:srgbClr val="2424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555776" y="2931790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commit</a:t>
            </a:r>
            <a:endParaRPr lang="ko-KR" altLang="en-US" sz="16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236296" y="2787774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push</a:t>
            </a:r>
            <a:endParaRPr lang="ko-KR" altLang="en-US" sz="14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7335000" y="3469216"/>
            <a:ext cx="792088" cy="432048"/>
          </a:xfrm>
          <a:prstGeom prst="roundRect">
            <a:avLst/>
          </a:prstGeom>
          <a:noFill/>
          <a:ln>
            <a:solidFill>
              <a:srgbClr val="242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로</a:t>
            </a:r>
            <a:r>
              <a:rPr lang="ko-KR" altLang="en-US" sz="16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컬</a:t>
            </a: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6804248" y="3606558"/>
            <a:ext cx="369641" cy="0"/>
          </a:xfrm>
          <a:prstGeom prst="straightConnector1">
            <a:avLst/>
          </a:prstGeom>
          <a:ln w="38100">
            <a:solidFill>
              <a:srgbClr val="2424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660232" y="367048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나눔바른고딕" pitchFamily="50" charset="-127"/>
                <a:ea typeface="나눔바른고딕" pitchFamily="50" charset="-127"/>
              </a:rPr>
              <a:t>commit</a:t>
            </a:r>
            <a:endParaRPr lang="ko-KR" altLang="en-US" sz="11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788024" y="3579862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나눔바른고딕" pitchFamily="50" charset="-127"/>
                <a:ea typeface="나눔바른고딕" pitchFamily="50" charset="-127"/>
              </a:rPr>
              <a:t>내 컴퓨터</a:t>
            </a:r>
            <a:endParaRPr lang="ko-KR" altLang="en-US" sz="11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15616" y="3579862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나눔바른고딕" pitchFamily="50" charset="-127"/>
                <a:ea typeface="나눔바른고딕" pitchFamily="50" charset="-127"/>
              </a:rPr>
              <a:t>내 컴퓨터</a:t>
            </a:r>
            <a:endParaRPr lang="ko-KR" altLang="en-US" sz="11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195736" y="3579862"/>
            <a:ext cx="5040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나눔바른고딕" pitchFamily="50" charset="-127"/>
                <a:ea typeface="나눔바른고딕" pitchFamily="50" charset="-127"/>
              </a:rPr>
              <a:t>상태</a:t>
            </a:r>
            <a:endParaRPr lang="en-US" altLang="ko-KR" sz="1100" dirty="0" smtClean="0">
              <a:latin typeface="나눔바른고딕" pitchFamily="50" charset="-127"/>
              <a:ea typeface="나눔바른고딕" pitchFamily="50" charset="-127"/>
            </a:endParaRPr>
          </a:p>
          <a:p>
            <a:endParaRPr lang="ko-KR" altLang="en-US" sz="11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724128" y="3579862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latin typeface="나눔바른고딕" pitchFamily="50" charset="-127"/>
                <a:ea typeface="나눔바른고딕" pitchFamily="50" charset="-127"/>
              </a:rPr>
              <a:t>상</a:t>
            </a:r>
            <a:r>
              <a:rPr lang="ko-KR" altLang="en-US" sz="1100">
                <a:latin typeface="나눔바른고딕" pitchFamily="50" charset="-127"/>
                <a:ea typeface="나눔바른고딕" pitchFamily="50" charset="-127"/>
              </a:rPr>
              <a:t>태</a:t>
            </a:r>
            <a:endParaRPr lang="ko-KR" altLang="en-US" sz="1100" dirty="0"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6265416" y="3606558"/>
            <a:ext cx="369641" cy="0"/>
          </a:xfrm>
          <a:prstGeom prst="straightConnector1">
            <a:avLst/>
          </a:prstGeom>
          <a:ln w="38100">
            <a:solidFill>
              <a:srgbClr val="2424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057472" y="3670486"/>
            <a:ext cx="757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나눔바른고딕" pitchFamily="50" charset="-127"/>
                <a:ea typeface="나눔바른고딕" pitchFamily="50" charset="-127"/>
              </a:rPr>
              <a:t>add</a:t>
            </a:r>
            <a:endParaRPr lang="ko-KR" altLang="en-US" sz="110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539552" y="987574"/>
            <a:ext cx="3456384" cy="2808312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" name="평행 사변형 7"/>
          <p:cNvSpPr/>
          <p:nvPr/>
        </p:nvSpPr>
        <p:spPr>
          <a:xfrm rot="16200000">
            <a:off x="2000250" y="-2000252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1-1. SVN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첫 사용 느낌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–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왜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07704" y="1851670"/>
            <a:ext cx="53285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Tx/>
              <a:buChar char="-"/>
            </a:pP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400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git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en-US" altLang="ko-KR" sz="2400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svn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사용목적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사용패턴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이 같았음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  <a:b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</a:b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같은 행위에 대한 명령어 단계가 감축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  <a:b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</a:b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/>
            </a:r>
            <a:b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</a:b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=&gt; “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편하네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”</a:t>
            </a:r>
          </a:p>
          <a:p>
            <a:pPr algn="ctr">
              <a:buFontTx/>
              <a:buChar char="-"/>
            </a:pP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0" y="-2000252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1-2. GIT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소중함 느낀 계기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–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회사의 개발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38" name="Picture 2" descr="client icon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100000" contrast="100000"/>
          </a:blip>
          <a:srcRect/>
          <a:stretch>
            <a:fillRect/>
          </a:stretch>
        </p:blipFill>
        <p:spPr bwMode="auto">
          <a:xfrm>
            <a:off x="1043608" y="1491630"/>
            <a:ext cx="2160240" cy="2160240"/>
          </a:xfrm>
          <a:prstGeom prst="rect">
            <a:avLst/>
          </a:prstGeom>
          <a:noFill/>
        </p:spPr>
      </p:pic>
      <p:sp>
        <p:nvSpPr>
          <p:cNvPr id="14344" name="AutoShape 8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6" name="AutoShape 10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8" name="AutoShape 12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50" name="AutoShape 14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4354" name="Picture 18" descr="programmer icon free png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lum bright="100000" contrast="100000"/>
          </a:blip>
          <a:srcRect/>
          <a:stretch>
            <a:fillRect/>
          </a:stretch>
        </p:blipFill>
        <p:spPr bwMode="auto">
          <a:xfrm flipH="1">
            <a:off x="5724128" y="1707654"/>
            <a:ext cx="1800200" cy="1724865"/>
          </a:xfrm>
          <a:prstGeom prst="rect">
            <a:avLst/>
          </a:prstGeom>
          <a:noFill/>
        </p:spPr>
      </p:pic>
      <p:cxnSp>
        <p:nvCxnSpPr>
          <p:cNvPr id="19" name="직선 화살표 연결선 18"/>
          <p:cNvCxnSpPr/>
          <p:nvPr/>
        </p:nvCxnSpPr>
        <p:spPr>
          <a:xfrm>
            <a:off x="3563888" y="2211710"/>
            <a:ext cx="1728192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3563888" y="2859782"/>
            <a:ext cx="1728192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662592" y="175034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요구사항</a:t>
            </a:r>
            <a:endParaRPr lang="ko-KR" altLang="en-US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35896" y="299450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개</a:t>
            </a:r>
            <a:r>
              <a:rPr lang="ko-KR" altLang="en-US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0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1-2. GIT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소중함 느낀 계기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–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요구사항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4" name="AutoShape 8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6" name="AutoShape 10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8" name="AutoShape 12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50" name="AutoShape 14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115616" y="1491630"/>
            <a:ext cx="2959002" cy="244827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TC 1 : A</a:t>
            </a:r>
            <a:r>
              <a:rPr lang="ko-KR" altLang="en-US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기능 추가</a:t>
            </a:r>
            <a:endParaRPr lang="en-US" altLang="ko-KR" sz="16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TC 2 : B</a:t>
            </a:r>
            <a:r>
              <a:rPr lang="ko-KR" altLang="en-US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기능 추가</a:t>
            </a:r>
            <a:endParaRPr lang="en-US" altLang="ko-KR" sz="16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TC 3 : C</a:t>
            </a:r>
            <a:r>
              <a:rPr lang="ko-KR" altLang="en-US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기능 추가</a:t>
            </a:r>
            <a:endParaRPr lang="en-US" altLang="ko-KR" sz="16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TC 4 : D</a:t>
            </a:r>
            <a:r>
              <a:rPr lang="ko-KR" altLang="en-US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기능 추가</a:t>
            </a:r>
            <a:r>
              <a:rPr lang="en-US" altLang="ko-KR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</a:br>
            <a:r>
              <a:rPr lang="en-US" altLang="ko-KR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</a:br>
            <a:r>
              <a:rPr lang="ko-KR" altLang="en-US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배포일 </a:t>
            </a:r>
            <a:r>
              <a:rPr lang="en-US" altLang="ko-KR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: YYYY.MM.DD</a:t>
            </a:r>
            <a:endParaRPr lang="ko-KR" altLang="en-US" sz="160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907704" y="1275606"/>
            <a:ext cx="1296144" cy="504056"/>
          </a:xfrm>
          <a:prstGeom prst="roundRect">
            <a:avLst/>
          </a:prstGeom>
          <a:solidFill>
            <a:schemeClr val="bg1"/>
          </a:solidFill>
          <a:ln>
            <a:solidFill>
              <a:srgbClr val="242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PSR-1234</a:t>
            </a:r>
            <a:endParaRPr lang="ko-KR" altLang="en-US" sz="160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72000" y="1923678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Original.version</a:t>
            </a:r>
            <a:endParaRPr lang="en-US" altLang="ko-KR" sz="1600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endParaRPr lang="ko-KR" altLang="en-US" sz="16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72000" y="3067095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Original_TC1_TC2_TC3_TC4.version</a:t>
            </a:r>
          </a:p>
          <a:p>
            <a:pPr algn="ctr"/>
            <a:endParaRPr lang="ko-KR" altLang="en-US" sz="16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6686928" y="2427734"/>
            <a:ext cx="0" cy="504056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0" y="-2000252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4" name="AutoShape 8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6" name="AutoShape 10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8" name="AutoShape 12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50" name="AutoShape 14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99592" y="1131590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요구사항이 변한다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 =&gt; 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이관 직전 버전을 예측할 수 없다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</a:p>
          <a:p>
            <a:pPr algn="ctr"/>
            <a:endParaRPr lang="ko-KR" altLang="en-US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5576" y="1801148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“TC4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는 빼주세요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.”</a:t>
            </a:r>
            <a:endParaRPr lang="ko-KR" altLang="en-US" sz="16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35896" y="2377212"/>
            <a:ext cx="4896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“TC3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빼고 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TC5, TC6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도 만들어 주실 수 있을까요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?.”</a:t>
            </a:r>
            <a:endParaRPr lang="ko-KR" altLang="en-US" sz="16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3568" y="3003798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“TC2</a:t>
            </a:r>
            <a:r>
              <a:rPr lang="ko-KR" altLang="en-US" sz="16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요구사항을 잘못 썼네요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~ </a:t>
            </a:r>
            <a:r>
              <a:rPr lang="ko-KR" altLang="en-US" sz="1600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수정부탁요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~”</a:t>
            </a:r>
            <a:endParaRPr lang="ko-KR" altLang="en-US" sz="16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79912" y="3601348"/>
            <a:ext cx="4896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“TC5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요구사항 다시 드릴께요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...”</a:t>
            </a:r>
            <a:endParaRPr lang="ko-KR" altLang="en-US" sz="16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1560" y="483518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1-2. GIT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소중함 느낀 계기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–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현실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0" y="-2000252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pic>
        <p:nvPicPr>
          <p:cNvPr id="21506" name="Picture 2" descr="JACKIE CHAN MEME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419622"/>
            <a:ext cx="4032448" cy="3027582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2411760" y="771550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Original_TC1_TC_??????.version</a:t>
            </a:r>
          </a:p>
          <a:p>
            <a:pPr algn="ctr"/>
            <a:endParaRPr lang="ko-KR" altLang="en-US" sz="16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251</Words>
  <Application>Microsoft Office PowerPoint</Application>
  <PresentationFormat>화면 슬라이드 쇼(16:9)</PresentationFormat>
  <Paragraphs>63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</dc:creator>
  <cp:lastModifiedBy>Microsoft</cp:lastModifiedBy>
  <cp:revision>158</cp:revision>
  <dcterms:created xsi:type="dcterms:W3CDTF">2018-10-07T08:14:29Z</dcterms:created>
  <dcterms:modified xsi:type="dcterms:W3CDTF">2018-10-07T13:40:13Z</dcterms:modified>
</cp:coreProperties>
</file>