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10"/>
  </p:notesMasterIdLst>
  <p:sldIdLst>
    <p:sldId id="256" r:id="rId2"/>
    <p:sldId id="263" r:id="rId3"/>
    <p:sldId id="261" r:id="rId4"/>
    <p:sldId id="262" r:id="rId5"/>
    <p:sldId id="270" r:id="rId6"/>
    <p:sldId id="271" r:id="rId7"/>
    <p:sldId id="257" r:id="rId8"/>
    <p:sldId id="27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5CB8E-49F7-4515-92CC-06E9A7DCE902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0E24-B418-4DEB-8C91-940C3BCEE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4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ADCEB-D12B-474D-A3C8-E3EA25B41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2D612-90EA-4669-B418-9EA563E31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E5DD5-C13D-4B21-8F85-C5141654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A168-D67E-4909-A7A6-5F548EAC887D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B2DA0-7EEB-40BF-AE9A-A421835A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9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D04D9-C243-4F1C-A2B5-DFB278C9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EE291-7E64-4C2E-BD61-E266E1AB1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00D2E-94AD-4AC0-BE32-A3EFFAF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F840-5A87-414B-9F25-871532FA45DE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DB215-C292-473D-A470-CA73DD5D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DCE97A-0024-4BE3-9A1B-B1EB54B4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5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00F502-F7F6-4BA0-97C7-632B90FE2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9C655D-D428-407D-A0B9-414BF3F2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19D00-4B00-44D3-9E23-A52E67CC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9404-7004-4355-81DF-489B5114F1CF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94ECF-B923-41F1-8945-88A1BDD7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634B9-E2E6-461E-AF7E-8292C9E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02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4B664-60A3-4F42-98F7-9DAF1974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5DF48-4AC4-4734-B04C-EFCB287C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32"/>
            <a:ext cx="10515600" cy="468863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EDC853-E7F7-4451-A06A-FEF0796B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2E2C-0EBF-4D44-A034-D2C1CDD9583A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698D9-0E0B-443D-865D-5FB27D1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9D5F7-2BA0-475A-9BBB-CF084FA0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434" y="6356350"/>
            <a:ext cx="2743200" cy="365125"/>
          </a:xfrm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fld id="{8C04AE96-B1B9-4ED2-B3ED-30B2680CEC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540B1-74DE-49AE-B706-6E54D86A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63159-A467-42F1-99AB-70C749CE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3BF59-9385-4FB7-850E-7F553BE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EC6C-69F4-4FC8-960C-8CA4CCADA8E0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03A1E-8C60-4DEA-B86B-C773C349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10D52-EE20-4BD7-9945-E85F2009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5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34B51-2665-490E-896D-F0962198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57579-2AB3-411C-9E13-351CBEDEA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756D79-B349-4256-8F0B-04C58ED2E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ECD678-F7B4-4656-9EAE-ED62D31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0E05-EE64-4782-8DF5-00425FB0DEE2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56481C-CFE5-4EBA-97D2-E23E646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061309-FC79-40FF-879B-6CBD743D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9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F15FA-6451-4EC3-A56A-E348772C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216BD9-58B5-4971-B614-C0512AC2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D2AB59-FC3F-4146-89C1-4BE95B3D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6FFD63-29F1-42EC-960B-BAC62C92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D6A047-1BBF-47F7-ABB2-1E1DA4794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0828FD-026F-44D8-9835-0AEBE5D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0A5-2955-40AC-B800-179D8057DDA6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67562B-0197-4D74-9F7A-8644FBE6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C21C15-37A5-4960-82E4-71EA1B7E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12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E78C0-B11C-4E66-A862-D1523393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F75761-550B-44D5-8291-80843C86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E1-2030-4029-8E6E-FA44B29F4EAD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EA9E9F-FD6B-404C-9720-09D790C3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DB1712-90CD-4FC3-A676-8C2F97A1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5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6E57B7-8A97-4AE7-BBF6-0C18055D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279-E07F-4C51-A4F0-460D909D4C7B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83453F-6F4C-4C49-A88C-903F0D9E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0CFF90-3655-41D3-82D4-24AB8C74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665EF-34E2-4537-BB7B-FFF7A996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94A67-C0F4-400B-A0FB-7D51BFA8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A53CDE-179D-4226-AEAD-3BC89840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D602F2-C7DA-4D96-BA88-87880921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4BB5-0026-45A7-9612-75EC86A0362A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81106C-EA95-4CC9-A9CD-43B15DD6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F3FCB3-8727-40E3-820C-252A9648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B72F3-4D5E-43A3-9750-8194C4CA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364FE1-15E1-43E7-8CE3-D17BA6C72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292BB8-9749-4AD8-84D9-11A089BED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09B28-4C16-475A-A97F-A7F57AB6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02A-4ADC-4277-B6E7-49E207CB619C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54052-E217-464F-AE17-13CEC2A5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A8807D-581F-463E-A3DC-6B685619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67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D1F2CF-D6A8-44A7-846C-388EDD5F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E28E0-A497-450F-B507-95F43D98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426"/>
            <a:ext cx="10515600" cy="462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F7D36-69C8-480B-B6F9-900F49817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5D04-C327-41B5-A2FB-0E9B680A414A}" type="datetime1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CF826-0862-41D6-B3EC-76FE6B20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7FCAE-D6C8-450C-9AA3-C60AB9CE8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ypherpunks-core.github.io/ethereumbook/?q=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bitcoinbook/bitcoinbook#read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ethereum.org/en/developers/do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medium.com/nerd-for-tech/programming-languages-used-for-blockchain-development-d212afa1f23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jp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B2B2FA1-8389-444D-811C-65CAE0360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72" y="3708756"/>
            <a:ext cx="6773228" cy="27011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AF940E-1AAC-45A4-BF91-E574695C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9104"/>
            <a:ext cx="9144000" cy="259556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Principles and Practice of </a:t>
            </a:r>
            <a:r>
              <a:rPr lang="en-US" altLang="zh-TW" dirty="0">
                <a:solidFill>
                  <a:srgbClr val="FF0000"/>
                </a:solidFill>
              </a:rPr>
              <a:t>Blockchains</a:t>
            </a:r>
            <a:br>
              <a:rPr lang="en-US" altLang="zh-TW" dirty="0">
                <a:solidFill>
                  <a:srgbClr val="0070C0"/>
                </a:solidFill>
              </a:rPr>
            </a:br>
            <a:br>
              <a:rPr lang="en-US" altLang="zh-TW" sz="2200" dirty="0">
                <a:solidFill>
                  <a:srgbClr val="0070C0"/>
                </a:solidFill>
              </a:rPr>
            </a:br>
            <a:r>
              <a:rPr lang="en-US" altLang="zh-TW" sz="5300" dirty="0"/>
              <a:t>Course Introduction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3702A-57FB-45AD-9127-197C2CD1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93"/>
            <a:ext cx="10515600" cy="767936"/>
          </a:xfrm>
        </p:spPr>
        <p:txBody>
          <a:bodyPr/>
          <a:lstStyle/>
          <a:p>
            <a:r>
              <a:rPr lang="en-US" altLang="zh-TW" dirty="0"/>
              <a:t>Course Materials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61F63-500A-4621-9DAE-F0B70177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026"/>
            <a:ext cx="10641496" cy="2406974"/>
          </a:xfrm>
        </p:spPr>
        <p:txBody>
          <a:bodyPr>
            <a:normAutofit/>
          </a:bodyPr>
          <a:lstStyle/>
          <a:p>
            <a:r>
              <a:rPr lang="en-US" altLang="zh-TW" dirty="0"/>
              <a:t>No Textbook. Using lecture slides.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Reference Books &amp; Resources: 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Mastering Bitcoin - Programming the Open Blockchain, 2</a:t>
            </a:r>
            <a:r>
              <a:rPr lang="en-US" altLang="zh-TW" baseline="30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altLang="zh-TW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Ed., 2017.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Mastering Ethereum - Building Smart Contracts and </a:t>
            </a:r>
            <a:r>
              <a:rPr lang="en-US" altLang="zh-TW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DApps</a:t>
            </a:r>
            <a:r>
              <a:rPr lang="en-US" altLang="zh-TW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2018.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Ethereum Development Documentation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B55D2-6FF1-4725-8338-9376795E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834175-EBB0-433A-AB04-DE3EE6AE7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506" y="3429000"/>
            <a:ext cx="2247591" cy="28925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7C6782-CCDA-4127-BC97-E5162A65B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791" y="3429000"/>
            <a:ext cx="2268474" cy="2892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E26D9C-222C-49F3-B9F0-C46AE3C01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719" y="3429000"/>
            <a:ext cx="4771429" cy="22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554E1-2708-48CF-973B-CB878D58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Topics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39A59-B194-4FE6-905C-25236EBF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>
                <a:solidFill>
                  <a:srgbClr val="0000FF"/>
                </a:solidFill>
              </a:rPr>
              <a:t>Part I: Bitcoin and Blockchain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/>
              <a:t>Bitcoin Testnet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/>
              <a:t>Bitcoin Keys and Addresses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/>
              <a:t>Bitcoin Wallets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/>
              <a:t>Bitcoin Transaction and Scripting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/>
              <a:t>Bitcoin Network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/>
              <a:t>Bitcoin Blockchain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/>
              <a:t>Bitcoin Mining and Consensus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F05C4-9A04-4828-ADBF-720A299F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85B7C8-E4F5-48A2-9A50-99C876974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90" y="2753318"/>
            <a:ext cx="1116479" cy="11164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2B191A-B013-41F6-A1F8-02BBCB10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24" y="4213352"/>
            <a:ext cx="4728276" cy="126087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87F4B7A-9D3A-4D98-B570-F0056D356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72" y="2749391"/>
            <a:ext cx="3130105" cy="11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75BC3-D5C3-415F-A2FF-71B2DDA6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Topics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F27F5-9557-426D-8887-13703B64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32"/>
            <a:ext cx="5963665" cy="465409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altLang="zh-TW" sz="3200" dirty="0">
                <a:solidFill>
                  <a:srgbClr val="0000FF"/>
                </a:solidFill>
              </a:rPr>
              <a:t>Part II: Ethereum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US" altLang="zh-TW" sz="2800" dirty="0"/>
              <a:t>Smart Contracts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US" altLang="zh-TW" sz="2800" dirty="0"/>
              <a:t>Tokens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US" altLang="zh-TW" sz="2800" dirty="0"/>
              <a:t>NFTs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US" altLang="zh-TW" sz="2800" dirty="0"/>
              <a:t>Oracles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</a:pPr>
            <a:r>
              <a:rPr lang="en-US" altLang="zh-TW" sz="2800" dirty="0" err="1"/>
              <a:t>DApps</a:t>
            </a:r>
            <a:endParaRPr lang="en-US" altLang="zh-TW" sz="3200" dirty="0"/>
          </a:p>
          <a:p>
            <a:pPr lvl="1" algn="just">
              <a:spcBef>
                <a:spcPts val="1000"/>
              </a:spcBef>
            </a:pPr>
            <a:r>
              <a:rPr lang="en-US" altLang="zh-TW" sz="2800" dirty="0"/>
              <a:t>Ethereum 2.0: Proof-of-Stake (</a:t>
            </a:r>
            <a:r>
              <a:rPr lang="en-US" altLang="zh-TW" sz="2800" dirty="0" err="1"/>
              <a:t>PoS</a:t>
            </a:r>
            <a:r>
              <a:rPr lang="en-US" altLang="zh-TW" sz="2800" dirty="0"/>
              <a:t>), Beacon Chain, </a:t>
            </a:r>
            <a:r>
              <a:rPr lang="en-US" altLang="zh-TW" sz="2800" dirty="0" err="1"/>
              <a:t>Sharding</a:t>
            </a:r>
            <a:r>
              <a:rPr lang="en-US" altLang="zh-TW" sz="2800" dirty="0"/>
              <a:t>, Off-Chain Scaling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46659C-662E-4AA3-8A13-19D1BF82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E50E8BE0-D384-4C88-829E-236C964CD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8676" y="845355"/>
            <a:ext cx="988380" cy="15031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8359EB1-08E9-481D-93E7-F7CBFF658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26972" r="13401" b="9408"/>
          <a:stretch/>
        </p:blipFill>
        <p:spPr>
          <a:xfrm>
            <a:off x="3430099" y="2671841"/>
            <a:ext cx="1424830" cy="8883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5B13614-B2CD-4781-BACA-1FDEBFFE71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 b="11454"/>
          <a:stretch/>
        </p:blipFill>
        <p:spPr>
          <a:xfrm>
            <a:off x="7524504" y="1315020"/>
            <a:ext cx="3883151" cy="15031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E953BFD-B95E-4997-B7EE-666B30704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10" y="2671191"/>
            <a:ext cx="1337113" cy="8908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8089671-ED60-4046-9D8E-1B0E81F579F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1"/>
          <a:stretch/>
        </p:blipFill>
        <p:spPr>
          <a:xfrm>
            <a:off x="7307471" y="3263561"/>
            <a:ext cx="4317216" cy="264737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E9C48FC-764A-4656-B712-362CB3FE6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6491" y="3884750"/>
            <a:ext cx="2301937" cy="7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375A9-E9C4-44FF-8104-D32F8230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Programming Languages for Blockchain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F87CA-B6C1-4066-A668-2BCF785B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655" y="5520839"/>
            <a:ext cx="10318818" cy="692035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https://medium.com/nerd-for-tech/programming-languages-used-for-blockchain-development-d212afa1f23b</a:t>
            </a: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AF42B-2C9C-4240-AEF5-80861AFE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37E79D-DAE3-42BC-A013-280F1944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06" y="1696503"/>
            <a:ext cx="2733575" cy="15366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F471580-CF2E-4CB6-87DD-D951D6523C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9192" r="5295" b="4865"/>
          <a:stretch/>
        </p:blipFill>
        <p:spPr>
          <a:xfrm>
            <a:off x="4270626" y="1696503"/>
            <a:ext cx="3506103" cy="15366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35BC201-84E3-44F8-998D-2D07FFC24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06" y="3477487"/>
            <a:ext cx="2733575" cy="17281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226348-E734-4512-A47F-4C15AC4F2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81" y="3644799"/>
            <a:ext cx="2731838" cy="153665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3BB3598-705D-43CF-99CE-7E8A039FA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74" y="1696503"/>
            <a:ext cx="2988644" cy="149432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A9C54AA-61A5-4316-A815-E61C4241DE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0" r="6003" b="12208"/>
          <a:stretch/>
        </p:blipFill>
        <p:spPr>
          <a:xfrm>
            <a:off x="8051918" y="3837899"/>
            <a:ext cx="3221555" cy="11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7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6CA7C-4C13-4EA6-BD37-6CCE45F1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Development Tools for Blockchain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A3B7E0-E227-46DD-8D78-65F7DE6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3F8977-7920-48AC-B93F-FB8CB410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8" y="1481556"/>
            <a:ext cx="1543293" cy="15915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0E4DE96-3222-4F61-9237-373571275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0" r="13051" b="17433"/>
          <a:stretch/>
        </p:blipFill>
        <p:spPr>
          <a:xfrm>
            <a:off x="694888" y="3491929"/>
            <a:ext cx="1436591" cy="159152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DA44F37-157A-4E25-9B76-1039E03BEC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" t="25714" r="5084" b="22203"/>
          <a:stretch/>
        </p:blipFill>
        <p:spPr>
          <a:xfrm>
            <a:off x="6834257" y="3742502"/>
            <a:ext cx="3043376" cy="100199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44BD84E-369D-43C5-A2AF-C1BC5DE8D0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3" t="23579" r="22257" b="21702"/>
          <a:stretch/>
        </p:blipFill>
        <p:spPr>
          <a:xfrm>
            <a:off x="2673557" y="3464803"/>
            <a:ext cx="1656544" cy="1618649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GitHub - trufflesuite/ganache: A tool for creating a local blockchain for  fast Ethereum development.">
            <a:extLst>
              <a:ext uri="{FF2B5EF4-FFF2-40B4-BE49-F238E27FC236}">
                <a16:creationId xmlns:a16="http://schemas.microsoft.com/office/drawing/2014/main" id="{B47D8A47-22F8-4442-ADB3-6E07B263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03" y="1440437"/>
            <a:ext cx="1172176" cy="180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6637B88-870D-45C2-8887-62E62AECE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3063" y="1474662"/>
            <a:ext cx="1691223" cy="148380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FD5FCEB-C921-48CE-B946-4A37E4AD0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7584" y="3538976"/>
            <a:ext cx="1339528" cy="1323241"/>
          </a:xfrm>
          <a:prstGeom prst="rect">
            <a:avLst/>
          </a:prstGeom>
        </p:spPr>
      </p:pic>
      <p:pic>
        <p:nvPicPr>
          <p:cNvPr id="21" name="Picture 4" descr="https://miro.medium.com/max/796/1*RjkgyldRlu-ZjhU2wiCjbA.png">
            <a:extLst>
              <a:ext uri="{FF2B5EF4-FFF2-40B4-BE49-F238E27FC236}">
                <a16:creationId xmlns:a16="http://schemas.microsoft.com/office/drawing/2014/main" id="{3703D0B0-9F64-415E-A3BA-CAC2017C2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8" t="6651" r="15919" b="5413"/>
          <a:stretch/>
        </p:blipFill>
        <p:spPr bwMode="auto">
          <a:xfrm>
            <a:off x="10375260" y="1300148"/>
            <a:ext cx="1339529" cy="174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94B2554-26AD-4477-88C2-9909847297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9411" y="3464803"/>
            <a:ext cx="1658560" cy="161864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9AFEE91-ECA8-4A61-9829-B98D121893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3941" y="5506985"/>
            <a:ext cx="1656544" cy="817990"/>
          </a:xfrm>
          <a:prstGeom prst="rect">
            <a:avLst/>
          </a:prstGeom>
        </p:spPr>
      </p:pic>
      <p:pic>
        <p:nvPicPr>
          <p:cNvPr id="26" name="圖形 25">
            <a:extLst>
              <a:ext uri="{FF2B5EF4-FFF2-40B4-BE49-F238E27FC236}">
                <a16:creationId xmlns:a16="http://schemas.microsoft.com/office/drawing/2014/main" id="{73D4A0BF-4931-4554-8F9F-EDDD70D892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5628" y="5379875"/>
            <a:ext cx="3286125" cy="104775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BE65E42-8B1A-49A0-8119-50763D5BD3B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0" t="31520" r="16464" b="32198"/>
          <a:stretch/>
        </p:blipFill>
        <p:spPr>
          <a:xfrm>
            <a:off x="7465392" y="5528531"/>
            <a:ext cx="3265218" cy="738322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274858F-7BED-45C3-85EC-ACDEC2DA654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r="8217"/>
          <a:stretch/>
        </p:blipFill>
        <p:spPr>
          <a:xfrm>
            <a:off x="6468696" y="1601949"/>
            <a:ext cx="1993393" cy="148380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835EB06-2FE9-4894-AB5D-D29F4746A5B3}"/>
              </a:ext>
            </a:extLst>
          </p:cNvPr>
          <p:cNvGrpSpPr/>
          <p:nvPr/>
        </p:nvGrpSpPr>
        <p:grpSpPr>
          <a:xfrm>
            <a:off x="2760743" y="1226217"/>
            <a:ext cx="1443857" cy="1827522"/>
            <a:chOff x="2760743" y="1226217"/>
            <a:chExt cx="1443857" cy="18275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F36FBD7-E70E-40A9-9352-9DDBC0B92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99058" y="1503420"/>
              <a:ext cx="1405542" cy="155031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DB7E0-34C6-4264-885B-7A75C27A1B3F}"/>
                </a:ext>
              </a:extLst>
            </p:cNvPr>
            <p:cNvSpPr/>
            <p:nvPr/>
          </p:nvSpPr>
          <p:spPr>
            <a:xfrm>
              <a:off x="2760743" y="1226217"/>
              <a:ext cx="14438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dirty="0"/>
                <a:t>S</a:t>
              </a:r>
              <a:r>
                <a:rPr lang="zh-TW" altLang="en-US" sz="1600" dirty="0"/>
                <a:t>epolia </a:t>
              </a:r>
              <a:r>
                <a:rPr lang="en-US" altLang="zh-TW" sz="1600" dirty="0"/>
                <a:t>T</a:t>
              </a:r>
              <a:r>
                <a:rPr lang="zh-TW" altLang="en-US" sz="1600" dirty="0"/>
                <a:t>estnet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91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73AE5-FC1F-4FC2-A42E-C5B433D9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Grading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9CE50-2A6F-4605-8F61-991B656D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1328"/>
            <a:ext cx="10802113" cy="4795635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/>
              <a:t>Homework: </a:t>
            </a:r>
            <a:r>
              <a:rPr lang="en-US" altLang="zh-TW" sz="3200" dirty="0">
                <a:solidFill>
                  <a:srgbClr val="0000FF"/>
                </a:solidFill>
              </a:rPr>
              <a:t>50%</a:t>
            </a:r>
            <a:r>
              <a:rPr lang="en-US" altLang="zh-TW" sz="3200" dirty="0"/>
              <a:t>, Term Project: </a:t>
            </a:r>
            <a:r>
              <a:rPr lang="en-US" altLang="zh-TW" sz="3200" dirty="0">
                <a:solidFill>
                  <a:srgbClr val="0000FF"/>
                </a:solidFill>
              </a:rPr>
              <a:t>50%</a:t>
            </a:r>
          </a:p>
          <a:p>
            <a:pPr algn="just">
              <a:spcBef>
                <a:spcPts val="1200"/>
              </a:spcBef>
            </a:pPr>
            <a:r>
              <a:rPr lang="en-US" altLang="zh-TW" sz="3200" dirty="0"/>
              <a:t>2~3 members per group for Homework and Term Project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altLang="zh-TW" sz="3200" dirty="0"/>
              <a:t>Homework (in Solidity)</a:t>
            </a:r>
          </a:p>
          <a:p>
            <a:pPr lvl="1" algn="just">
              <a:spcBef>
                <a:spcPts val="800"/>
              </a:spcBef>
            </a:pPr>
            <a:r>
              <a:rPr lang="en-US" altLang="zh-TW" sz="2800" dirty="0"/>
              <a:t>Hw-1: Programming a Faucet contract (using Remix) </a:t>
            </a:r>
          </a:p>
          <a:p>
            <a:pPr lvl="1" algn="just">
              <a:spcBef>
                <a:spcPts val="800"/>
              </a:spcBef>
            </a:pPr>
            <a:r>
              <a:rPr lang="en-US" altLang="zh-TW" sz="2800" dirty="0"/>
              <a:t>Hw-2: Programming a better Faucet contract (using Truffle)</a:t>
            </a:r>
          </a:p>
          <a:p>
            <a:pPr lvl="1" algn="just">
              <a:spcBef>
                <a:spcPts val="800"/>
              </a:spcBef>
            </a:pPr>
            <a:r>
              <a:rPr lang="en-US" altLang="zh-TW" sz="2800" dirty="0"/>
              <a:t>Hw-3: Programming an ERC20 Token Contract (using </a:t>
            </a:r>
            <a:r>
              <a:rPr lang="en-US" altLang="zh-TW" sz="2800" dirty="0" err="1"/>
              <a:t>OpenZeppelin</a:t>
            </a:r>
            <a:r>
              <a:rPr lang="en-US" altLang="zh-TW" sz="2800" dirty="0"/>
              <a:t>)</a:t>
            </a:r>
          </a:p>
          <a:p>
            <a:pPr lvl="1" algn="just">
              <a:spcBef>
                <a:spcPts val="800"/>
              </a:spcBef>
            </a:pPr>
            <a:r>
              <a:rPr lang="en-US" altLang="zh-TW" sz="2800" dirty="0"/>
              <a:t>Hw-4: Programming an ERC721 Token Contract (using </a:t>
            </a:r>
            <a:r>
              <a:rPr lang="en-US" altLang="zh-TW" sz="2800" dirty="0" err="1"/>
              <a:t>OpenZeppelin</a:t>
            </a:r>
            <a:r>
              <a:rPr lang="en-US" altLang="zh-TW" sz="2800" dirty="0"/>
              <a:t>)</a:t>
            </a:r>
          </a:p>
          <a:p>
            <a:pPr lvl="1" algn="just">
              <a:spcBef>
                <a:spcPts val="800"/>
              </a:spcBef>
            </a:pPr>
            <a:r>
              <a:rPr lang="en-US" altLang="zh-TW" sz="2800" dirty="0"/>
              <a:t>Hw-5: Programming a Smart Contract using Chainlink Oracles</a:t>
            </a:r>
          </a:p>
          <a:p>
            <a:pPr lvl="1" algn="just">
              <a:spcBef>
                <a:spcPts val="800"/>
              </a:spcBef>
            </a:pPr>
            <a:r>
              <a:rPr lang="en-US" altLang="zh-TW" sz="2800" dirty="0"/>
              <a:t>Hw-6-Bonus: Developing Web Interface(s) for Hw-1 ~ Hw-5</a:t>
            </a:r>
          </a:p>
          <a:p>
            <a:pPr lvl="1" algn="just"/>
            <a:endParaRPr lang="en-US" altLang="zh-TW" sz="2800" dirty="0"/>
          </a:p>
          <a:p>
            <a:pPr lvl="1" algn="just"/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016F1F-833A-4AEA-99B4-C8627AB2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AE820-9B6B-4121-87DC-EC076190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txBody>
          <a:bodyPr/>
          <a:lstStyle/>
          <a:p>
            <a:r>
              <a:rPr lang="en-US" altLang="zh-TW" dirty="0"/>
              <a:t>Course Plan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4AF32F-7FAF-4475-9562-8E8E7416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9A347E-D04B-4D37-83A8-DCEBF5E59512}"/>
              </a:ext>
            </a:extLst>
          </p:cNvPr>
          <p:cNvSpPr/>
          <p:nvPr/>
        </p:nvSpPr>
        <p:spPr>
          <a:xfrm>
            <a:off x="2215554" y="3255359"/>
            <a:ext cx="153601" cy="15360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85FE48-83CD-4E7B-BFC2-651BA7C59426}"/>
              </a:ext>
            </a:extLst>
          </p:cNvPr>
          <p:cNvSpPr/>
          <p:nvPr/>
        </p:nvSpPr>
        <p:spPr>
          <a:xfrm>
            <a:off x="5196031" y="1381329"/>
            <a:ext cx="82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Bitcoin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1B543C-EDA5-4FE8-B713-F3B8EE369EFD}"/>
              </a:ext>
            </a:extLst>
          </p:cNvPr>
          <p:cNvCxnSpPr>
            <a:cxnSpLocks/>
            <a:stCxn id="29" idx="6"/>
            <a:endCxn id="9" idx="2"/>
          </p:cNvCxnSpPr>
          <p:nvPr/>
        </p:nvCxnSpPr>
        <p:spPr>
          <a:xfrm flipV="1">
            <a:off x="1542888" y="3332160"/>
            <a:ext cx="672666" cy="45844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B23054E2-3BC8-4EF1-BE59-6E7E1CEC7F81}"/>
              </a:ext>
            </a:extLst>
          </p:cNvPr>
          <p:cNvSpPr/>
          <p:nvPr/>
        </p:nvSpPr>
        <p:spPr>
          <a:xfrm>
            <a:off x="1389287" y="3713801"/>
            <a:ext cx="153601" cy="15360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2B8540-01A6-4BCC-93BB-629AE339A9DF}"/>
              </a:ext>
            </a:extLst>
          </p:cNvPr>
          <p:cNvSpPr/>
          <p:nvPr/>
        </p:nvSpPr>
        <p:spPr>
          <a:xfrm>
            <a:off x="1951555" y="4861833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Hw-1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BC59CE-BC6D-4F47-9B0A-2060513B5B20}"/>
              </a:ext>
            </a:extLst>
          </p:cNvPr>
          <p:cNvSpPr/>
          <p:nvPr/>
        </p:nvSpPr>
        <p:spPr>
          <a:xfrm>
            <a:off x="3623989" y="4860693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Hw-2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9BB9606C-BB85-4698-9D6B-B691FF55030E}"/>
              </a:ext>
            </a:extLst>
          </p:cNvPr>
          <p:cNvSpPr/>
          <p:nvPr/>
        </p:nvSpPr>
        <p:spPr>
          <a:xfrm>
            <a:off x="10289711" y="3713801"/>
            <a:ext cx="153601" cy="1536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AFEE9E-06FF-4EBD-8B53-4E83DF39F23D}"/>
              </a:ext>
            </a:extLst>
          </p:cNvPr>
          <p:cNvSpPr/>
          <p:nvPr/>
        </p:nvSpPr>
        <p:spPr>
          <a:xfrm>
            <a:off x="5309902" y="5715341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Ethereum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7C9094C-C19A-49E8-819F-CB4E1E1C6B20}"/>
              </a:ext>
            </a:extLst>
          </p:cNvPr>
          <p:cNvSpPr/>
          <p:nvPr/>
        </p:nvSpPr>
        <p:spPr>
          <a:xfrm>
            <a:off x="1468239" y="2349290"/>
            <a:ext cx="1654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Introduction to Bitcoin and Blockchain</a:t>
            </a:r>
            <a:endParaRPr lang="zh-TW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B24C891-26C7-4736-920D-55208214DB7E}"/>
              </a:ext>
            </a:extLst>
          </p:cNvPr>
          <p:cNvSpPr/>
          <p:nvPr/>
        </p:nvSpPr>
        <p:spPr>
          <a:xfrm>
            <a:off x="3285359" y="2349290"/>
            <a:ext cx="1358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Bitcoin Keys, Addresses, and Wallets </a:t>
            </a:r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B5B4F00-90F2-4EFA-95D2-902176A61EDB}"/>
              </a:ext>
            </a:extLst>
          </p:cNvPr>
          <p:cNvSpPr/>
          <p:nvPr/>
        </p:nvSpPr>
        <p:spPr>
          <a:xfrm>
            <a:off x="4862453" y="2626289"/>
            <a:ext cx="1254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Bitcoin Transaction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47F9EA2-8750-449A-9C11-D48CF69EEBDE}"/>
              </a:ext>
            </a:extLst>
          </p:cNvPr>
          <p:cNvSpPr/>
          <p:nvPr/>
        </p:nvSpPr>
        <p:spPr>
          <a:xfrm>
            <a:off x="6216771" y="2626288"/>
            <a:ext cx="1817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Bitcoin Network and Blockchain</a:t>
            </a:r>
            <a:endParaRPr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E138911-E56F-4FB9-B586-6956D99D2622}"/>
              </a:ext>
            </a:extLst>
          </p:cNvPr>
          <p:cNvSpPr/>
          <p:nvPr/>
        </p:nvSpPr>
        <p:spPr>
          <a:xfrm>
            <a:off x="8125849" y="2626758"/>
            <a:ext cx="158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Bitcoin Mining and Consensus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0C56E4D-8824-404F-B221-8698E4C7B54E}"/>
              </a:ext>
            </a:extLst>
          </p:cNvPr>
          <p:cNvSpPr/>
          <p:nvPr/>
        </p:nvSpPr>
        <p:spPr>
          <a:xfrm>
            <a:off x="1612925" y="4345148"/>
            <a:ext cx="1358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Introduction to Ethereum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22EDEE-CDE5-4CC4-9BA9-B1A31D235C1D}"/>
              </a:ext>
            </a:extLst>
          </p:cNvPr>
          <p:cNvSpPr/>
          <p:nvPr/>
        </p:nvSpPr>
        <p:spPr>
          <a:xfrm>
            <a:off x="3411174" y="4345148"/>
            <a:ext cx="108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Smart Contracts</a:t>
            </a:r>
            <a:endParaRPr lang="zh-TW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8D6BA4E-2B9A-4FDE-9848-FCEEEB22D937}"/>
              </a:ext>
            </a:extLst>
          </p:cNvPr>
          <p:cNvSpPr/>
          <p:nvPr/>
        </p:nvSpPr>
        <p:spPr>
          <a:xfrm>
            <a:off x="4947167" y="4345148"/>
            <a:ext cx="1085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Tokens and NFTs</a:t>
            </a:r>
            <a:endParaRPr lang="zh-TW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01B0ACC-1A15-43B0-B851-6D2C4CE1EE55}"/>
              </a:ext>
            </a:extLst>
          </p:cNvPr>
          <p:cNvSpPr/>
          <p:nvPr/>
        </p:nvSpPr>
        <p:spPr>
          <a:xfrm>
            <a:off x="6479329" y="4345148"/>
            <a:ext cx="8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Oracles</a:t>
            </a:r>
            <a:endParaRPr lang="zh-TW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E0E3F16-2DAF-493C-B416-27033E8303C8}"/>
              </a:ext>
            </a:extLst>
          </p:cNvPr>
          <p:cNvSpPr/>
          <p:nvPr/>
        </p:nvSpPr>
        <p:spPr>
          <a:xfrm>
            <a:off x="7879214" y="4345148"/>
            <a:ext cx="789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DApps</a:t>
            </a:r>
            <a:endParaRPr lang="zh-TW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1F8A4B9-2F69-4D27-83E2-09AC640C1146}"/>
              </a:ext>
            </a:extLst>
          </p:cNvPr>
          <p:cNvSpPr/>
          <p:nvPr/>
        </p:nvSpPr>
        <p:spPr>
          <a:xfrm>
            <a:off x="9253530" y="434514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ETH 2.0</a:t>
            </a:r>
            <a:endParaRPr lang="zh-TW" altLang="en-US" dirty="0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5F8BDE0A-833A-48DA-B840-DEAE19F9547C}"/>
              </a:ext>
            </a:extLst>
          </p:cNvPr>
          <p:cNvSpPr/>
          <p:nvPr/>
        </p:nvSpPr>
        <p:spPr>
          <a:xfrm>
            <a:off x="2219951" y="4227563"/>
            <a:ext cx="153601" cy="1536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866C9F06-DA8B-4866-B804-35C033392C61}"/>
              </a:ext>
            </a:extLst>
          </p:cNvPr>
          <p:cNvSpPr/>
          <p:nvPr/>
        </p:nvSpPr>
        <p:spPr>
          <a:xfrm>
            <a:off x="3887988" y="3255359"/>
            <a:ext cx="153601" cy="15360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BEF2597-A76F-4F3E-8D9F-26565B517586}"/>
              </a:ext>
            </a:extLst>
          </p:cNvPr>
          <p:cNvSpPr/>
          <p:nvPr/>
        </p:nvSpPr>
        <p:spPr>
          <a:xfrm>
            <a:off x="5417276" y="3255359"/>
            <a:ext cx="153601" cy="15360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156492CF-2BDB-43EF-AE2E-D8B0C32FD53B}"/>
              </a:ext>
            </a:extLst>
          </p:cNvPr>
          <p:cNvSpPr/>
          <p:nvPr/>
        </p:nvSpPr>
        <p:spPr>
          <a:xfrm>
            <a:off x="7102149" y="3255359"/>
            <a:ext cx="153601" cy="15360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5F260AD8-80C6-4AC0-95F9-2E12298C2DBE}"/>
              </a:ext>
            </a:extLst>
          </p:cNvPr>
          <p:cNvSpPr/>
          <p:nvPr/>
        </p:nvSpPr>
        <p:spPr>
          <a:xfrm>
            <a:off x="8747726" y="3255359"/>
            <a:ext cx="153601" cy="15360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FAFFCC8-39DB-4AFD-8008-27FD0420922F}"/>
              </a:ext>
            </a:extLst>
          </p:cNvPr>
          <p:cNvSpPr/>
          <p:nvPr/>
        </p:nvSpPr>
        <p:spPr>
          <a:xfrm>
            <a:off x="414061" y="3602621"/>
            <a:ext cx="100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Team Up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03E7B370-B306-49E4-8917-67D77DFCBEBD}"/>
              </a:ext>
            </a:extLst>
          </p:cNvPr>
          <p:cNvSpPr/>
          <p:nvPr/>
        </p:nvSpPr>
        <p:spPr>
          <a:xfrm>
            <a:off x="3887988" y="4227563"/>
            <a:ext cx="153601" cy="1536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A4D80019-DF47-4764-8149-D7CFBC15C7A5}"/>
              </a:ext>
            </a:extLst>
          </p:cNvPr>
          <p:cNvSpPr/>
          <p:nvPr/>
        </p:nvSpPr>
        <p:spPr>
          <a:xfrm>
            <a:off x="5419286" y="4227563"/>
            <a:ext cx="153601" cy="1536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AD66A266-4038-43BC-99BA-0301B2D29512}"/>
              </a:ext>
            </a:extLst>
          </p:cNvPr>
          <p:cNvSpPr/>
          <p:nvPr/>
        </p:nvSpPr>
        <p:spPr>
          <a:xfrm>
            <a:off x="6840893" y="4227563"/>
            <a:ext cx="153601" cy="1536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24289615-C770-4218-B0BD-C47E572F57BF}"/>
              </a:ext>
            </a:extLst>
          </p:cNvPr>
          <p:cNvSpPr/>
          <p:nvPr/>
        </p:nvSpPr>
        <p:spPr>
          <a:xfrm>
            <a:off x="8197040" y="4227563"/>
            <a:ext cx="153601" cy="1536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4BB45237-9919-4313-8A00-397E1E3B8329}"/>
              </a:ext>
            </a:extLst>
          </p:cNvPr>
          <p:cNvSpPr/>
          <p:nvPr/>
        </p:nvSpPr>
        <p:spPr>
          <a:xfrm>
            <a:off x="9624401" y="4227563"/>
            <a:ext cx="153601" cy="1536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5DD3CCE2-24D4-4DC9-80E0-8472C0721F87}"/>
              </a:ext>
            </a:extLst>
          </p:cNvPr>
          <p:cNvCxnSpPr>
            <a:cxnSpLocks/>
            <a:stCxn id="9" idx="4"/>
            <a:endCxn id="100" idx="0"/>
          </p:cNvCxnSpPr>
          <p:nvPr/>
        </p:nvCxnSpPr>
        <p:spPr>
          <a:xfrm>
            <a:off x="2292355" y="3408960"/>
            <a:ext cx="4397" cy="81860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F77D7945-6236-42F5-A159-681587B8C336}"/>
              </a:ext>
            </a:extLst>
          </p:cNvPr>
          <p:cNvCxnSpPr>
            <a:cxnSpLocks/>
            <a:stCxn id="100" idx="6"/>
            <a:endCxn id="101" idx="2"/>
          </p:cNvCxnSpPr>
          <p:nvPr/>
        </p:nvCxnSpPr>
        <p:spPr>
          <a:xfrm flipV="1">
            <a:off x="2373552" y="3332160"/>
            <a:ext cx="1514436" cy="97220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2FE2DECA-55A7-4081-A2EE-45D34FFEBA75}"/>
              </a:ext>
            </a:extLst>
          </p:cNvPr>
          <p:cNvCxnSpPr>
            <a:cxnSpLocks/>
            <a:stCxn id="101" idx="4"/>
            <a:endCxn id="117" idx="0"/>
          </p:cNvCxnSpPr>
          <p:nvPr/>
        </p:nvCxnSpPr>
        <p:spPr>
          <a:xfrm>
            <a:off x="3964789" y="3408960"/>
            <a:ext cx="0" cy="81860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709961F6-03DE-41AB-99C7-7389CA68123C}"/>
              </a:ext>
            </a:extLst>
          </p:cNvPr>
          <p:cNvCxnSpPr>
            <a:cxnSpLocks/>
            <a:stCxn id="117" idx="6"/>
            <a:endCxn id="102" idx="2"/>
          </p:cNvCxnSpPr>
          <p:nvPr/>
        </p:nvCxnSpPr>
        <p:spPr>
          <a:xfrm flipV="1">
            <a:off x="4041589" y="3332160"/>
            <a:ext cx="1375687" cy="97220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3E3BFA9F-D63A-4400-AB8C-3AB6B403AE94}"/>
              </a:ext>
            </a:extLst>
          </p:cNvPr>
          <p:cNvCxnSpPr>
            <a:cxnSpLocks/>
            <a:stCxn id="102" idx="4"/>
            <a:endCxn id="118" idx="0"/>
          </p:cNvCxnSpPr>
          <p:nvPr/>
        </p:nvCxnSpPr>
        <p:spPr>
          <a:xfrm>
            <a:off x="5494077" y="3408960"/>
            <a:ext cx="2010" cy="81860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6D05E291-1B76-4687-8E0C-E335EFE19438}"/>
              </a:ext>
            </a:extLst>
          </p:cNvPr>
          <p:cNvCxnSpPr>
            <a:cxnSpLocks/>
            <a:stCxn id="118" idx="6"/>
            <a:endCxn id="119" idx="2"/>
          </p:cNvCxnSpPr>
          <p:nvPr/>
        </p:nvCxnSpPr>
        <p:spPr>
          <a:xfrm>
            <a:off x="5572887" y="4304364"/>
            <a:ext cx="12680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BDCF2F68-C6DC-4E6E-9C3E-A55925714857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>
            <a:off x="6994494" y="4304364"/>
            <a:ext cx="120254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1B5B061F-E439-450F-B869-B487DFCF7B7E}"/>
              </a:ext>
            </a:extLst>
          </p:cNvPr>
          <p:cNvCxnSpPr>
            <a:cxnSpLocks/>
            <a:stCxn id="120" idx="1"/>
            <a:endCxn id="103" idx="5"/>
          </p:cNvCxnSpPr>
          <p:nvPr/>
        </p:nvCxnSpPr>
        <p:spPr>
          <a:xfrm flipH="1" flipV="1">
            <a:off x="7233256" y="3386466"/>
            <a:ext cx="986278" cy="86359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DAF8779D-2085-4C42-BE9D-31B5115711DE}"/>
              </a:ext>
            </a:extLst>
          </p:cNvPr>
          <p:cNvCxnSpPr>
            <a:cxnSpLocks/>
            <a:stCxn id="103" idx="6"/>
            <a:endCxn id="104" idx="2"/>
          </p:cNvCxnSpPr>
          <p:nvPr/>
        </p:nvCxnSpPr>
        <p:spPr>
          <a:xfrm>
            <a:off x="7255750" y="3332160"/>
            <a:ext cx="149197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94F65E0-7C04-40FC-825F-316A0D4E6556}"/>
              </a:ext>
            </a:extLst>
          </p:cNvPr>
          <p:cNvCxnSpPr>
            <a:cxnSpLocks/>
            <a:stCxn id="104" idx="5"/>
            <a:endCxn id="121" idx="0"/>
          </p:cNvCxnSpPr>
          <p:nvPr/>
        </p:nvCxnSpPr>
        <p:spPr>
          <a:xfrm>
            <a:off x="8878833" y="3386466"/>
            <a:ext cx="822369" cy="84109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3F0F4600-A128-4F2C-86A1-E41DFA1372AF}"/>
              </a:ext>
            </a:extLst>
          </p:cNvPr>
          <p:cNvSpPr/>
          <p:nvPr/>
        </p:nvSpPr>
        <p:spPr>
          <a:xfrm>
            <a:off x="5015980" y="4860693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Hw-3&amp;4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153E4BC-4CFE-4447-A4A7-C57CE78C9ABC}"/>
              </a:ext>
            </a:extLst>
          </p:cNvPr>
          <p:cNvSpPr/>
          <p:nvPr/>
        </p:nvSpPr>
        <p:spPr>
          <a:xfrm>
            <a:off x="6563967" y="4556912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Hw-5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8788E4B-9739-486D-91EB-C0F9643F3E19}"/>
              </a:ext>
            </a:extLst>
          </p:cNvPr>
          <p:cNvSpPr/>
          <p:nvPr/>
        </p:nvSpPr>
        <p:spPr>
          <a:xfrm>
            <a:off x="10339680" y="3464121"/>
            <a:ext cx="1476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Term Project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Presentation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D6348EBE-41EA-4802-9F93-92A581D9EAC0}"/>
              </a:ext>
            </a:extLst>
          </p:cNvPr>
          <p:cNvCxnSpPr>
            <a:cxnSpLocks/>
            <a:stCxn id="121" idx="7"/>
            <a:endCxn id="66" idx="3"/>
          </p:cNvCxnSpPr>
          <p:nvPr/>
        </p:nvCxnSpPr>
        <p:spPr>
          <a:xfrm flipV="1">
            <a:off x="9755508" y="3844908"/>
            <a:ext cx="556697" cy="4051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左大括弧 196">
            <a:extLst>
              <a:ext uri="{FF2B5EF4-FFF2-40B4-BE49-F238E27FC236}">
                <a16:creationId xmlns:a16="http://schemas.microsoft.com/office/drawing/2014/main" id="{EDC69CA4-C02E-411D-A964-6B162FCC807F}"/>
              </a:ext>
            </a:extLst>
          </p:cNvPr>
          <p:cNvSpPr/>
          <p:nvPr/>
        </p:nvSpPr>
        <p:spPr>
          <a:xfrm rot="16200000">
            <a:off x="5583436" y="1163481"/>
            <a:ext cx="562865" cy="8445315"/>
          </a:xfrm>
          <a:prstGeom prst="leftBrace">
            <a:avLst>
              <a:gd name="adj1" fmla="val 4407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98" name="左大括弧 197">
            <a:extLst>
              <a:ext uri="{FF2B5EF4-FFF2-40B4-BE49-F238E27FC236}">
                <a16:creationId xmlns:a16="http://schemas.microsoft.com/office/drawing/2014/main" id="{56092D64-599B-4B6F-A9B3-6E8707AB2287}"/>
              </a:ext>
            </a:extLst>
          </p:cNvPr>
          <p:cNvSpPr/>
          <p:nvPr/>
        </p:nvSpPr>
        <p:spPr>
          <a:xfrm rot="5400000" flipV="1">
            <a:off x="5329168" y="-1968303"/>
            <a:ext cx="562865" cy="8053188"/>
          </a:xfrm>
          <a:prstGeom prst="leftBrace">
            <a:avLst>
              <a:gd name="adj1" fmla="val 4407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0ED06A-9F5C-40AC-92D9-6357630569BD}"/>
              </a:ext>
            </a:extLst>
          </p:cNvPr>
          <p:cNvSpPr/>
          <p:nvPr/>
        </p:nvSpPr>
        <p:spPr>
          <a:xfrm>
            <a:off x="4868337" y="2169567"/>
            <a:ext cx="1302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UTXO vs Account Model</a:t>
            </a:r>
            <a:endParaRPr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0D35D3-00D2-4F4D-B2CB-37A60DD3C457}"/>
              </a:ext>
            </a:extLst>
          </p:cNvPr>
          <p:cNvSpPr/>
          <p:nvPr/>
        </p:nvSpPr>
        <p:spPr>
          <a:xfrm>
            <a:off x="9252329" y="4594766"/>
            <a:ext cx="2353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Market Cap and # Blockchain Nodes or Validators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74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286</Words>
  <Application>Microsoft Office PowerPoint</Application>
  <PresentationFormat>寬螢幕</PresentationFormat>
  <Paragraphs>67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 New Roman</vt:lpstr>
      <vt:lpstr>Office 佈景主題</vt:lpstr>
      <vt:lpstr>Principles and Practice of Blockchains  Course Introduction</vt:lpstr>
      <vt:lpstr>Course Materials</vt:lpstr>
      <vt:lpstr>Course Topics (1/2)</vt:lpstr>
      <vt:lpstr>Course Topics (2/2)</vt:lpstr>
      <vt:lpstr>Programming Languages for Blockchain</vt:lpstr>
      <vt:lpstr>Development Tools for Blockchain</vt:lpstr>
      <vt:lpstr>Grading</vt:lpstr>
      <vt:lpstr>Course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Machine Learning Landscape</dc:title>
  <dc:creator>ccyang</dc:creator>
  <cp:lastModifiedBy>User</cp:lastModifiedBy>
  <cp:revision>485</cp:revision>
  <dcterms:created xsi:type="dcterms:W3CDTF">2020-06-07T10:42:41Z</dcterms:created>
  <dcterms:modified xsi:type="dcterms:W3CDTF">2023-01-17T06:56:06Z</dcterms:modified>
</cp:coreProperties>
</file>