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42"/>
  </p:notesMasterIdLst>
  <p:sldIdLst>
    <p:sldId id="256" r:id="rId2"/>
    <p:sldId id="257" r:id="rId3"/>
    <p:sldId id="268" r:id="rId4"/>
    <p:sldId id="267" r:id="rId5"/>
    <p:sldId id="300" r:id="rId6"/>
    <p:sldId id="301" r:id="rId7"/>
    <p:sldId id="269" r:id="rId8"/>
    <p:sldId id="277" r:id="rId9"/>
    <p:sldId id="276" r:id="rId10"/>
    <p:sldId id="278" r:id="rId11"/>
    <p:sldId id="272" r:id="rId12"/>
    <p:sldId id="270" r:id="rId13"/>
    <p:sldId id="271" r:id="rId14"/>
    <p:sldId id="273" r:id="rId15"/>
    <p:sldId id="274" r:id="rId16"/>
    <p:sldId id="275" r:id="rId17"/>
    <p:sldId id="279" r:id="rId18"/>
    <p:sldId id="302" r:id="rId19"/>
    <p:sldId id="280" r:id="rId20"/>
    <p:sldId id="283" r:id="rId21"/>
    <p:sldId id="282" r:id="rId22"/>
    <p:sldId id="287" r:id="rId23"/>
    <p:sldId id="285" r:id="rId24"/>
    <p:sldId id="288" r:id="rId25"/>
    <p:sldId id="284" r:id="rId26"/>
    <p:sldId id="286" r:id="rId27"/>
    <p:sldId id="289" r:id="rId28"/>
    <p:sldId id="291" r:id="rId29"/>
    <p:sldId id="292" r:id="rId30"/>
    <p:sldId id="293" r:id="rId31"/>
    <p:sldId id="294" r:id="rId32"/>
    <p:sldId id="281" r:id="rId33"/>
    <p:sldId id="295" r:id="rId34"/>
    <p:sldId id="296" r:id="rId35"/>
    <p:sldId id="298" r:id="rId36"/>
    <p:sldId id="297" r:id="rId37"/>
    <p:sldId id="299" r:id="rId38"/>
    <p:sldId id="303" r:id="rId39"/>
    <p:sldId id="304" r:id="rId40"/>
    <p:sldId id="306"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76" y="68"/>
      </p:cViewPr>
      <p:guideLst/>
    </p:cSldViewPr>
  </p:slideViewPr>
  <p:notesTextViewPr>
    <p:cViewPr>
      <p:scale>
        <a:sx n="1" d="1"/>
        <a:sy n="1" d="1"/>
      </p:scale>
      <p:origin x="0" y="0"/>
    </p:cViewPr>
  </p:notesTextViewPr>
  <p:sorterViewPr>
    <p:cViewPr>
      <p:scale>
        <a:sx n="110" d="100"/>
        <a:sy n="110" d="100"/>
      </p:scale>
      <p:origin x="0" y="-73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2022/8/22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2022/8/22</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2022/8/22</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2022/8/22</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2022/8/22</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2022/8/22</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2022/8/22</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2022/8/22</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2022/8/22</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2022/8/22</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2022/8/22</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2022/8/22</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2022/8/22</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bitcoinfaucet.uo1.ne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blockchain.com/explor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99bitcoins.com/bitcoin-wallet/desktop/"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524000" y="1122363"/>
            <a:ext cx="9144000" cy="2387600"/>
          </a:xfrm>
        </p:spPr>
        <p:txBody>
          <a:bodyPr>
            <a:normAutofit/>
          </a:bodyPr>
          <a:lstStyle/>
          <a:p>
            <a:r>
              <a:rPr lang="en-US" altLang="zh-TW" dirty="0"/>
              <a:t>1. Introduction to Bitcoin and Blockchain</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795688" y="3788503"/>
            <a:ext cx="10600624" cy="728831"/>
          </a:xfrm>
        </p:spPr>
        <p:txBody>
          <a:bodyPr anchor="ctr">
            <a:normAutofit/>
          </a:bodyPr>
          <a:lstStyle/>
          <a:p>
            <a:r>
              <a:rPr lang="en-US" altLang="zh-TW" sz="2800" dirty="0"/>
              <a:t>Mastering Bitcoin - Programming the Open Blockchain, 2</a:t>
            </a:r>
            <a:r>
              <a:rPr lang="en-US" altLang="zh-TW" sz="2800" baseline="30000" dirty="0"/>
              <a:t>nd</a:t>
            </a:r>
            <a:r>
              <a:rPr lang="en-US" altLang="zh-TW" sz="2800" dirty="0"/>
              <a:t> Ed., 2017</a:t>
            </a:r>
            <a:endParaRPr lang="zh-TW" altLang="en-US" sz="2800" dirty="0"/>
          </a:p>
        </p:txBody>
      </p:sp>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(4/8)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2400"/>
              </a:spcBef>
            </a:pPr>
            <a:r>
              <a:rPr lang="en-US" altLang="zh-TW" dirty="0"/>
              <a:t>3. Get free testnet bitcoins from faucet </a:t>
            </a:r>
            <a:r>
              <a:rPr lang="en-US" altLang="zh-TW" sz="2000" dirty="0">
                <a:hlinkClick r:id="rId2"/>
              </a:rPr>
              <a:t>https://bitcoinfaucet.uo1.net/</a:t>
            </a:r>
            <a:endParaRPr lang="en-US" altLang="zh-TW" sz="2000"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pic>
        <p:nvPicPr>
          <p:cNvPr id="12" name="圖片 11">
            <a:extLst>
              <a:ext uri="{FF2B5EF4-FFF2-40B4-BE49-F238E27FC236}">
                <a16:creationId xmlns:a16="http://schemas.microsoft.com/office/drawing/2014/main" id="{42E2C76C-10D5-4383-B417-268F7758B989}"/>
              </a:ext>
            </a:extLst>
          </p:cNvPr>
          <p:cNvPicPr>
            <a:picLocks noChangeAspect="1"/>
          </p:cNvPicPr>
          <p:nvPr/>
        </p:nvPicPr>
        <p:blipFill rotWithShape="1">
          <a:blip r:embed="rId3">
            <a:extLst>
              <a:ext uri="{28A0092B-C50C-407E-A947-70E740481C1C}">
                <a14:useLocalDpi xmlns:a14="http://schemas.microsoft.com/office/drawing/2010/main" val="0"/>
              </a:ext>
            </a:extLst>
          </a:blip>
          <a:srcRect l="774" t="6072" r="1472"/>
          <a:stretch/>
        </p:blipFill>
        <p:spPr>
          <a:xfrm>
            <a:off x="1453413" y="2006030"/>
            <a:ext cx="9784884" cy="1635996"/>
          </a:xfrm>
          <a:prstGeom prst="rect">
            <a:avLst/>
          </a:prstGeom>
        </p:spPr>
      </p:pic>
      <p:pic>
        <p:nvPicPr>
          <p:cNvPr id="10" name="圖片 9">
            <a:extLst>
              <a:ext uri="{FF2B5EF4-FFF2-40B4-BE49-F238E27FC236}">
                <a16:creationId xmlns:a16="http://schemas.microsoft.com/office/drawing/2014/main" id="{613C5CDB-6347-40A7-BCE8-B5D16D0DB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797" y="3865686"/>
            <a:ext cx="9835500" cy="2264288"/>
          </a:xfrm>
          <a:prstGeom prst="rect">
            <a:avLst/>
          </a:prstGeom>
        </p:spPr>
      </p:pic>
    </p:spTree>
    <p:extLst>
      <p:ext uri="{BB962C8B-B14F-4D97-AF65-F5344CB8AC3E}">
        <p14:creationId xmlns:p14="http://schemas.microsoft.com/office/powerpoint/2010/main" val="260513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(5/8)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4. Check your Wallet</a:t>
            </a:r>
          </a:p>
          <a:p>
            <a:pPr marL="0" indent="0" algn="just">
              <a:spcBef>
                <a:spcPts val="1200"/>
              </a:spcBef>
              <a:buNone/>
            </a:pPr>
            <a:endParaRPr lang="en-US" altLang="zh-TW"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pic>
        <p:nvPicPr>
          <p:cNvPr id="12" name="圖片 11">
            <a:extLst>
              <a:ext uri="{FF2B5EF4-FFF2-40B4-BE49-F238E27FC236}">
                <a16:creationId xmlns:a16="http://schemas.microsoft.com/office/drawing/2014/main" id="{FAC450B6-878F-49DB-980C-8997E26AD1B8}"/>
              </a:ext>
            </a:extLst>
          </p:cNvPr>
          <p:cNvPicPr>
            <a:picLocks noChangeAspect="1"/>
          </p:cNvPicPr>
          <p:nvPr/>
        </p:nvPicPr>
        <p:blipFill rotWithShape="1">
          <a:blip r:embed="rId2">
            <a:extLst>
              <a:ext uri="{28A0092B-C50C-407E-A947-70E740481C1C}">
                <a14:useLocalDpi xmlns:a14="http://schemas.microsoft.com/office/drawing/2010/main" val="0"/>
              </a:ext>
            </a:extLst>
          </a:blip>
          <a:srcRect t="17577" b="41209"/>
          <a:stretch/>
        </p:blipFill>
        <p:spPr>
          <a:xfrm>
            <a:off x="5260259" y="5306872"/>
            <a:ext cx="6226169" cy="935926"/>
          </a:xfrm>
          <a:prstGeom prst="rect">
            <a:avLst/>
          </a:prstGeom>
        </p:spPr>
      </p:pic>
      <p:pic>
        <p:nvPicPr>
          <p:cNvPr id="14" name="圖片 13">
            <a:extLst>
              <a:ext uri="{FF2B5EF4-FFF2-40B4-BE49-F238E27FC236}">
                <a16:creationId xmlns:a16="http://schemas.microsoft.com/office/drawing/2014/main" id="{7DC35EBF-DA94-4FD5-A3B3-59DE33F8B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594" y="1896781"/>
            <a:ext cx="7487840" cy="3221265"/>
          </a:xfrm>
          <a:prstGeom prst="rect">
            <a:avLst/>
          </a:prstGeom>
        </p:spPr>
      </p:pic>
      <p:pic>
        <p:nvPicPr>
          <p:cNvPr id="16" name="圖片 15">
            <a:extLst>
              <a:ext uri="{FF2B5EF4-FFF2-40B4-BE49-F238E27FC236}">
                <a16:creationId xmlns:a16="http://schemas.microsoft.com/office/drawing/2014/main" id="{CD9AF124-AA92-47D1-AD90-1FF0C93FF924}"/>
              </a:ext>
            </a:extLst>
          </p:cNvPr>
          <p:cNvPicPr>
            <a:picLocks noChangeAspect="1"/>
          </p:cNvPicPr>
          <p:nvPr/>
        </p:nvPicPr>
        <p:blipFill rotWithShape="1">
          <a:blip r:embed="rId4">
            <a:extLst>
              <a:ext uri="{28A0092B-C50C-407E-A947-70E740481C1C}">
                <a14:useLocalDpi xmlns:a14="http://schemas.microsoft.com/office/drawing/2010/main" val="0"/>
              </a:ext>
            </a:extLst>
          </a:blip>
          <a:srcRect t="17821" b="41214"/>
          <a:stretch/>
        </p:blipFill>
        <p:spPr>
          <a:xfrm>
            <a:off x="970828" y="5306872"/>
            <a:ext cx="4188808" cy="937651"/>
          </a:xfrm>
          <a:prstGeom prst="rect">
            <a:avLst/>
          </a:prstGeom>
        </p:spPr>
      </p:pic>
    </p:spTree>
    <p:extLst>
      <p:ext uri="{BB962C8B-B14F-4D97-AF65-F5344CB8AC3E}">
        <p14:creationId xmlns:p14="http://schemas.microsoft.com/office/powerpoint/2010/main" val="159630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(6/8)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4. Check your Wallet (cont.)</a:t>
            </a:r>
          </a:p>
          <a:p>
            <a:pPr marL="0" indent="0" algn="just">
              <a:spcBef>
                <a:spcPts val="1200"/>
              </a:spcBef>
              <a:buNone/>
            </a:pPr>
            <a:endParaRPr lang="en-US" altLang="zh-TW"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pic>
        <p:nvPicPr>
          <p:cNvPr id="11" name="圖片 10">
            <a:extLst>
              <a:ext uri="{FF2B5EF4-FFF2-40B4-BE49-F238E27FC236}">
                <a16:creationId xmlns:a16="http://schemas.microsoft.com/office/drawing/2014/main" id="{3F8E708A-6476-457D-8B57-156ADB22A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99" y="1927456"/>
            <a:ext cx="7653602" cy="4565419"/>
          </a:xfrm>
          <a:prstGeom prst="rect">
            <a:avLst/>
          </a:prstGeom>
        </p:spPr>
      </p:pic>
    </p:spTree>
    <p:extLst>
      <p:ext uri="{BB962C8B-B14F-4D97-AF65-F5344CB8AC3E}">
        <p14:creationId xmlns:p14="http://schemas.microsoft.com/office/powerpoint/2010/main" val="51759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(7/8)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5. Check the address and the transaction on the explorer </a:t>
            </a:r>
          </a:p>
          <a:p>
            <a:pPr lvl="1" algn="just">
              <a:spcBef>
                <a:spcPts val="600"/>
              </a:spcBef>
            </a:pPr>
            <a:r>
              <a:rPr lang="en-US" altLang="zh-TW" dirty="0">
                <a:hlinkClick r:id="rId2"/>
              </a:rPr>
              <a:t>https://www.blockchain.com/explorer</a:t>
            </a:r>
            <a:r>
              <a:rPr lang="en-US" altLang="zh-TW" dirty="0"/>
              <a:t> </a:t>
            </a:r>
            <a:r>
              <a:rPr lang="en-US" altLang="zh-TW" dirty="0">
                <a:solidFill>
                  <a:srgbClr val="FF0000"/>
                </a:solidFill>
              </a:rPr>
              <a:t>Bitcoin Testnet</a:t>
            </a:r>
            <a:r>
              <a:rPr lang="en-US" altLang="zh-TW" dirty="0"/>
              <a:t>, Bitcoin Explorer...</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pic>
        <p:nvPicPr>
          <p:cNvPr id="6" name="圖片 5">
            <a:extLst>
              <a:ext uri="{FF2B5EF4-FFF2-40B4-BE49-F238E27FC236}">
                <a16:creationId xmlns:a16="http://schemas.microsoft.com/office/drawing/2014/main" id="{4DF3539C-B56A-4308-B529-483859054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564" y="2368010"/>
            <a:ext cx="7707066" cy="4176004"/>
          </a:xfrm>
          <a:prstGeom prst="rect">
            <a:avLst/>
          </a:prstGeom>
        </p:spPr>
      </p:pic>
    </p:spTree>
    <p:extLst>
      <p:ext uri="{BB962C8B-B14F-4D97-AF65-F5344CB8AC3E}">
        <p14:creationId xmlns:p14="http://schemas.microsoft.com/office/powerpoint/2010/main" val="368924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(8/8)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6. Send some </a:t>
            </a:r>
            <a:r>
              <a:rPr lang="en-US" altLang="zh-TW" dirty="0" err="1"/>
              <a:t>testnet</a:t>
            </a:r>
            <a:r>
              <a:rPr lang="en-US" altLang="zh-TW" dirty="0"/>
              <a:t> bitcoins to the teacher via the addresses:</a:t>
            </a:r>
          </a:p>
          <a:p>
            <a:pPr lvl="1" algn="just">
              <a:spcBef>
                <a:spcPts val="1200"/>
              </a:spcBef>
            </a:pPr>
            <a:r>
              <a:rPr lang="en-US" altLang="zh-TW" dirty="0"/>
              <a:t>tb1qwlgyskpywnvp935frfwn9fj3l62nnmd3a8yn8j</a:t>
            </a:r>
          </a:p>
          <a:p>
            <a:pPr lvl="1" algn="just">
              <a:spcBef>
                <a:spcPts val="1200"/>
              </a:spcBef>
            </a:pPr>
            <a:r>
              <a:rPr lang="en-US" altLang="zh-TW" dirty="0"/>
              <a:t>tb1qtz7d88v5gkt3xuggmhg7dq7raqmr5r0zmxpqtl</a:t>
            </a:r>
          </a:p>
          <a:p>
            <a:pPr lvl="1" algn="just">
              <a:spcBef>
                <a:spcPts val="1200"/>
              </a:spcBef>
            </a:pPr>
            <a:r>
              <a:rPr lang="en-US" altLang="zh-TW" dirty="0"/>
              <a:t>tb1qpplxgcy4vvm0sstp2cvevzxtaev5jtgrrwjf7d</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pic>
        <p:nvPicPr>
          <p:cNvPr id="10" name="圖片 9">
            <a:extLst>
              <a:ext uri="{FF2B5EF4-FFF2-40B4-BE49-F238E27FC236}">
                <a16:creationId xmlns:a16="http://schemas.microsoft.com/office/drawing/2014/main" id="{9D30260D-2C98-46CA-8681-75EF2AB77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1" y="3732158"/>
            <a:ext cx="3869355" cy="2579570"/>
          </a:xfrm>
          <a:prstGeom prst="rect">
            <a:avLst/>
          </a:prstGeom>
        </p:spPr>
      </p:pic>
      <p:pic>
        <p:nvPicPr>
          <p:cNvPr id="6" name="圖片 5">
            <a:extLst>
              <a:ext uri="{FF2B5EF4-FFF2-40B4-BE49-F238E27FC236}">
                <a16:creationId xmlns:a16="http://schemas.microsoft.com/office/drawing/2014/main" id="{99A1FA7D-B81B-48EA-B6E0-9F18B66540EA}"/>
              </a:ext>
            </a:extLst>
          </p:cNvPr>
          <p:cNvPicPr>
            <a:picLocks noChangeAspect="1"/>
          </p:cNvPicPr>
          <p:nvPr/>
        </p:nvPicPr>
        <p:blipFill rotWithShape="1">
          <a:blip r:embed="rId3">
            <a:extLst>
              <a:ext uri="{28A0092B-C50C-407E-A947-70E740481C1C}">
                <a14:useLocalDpi xmlns:a14="http://schemas.microsoft.com/office/drawing/2010/main" val="0"/>
              </a:ext>
            </a:extLst>
          </a:blip>
          <a:srcRect l="8527" t="7965" r="8263" b="13403"/>
          <a:stretch/>
        </p:blipFill>
        <p:spPr>
          <a:xfrm>
            <a:off x="6000226" y="3727195"/>
            <a:ext cx="4852987" cy="2579570"/>
          </a:xfrm>
          <a:prstGeom prst="rect">
            <a:avLst/>
          </a:prstGeom>
        </p:spPr>
      </p:pic>
    </p:spTree>
    <p:extLst>
      <p:ext uri="{BB962C8B-B14F-4D97-AF65-F5344CB8AC3E}">
        <p14:creationId xmlns:p14="http://schemas.microsoft.com/office/powerpoint/2010/main" val="87435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Basic Questions for Accepting Digital Money</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6"/>
            <a:ext cx="10515600" cy="5280000"/>
          </a:xfrm>
        </p:spPr>
        <p:txBody>
          <a:bodyPr>
            <a:normAutofit/>
          </a:bodyPr>
          <a:lstStyle/>
          <a:p>
            <a:pPr marL="355600" indent="-355600" algn="just">
              <a:spcBef>
                <a:spcPts val="1200"/>
              </a:spcBef>
              <a:buFont typeface="+mj-lt"/>
              <a:buAutoNum type="arabicPeriod"/>
            </a:pPr>
            <a:r>
              <a:rPr lang="en-US" altLang="zh-TW" dirty="0"/>
              <a:t>Can I trust that the money is </a:t>
            </a:r>
            <a:r>
              <a:rPr lang="en-US" altLang="zh-TW" dirty="0">
                <a:solidFill>
                  <a:srgbClr val="0000FF"/>
                </a:solidFill>
              </a:rPr>
              <a:t>authentic</a:t>
            </a:r>
            <a:r>
              <a:rPr lang="en-US" altLang="zh-TW" dirty="0"/>
              <a:t> and not counterfeit?</a:t>
            </a:r>
          </a:p>
          <a:p>
            <a:pPr marL="355600" indent="-355600" algn="just">
              <a:spcBef>
                <a:spcPts val="600"/>
              </a:spcBef>
              <a:buFont typeface="+mj-lt"/>
              <a:buAutoNum type="arabicPeriod"/>
            </a:pPr>
            <a:r>
              <a:rPr lang="en-US" altLang="zh-TW" dirty="0"/>
              <a:t>Can I trust that the digital money can only be spent once (known as the </a:t>
            </a:r>
            <a:r>
              <a:rPr lang="en-US" altLang="zh-TW" dirty="0">
                <a:solidFill>
                  <a:srgbClr val="0000FF"/>
                </a:solidFill>
              </a:rPr>
              <a:t>“double-spend” problem</a:t>
            </a:r>
            <a:r>
              <a:rPr lang="en-US" altLang="zh-TW" dirty="0"/>
              <a:t>)?</a:t>
            </a:r>
          </a:p>
          <a:p>
            <a:pPr marL="355600" indent="-355600" algn="just">
              <a:spcBef>
                <a:spcPts val="600"/>
              </a:spcBef>
              <a:buFont typeface="+mj-lt"/>
              <a:buAutoNum type="arabicPeriod"/>
            </a:pPr>
            <a:r>
              <a:rPr lang="en-US" altLang="zh-TW" dirty="0"/>
              <a:t>Can I be sure that </a:t>
            </a:r>
            <a:r>
              <a:rPr lang="en-US" altLang="zh-TW" dirty="0">
                <a:solidFill>
                  <a:srgbClr val="0000FF"/>
                </a:solidFill>
              </a:rPr>
              <a:t>no one else can</a:t>
            </a:r>
            <a:r>
              <a:rPr lang="en-US" altLang="zh-TW" dirty="0"/>
              <a:t> </a:t>
            </a:r>
            <a:r>
              <a:rPr lang="en-US" altLang="zh-TW" dirty="0">
                <a:solidFill>
                  <a:srgbClr val="0000FF"/>
                </a:solidFill>
              </a:rPr>
              <a:t>claim this money</a:t>
            </a:r>
            <a:r>
              <a:rPr lang="en-US" altLang="zh-TW" dirty="0"/>
              <a:t> belongs to them and not me?</a:t>
            </a:r>
          </a:p>
          <a:p>
            <a:pPr algn="just">
              <a:spcBef>
                <a:spcPts val="600"/>
              </a:spcBef>
            </a:pPr>
            <a:r>
              <a:rPr lang="en-US" altLang="zh-TW" dirty="0">
                <a:solidFill>
                  <a:schemeClr val="bg1">
                    <a:lumMod val="50000"/>
                  </a:schemeClr>
                </a:solidFill>
              </a:rPr>
              <a:t>Conventional paper money based</a:t>
            </a:r>
            <a:r>
              <a:rPr lang="en-US" altLang="zh-TW" dirty="0"/>
              <a:t> (stored and transmitted digitally)</a:t>
            </a:r>
          </a:p>
          <a:p>
            <a:pPr lvl="1" algn="just">
              <a:spcBef>
                <a:spcPts val="600"/>
              </a:spcBef>
            </a:pPr>
            <a:r>
              <a:rPr lang="en-US" altLang="zh-TW" dirty="0"/>
              <a:t>The counterfeiting and double-spend issues are handled by </a:t>
            </a:r>
            <a:r>
              <a:rPr lang="en-US" altLang="zh-TW" dirty="0">
                <a:solidFill>
                  <a:srgbClr val="0000FF"/>
                </a:solidFill>
              </a:rPr>
              <a:t>clearing all electronic transactions through central authorities</a:t>
            </a:r>
            <a:r>
              <a:rPr lang="en-US" altLang="zh-TW" dirty="0"/>
              <a:t> that have a global view of the currency in circulation.</a:t>
            </a:r>
          </a:p>
          <a:p>
            <a:pPr algn="just">
              <a:spcBef>
                <a:spcPts val="600"/>
              </a:spcBef>
            </a:pPr>
            <a:r>
              <a:rPr lang="en-US" altLang="zh-TW" dirty="0"/>
              <a:t>Decentralized Digital money</a:t>
            </a:r>
          </a:p>
          <a:p>
            <a:pPr lvl="1" algn="just">
              <a:spcBef>
                <a:spcPts val="600"/>
              </a:spcBef>
            </a:pPr>
            <a:r>
              <a:rPr lang="en-US" altLang="zh-TW" dirty="0">
                <a:solidFill>
                  <a:srgbClr val="FF0000"/>
                </a:solidFill>
              </a:rPr>
              <a:t>Cryptographic digital signatures </a:t>
            </a:r>
            <a:r>
              <a:rPr lang="en-US" altLang="zh-TW" dirty="0"/>
              <a:t>for proving the ownership of the asset. With the </a:t>
            </a:r>
            <a:r>
              <a:rPr lang="en-US" altLang="zh-TW" dirty="0">
                <a:solidFill>
                  <a:srgbClr val="FF0000"/>
                </a:solidFill>
              </a:rPr>
              <a:t>appropriate architecture</a:t>
            </a:r>
            <a:r>
              <a:rPr lang="en-US" altLang="zh-TW" dirty="0"/>
              <a:t>, digital signatures also can be used to address the double-spend issue.</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dirty="0"/>
          </a:p>
        </p:txBody>
      </p:sp>
    </p:spTree>
    <p:extLst>
      <p:ext uri="{BB962C8B-B14F-4D97-AF65-F5344CB8AC3E}">
        <p14:creationId xmlns:p14="http://schemas.microsoft.com/office/powerpoint/2010/main" val="372466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solidFill>
                  <a:srgbClr val="0070C0"/>
                </a:solidFill>
              </a:rPr>
              <a:t>Bitcoin Overview</a:t>
            </a:r>
            <a:r>
              <a:rPr lang="en-US" altLang="zh-TW" dirty="0"/>
              <a:t> (1/3)</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8"/>
            <a:ext cx="10515600" cy="5004543"/>
          </a:xfrm>
        </p:spPr>
        <p:txBody>
          <a:bodyPr>
            <a:normAutofit/>
          </a:bodyPr>
          <a:lstStyle/>
          <a:p>
            <a:pPr algn="just">
              <a:spcBef>
                <a:spcPts val="1200"/>
              </a:spcBef>
            </a:pPr>
            <a:r>
              <a:rPr lang="en-US" altLang="zh-TW" dirty="0"/>
              <a:t>The bitcoin system, unlike traditional banking and payment systems, is based on </a:t>
            </a:r>
            <a:r>
              <a:rPr lang="en-US" altLang="zh-TW" dirty="0">
                <a:solidFill>
                  <a:srgbClr val="FF0000"/>
                </a:solidFill>
              </a:rPr>
              <a:t>decentralized trust</a:t>
            </a:r>
            <a:r>
              <a:rPr lang="en-US" altLang="zh-TW" dirty="0"/>
              <a:t>. Instead of a central trusted authority, in bitcoin, trust is achieved as an emergent property from the interactions of different participants in the bitcoin system.</a:t>
            </a:r>
          </a:p>
          <a:p>
            <a:pPr algn="just">
              <a:spcBef>
                <a:spcPts val="1200"/>
              </a:spcBef>
            </a:pPr>
            <a:r>
              <a:rPr lang="en-US" altLang="zh-TW" dirty="0"/>
              <a:t>The bitcoin system consists of </a:t>
            </a:r>
            <a:r>
              <a:rPr lang="en-US" altLang="zh-TW" dirty="0">
                <a:solidFill>
                  <a:srgbClr val="0000FF"/>
                </a:solidFill>
              </a:rPr>
              <a:t>users</a:t>
            </a:r>
            <a:r>
              <a:rPr lang="en-US" altLang="zh-TW" dirty="0"/>
              <a:t> with </a:t>
            </a:r>
            <a:r>
              <a:rPr lang="en-US" altLang="zh-TW" dirty="0">
                <a:solidFill>
                  <a:srgbClr val="FF0000"/>
                </a:solidFill>
              </a:rPr>
              <a:t>wallets</a:t>
            </a:r>
            <a:r>
              <a:rPr lang="en-US" altLang="zh-TW" dirty="0"/>
              <a:t> containing </a:t>
            </a:r>
            <a:r>
              <a:rPr lang="en-US" altLang="zh-TW" dirty="0">
                <a:solidFill>
                  <a:srgbClr val="FF0000"/>
                </a:solidFill>
              </a:rPr>
              <a:t>keys</a:t>
            </a:r>
            <a:r>
              <a:rPr lang="en-US" altLang="zh-TW" dirty="0"/>
              <a:t>, </a:t>
            </a:r>
            <a:r>
              <a:rPr lang="en-US" altLang="zh-TW" dirty="0">
                <a:solidFill>
                  <a:srgbClr val="FF0000"/>
                </a:solidFill>
              </a:rPr>
              <a:t>transactions</a:t>
            </a:r>
            <a:r>
              <a:rPr lang="en-US" altLang="zh-TW" dirty="0"/>
              <a:t> that are propagated across the network, and </a:t>
            </a:r>
            <a:r>
              <a:rPr lang="en-US" altLang="zh-TW" dirty="0">
                <a:solidFill>
                  <a:srgbClr val="0000FF"/>
                </a:solidFill>
              </a:rPr>
              <a:t>miners</a:t>
            </a:r>
            <a:r>
              <a:rPr lang="en-US" altLang="zh-TW" dirty="0"/>
              <a:t> who produce (via competitive computation) the </a:t>
            </a:r>
            <a:r>
              <a:rPr lang="en-US" altLang="zh-TW" dirty="0">
                <a:solidFill>
                  <a:srgbClr val="FF0000"/>
                </a:solidFill>
              </a:rPr>
              <a:t>consensus blockchain</a:t>
            </a:r>
            <a:r>
              <a:rPr lang="en-US" altLang="zh-TW" dirty="0"/>
              <a:t>, which is the </a:t>
            </a:r>
            <a:r>
              <a:rPr lang="en-US" altLang="zh-TW" dirty="0">
                <a:solidFill>
                  <a:srgbClr val="FF0000"/>
                </a:solidFill>
              </a:rPr>
              <a:t>authoritative ledger of all transactions</a:t>
            </a:r>
            <a:r>
              <a:rPr lang="en-US" altLang="zh-TW" dirty="0"/>
              <a:t>.</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spTree>
    <p:extLst>
      <p:ext uri="{BB962C8B-B14F-4D97-AF65-F5344CB8AC3E}">
        <p14:creationId xmlns:p14="http://schemas.microsoft.com/office/powerpoint/2010/main" val="75792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F1750-DD83-44A9-AD32-14F02A4F35B6}"/>
              </a:ext>
            </a:extLst>
          </p:cNvPr>
          <p:cNvSpPr>
            <a:spLocks noGrp="1"/>
          </p:cNvSpPr>
          <p:nvPr>
            <p:ph type="title"/>
          </p:nvPr>
        </p:nvSpPr>
        <p:spPr>
          <a:xfrm>
            <a:off x="838200" y="272840"/>
            <a:ext cx="10515600" cy="703279"/>
          </a:xfrm>
        </p:spPr>
        <p:txBody>
          <a:bodyPr/>
          <a:lstStyle/>
          <a:p>
            <a:r>
              <a:rPr lang="en-US" altLang="zh-TW" dirty="0"/>
              <a:t>Bitcoin Overview (2/3)</a:t>
            </a:r>
            <a:endParaRPr lang="zh-TW" altLang="en-US" dirty="0"/>
          </a:p>
        </p:txBody>
      </p:sp>
      <p:pic>
        <p:nvPicPr>
          <p:cNvPr id="5" name="內容版面配置區 4">
            <a:extLst>
              <a:ext uri="{FF2B5EF4-FFF2-40B4-BE49-F238E27FC236}">
                <a16:creationId xmlns:a16="http://schemas.microsoft.com/office/drawing/2014/main" id="{D48CC0D4-7CC9-48EB-90A5-FE124D7B91D0}"/>
              </a:ext>
            </a:extLst>
          </p:cNvPr>
          <p:cNvPicPr>
            <a:picLocks noGrp="1" noChangeAspect="1"/>
          </p:cNvPicPr>
          <p:nvPr>
            <p:ph idx="1"/>
          </p:nvPr>
        </p:nvPicPr>
        <p:blipFill>
          <a:blip r:embed="rId2"/>
          <a:stretch>
            <a:fillRect/>
          </a:stretch>
        </p:blipFill>
        <p:spPr>
          <a:xfrm>
            <a:off x="1226750" y="1068404"/>
            <a:ext cx="9738499" cy="5516756"/>
          </a:xfrm>
          <a:prstGeom prst="rect">
            <a:avLst/>
          </a:prstGeom>
        </p:spPr>
      </p:pic>
      <p:sp>
        <p:nvSpPr>
          <p:cNvPr id="4" name="投影片編號版面配置區 3">
            <a:extLst>
              <a:ext uri="{FF2B5EF4-FFF2-40B4-BE49-F238E27FC236}">
                <a16:creationId xmlns:a16="http://schemas.microsoft.com/office/drawing/2014/main" id="{E488B4D7-B955-4FA4-A88F-49BDD8A43C94}"/>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sp>
        <p:nvSpPr>
          <p:cNvPr id="3" name="矩形 2">
            <a:extLst>
              <a:ext uri="{FF2B5EF4-FFF2-40B4-BE49-F238E27FC236}">
                <a16:creationId xmlns:a16="http://schemas.microsoft.com/office/drawing/2014/main" id="{80AAC504-C860-4F87-AFCB-A2900EE26FA8}"/>
              </a:ext>
            </a:extLst>
          </p:cNvPr>
          <p:cNvSpPr/>
          <p:nvPr/>
        </p:nvSpPr>
        <p:spPr>
          <a:xfrm>
            <a:off x="4913453" y="2164466"/>
            <a:ext cx="277793" cy="12732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07E64461-572C-4DF1-849A-5395C29A54BF}"/>
              </a:ext>
            </a:extLst>
          </p:cNvPr>
          <p:cNvSpPr/>
          <p:nvPr/>
        </p:nvSpPr>
        <p:spPr>
          <a:xfrm>
            <a:off x="6429737" y="2164465"/>
            <a:ext cx="324091" cy="127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a:extLst>
              <a:ext uri="{FF2B5EF4-FFF2-40B4-BE49-F238E27FC236}">
                <a16:creationId xmlns:a16="http://schemas.microsoft.com/office/drawing/2014/main" id="{635E21C0-0B12-43D2-92E9-C5689D712CD1}"/>
              </a:ext>
            </a:extLst>
          </p:cNvPr>
          <p:cNvCxnSpPr/>
          <p:nvPr/>
        </p:nvCxnSpPr>
        <p:spPr>
          <a:xfrm>
            <a:off x="7494608" y="1649392"/>
            <a:ext cx="5150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91C4EB78-E4DE-4F4A-B2BE-45ED33BCE280}"/>
              </a:ext>
            </a:extLst>
          </p:cNvPr>
          <p:cNvCxnSpPr>
            <a:cxnSpLocks/>
          </p:cNvCxnSpPr>
          <p:nvPr/>
        </p:nvCxnSpPr>
        <p:spPr>
          <a:xfrm>
            <a:off x="8623139" y="2066080"/>
            <a:ext cx="462988"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592BC161-5E1D-48F1-9335-A125EDB971F0}"/>
              </a:ext>
            </a:extLst>
          </p:cNvPr>
          <p:cNvCxnSpPr>
            <a:cxnSpLocks/>
          </p:cNvCxnSpPr>
          <p:nvPr/>
        </p:nvCxnSpPr>
        <p:spPr>
          <a:xfrm>
            <a:off x="8634714" y="2627452"/>
            <a:ext cx="532435"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29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F1750-DD83-44A9-AD32-14F02A4F35B6}"/>
              </a:ext>
            </a:extLst>
          </p:cNvPr>
          <p:cNvSpPr>
            <a:spLocks noGrp="1"/>
          </p:cNvSpPr>
          <p:nvPr>
            <p:ph type="title"/>
          </p:nvPr>
        </p:nvSpPr>
        <p:spPr>
          <a:xfrm>
            <a:off x="838200" y="272840"/>
            <a:ext cx="10515600" cy="703279"/>
          </a:xfrm>
        </p:spPr>
        <p:txBody>
          <a:bodyPr/>
          <a:lstStyle/>
          <a:p>
            <a:r>
              <a:rPr lang="en-US" altLang="zh-TW" dirty="0"/>
              <a:t>Bitcoin Overview (3/3)</a:t>
            </a:r>
            <a:endParaRPr lang="zh-TW" altLang="en-US" dirty="0"/>
          </a:p>
        </p:txBody>
      </p:sp>
      <p:sp>
        <p:nvSpPr>
          <p:cNvPr id="4" name="投影片編號版面配置區 3">
            <a:extLst>
              <a:ext uri="{FF2B5EF4-FFF2-40B4-BE49-F238E27FC236}">
                <a16:creationId xmlns:a16="http://schemas.microsoft.com/office/drawing/2014/main" id="{E488B4D7-B955-4FA4-A88F-49BDD8A43C94}"/>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pic>
        <p:nvPicPr>
          <p:cNvPr id="12" name="內容版面配置區 11">
            <a:extLst>
              <a:ext uri="{FF2B5EF4-FFF2-40B4-BE49-F238E27FC236}">
                <a16:creationId xmlns:a16="http://schemas.microsoft.com/office/drawing/2014/main" id="{C574F566-CA0B-4696-BDDB-79E2341F8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835" y="982268"/>
            <a:ext cx="7936330" cy="5602892"/>
          </a:xfrm>
        </p:spPr>
      </p:pic>
    </p:spTree>
    <p:extLst>
      <p:ext uri="{BB962C8B-B14F-4D97-AF65-F5344CB8AC3E}">
        <p14:creationId xmlns:p14="http://schemas.microsoft.com/office/powerpoint/2010/main" val="1520507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solidFill>
                  <a:srgbClr val="0070C0"/>
                </a:solidFill>
              </a:rPr>
              <a:t>Bitcoin Transactions </a:t>
            </a:r>
            <a:r>
              <a:rPr lang="en-US" altLang="zh-TW" dirty="0"/>
              <a:t>(1/3)</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8"/>
            <a:ext cx="10515600" cy="5004543"/>
          </a:xfrm>
        </p:spPr>
        <p:txBody>
          <a:bodyPr>
            <a:normAutofit/>
          </a:bodyPr>
          <a:lstStyle/>
          <a:p>
            <a:pPr algn="just">
              <a:spcBef>
                <a:spcPts val="1200"/>
              </a:spcBef>
            </a:pPr>
            <a:r>
              <a:rPr lang="en-US" altLang="zh-TW" dirty="0"/>
              <a:t>A transaction tells the network that the owner of some bitcoin value has authorized the transfer of that value to another owner. The new owner can spend the bitcoin by creating another transaction that authorizes transfer to another owner, etc., in a chain of ownership.</a:t>
            </a:r>
          </a:p>
          <a:p>
            <a:pPr algn="just">
              <a:spcBef>
                <a:spcPts val="1200"/>
              </a:spcBef>
            </a:pPr>
            <a:r>
              <a:rPr lang="en-US" altLang="zh-TW" dirty="0"/>
              <a:t>Transactions are like lines in a double-entry bookkeeping ledger. Each transaction contains one or more “</a:t>
            </a:r>
            <a:r>
              <a:rPr lang="en-US" altLang="zh-TW" dirty="0">
                <a:solidFill>
                  <a:srgbClr val="0000FF"/>
                </a:solidFill>
              </a:rPr>
              <a:t>inputs</a:t>
            </a:r>
            <a:r>
              <a:rPr lang="en-US" altLang="zh-TW" dirty="0"/>
              <a:t>,” which are like debits against a bitcoin account. On the other side of the transaction, there are one or more “</a:t>
            </a:r>
            <a:r>
              <a:rPr lang="en-US" altLang="zh-TW" dirty="0">
                <a:solidFill>
                  <a:srgbClr val="0000FF"/>
                </a:solidFill>
              </a:rPr>
              <a:t>outputs</a:t>
            </a:r>
            <a:r>
              <a:rPr lang="en-US" altLang="zh-TW" dirty="0"/>
              <a:t>,” which are like credits added to a bitcoin account. </a:t>
            </a:r>
          </a:p>
          <a:p>
            <a:pPr lvl="1" algn="just">
              <a:spcBef>
                <a:spcPts val="1200"/>
              </a:spcBef>
            </a:pPr>
            <a:r>
              <a:rPr lang="en-US" altLang="zh-TW" dirty="0"/>
              <a:t>Outputs add up to slightly less than inputs and the difference represents an implied </a:t>
            </a:r>
            <a:r>
              <a:rPr lang="en-US" altLang="zh-TW" dirty="0">
                <a:solidFill>
                  <a:srgbClr val="0000FF"/>
                </a:solidFill>
              </a:rPr>
              <a:t>transaction fee</a:t>
            </a:r>
            <a:r>
              <a:rPr lang="en-US" altLang="zh-TW" dirty="0"/>
              <a:t>, which is a small payment collected by the miner who includes the transaction in the ledger.</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spTree>
    <p:extLst>
      <p:ext uri="{BB962C8B-B14F-4D97-AF65-F5344CB8AC3E}">
        <p14:creationId xmlns:p14="http://schemas.microsoft.com/office/powerpoint/2010/main" val="94193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solidFill>
                  <a:srgbClr val="0070C0"/>
                </a:solidFill>
              </a:rPr>
              <a:t>What is Bitcoin? </a:t>
            </a:r>
            <a:r>
              <a:rPr lang="en-US" altLang="zh-TW" dirty="0"/>
              <a:t>(1/3)</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8"/>
            <a:ext cx="10515600" cy="5004543"/>
          </a:xfrm>
        </p:spPr>
        <p:txBody>
          <a:bodyPr>
            <a:normAutofit/>
          </a:bodyPr>
          <a:lstStyle/>
          <a:p>
            <a:pPr algn="just">
              <a:spcBef>
                <a:spcPts val="1200"/>
              </a:spcBef>
            </a:pPr>
            <a:r>
              <a:rPr lang="en-US" altLang="zh-TW" dirty="0"/>
              <a:t>Bitcoin is a collection of concepts and technologies that form the basis of a </a:t>
            </a:r>
            <a:r>
              <a:rPr lang="en-US" altLang="zh-TW" dirty="0">
                <a:solidFill>
                  <a:srgbClr val="0000FF"/>
                </a:solidFill>
              </a:rPr>
              <a:t>digital money ecosystem</a:t>
            </a:r>
            <a:r>
              <a:rPr lang="en-US" altLang="zh-TW" dirty="0"/>
              <a:t>. </a:t>
            </a:r>
            <a:r>
              <a:rPr lang="en-US" altLang="zh-TW" dirty="0">
                <a:solidFill>
                  <a:srgbClr val="FF0000"/>
                </a:solidFill>
                <a:effectLst>
                  <a:outerShdw blurRad="38100" dist="38100" dir="2700000" algn="tl">
                    <a:srgbClr val="000000">
                      <a:alpha val="43137"/>
                    </a:srgbClr>
                  </a:outerShdw>
                </a:effectLst>
              </a:rPr>
              <a:t>Units of currency</a:t>
            </a:r>
            <a:r>
              <a:rPr lang="en-US" altLang="zh-TW" dirty="0">
                <a:effectLst>
                  <a:outerShdw blurRad="38100" dist="38100" dir="2700000" algn="tl">
                    <a:srgbClr val="000000">
                      <a:alpha val="43137"/>
                    </a:srgbClr>
                  </a:outerShdw>
                </a:effectLst>
              </a:rPr>
              <a:t> </a:t>
            </a:r>
            <a:r>
              <a:rPr lang="en-US" altLang="zh-TW" dirty="0"/>
              <a:t>called </a:t>
            </a:r>
            <a:r>
              <a:rPr lang="en-US" altLang="zh-TW" dirty="0">
                <a:solidFill>
                  <a:srgbClr val="FF0000"/>
                </a:solidFill>
              </a:rPr>
              <a:t>bitcoin</a:t>
            </a:r>
            <a:r>
              <a:rPr lang="en-US" altLang="zh-TW" dirty="0"/>
              <a:t> are used to store and transmit </a:t>
            </a:r>
            <a:r>
              <a:rPr lang="en-US" altLang="zh-TW" dirty="0">
                <a:solidFill>
                  <a:srgbClr val="FF0000"/>
                </a:solidFill>
              </a:rPr>
              <a:t>value</a:t>
            </a:r>
            <a:r>
              <a:rPr lang="en-US" altLang="zh-TW" dirty="0"/>
              <a:t> among participants in the bitcoin network. Unlike traditional currencies, </a:t>
            </a:r>
            <a:r>
              <a:rPr lang="en-US" altLang="zh-TW" dirty="0">
                <a:solidFill>
                  <a:srgbClr val="0000FF"/>
                </a:solidFill>
              </a:rPr>
              <a:t>bitcoin are entirely virtual</a:t>
            </a:r>
            <a:r>
              <a:rPr lang="en-US" altLang="zh-TW" dirty="0"/>
              <a:t>.</a:t>
            </a:r>
          </a:p>
          <a:p>
            <a:pPr algn="just">
              <a:spcBef>
                <a:spcPts val="1200"/>
              </a:spcBef>
            </a:pPr>
            <a:r>
              <a:rPr lang="en-US" altLang="zh-TW" dirty="0"/>
              <a:t>Users of bitcoin own </a:t>
            </a:r>
            <a:r>
              <a:rPr lang="en-US" altLang="zh-TW" dirty="0">
                <a:solidFill>
                  <a:srgbClr val="FF0000"/>
                </a:solidFill>
              </a:rPr>
              <a:t>keys</a:t>
            </a:r>
            <a:r>
              <a:rPr lang="en-US" altLang="zh-TW" dirty="0"/>
              <a:t> that allow them to </a:t>
            </a:r>
            <a:r>
              <a:rPr lang="en-US" altLang="zh-TW" dirty="0">
                <a:solidFill>
                  <a:srgbClr val="0000FF"/>
                </a:solidFill>
              </a:rPr>
              <a:t>prove ownership </a:t>
            </a:r>
            <a:r>
              <a:rPr lang="en-US" altLang="zh-TW" dirty="0"/>
              <a:t>of bitcoin in the bitcoin network. With these keys they can </a:t>
            </a:r>
            <a:r>
              <a:rPr lang="en-US" altLang="zh-TW" dirty="0">
                <a:solidFill>
                  <a:srgbClr val="0000FF"/>
                </a:solidFill>
              </a:rPr>
              <a:t>sign transactions</a:t>
            </a:r>
            <a:r>
              <a:rPr lang="en-US" altLang="zh-TW" dirty="0"/>
              <a:t> to </a:t>
            </a:r>
            <a:r>
              <a:rPr lang="en-US" altLang="zh-TW" dirty="0">
                <a:solidFill>
                  <a:srgbClr val="FF0000"/>
                </a:solidFill>
              </a:rPr>
              <a:t>unlock the value </a:t>
            </a:r>
            <a:r>
              <a:rPr lang="en-US" altLang="zh-TW" dirty="0"/>
              <a:t>and spend it by </a:t>
            </a:r>
            <a:r>
              <a:rPr lang="en-US" altLang="zh-TW" dirty="0">
                <a:solidFill>
                  <a:srgbClr val="FF0000"/>
                </a:solidFill>
              </a:rPr>
              <a:t>transferring</a:t>
            </a:r>
            <a:r>
              <a:rPr lang="en-US" altLang="zh-TW" dirty="0"/>
              <a:t> it to a new owner.</a:t>
            </a:r>
          </a:p>
          <a:p>
            <a:pPr lvl="1" algn="just">
              <a:spcBef>
                <a:spcPts val="1200"/>
              </a:spcBef>
            </a:pPr>
            <a:r>
              <a:rPr lang="en-US" altLang="zh-TW" dirty="0"/>
              <a:t>Keys are often stored in a </a:t>
            </a:r>
            <a:r>
              <a:rPr lang="en-US" altLang="zh-TW" dirty="0">
                <a:solidFill>
                  <a:srgbClr val="FF0000"/>
                </a:solidFill>
              </a:rPr>
              <a:t>digital wallet </a:t>
            </a:r>
            <a:r>
              <a:rPr lang="en-US" altLang="zh-TW" dirty="0"/>
              <a:t>on each user’s computer or smartphone. Possession of the key that can sign a transaction is the only prerequisite to spending bitcoin, putting the control entirely in the hands of each user.</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a:t>
            </a:fld>
            <a:endParaRPr lang="zh-TW" altLang="en-US" dirty="0"/>
          </a:p>
        </p:txBody>
      </p:sp>
    </p:spTree>
    <p:extLst>
      <p:ext uri="{BB962C8B-B14F-4D97-AF65-F5344CB8AC3E}">
        <p14:creationId xmlns:p14="http://schemas.microsoft.com/office/powerpoint/2010/main" val="199654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a:xfrm>
            <a:off x="838200" y="278500"/>
            <a:ext cx="10515600" cy="1016203"/>
          </a:xfrm>
        </p:spPr>
        <p:txBody>
          <a:bodyPr/>
          <a:lstStyle/>
          <a:p>
            <a:r>
              <a:rPr lang="en-US" altLang="zh-TW" dirty="0"/>
              <a:t>Bitcoin Transactions (2/3)</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pic>
        <p:nvPicPr>
          <p:cNvPr id="5" name="內容版面配置區 4">
            <a:extLst>
              <a:ext uri="{FF2B5EF4-FFF2-40B4-BE49-F238E27FC236}">
                <a16:creationId xmlns:a16="http://schemas.microsoft.com/office/drawing/2014/main" id="{34B8BAD5-9FA1-442F-9D40-19AB3BD19C34}"/>
              </a:ext>
            </a:extLst>
          </p:cNvPr>
          <p:cNvPicPr>
            <a:picLocks noGrp="1" noChangeAspect="1"/>
          </p:cNvPicPr>
          <p:nvPr>
            <p:ph idx="1"/>
          </p:nvPr>
        </p:nvPicPr>
        <p:blipFill>
          <a:blip r:embed="rId2"/>
          <a:stretch>
            <a:fillRect/>
          </a:stretch>
        </p:blipFill>
        <p:spPr>
          <a:xfrm>
            <a:off x="2334225" y="1250031"/>
            <a:ext cx="7523550" cy="5242844"/>
          </a:xfrm>
          <a:prstGeom prst="rect">
            <a:avLst/>
          </a:prstGeom>
        </p:spPr>
      </p:pic>
    </p:spTree>
    <p:extLst>
      <p:ext uri="{BB962C8B-B14F-4D97-AF65-F5344CB8AC3E}">
        <p14:creationId xmlns:p14="http://schemas.microsoft.com/office/powerpoint/2010/main" val="234408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Bitcoin Transactions (3/3)</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8"/>
            <a:ext cx="10515600" cy="5004543"/>
          </a:xfrm>
        </p:spPr>
        <p:txBody>
          <a:bodyPr>
            <a:normAutofit/>
          </a:bodyPr>
          <a:lstStyle/>
          <a:p>
            <a:pPr algn="just">
              <a:spcBef>
                <a:spcPts val="1200"/>
              </a:spcBef>
            </a:pPr>
            <a:r>
              <a:rPr lang="en-US" altLang="zh-TW" dirty="0"/>
              <a:t>The transaction also contains </a:t>
            </a:r>
            <a:r>
              <a:rPr lang="en-US" altLang="zh-TW" dirty="0">
                <a:solidFill>
                  <a:srgbClr val="FF0000"/>
                </a:solidFill>
              </a:rPr>
              <a:t>proof of ownership </a:t>
            </a:r>
            <a:r>
              <a:rPr lang="en-US" altLang="zh-TW" dirty="0"/>
              <a:t>for each amount of bitcoin (inputs) whose value is being spent, </a:t>
            </a:r>
            <a:r>
              <a:rPr lang="en-US" altLang="zh-TW" dirty="0">
                <a:solidFill>
                  <a:srgbClr val="FF0000"/>
                </a:solidFill>
              </a:rPr>
              <a:t>in the form of a digital signature from the owner</a:t>
            </a:r>
            <a:r>
              <a:rPr lang="en-US" altLang="zh-TW" dirty="0"/>
              <a:t>, which can be independently validated by anyone. In bitcoin terms, “</a:t>
            </a:r>
            <a:r>
              <a:rPr lang="en-US" altLang="zh-TW" dirty="0">
                <a:solidFill>
                  <a:srgbClr val="0000FF"/>
                </a:solidFill>
              </a:rPr>
              <a:t>spending</a:t>
            </a:r>
            <a:r>
              <a:rPr lang="en-US" altLang="zh-TW" dirty="0"/>
              <a:t>” </a:t>
            </a:r>
            <a:r>
              <a:rPr lang="en-US" altLang="zh-TW" dirty="0">
                <a:solidFill>
                  <a:srgbClr val="0000FF"/>
                </a:solidFill>
              </a:rPr>
              <a:t>is signing a transaction that transfers value</a:t>
            </a:r>
            <a:r>
              <a:rPr lang="en-US" altLang="zh-TW" dirty="0"/>
              <a:t> from a previous transaction over to a new owner identified by a bitcoin address.</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pic>
        <p:nvPicPr>
          <p:cNvPr id="12" name="圖片 11">
            <a:extLst>
              <a:ext uri="{FF2B5EF4-FFF2-40B4-BE49-F238E27FC236}">
                <a16:creationId xmlns:a16="http://schemas.microsoft.com/office/drawing/2014/main" id="{E1E8FF2E-CA2C-4E9A-8441-4CDCF036A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548" y="3436296"/>
            <a:ext cx="4150008" cy="3063251"/>
          </a:xfrm>
          <a:prstGeom prst="rect">
            <a:avLst/>
          </a:prstGeom>
        </p:spPr>
      </p:pic>
      <p:pic>
        <p:nvPicPr>
          <p:cNvPr id="10" name="圖片 9">
            <a:extLst>
              <a:ext uri="{FF2B5EF4-FFF2-40B4-BE49-F238E27FC236}">
                <a16:creationId xmlns:a16="http://schemas.microsoft.com/office/drawing/2014/main" id="{925BAA98-DD8D-4778-B899-2D1197F26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62111"/>
            <a:ext cx="6002407" cy="1865798"/>
          </a:xfrm>
          <a:prstGeom prst="rect">
            <a:avLst/>
          </a:prstGeom>
        </p:spPr>
      </p:pic>
      <p:sp>
        <p:nvSpPr>
          <p:cNvPr id="13" name="文字方塊 12">
            <a:extLst>
              <a:ext uri="{FF2B5EF4-FFF2-40B4-BE49-F238E27FC236}">
                <a16:creationId xmlns:a16="http://schemas.microsoft.com/office/drawing/2014/main" id="{E887FD7A-3576-48BF-9116-A620E47BEC0A}"/>
              </a:ext>
            </a:extLst>
          </p:cNvPr>
          <p:cNvSpPr txBox="1"/>
          <p:nvPr/>
        </p:nvSpPr>
        <p:spPr>
          <a:xfrm>
            <a:off x="1741269" y="6095925"/>
            <a:ext cx="6584880" cy="369332"/>
          </a:xfrm>
          <a:prstGeom prst="rect">
            <a:avLst/>
          </a:prstGeom>
          <a:noFill/>
        </p:spPr>
        <p:txBody>
          <a:bodyPr wrap="none" rtlCol="0">
            <a:spAutoFit/>
          </a:bodyPr>
          <a:lstStyle/>
          <a:p>
            <a:r>
              <a:rPr lang="en-US" altLang="zh-TW" dirty="0"/>
              <a:t>(</a:t>
            </a:r>
            <a:r>
              <a:rPr lang="en-US" altLang="zh-TW" dirty="0">
                <a:solidFill>
                  <a:srgbClr val="FF0000"/>
                </a:solidFill>
              </a:rPr>
              <a:t>These details will be covered in the lecture of “Bitcoin Transaction”</a:t>
            </a:r>
            <a:r>
              <a:rPr lang="en-US" altLang="zh-TW" dirty="0"/>
              <a:t>)</a:t>
            </a:r>
            <a:endParaRPr lang="zh-TW" altLang="en-US" dirty="0"/>
          </a:p>
        </p:txBody>
      </p:sp>
    </p:spTree>
    <p:extLst>
      <p:ext uri="{BB962C8B-B14F-4D97-AF65-F5344CB8AC3E}">
        <p14:creationId xmlns:p14="http://schemas.microsoft.com/office/powerpoint/2010/main" val="579566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Make Change (1/2)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sp>
        <p:nvSpPr>
          <p:cNvPr id="6" name="內容版面配置區 5">
            <a:extLst>
              <a:ext uri="{FF2B5EF4-FFF2-40B4-BE49-F238E27FC236}">
                <a16:creationId xmlns:a16="http://schemas.microsoft.com/office/drawing/2014/main" id="{360F9007-4EB5-4429-9666-3080FD178102}"/>
              </a:ext>
            </a:extLst>
          </p:cNvPr>
          <p:cNvSpPr>
            <a:spLocks noGrp="1"/>
          </p:cNvSpPr>
          <p:nvPr>
            <p:ph idx="1"/>
          </p:nvPr>
        </p:nvSpPr>
        <p:spPr/>
        <p:txBody>
          <a:bodyPr>
            <a:normAutofit/>
          </a:bodyPr>
          <a:lstStyle/>
          <a:p>
            <a:pPr algn="just"/>
            <a:r>
              <a:rPr lang="en-US" altLang="zh-TW" dirty="0"/>
              <a:t>Many bitcoin transactions will include outputs that reference both </a:t>
            </a:r>
            <a:r>
              <a:rPr lang="en-US" altLang="zh-TW" dirty="0">
                <a:solidFill>
                  <a:srgbClr val="0000FF"/>
                </a:solidFill>
              </a:rPr>
              <a:t>an address of the new owner</a:t>
            </a:r>
            <a:r>
              <a:rPr lang="en-US" altLang="zh-TW" dirty="0"/>
              <a:t> and </a:t>
            </a:r>
            <a:r>
              <a:rPr lang="en-US" altLang="zh-TW" dirty="0">
                <a:solidFill>
                  <a:srgbClr val="FF0000"/>
                </a:solidFill>
              </a:rPr>
              <a:t>an address of the current owner</a:t>
            </a:r>
            <a:r>
              <a:rPr lang="en-US" altLang="zh-TW" dirty="0"/>
              <a:t>, called </a:t>
            </a:r>
            <a:r>
              <a:rPr lang="en-US" altLang="zh-TW" dirty="0">
                <a:solidFill>
                  <a:srgbClr val="FF0000"/>
                </a:solidFill>
              </a:rPr>
              <a:t>the change address</a:t>
            </a:r>
            <a:r>
              <a:rPr lang="en-US" altLang="zh-TW" dirty="0"/>
              <a:t>.</a:t>
            </a:r>
          </a:p>
          <a:p>
            <a:pPr algn="just"/>
            <a:r>
              <a:rPr lang="en-US" altLang="zh-TW" dirty="0"/>
              <a:t>If you purchased an item that costs 5 bitcoin but only had a 20 bitcoin input to use, you would send one output of 5 bitcoin to the store owner and one output of 15 bitcoin back to yourself as change (less any applicable transaction fee).</a:t>
            </a:r>
          </a:p>
          <a:p>
            <a:pPr algn="just"/>
            <a:r>
              <a:rPr lang="en-US" altLang="zh-TW" dirty="0"/>
              <a:t>Importantly, </a:t>
            </a:r>
            <a:r>
              <a:rPr lang="en-US" altLang="zh-TW" dirty="0">
                <a:solidFill>
                  <a:srgbClr val="FF0000"/>
                </a:solidFill>
              </a:rPr>
              <a:t>the change address does not have to be the same address as that of the input</a:t>
            </a:r>
            <a:r>
              <a:rPr lang="en-US" altLang="zh-TW" dirty="0"/>
              <a:t> and for privacy reasons is often a new address from the owner’s wallet.</a:t>
            </a:r>
            <a:endParaRPr lang="zh-TW" altLang="en-US" dirty="0"/>
          </a:p>
        </p:txBody>
      </p:sp>
    </p:spTree>
    <p:extLst>
      <p:ext uri="{BB962C8B-B14F-4D97-AF65-F5344CB8AC3E}">
        <p14:creationId xmlns:p14="http://schemas.microsoft.com/office/powerpoint/2010/main" val="2764402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Make Change (2/2)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sp>
        <p:nvSpPr>
          <p:cNvPr id="6" name="內容版面配置區 5">
            <a:extLst>
              <a:ext uri="{FF2B5EF4-FFF2-40B4-BE49-F238E27FC236}">
                <a16:creationId xmlns:a16="http://schemas.microsoft.com/office/drawing/2014/main" id="{360F9007-4EB5-4429-9666-3080FD178102}"/>
              </a:ext>
            </a:extLst>
          </p:cNvPr>
          <p:cNvSpPr>
            <a:spLocks noGrp="1"/>
          </p:cNvSpPr>
          <p:nvPr>
            <p:ph idx="1"/>
          </p:nvPr>
        </p:nvSpPr>
        <p:spPr/>
        <p:txBody>
          <a:bodyPr>
            <a:normAutofit/>
          </a:bodyPr>
          <a:lstStyle/>
          <a:p>
            <a:pPr algn="just"/>
            <a:r>
              <a:rPr lang="en-US" altLang="zh-TW" dirty="0"/>
              <a:t>Different wallets may use different strategies when aggregating inputs to make a payment requested by the user.</a:t>
            </a:r>
          </a:p>
          <a:p>
            <a:pPr algn="just"/>
            <a:r>
              <a:rPr lang="en-US" altLang="zh-TW" dirty="0"/>
              <a:t>They might aggregate many small inputs, or use one that is equal to or larger than the desired payment. Unless the wallet can aggregate inputs in such a way to exactly match the desired payment plus transaction fees, the wallet will need to generate some change.</a:t>
            </a:r>
          </a:p>
        </p:txBody>
      </p:sp>
      <p:pic>
        <p:nvPicPr>
          <p:cNvPr id="5" name="圖片 4">
            <a:extLst>
              <a:ext uri="{FF2B5EF4-FFF2-40B4-BE49-F238E27FC236}">
                <a16:creationId xmlns:a16="http://schemas.microsoft.com/office/drawing/2014/main" id="{D810904D-5EDE-4973-B035-27BB95743E6E}"/>
              </a:ext>
            </a:extLst>
          </p:cNvPr>
          <p:cNvPicPr>
            <a:picLocks noChangeAspect="1"/>
          </p:cNvPicPr>
          <p:nvPr/>
        </p:nvPicPr>
        <p:blipFill rotWithShape="1">
          <a:blip r:embed="rId2">
            <a:extLst>
              <a:ext uri="{28A0092B-C50C-407E-A947-70E740481C1C}">
                <a14:useLocalDpi xmlns:a14="http://schemas.microsoft.com/office/drawing/2010/main" val="0"/>
              </a:ext>
            </a:extLst>
          </a:blip>
          <a:srcRect l="10489" r="10101"/>
          <a:stretch/>
        </p:blipFill>
        <p:spPr>
          <a:xfrm>
            <a:off x="2016492" y="4299621"/>
            <a:ext cx="8159016" cy="1404250"/>
          </a:xfrm>
          <a:prstGeom prst="rect">
            <a:avLst/>
          </a:prstGeom>
        </p:spPr>
      </p:pic>
    </p:spTree>
    <p:extLst>
      <p:ext uri="{BB962C8B-B14F-4D97-AF65-F5344CB8AC3E}">
        <p14:creationId xmlns:p14="http://schemas.microsoft.com/office/powerpoint/2010/main" val="2384653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Transactions Chains (1/2)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24</a:t>
            </a:fld>
            <a:endParaRPr lang="zh-TW" altLang="en-US"/>
          </a:p>
        </p:txBody>
      </p:sp>
      <p:sp>
        <p:nvSpPr>
          <p:cNvPr id="6" name="內容版面配置區 5">
            <a:extLst>
              <a:ext uri="{FF2B5EF4-FFF2-40B4-BE49-F238E27FC236}">
                <a16:creationId xmlns:a16="http://schemas.microsoft.com/office/drawing/2014/main" id="{DC860DF5-531A-4070-9455-1148A135FCB4}"/>
              </a:ext>
            </a:extLst>
          </p:cNvPr>
          <p:cNvSpPr>
            <a:spLocks noGrp="1"/>
          </p:cNvSpPr>
          <p:nvPr>
            <p:ph idx="1"/>
          </p:nvPr>
        </p:nvSpPr>
        <p:spPr/>
        <p:txBody>
          <a:bodyPr/>
          <a:lstStyle/>
          <a:p>
            <a:pPr algn="just"/>
            <a:r>
              <a:rPr lang="en-US" altLang="zh-TW" dirty="0">
                <a:solidFill>
                  <a:srgbClr val="0000FF"/>
                </a:solidFill>
              </a:rPr>
              <a:t>Transactions move value from transaction inputs to transaction outputs</a:t>
            </a:r>
            <a:r>
              <a:rPr lang="en-US" altLang="zh-TW" dirty="0"/>
              <a:t>. An input is a reference to a previous transaction’s output, showing where the value is coming from.</a:t>
            </a:r>
          </a:p>
          <a:p>
            <a:pPr algn="just"/>
            <a:r>
              <a:rPr lang="en-US" altLang="zh-TW" dirty="0"/>
              <a:t>A transaction output directs a specific value to a new owner’s bitcoin address and can include a change output back to the original owner. </a:t>
            </a:r>
            <a:r>
              <a:rPr lang="en-US" altLang="zh-TW" dirty="0">
                <a:solidFill>
                  <a:srgbClr val="FF0000"/>
                </a:solidFill>
              </a:rPr>
              <a:t>Outputs from one transaction can be used as inputs in a new transaction</a:t>
            </a:r>
            <a:r>
              <a:rPr lang="en-US" altLang="zh-TW" dirty="0"/>
              <a:t>, thus creating a chain of ownership as the value is moved from owner to owner.</a:t>
            </a:r>
            <a:endParaRPr lang="zh-TW" altLang="en-US" dirty="0"/>
          </a:p>
        </p:txBody>
      </p:sp>
    </p:spTree>
    <p:extLst>
      <p:ext uri="{BB962C8B-B14F-4D97-AF65-F5344CB8AC3E}">
        <p14:creationId xmlns:p14="http://schemas.microsoft.com/office/powerpoint/2010/main" val="13567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a:xfrm>
            <a:off x="838200" y="365126"/>
            <a:ext cx="10515600" cy="763710"/>
          </a:xfrm>
        </p:spPr>
        <p:txBody>
          <a:bodyPr/>
          <a:lstStyle/>
          <a:p>
            <a:r>
              <a:rPr lang="en-US" altLang="zh-TW" dirty="0"/>
              <a:t>Transactions Chains (2/2)</a:t>
            </a:r>
            <a:endParaRPr lang="zh-TW" altLang="en-US" dirty="0"/>
          </a:p>
        </p:txBody>
      </p:sp>
      <p:pic>
        <p:nvPicPr>
          <p:cNvPr id="5" name="內容版面配置區 4">
            <a:extLst>
              <a:ext uri="{FF2B5EF4-FFF2-40B4-BE49-F238E27FC236}">
                <a16:creationId xmlns:a16="http://schemas.microsoft.com/office/drawing/2014/main" id="{38D183D8-79E1-4EC1-9F3A-2248629C74AD}"/>
              </a:ext>
            </a:extLst>
          </p:cNvPr>
          <p:cNvPicPr>
            <a:picLocks noGrp="1" noChangeAspect="1"/>
          </p:cNvPicPr>
          <p:nvPr>
            <p:ph idx="1"/>
          </p:nvPr>
        </p:nvPicPr>
        <p:blipFill>
          <a:blip r:embed="rId2"/>
          <a:stretch>
            <a:fillRect/>
          </a:stretch>
        </p:blipFill>
        <p:spPr>
          <a:xfrm>
            <a:off x="1997188" y="1283587"/>
            <a:ext cx="8197623" cy="5148386"/>
          </a:xfrm>
          <a:prstGeom prst="rect">
            <a:avLst/>
          </a:prstGeom>
        </p:spPr>
      </p:pic>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25</a:t>
            </a:fld>
            <a:endParaRPr lang="zh-TW" altLang="en-US"/>
          </a:p>
        </p:txBody>
      </p:sp>
    </p:spTree>
    <p:extLst>
      <p:ext uri="{BB962C8B-B14F-4D97-AF65-F5344CB8AC3E}">
        <p14:creationId xmlns:p14="http://schemas.microsoft.com/office/powerpoint/2010/main" val="1152600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a:xfrm>
            <a:off x="838200" y="250168"/>
            <a:ext cx="10515600" cy="706767"/>
          </a:xfrm>
        </p:spPr>
        <p:txBody>
          <a:bodyPr/>
          <a:lstStyle/>
          <a:p>
            <a:r>
              <a:rPr lang="en-US" altLang="zh-TW" dirty="0"/>
              <a:t>Transaction Forms</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26</a:t>
            </a:fld>
            <a:endParaRPr lang="zh-TW" altLang="en-US"/>
          </a:p>
        </p:txBody>
      </p:sp>
      <p:pic>
        <p:nvPicPr>
          <p:cNvPr id="3" name="圖片 2">
            <a:extLst>
              <a:ext uri="{FF2B5EF4-FFF2-40B4-BE49-F238E27FC236}">
                <a16:creationId xmlns:a16="http://schemas.microsoft.com/office/drawing/2014/main" id="{EC77AEF1-3E0D-4A2C-B636-DB662A5BA54C}"/>
              </a:ext>
            </a:extLst>
          </p:cNvPr>
          <p:cNvPicPr>
            <a:picLocks noChangeAspect="1"/>
          </p:cNvPicPr>
          <p:nvPr/>
        </p:nvPicPr>
        <p:blipFill>
          <a:blip r:embed="rId2"/>
          <a:stretch>
            <a:fillRect/>
          </a:stretch>
        </p:blipFill>
        <p:spPr>
          <a:xfrm>
            <a:off x="3866901" y="1080834"/>
            <a:ext cx="4458197" cy="2571260"/>
          </a:xfrm>
          <a:prstGeom prst="rect">
            <a:avLst/>
          </a:prstGeom>
        </p:spPr>
      </p:pic>
      <p:pic>
        <p:nvPicPr>
          <p:cNvPr id="5" name="圖片 4">
            <a:extLst>
              <a:ext uri="{FF2B5EF4-FFF2-40B4-BE49-F238E27FC236}">
                <a16:creationId xmlns:a16="http://schemas.microsoft.com/office/drawing/2014/main" id="{9F26C90C-CE63-40D1-8586-9AFEF6282D89}"/>
              </a:ext>
            </a:extLst>
          </p:cNvPr>
          <p:cNvPicPr>
            <a:picLocks noChangeAspect="1"/>
          </p:cNvPicPr>
          <p:nvPr/>
        </p:nvPicPr>
        <p:blipFill>
          <a:blip r:embed="rId3"/>
          <a:stretch>
            <a:fillRect/>
          </a:stretch>
        </p:blipFill>
        <p:spPr>
          <a:xfrm>
            <a:off x="1117332" y="3843368"/>
            <a:ext cx="4716855" cy="2537335"/>
          </a:xfrm>
          <a:prstGeom prst="rect">
            <a:avLst/>
          </a:prstGeom>
        </p:spPr>
      </p:pic>
      <p:pic>
        <p:nvPicPr>
          <p:cNvPr id="7" name="圖片 6">
            <a:extLst>
              <a:ext uri="{FF2B5EF4-FFF2-40B4-BE49-F238E27FC236}">
                <a16:creationId xmlns:a16="http://schemas.microsoft.com/office/drawing/2014/main" id="{79984E15-4743-4D64-9461-5BB03E260F18}"/>
              </a:ext>
            </a:extLst>
          </p:cNvPr>
          <p:cNvPicPr>
            <a:picLocks noChangeAspect="1"/>
          </p:cNvPicPr>
          <p:nvPr/>
        </p:nvPicPr>
        <p:blipFill>
          <a:blip r:embed="rId4"/>
          <a:stretch>
            <a:fillRect/>
          </a:stretch>
        </p:blipFill>
        <p:spPr>
          <a:xfrm>
            <a:off x="6357813" y="3843368"/>
            <a:ext cx="4716855" cy="2537335"/>
          </a:xfrm>
          <a:prstGeom prst="rect">
            <a:avLst/>
          </a:prstGeom>
        </p:spPr>
      </p:pic>
    </p:spTree>
    <p:extLst>
      <p:ext uri="{BB962C8B-B14F-4D97-AF65-F5344CB8AC3E}">
        <p14:creationId xmlns:p14="http://schemas.microsoft.com/office/powerpoint/2010/main" val="2711319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Constructing a Transaction (1/4)</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27</a:t>
            </a:fld>
            <a:endParaRPr lang="zh-TW" altLang="en-US"/>
          </a:p>
        </p:txBody>
      </p:sp>
      <p:sp>
        <p:nvSpPr>
          <p:cNvPr id="6" name="內容版面配置區 5">
            <a:extLst>
              <a:ext uri="{FF2B5EF4-FFF2-40B4-BE49-F238E27FC236}">
                <a16:creationId xmlns:a16="http://schemas.microsoft.com/office/drawing/2014/main" id="{DC860DF5-531A-4070-9455-1148A135FCB4}"/>
              </a:ext>
            </a:extLst>
          </p:cNvPr>
          <p:cNvSpPr>
            <a:spLocks noGrp="1"/>
          </p:cNvSpPr>
          <p:nvPr>
            <p:ph idx="1"/>
          </p:nvPr>
        </p:nvSpPr>
        <p:spPr>
          <a:xfrm>
            <a:off x="838200" y="1488331"/>
            <a:ext cx="10515600" cy="5004544"/>
          </a:xfrm>
        </p:spPr>
        <p:txBody>
          <a:bodyPr>
            <a:normAutofit/>
          </a:bodyPr>
          <a:lstStyle/>
          <a:p>
            <a:pPr algn="just"/>
            <a:r>
              <a:rPr lang="en-US" altLang="zh-TW" dirty="0"/>
              <a:t>Wallet application contains all the logic for </a:t>
            </a:r>
            <a:r>
              <a:rPr lang="en-US" altLang="zh-TW" dirty="0">
                <a:solidFill>
                  <a:srgbClr val="0000FF"/>
                </a:solidFill>
              </a:rPr>
              <a:t>selecting appropriate inputs and outputs to build a transaction</a:t>
            </a:r>
            <a:r>
              <a:rPr lang="en-US" altLang="zh-TW" dirty="0"/>
              <a:t>.</a:t>
            </a:r>
          </a:p>
          <a:p>
            <a:pPr algn="just">
              <a:spcBef>
                <a:spcPts val="1200"/>
              </a:spcBef>
            </a:pPr>
            <a:r>
              <a:rPr lang="en-US" altLang="zh-TW" dirty="0">
                <a:effectLst>
                  <a:outerShdw blurRad="38100" dist="38100" dir="2700000" algn="tl">
                    <a:srgbClr val="000000">
                      <a:alpha val="43137"/>
                    </a:srgbClr>
                  </a:outerShdw>
                </a:effectLst>
              </a:rPr>
              <a:t>1. Getting the Right Inputs</a:t>
            </a:r>
          </a:p>
          <a:p>
            <a:pPr lvl="1" algn="just">
              <a:spcBef>
                <a:spcPts val="600"/>
              </a:spcBef>
            </a:pPr>
            <a:r>
              <a:rPr lang="en-US" altLang="zh-TW" dirty="0"/>
              <a:t>Wallet has to find inputs to can pay for the amount the owner wants to send. Most wallets keep track of all the available outputs belonging to addresses in the wallet. </a:t>
            </a:r>
          </a:p>
          <a:p>
            <a:pPr lvl="1" algn="just">
              <a:spcBef>
                <a:spcPts val="600"/>
              </a:spcBef>
            </a:pPr>
            <a:r>
              <a:rPr lang="en-US" altLang="zh-TW" dirty="0"/>
              <a:t>Wallet application that runs as a </a:t>
            </a:r>
            <a:r>
              <a:rPr lang="en-US" altLang="zh-TW" dirty="0">
                <a:solidFill>
                  <a:srgbClr val="FF0000"/>
                </a:solidFill>
              </a:rPr>
              <a:t>full-node client </a:t>
            </a:r>
            <a:r>
              <a:rPr lang="en-US" altLang="zh-TW" dirty="0"/>
              <a:t>contains </a:t>
            </a:r>
            <a:r>
              <a:rPr lang="en-US" altLang="zh-TW" dirty="0">
                <a:solidFill>
                  <a:srgbClr val="0000FF"/>
                </a:solidFill>
              </a:rPr>
              <a:t>a copy of every unspent output from every transaction in the blockchain</a:t>
            </a:r>
            <a:r>
              <a:rPr lang="en-US" altLang="zh-TW" dirty="0"/>
              <a:t>.</a:t>
            </a:r>
            <a:r>
              <a:rPr lang="en-US" altLang="zh-TW" dirty="0">
                <a:solidFill>
                  <a:srgbClr val="0000FF"/>
                </a:solidFill>
              </a:rPr>
              <a:t> </a:t>
            </a:r>
            <a:r>
              <a:rPr lang="en-US" altLang="zh-TW" dirty="0"/>
              <a:t>This allows a wallet to construct transaction inputs as well as quickly verify incoming transactions as having correct inputs.</a:t>
            </a:r>
          </a:p>
          <a:p>
            <a:pPr lvl="1" algn="just">
              <a:spcBef>
                <a:spcPts val="600"/>
              </a:spcBef>
            </a:pPr>
            <a:r>
              <a:rPr lang="en-US" altLang="zh-TW" dirty="0"/>
              <a:t>However, because a full-node client takes up a lot of disk space, most user wallets run “lightweight” clients (</a:t>
            </a:r>
            <a:r>
              <a:rPr lang="en-US" altLang="zh-TW" dirty="0">
                <a:solidFill>
                  <a:srgbClr val="FF0000"/>
                </a:solidFill>
              </a:rPr>
              <a:t>Simplified Payment Verification </a:t>
            </a:r>
            <a:r>
              <a:rPr lang="en-US" altLang="zh-TW" dirty="0"/>
              <a:t>Nodes) that track only the </a:t>
            </a:r>
            <a:r>
              <a:rPr lang="en-US" altLang="zh-TW" dirty="0">
                <a:solidFill>
                  <a:srgbClr val="0000FF"/>
                </a:solidFill>
              </a:rPr>
              <a:t>user’s own unspent outputs</a:t>
            </a:r>
            <a:r>
              <a:rPr lang="en-US" altLang="zh-TW" dirty="0"/>
              <a:t>.</a:t>
            </a:r>
            <a:endParaRPr lang="zh-TW" altLang="en-US" dirty="0"/>
          </a:p>
        </p:txBody>
      </p:sp>
    </p:spTree>
    <p:extLst>
      <p:ext uri="{BB962C8B-B14F-4D97-AF65-F5344CB8AC3E}">
        <p14:creationId xmlns:p14="http://schemas.microsoft.com/office/powerpoint/2010/main" val="3921961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Constructing a Transaction (2/4)</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28</a:t>
            </a:fld>
            <a:endParaRPr lang="zh-TW" altLang="en-US"/>
          </a:p>
        </p:txBody>
      </p:sp>
      <p:sp>
        <p:nvSpPr>
          <p:cNvPr id="6" name="內容版面配置區 5">
            <a:extLst>
              <a:ext uri="{FF2B5EF4-FFF2-40B4-BE49-F238E27FC236}">
                <a16:creationId xmlns:a16="http://schemas.microsoft.com/office/drawing/2014/main" id="{DC860DF5-531A-4070-9455-1148A135FCB4}"/>
              </a:ext>
            </a:extLst>
          </p:cNvPr>
          <p:cNvSpPr>
            <a:spLocks noGrp="1"/>
          </p:cNvSpPr>
          <p:nvPr>
            <p:ph idx="1"/>
          </p:nvPr>
        </p:nvSpPr>
        <p:spPr>
          <a:xfrm>
            <a:off x="838200" y="1488332"/>
            <a:ext cx="10515600" cy="5004543"/>
          </a:xfrm>
        </p:spPr>
        <p:txBody>
          <a:bodyPr>
            <a:normAutofit/>
          </a:bodyPr>
          <a:lstStyle/>
          <a:p>
            <a:pPr lvl="1" algn="just"/>
            <a:r>
              <a:rPr lang="en-US" altLang="zh-TW" dirty="0"/>
              <a:t>If the wallet application does not maintain a copy of unspent transaction outputs, it can </a:t>
            </a:r>
            <a:r>
              <a:rPr lang="en-US" altLang="zh-TW" dirty="0">
                <a:solidFill>
                  <a:srgbClr val="0000FF"/>
                </a:solidFill>
              </a:rPr>
              <a:t>query the bitcoin network to retrieve this information </a:t>
            </a:r>
            <a:r>
              <a:rPr lang="en-US" altLang="zh-TW" dirty="0"/>
              <a:t>using a variety of APIs available by different providers or by asking a full-node using an application programming interface (API) call.</a:t>
            </a:r>
          </a:p>
          <a:p>
            <a:pPr algn="just">
              <a:spcBef>
                <a:spcPts val="1200"/>
              </a:spcBef>
            </a:pPr>
            <a:r>
              <a:rPr lang="en-US" altLang="zh-TW" dirty="0">
                <a:effectLst>
                  <a:outerShdw blurRad="38100" dist="38100" dir="2700000" algn="tl">
                    <a:srgbClr val="000000">
                      <a:alpha val="43137"/>
                    </a:srgbClr>
                  </a:outerShdw>
                </a:effectLst>
              </a:rPr>
              <a:t>2. Creating the Outputs</a:t>
            </a:r>
          </a:p>
          <a:p>
            <a:pPr lvl="1" algn="just">
              <a:spcBef>
                <a:spcPts val="1000"/>
              </a:spcBef>
            </a:pPr>
            <a:r>
              <a:rPr lang="en-US" altLang="zh-TW" dirty="0"/>
              <a:t>A </a:t>
            </a:r>
            <a:r>
              <a:rPr lang="en-US" altLang="zh-TW" dirty="0">
                <a:solidFill>
                  <a:srgbClr val="0000FF"/>
                </a:solidFill>
              </a:rPr>
              <a:t>transaction output</a:t>
            </a:r>
            <a:r>
              <a:rPr lang="en-US" altLang="zh-TW" dirty="0"/>
              <a:t> is created </a:t>
            </a:r>
            <a:r>
              <a:rPr lang="en-US" altLang="zh-TW" dirty="0">
                <a:solidFill>
                  <a:srgbClr val="0000FF"/>
                </a:solidFill>
              </a:rPr>
              <a:t>in the form of a script </a:t>
            </a:r>
            <a:r>
              <a:rPr lang="en-US" altLang="zh-TW" dirty="0"/>
              <a:t>that creates an encumbrance on the value and can only be </a:t>
            </a:r>
            <a:r>
              <a:rPr lang="en-US" altLang="zh-TW" dirty="0">
                <a:solidFill>
                  <a:srgbClr val="FF0000"/>
                </a:solidFill>
              </a:rPr>
              <a:t>redeemed by the introduction of a solution to the script</a:t>
            </a:r>
            <a:r>
              <a:rPr lang="en-US" altLang="zh-TW" dirty="0"/>
              <a:t>.</a:t>
            </a:r>
          </a:p>
          <a:p>
            <a:pPr lvl="1" algn="just">
              <a:spcBef>
                <a:spcPts val="600"/>
              </a:spcBef>
            </a:pPr>
            <a:r>
              <a:rPr lang="en-US" altLang="zh-TW" dirty="0"/>
              <a:t>Meaning of the script: “This output is payable to whoever can present a signature from the key corresponding to the receiver’s public address.”</a:t>
            </a:r>
          </a:p>
          <a:p>
            <a:pPr lvl="1" algn="just">
              <a:spcBef>
                <a:spcPts val="600"/>
              </a:spcBef>
            </a:pPr>
            <a:r>
              <a:rPr lang="en-US" altLang="zh-TW" dirty="0"/>
              <a:t>For the transaction to be processed by the network in a timely fashion, wallet application will add a small fee. This is not explicit in the transaction; it is implied by the difference between inputs and outputs.</a:t>
            </a:r>
            <a:endParaRPr lang="zh-TW" altLang="en-US" dirty="0"/>
          </a:p>
        </p:txBody>
      </p:sp>
    </p:spTree>
    <p:extLst>
      <p:ext uri="{BB962C8B-B14F-4D97-AF65-F5344CB8AC3E}">
        <p14:creationId xmlns:p14="http://schemas.microsoft.com/office/powerpoint/2010/main" val="15916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Constructing a Transaction (3/4)</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29</a:t>
            </a:fld>
            <a:endParaRPr lang="zh-TW" altLang="en-US"/>
          </a:p>
        </p:txBody>
      </p:sp>
      <p:pic>
        <p:nvPicPr>
          <p:cNvPr id="3" name="內容版面配置區 2">
            <a:extLst>
              <a:ext uri="{FF2B5EF4-FFF2-40B4-BE49-F238E27FC236}">
                <a16:creationId xmlns:a16="http://schemas.microsoft.com/office/drawing/2014/main" id="{7665E8C8-C17A-4B8B-8A8C-54BDF57E64FD}"/>
              </a:ext>
            </a:extLst>
          </p:cNvPr>
          <p:cNvPicPr>
            <a:picLocks noGrp="1" noChangeAspect="1"/>
          </p:cNvPicPr>
          <p:nvPr>
            <p:ph idx="1"/>
          </p:nvPr>
        </p:nvPicPr>
        <p:blipFill>
          <a:blip r:embed="rId2"/>
          <a:stretch>
            <a:fillRect/>
          </a:stretch>
        </p:blipFill>
        <p:spPr>
          <a:xfrm>
            <a:off x="1694520" y="1300305"/>
            <a:ext cx="8802959" cy="5056045"/>
          </a:xfrm>
          <a:prstGeom prst="rect">
            <a:avLst/>
          </a:prstGeom>
        </p:spPr>
      </p:pic>
      <p:sp>
        <p:nvSpPr>
          <p:cNvPr id="7" name="文字方塊 6">
            <a:extLst>
              <a:ext uri="{FF2B5EF4-FFF2-40B4-BE49-F238E27FC236}">
                <a16:creationId xmlns:a16="http://schemas.microsoft.com/office/drawing/2014/main" id="{C3B83CA7-B5E3-4A62-9310-9C7BA550F41A}"/>
              </a:ext>
            </a:extLst>
          </p:cNvPr>
          <p:cNvSpPr txBox="1"/>
          <p:nvPr/>
        </p:nvSpPr>
        <p:spPr>
          <a:xfrm>
            <a:off x="10429132" y="3089711"/>
            <a:ext cx="1000274" cy="369332"/>
          </a:xfrm>
          <a:prstGeom prst="rect">
            <a:avLst/>
          </a:prstGeom>
          <a:noFill/>
        </p:spPr>
        <p:txBody>
          <a:bodyPr wrap="none" rtlCol="0">
            <a:spAutoFit/>
          </a:bodyPr>
          <a:lstStyle/>
          <a:p>
            <a:r>
              <a:rPr lang="en-US" altLang="zh-TW" dirty="0">
                <a:solidFill>
                  <a:srgbClr val="FF0000"/>
                </a:solidFill>
              </a:rPr>
              <a:t>(change)</a:t>
            </a:r>
            <a:endParaRPr lang="zh-TW" altLang="en-US" dirty="0">
              <a:solidFill>
                <a:srgbClr val="FF0000"/>
              </a:solidFill>
            </a:endParaRPr>
          </a:p>
        </p:txBody>
      </p:sp>
      <p:sp>
        <p:nvSpPr>
          <p:cNvPr id="8" name="矩形 7">
            <a:extLst>
              <a:ext uri="{FF2B5EF4-FFF2-40B4-BE49-F238E27FC236}">
                <a16:creationId xmlns:a16="http://schemas.microsoft.com/office/drawing/2014/main" id="{60333F3E-276D-4161-BE28-A7296DF8EE22}"/>
              </a:ext>
            </a:extLst>
          </p:cNvPr>
          <p:cNvSpPr/>
          <p:nvPr/>
        </p:nvSpPr>
        <p:spPr>
          <a:xfrm>
            <a:off x="6294922" y="5582653"/>
            <a:ext cx="3243714" cy="288758"/>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2771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What is Bitcoin? (2/3)</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81328"/>
            <a:ext cx="10515600" cy="5004543"/>
          </a:xfrm>
        </p:spPr>
        <p:txBody>
          <a:bodyPr>
            <a:normAutofit/>
          </a:bodyPr>
          <a:lstStyle/>
          <a:p>
            <a:pPr algn="just">
              <a:spcBef>
                <a:spcPts val="1200"/>
              </a:spcBef>
            </a:pPr>
            <a:r>
              <a:rPr lang="en-US" altLang="zh-TW" dirty="0"/>
              <a:t>Bitcoin is a </a:t>
            </a:r>
            <a:r>
              <a:rPr lang="en-US" altLang="zh-TW" dirty="0">
                <a:solidFill>
                  <a:srgbClr val="0000FF"/>
                </a:solidFill>
              </a:rPr>
              <a:t>distributed, peer-to-peer (P2P) system</a:t>
            </a:r>
            <a:r>
              <a:rPr lang="en-US" altLang="zh-TW" dirty="0"/>
              <a:t>. There is </a:t>
            </a:r>
            <a:r>
              <a:rPr lang="en-US" altLang="zh-TW" dirty="0">
                <a:solidFill>
                  <a:srgbClr val="0000FF"/>
                </a:solidFill>
              </a:rPr>
              <a:t>no “central” server</a:t>
            </a:r>
            <a:r>
              <a:rPr lang="en-US" altLang="zh-TW" dirty="0"/>
              <a:t> or point of control. Bitcoin are created through a process called “</a:t>
            </a:r>
            <a:r>
              <a:rPr lang="en-US" altLang="zh-TW" dirty="0">
                <a:solidFill>
                  <a:srgbClr val="FF0000"/>
                </a:solidFill>
              </a:rPr>
              <a:t>mining</a:t>
            </a:r>
            <a:r>
              <a:rPr lang="en-US" altLang="zh-TW" dirty="0"/>
              <a:t>,” which involves competing to find solutions to a mathematical problem while processing bitcoin transactions.</a:t>
            </a:r>
          </a:p>
          <a:p>
            <a:pPr lvl="1" algn="just">
              <a:spcBef>
                <a:spcPts val="1200"/>
              </a:spcBef>
            </a:pPr>
            <a:r>
              <a:rPr lang="en-US" altLang="zh-TW" dirty="0"/>
              <a:t>Every 10 minutes, on average, someone (</a:t>
            </a:r>
            <a:r>
              <a:rPr lang="en-US" altLang="zh-TW" dirty="0">
                <a:solidFill>
                  <a:srgbClr val="FF0000"/>
                </a:solidFill>
              </a:rPr>
              <a:t>miner</a:t>
            </a:r>
            <a:r>
              <a:rPr lang="en-US" altLang="zh-TW" dirty="0"/>
              <a:t>) is able to validate the transactions of the past 10 minutes and is rewarded with brand new bitcoin. Bitcoin mining decentralizes the </a:t>
            </a:r>
            <a:r>
              <a:rPr lang="en-US" altLang="zh-TW" dirty="0">
                <a:solidFill>
                  <a:srgbClr val="0000FF"/>
                </a:solidFill>
              </a:rPr>
              <a:t>currency-issuance</a:t>
            </a:r>
            <a:r>
              <a:rPr lang="en-US" altLang="zh-TW" dirty="0"/>
              <a:t> and </a:t>
            </a:r>
            <a:r>
              <a:rPr lang="en-US" altLang="zh-TW" dirty="0">
                <a:solidFill>
                  <a:srgbClr val="0000FF"/>
                </a:solidFill>
              </a:rPr>
              <a:t>clearing functions </a:t>
            </a:r>
            <a:r>
              <a:rPr lang="en-US" altLang="zh-TW" dirty="0"/>
              <a:t>of a central bank and replaces the need for any central bank.</a:t>
            </a:r>
          </a:p>
          <a:p>
            <a:pPr lvl="1" algn="just">
              <a:spcBef>
                <a:spcPts val="1200"/>
              </a:spcBef>
            </a:pPr>
            <a:r>
              <a:rPr lang="en-US" altLang="zh-TW" dirty="0"/>
              <a:t>The bitcoin protocol includes built-in algorithms that regulate the mining function across the network. </a:t>
            </a:r>
            <a:r>
              <a:rPr lang="en-US" altLang="zh-TW" dirty="0">
                <a:solidFill>
                  <a:srgbClr val="FF0000"/>
                </a:solidFill>
              </a:rPr>
              <a:t>The difficulty </a:t>
            </a:r>
            <a:r>
              <a:rPr lang="en-US" altLang="zh-TW" dirty="0"/>
              <a:t>of the processing task that miners must perform </a:t>
            </a:r>
            <a:r>
              <a:rPr lang="en-US" altLang="zh-TW" dirty="0">
                <a:solidFill>
                  <a:srgbClr val="FF0000"/>
                </a:solidFill>
              </a:rPr>
              <a:t>is adjusted dynamically </a:t>
            </a:r>
            <a:r>
              <a:rPr lang="en-US" altLang="zh-TW" dirty="0"/>
              <a:t>so that, on average, someone succeeds every 10 minutes regardless of how many miners (and how much processing) are competing at any moment.</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Tree>
    <p:extLst>
      <p:ext uri="{BB962C8B-B14F-4D97-AF65-F5344CB8AC3E}">
        <p14:creationId xmlns:p14="http://schemas.microsoft.com/office/powerpoint/2010/main" val="9440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Constructing a Transaction (4/4)</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30</a:t>
            </a:fld>
            <a:endParaRPr lang="zh-TW" altLang="en-US"/>
          </a:p>
        </p:txBody>
      </p:sp>
      <p:sp>
        <p:nvSpPr>
          <p:cNvPr id="6" name="內容版面配置區 5">
            <a:extLst>
              <a:ext uri="{FF2B5EF4-FFF2-40B4-BE49-F238E27FC236}">
                <a16:creationId xmlns:a16="http://schemas.microsoft.com/office/drawing/2014/main" id="{DC860DF5-531A-4070-9455-1148A135FCB4}"/>
              </a:ext>
            </a:extLst>
          </p:cNvPr>
          <p:cNvSpPr>
            <a:spLocks noGrp="1"/>
          </p:cNvSpPr>
          <p:nvPr>
            <p:ph idx="1"/>
          </p:nvPr>
        </p:nvSpPr>
        <p:spPr>
          <a:xfrm>
            <a:off x="838200" y="1488332"/>
            <a:ext cx="10515600" cy="5004543"/>
          </a:xfrm>
        </p:spPr>
        <p:txBody>
          <a:bodyPr>
            <a:normAutofit/>
          </a:bodyPr>
          <a:lstStyle/>
          <a:p>
            <a:pPr algn="just">
              <a:spcBef>
                <a:spcPts val="1200"/>
              </a:spcBef>
            </a:pPr>
            <a:r>
              <a:rPr lang="en-US" altLang="zh-TW" dirty="0">
                <a:effectLst>
                  <a:outerShdw blurRad="38100" dist="38100" dir="2700000" algn="tl">
                    <a:srgbClr val="000000">
                      <a:alpha val="43137"/>
                    </a:srgbClr>
                  </a:outerShdw>
                </a:effectLst>
              </a:rPr>
              <a:t>3. Adding the Transaction to the Ledger</a:t>
            </a:r>
          </a:p>
          <a:p>
            <a:pPr lvl="1" algn="just">
              <a:spcBef>
                <a:spcPts val="1000"/>
              </a:spcBef>
            </a:pPr>
            <a:r>
              <a:rPr lang="en-US" altLang="zh-TW" dirty="0"/>
              <a:t>The transaction must be transmitted to the bitcoin network where it will become part of the blockchain.</a:t>
            </a:r>
          </a:p>
          <a:p>
            <a:pPr lvl="1" algn="just">
              <a:spcBef>
                <a:spcPts val="600"/>
              </a:spcBef>
            </a:pPr>
            <a:r>
              <a:rPr lang="en-US" altLang="zh-TW" dirty="0"/>
              <a:t>The bitcoin network is a P2P network, with </a:t>
            </a:r>
            <a:r>
              <a:rPr lang="en-US" altLang="zh-TW" dirty="0">
                <a:solidFill>
                  <a:srgbClr val="0000FF"/>
                </a:solidFill>
              </a:rPr>
              <a:t>each bitcoin client participating by connecting to several other bitcoin clients</a:t>
            </a:r>
            <a:r>
              <a:rPr lang="en-US" altLang="zh-TW" dirty="0"/>
              <a:t>. Purpose of the bitcoin network is to propagate transactions and blocks to all participants.</a:t>
            </a:r>
          </a:p>
          <a:p>
            <a:pPr lvl="1" algn="just">
              <a:spcBef>
                <a:spcPts val="600"/>
              </a:spcBef>
            </a:pPr>
            <a:r>
              <a:rPr lang="en-US" altLang="zh-TW" dirty="0"/>
              <a:t>Any system (server, desktop application, wallet) that participates in the bitcoin network by “speaking” the bitcoin protocol is called a </a:t>
            </a:r>
            <a:r>
              <a:rPr lang="en-US" altLang="zh-TW" dirty="0">
                <a:solidFill>
                  <a:srgbClr val="FF0000"/>
                </a:solidFill>
              </a:rPr>
              <a:t>bitcoin node</a:t>
            </a:r>
            <a:r>
              <a:rPr lang="en-US" altLang="zh-TW" dirty="0"/>
              <a:t>.</a:t>
            </a:r>
          </a:p>
          <a:p>
            <a:pPr lvl="1" algn="just">
              <a:spcBef>
                <a:spcPts val="600"/>
              </a:spcBef>
            </a:pPr>
            <a:r>
              <a:rPr lang="en-US" altLang="zh-TW" dirty="0"/>
              <a:t>Any bitcoin node that receives a </a:t>
            </a:r>
            <a:r>
              <a:rPr lang="en-US" altLang="zh-TW" dirty="0">
                <a:solidFill>
                  <a:srgbClr val="0000FF"/>
                </a:solidFill>
              </a:rPr>
              <a:t>valid</a:t>
            </a:r>
            <a:r>
              <a:rPr lang="en-US" altLang="zh-TW" dirty="0"/>
              <a:t> transaction it has not seen before will immediately forward it to all other nodes to which it is connected, a propagation technique known as </a:t>
            </a:r>
            <a:r>
              <a:rPr lang="en-US" altLang="zh-TW" dirty="0">
                <a:solidFill>
                  <a:srgbClr val="FF0000"/>
                </a:solidFill>
              </a:rPr>
              <a:t>flooding</a:t>
            </a:r>
            <a:r>
              <a:rPr lang="en-US" altLang="zh-TW" dirty="0"/>
              <a:t>. The transaction rapidly propagates out across the P2P network, reaching a large percentage of the nodes within a few seconds.</a:t>
            </a:r>
            <a:endParaRPr lang="zh-TW" altLang="en-US" dirty="0"/>
          </a:p>
        </p:txBody>
      </p:sp>
    </p:spTree>
    <p:extLst>
      <p:ext uri="{BB962C8B-B14F-4D97-AF65-F5344CB8AC3E}">
        <p14:creationId xmlns:p14="http://schemas.microsoft.com/office/powerpoint/2010/main" val="89127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solidFill>
                  <a:srgbClr val="0070C0"/>
                </a:solidFill>
              </a:rPr>
              <a:t>Bitcoin Mining </a:t>
            </a:r>
            <a:r>
              <a:rPr lang="en-US" altLang="zh-TW" dirty="0"/>
              <a:t>(1/2)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31</a:t>
            </a:fld>
            <a:endParaRPr lang="zh-TW" altLang="en-US"/>
          </a:p>
        </p:txBody>
      </p:sp>
      <p:sp>
        <p:nvSpPr>
          <p:cNvPr id="6" name="內容版面配置區 5">
            <a:extLst>
              <a:ext uri="{FF2B5EF4-FFF2-40B4-BE49-F238E27FC236}">
                <a16:creationId xmlns:a16="http://schemas.microsoft.com/office/drawing/2014/main" id="{D732697A-AEC2-4072-B5F9-3DD6B91BC74B}"/>
              </a:ext>
            </a:extLst>
          </p:cNvPr>
          <p:cNvSpPr>
            <a:spLocks noGrp="1"/>
          </p:cNvSpPr>
          <p:nvPr>
            <p:ph idx="1"/>
          </p:nvPr>
        </p:nvSpPr>
        <p:spPr>
          <a:xfrm>
            <a:off x="838200" y="1381328"/>
            <a:ext cx="10515600" cy="5233143"/>
          </a:xfrm>
        </p:spPr>
        <p:txBody>
          <a:bodyPr>
            <a:normAutofit/>
          </a:bodyPr>
          <a:lstStyle/>
          <a:p>
            <a:pPr algn="just">
              <a:lnSpc>
                <a:spcPct val="85000"/>
              </a:lnSpc>
            </a:pPr>
            <a:r>
              <a:rPr lang="en-US" altLang="zh-TW" dirty="0"/>
              <a:t>A transaction does not become part of the blockchain until it is verified and included in a block by a process called </a:t>
            </a:r>
            <a:r>
              <a:rPr lang="en-US" altLang="zh-TW" dirty="0">
                <a:solidFill>
                  <a:srgbClr val="FF0000"/>
                </a:solidFill>
              </a:rPr>
              <a:t>mining</a:t>
            </a:r>
            <a:r>
              <a:rPr lang="en-US" altLang="zh-TW" dirty="0"/>
              <a:t>.</a:t>
            </a:r>
          </a:p>
          <a:p>
            <a:pPr algn="just">
              <a:lnSpc>
                <a:spcPct val="85000"/>
              </a:lnSpc>
              <a:spcBef>
                <a:spcPts val="1200"/>
              </a:spcBef>
            </a:pPr>
            <a:r>
              <a:rPr lang="en-US" altLang="zh-TW" dirty="0"/>
              <a:t>The bitcoin system of trust is based on computation. Transactions are bundled into blocks, which require an </a:t>
            </a:r>
            <a:r>
              <a:rPr lang="en-US" altLang="zh-TW" dirty="0">
                <a:solidFill>
                  <a:srgbClr val="0000FF"/>
                </a:solidFill>
              </a:rPr>
              <a:t>enormous amount of computation to prove</a:t>
            </a:r>
            <a:r>
              <a:rPr lang="en-US" altLang="zh-TW" dirty="0"/>
              <a:t>, but only a </a:t>
            </a:r>
            <a:r>
              <a:rPr lang="en-US" altLang="zh-TW" dirty="0">
                <a:solidFill>
                  <a:srgbClr val="FF0000"/>
                </a:solidFill>
              </a:rPr>
              <a:t>small amount of computation to verify</a:t>
            </a:r>
            <a:r>
              <a:rPr lang="en-US" altLang="zh-TW" dirty="0"/>
              <a:t> as proven.</a:t>
            </a:r>
          </a:p>
          <a:p>
            <a:pPr algn="just">
              <a:spcBef>
                <a:spcPts val="1200"/>
              </a:spcBef>
            </a:pPr>
            <a:r>
              <a:rPr lang="en-US" altLang="zh-TW" dirty="0"/>
              <a:t>Mining process serves two purposes in bitcoin:</a:t>
            </a:r>
          </a:p>
          <a:p>
            <a:pPr lvl="1" algn="just"/>
            <a:r>
              <a:rPr lang="en-US" altLang="zh-TW" dirty="0"/>
              <a:t>Mining nodes </a:t>
            </a:r>
            <a:r>
              <a:rPr lang="en-US" altLang="zh-TW" dirty="0">
                <a:solidFill>
                  <a:srgbClr val="FF0000"/>
                </a:solidFill>
              </a:rPr>
              <a:t>validate all transactions </a:t>
            </a:r>
            <a:r>
              <a:rPr lang="en-US" altLang="zh-TW" dirty="0"/>
              <a:t>by reference to bitcoin’s consensus rules. Therefore, mining provides security for bitcoin transactions by rejecting invalid or malformed transactions.</a:t>
            </a:r>
          </a:p>
          <a:p>
            <a:pPr lvl="1" algn="just"/>
            <a:r>
              <a:rPr lang="en-US" altLang="zh-TW" dirty="0"/>
              <a:t>Mining </a:t>
            </a:r>
            <a:r>
              <a:rPr lang="en-US" altLang="zh-TW" dirty="0">
                <a:solidFill>
                  <a:srgbClr val="FF0000"/>
                </a:solidFill>
              </a:rPr>
              <a:t>creates new bitcoin in each block</a:t>
            </a:r>
            <a:r>
              <a:rPr lang="en-US" altLang="zh-TW" dirty="0"/>
              <a:t>, almost like a central bank printing new money. The amount of bitcoin created per block is limited and diminishes with time, following a fixed issuance schedule.</a:t>
            </a:r>
            <a:endParaRPr lang="zh-TW" altLang="en-US" dirty="0"/>
          </a:p>
        </p:txBody>
      </p:sp>
    </p:spTree>
    <p:extLst>
      <p:ext uri="{BB962C8B-B14F-4D97-AF65-F5344CB8AC3E}">
        <p14:creationId xmlns:p14="http://schemas.microsoft.com/office/powerpoint/2010/main" val="3947573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Bitcoin Mining (2/2)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32</a:t>
            </a:fld>
            <a:endParaRPr lang="zh-TW" altLang="en-US"/>
          </a:p>
        </p:txBody>
      </p:sp>
      <p:sp>
        <p:nvSpPr>
          <p:cNvPr id="6" name="內容版面配置區 5">
            <a:extLst>
              <a:ext uri="{FF2B5EF4-FFF2-40B4-BE49-F238E27FC236}">
                <a16:creationId xmlns:a16="http://schemas.microsoft.com/office/drawing/2014/main" id="{D732697A-AEC2-4072-B5F9-3DD6B91BC74B}"/>
              </a:ext>
            </a:extLst>
          </p:cNvPr>
          <p:cNvSpPr>
            <a:spLocks noGrp="1"/>
          </p:cNvSpPr>
          <p:nvPr>
            <p:ph idx="1"/>
          </p:nvPr>
        </p:nvSpPr>
        <p:spPr>
          <a:xfrm>
            <a:off x="838200" y="1381328"/>
            <a:ext cx="10515600" cy="4868018"/>
          </a:xfrm>
        </p:spPr>
        <p:txBody>
          <a:bodyPr>
            <a:normAutofit/>
          </a:bodyPr>
          <a:lstStyle/>
          <a:p>
            <a:pPr algn="just">
              <a:spcBef>
                <a:spcPts val="1200"/>
              </a:spcBef>
            </a:pPr>
            <a:r>
              <a:rPr lang="en-US" altLang="zh-TW" dirty="0"/>
              <a:t>Mining uses electricity to solve a mathematical problem. A successful miner will collect a reward in the form of new bitcoin and transaction fees. However, the reward will only be collected if the miner has correctly validated all the transactions, to the satisfaction of the rules of consensus.</a:t>
            </a:r>
          </a:p>
          <a:p>
            <a:pPr algn="just">
              <a:spcBef>
                <a:spcPts val="1200"/>
              </a:spcBef>
            </a:pPr>
            <a:r>
              <a:rPr lang="en-US" altLang="zh-TW" dirty="0"/>
              <a:t>Finding such a solution, the so-called </a:t>
            </a:r>
            <a:r>
              <a:rPr lang="en-US" altLang="zh-TW" dirty="0">
                <a:solidFill>
                  <a:srgbClr val="FF0000"/>
                </a:solidFill>
              </a:rPr>
              <a:t>Proof-of-Work</a:t>
            </a:r>
            <a:r>
              <a:rPr lang="en-US" altLang="zh-TW" dirty="0"/>
              <a:t> (</a:t>
            </a:r>
            <a:r>
              <a:rPr lang="en-US" altLang="zh-TW" dirty="0">
                <a:solidFill>
                  <a:srgbClr val="FF0000"/>
                </a:solidFill>
              </a:rPr>
              <a:t>PoW</a:t>
            </a:r>
            <a:r>
              <a:rPr lang="en-US" altLang="zh-TW" dirty="0"/>
              <a:t>), </a:t>
            </a:r>
            <a:r>
              <a:rPr lang="en-US" altLang="zh-TW" dirty="0">
                <a:solidFill>
                  <a:srgbClr val="0000FF"/>
                </a:solidFill>
              </a:rPr>
              <a:t>requires quadrillions of hashing operations per second </a:t>
            </a:r>
            <a:r>
              <a:rPr lang="en-US" altLang="zh-TW" dirty="0"/>
              <a:t>across the entire bitcoin network. PoW algorithm involves repeatedly hashing the header of the block and a random number with the SHA256 cryptographic algorithm until a solution matching a predetermined pattern emerges. The first miner to find such a solution wins the round of competition and publishes that block into the blockchain.</a:t>
            </a:r>
          </a:p>
          <a:p>
            <a:pPr algn="just"/>
            <a:endParaRPr lang="zh-TW" altLang="en-US" dirty="0"/>
          </a:p>
        </p:txBody>
      </p:sp>
    </p:spTree>
    <p:extLst>
      <p:ext uri="{BB962C8B-B14F-4D97-AF65-F5344CB8AC3E}">
        <p14:creationId xmlns:p14="http://schemas.microsoft.com/office/powerpoint/2010/main" val="401376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Mining Transactions in Blocks (1/3)</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33</a:t>
            </a:fld>
            <a:endParaRPr lang="zh-TW" altLang="en-US"/>
          </a:p>
        </p:txBody>
      </p:sp>
      <p:sp>
        <p:nvSpPr>
          <p:cNvPr id="6" name="內容版面配置區 5">
            <a:extLst>
              <a:ext uri="{FF2B5EF4-FFF2-40B4-BE49-F238E27FC236}">
                <a16:creationId xmlns:a16="http://schemas.microsoft.com/office/drawing/2014/main" id="{D732697A-AEC2-4072-B5F9-3DD6B91BC74B}"/>
              </a:ext>
            </a:extLst>
          </p:cNvPr>
          <p:cNvSpPr>
            <a:spLocks noGrp="1"/>
          </p:cNvSpPr>
          <p:nvPr>
            <p:ph idx="1"/>
          </p:nvPr>
        </p:nvSpPr>
        <p:spPr>
          <a:xfrm>
            <a:off x="838200" y="1381327"/>
            <a:ext cx="10515600" cy="5111547"/>
          </a:xfrm>
        </p:spPr>
        <p:txBody>
          <a:bodyPr>
            <a:normAutofit/>
          </a:bodyPr>
          <a:lstStyle/>
          <a:p>
            <a:pPr algn="just"/>
            <a:r>
              <a:rPr lang="en-US" altLang="zh-TW" dirty="0"/>
              <a:t>New transactions are constantly flowing into the network from user wallets and other applications. As these are seen by the bitcoin network nodes, they get added to a </a:t>
            </a:r>
            <a:r>
              <a:rPr lang="en-US" altLang="zh-TW" dirty="0">
                <a:solidFill>
                  <a:srgbClr val="0000FF"/>
                </a:solidFill>
              </a:rPr>
              <a:t>temporary pool of unverified transactions</a:t>
            </a:r>
            <a:r>
              <a:rPr lang="en-US" altLang="zh-TW" dirty="0"/>
              <a:t> maintained by each node (miner).</a:t>
            </a:r>
          </a:p>
          <a:p>
            <a:pPr algn="just">
              <a:spcBef>
                <a:spcPts val="1200"/>
              </a:spcBef>
            </a:pPr>
            <a:r>
              <a:rPr lang="en-US" altLang="zh-TW" dirty="0"/>
              <a:t>As miners construct a new block, they add unverified transactions from this pool to the new block and then attempt to prove the validity of that new block, with the mining algorithm (Proof-of-Work).</a:t>
            </a:r>
          </a:p>
          <a:p>
            <a:pPr lvl="1" algn="just">
              <a:spcBef>
                <a:spcPts val="600"/>
              </a:spcBef>
            </a:pPr>
            <a:r>
              <a:rPr lang="en-US" altLang="zh-TW" dirty="0"/>
              <a:t>Transactions are added to the new block, prioritized by the highest-fee transactions first and a few other criteria.</a:t>
            </a:r>
          </a:p>
          <a:p>
            <a:pPr algn="just">
              <a:spcBef>
                <a:spcPts val="1200"/>
              </a:spcBef>
            </a:pPr>
            <a:r>
              <a:rPr lang="en-US" altLang="zh-TW" dirty="0"/>
              <a:t>Each miner starts the process of mining a new block of transactions as soon as he receives the previous block from the network, knowing he has lost that previous round of competition.</a:t>
            </a:r>
          </a:p>
        </p:txBody>
      </p:sp>
    </p:spTree>
    <p:extLst>
      <p:ext uri="{BB962C8B-B14F-4D97-AF65-F5344CB8AC3E}">
        <p14:creationId xmlns:p14="http://schemas.microsoft.com/office/powerpoint/2010/main" val="1020399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Mining Transactions in Blocks (2/3)</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34</a:t>
            </a:fld>
            <a:endParaRPr lang="zh-TW" altLang="en-US"/>
          </a:p>
        </p:txBody>
      </p:sp>
      <p:sp>
        <p:nvSpPr>
          <p:cNvPr id="6" name="內容版面配置區 5">
            <a:extLst>
              <a:ext uri="{FF2B5EF4-FFF2-40B4-BE49-F238E27FC236}">
                <a16:creationId xmlns:a16="http://schemas.microsoft.com/office/drawing/2014/main" id="{D732697A-AEC2-4072-B5F9-3DD6B91BC74B}"/>
              </a:ext>
            </a:extLst>
          </p:cNvPr>
          <p:cNvSpPr>
            <a:spLocks noGrp="1"/>
          </p:cNvSpPr>
          <p:nvPr>
            <p:ph idx="1"/>
          </p:nvPr>
        </p:nvSpPr>
        <p:spPr>
          <a:xfrm>
            <a:off x="838200" y="1381328"/>
            <a:ext cx="10515600" cy="4868018"/>
          </a:xfrm>
        </p:spPr>
        <p:txBody>
          <a:bodyPr>
            <a:normAutofit/>
          </a:bodyPr>
          <a:lstStyle/>
          <a:p>
            <a:pPr algn="just"/>
            <a:r>
              <a:rPr lang="en-US" altLang="zh-TW" dirty="0"/>
              <a:t>The miner immediately creates a new block, fills it with transactions and the fingerprint of the previous block, and starts calculating the Proof-of-Work for the new block. </a:t>
            </a:r>
            <a:r>
              <a:rPr lang="en-US" altLang="zh-TW" dirty="0">
                <a:solidFill>
                  <a:srgbClr val="0000FF"/>
                </a:solidFill>
              </a:rPr>
              <a:t>Each miner includes a special transaction in his block</a:t>
            </a:r>
            <a:r>
              <a:rPr lang="en-US" altLang="zh-TW" dirty="0"/>
              <a:t>, one that pays his own bitcoin address the block reward (currently 6.25 newly created bitcoin, 2022) plus the sum of transaction fees from all the transactions included in the block.</a:t>
            </a:r>
          </a:p>
          <a:p>
            <a:pPr lvl="1" algn="just">
              <a:spcBef>
                <a:spcPts val="1200"/>
              </a:spcBef>
            </a:pPr>
            <a:r>
              <a:rPr lang="en-US" altLang="zh-TW" dirty="0"/>
              <a:t>If the miner finds a solution that makes that block valid, he “wins” this reward because his successful block is added to the global blockchain and the reward transaction he included becomes spendable.</a:t>
            </a:r>
          </a:p>
          <a:p>
            <a:pPr algn="just">
              <a:spcBef>
                <a:spcPts val="1200"/>
              </a:spcBef>
            </a:pPr>
            <a:r>
              <a:rPr lang="en-US" altLang="zh-TW" dirty="0"/>
              <a:t>The block containing a transaction (e.g. Alice’s transaction on the next page) is counted as </a:t>
            </a:r>
            <a:r>
              <a:rPr lang="en-US" altLang="zh-TW" dirty="0">
                <a:solidFill>
                  <a:srgbClr val="FF0000"/>
                </a:solidFill>
              </a:rPr>
              <a:t>one </a:t>
            </a:r>
            <a:r>
              <a:rPr lang="en-US" altLang="zh-TW" dirty="0"/>
              <a:t>“</a:t>
            </a:r>
            <a:r>
              <a:rPr lang="en-US" altLang="zh-TW" dirty="0">
                <a:solidFill>
                  <a:srgbClr val="FF0000"/>
                </a:solidFill>
              </a:rPr>
              <a:t>confirmation</a:t>
            </a:r>
            <a:r>
              <a:rPr lang="en-US" altLang="zh-TW" dirty="0"/>
              <a:t>”</a:t>
            </a:r>
            <a:r>
              <a:rPr lang="en-US" altLang="zh-TW" dirty="0">
                <a:solidFill>
                  <a:srgbClr val="FF0000"/>
                </a:solidFill>
              </a:rPr>
              <a:t> </a:t>
            </a:r>
            <a:r>
              <a:rPr lang="en-US" altLang="zh-TW" dirty="0"/>
              <a:t>of that transaction.</a:t>
            </a:r>
            <a:endParaRPr lang="zh-TW" altLang="en-US" dirty="0"/>
          </a:p>
        </p:txBody>
      </p:sp>
    </p:spTree>
    <p:extLst>
      <p:ext uri="{BB962C8B-B14F-4D97-AF65-F5344CB8AC3E}">
        <p14:creationId xmlns:p14="http://schemas.microsoft.com/office/powerpoint/2010/main" val="2865318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Mining Transactions in Blocks (3/3)</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35</a:t>
            </a:fld>
            <a:endParaRPr lang="zh-TW" altLang="en-US"/>
          </a:p>
        </p:txBody>
      </p:sp>
      <p:sp>
        <p:nvSpPr>
          <p:cNvPr id="6" name="內容版面配置區 5">
            <a:extLst>
              <a:ext uri="{FF2B5EF4-FFF2-40B4-BE49-F238E27FC236}">
                <a16:creationId xmlns:a16="http://schemas.microsoft.com/office/drawing/2014/main" id="{D732697A-AEC2-4072-B5F9-3DD6B91BC74B}"/>
              </a:ext>
            </a:extLst>
          </p:cNvPr>
          <p:cNvSpPr>
            <a:spLocks noGrp="1"/>
          </p:cNvSpPr>
          <p:nvPr>
            <p:ph idx="1"/>
          </p:nvPr>
        </p:nvSpPr>
        <p:spPr>
          <a:xfrm>
            <a:off x="838200" y="1381327"/>
            <a:ext cx="6785007" cy="5111548"/>
          </a:xfrm>
        </p:spPr>
        <p:txBody>
          <a:bodyPr>
            <a:normAutofit fontScale="92500" lnSpcReduction="10000"/>
          </a:bodyPr>
          <a:lstStyle/>
          <a:p>
            <a:pPr algn="just">
              <a:lnSpc>
                <a:spcPct val="100000"/>
              </a:lnSpc>
              <a:spcBef>
                <a:spcPts val="1200"/>
              </a:spcBef>
            </a:pPr>
            <a:r>
              <a:rPr lang="en-US" altLang="zh-TW" sz="2600" dirty="0"/>
              <a:t>E.g. Below block #277316 are 277,316 blocks (including block #0), linked to each other in a chain of blocks (blockchain) all the way back to </a:t>
            </a:r>
            <a:r>
              <a:rPr lang="en-US" altLang="zh-TW" sz="2600" dirty="0">
                <a:solidFill>
                  <a:srgbClr val="FF0000"/>
                </a:solidFill>
              </a:rPr>
              <a:t>block #0</a:t>
            </a:r>
            <a:r>
              <a:rPr lang="en-US" altLang="zh-TW" sz="2600" dirty="0"/>
              <a:t>, known as the </a:t>
            </a:r>
            <a:r>
              <a:rPr lang="en-US" altLang="zh-TW" sz="2600" dirty="0">
                <a:solidFill>
                  <a:srgbClr val="FF0000"/>
                </a:solidFill>
              </a:rPr>
              <a:t>genesis block</a:t>
            </a:r>
            <a:r>
              <a:rPr lang="en-US" altLang="zh-TW" sz="2600" dirty="0"/>
              <a:t>.</a:t>
            </a:r>
            <a:endParaRPr lang="zh-TW" altLang="en-US" sz="2600" dirty="0"/>
          </a:p>
          <a:p>
            <a:pPr algn="just">
              <a:lnSpc>
                <a:spcPct val="100000"/>
              </a:lnSpc>
              <a:spcBef>
                <a:spcPts val="1200"/>
              </a:spcBef>
            </a:pPr>
            <a:r>
              <a:rPr lang="en-US" altLang="zh-TW" sz="2600" dirty="0"/>
              <a:t>Over time, as the “height” in blocks increases, so does the computation difficulty for each block and the chain as a whole.</a:t>
            </a:r>
          </a:p>
          <a:p>
            <a:pPr algn="just">
              <a:lnSpc>
                <a:spcPct val="100000"/>
              </a:lnSpc>
              <a:spcBef>
                <a:spcPts val="1200"/>
              </a:spcBef>
            </a:pPr>
            <a:r>
              <a:rPr lang="en-US" altLang="zh-TW" sz="2600" dirty="0"/>
              <a:t>The blocks mined after the one that contains Alice’s transaction act as further assurance, as they pile on more computation in a longer and longer chain. By convention, any block with </a:t>
            </a:r>
            <a:r>
              <a:rPr lang="en-US" altLang="zh-TW" sz="2600" dirty="0">
                <a:solidFill>
                  <a:srgbClr val="FF0000"/>
                </a:solidFill>
              </a:rPr>
              <a:t>more than six confirmations is considered irrevocable</a:t>
            </a:r>
            <a:r>
              <a:rPr lang="en-US" altLang="zh-TW" sz="2600" dirty="0"/>
              <a:t>, because it would require an immense amount of computation to invalidate and recalculate six blocks.</a:t>
            </a:r>
            <a:endParaRPr lang="zh-TW" altLang="en-US" sz="2600" dirty="0"/>
          </a:p>
        </p:txBody>
      </p:sp>
      <p:grpSp>
        <p:nvGrpSpPr>
          <p:cNvPr id="11" name="群組 10">
            <a:extLst>
              <a:ext uri="{FF2B5EF4-FFF2-40B4-BE49-F238E27FC236}">
                <a16:creationId xmlns:a16="http://schemas.microsoft.com/office/drawing/2014/main" id="{12F35215-3E57-42A5-AEE2-14A5E06EDFA4}"/>
              </a:ext>
            </a:extLst>
          </p:cNvPr>
          <p:cNvGrpSpPr/>
          <p:nvPr/>
        </p:nvGrpSpPr>
        <p:grpSpPr>
          <a:xfrm>
            <a:off x="7855444" y="1449546"/>
            <a:ext cx="3800973" cy="4838585"/>
            <a:chOff x="2844545" y="0"/>
            <a:chExt cx="5387334" cy="6858000"/>
          </a:xfrm>
        </p:grpSpPr>
        <p:pic>
          <p:nvPicPr>
            <p:cNvPr id="9" name="圖片 8">
              <a:extLst>
                <a:ext uri="{FF2B5EF4-FFF2-40B4-BE49-F238E27FC236}">
                  <a16:creationId xmlns:a16="http://schemas.microsoft.com/office/drawing/2014/main" id="{65503660-D4C8-41E9-9E79-8A5F87598890}"/>
                </a:ext>
              </a:extLst>
            </p:cNvPr>
            <p:cNvPicPr>
              <a:picLocks noChangeAspect="1"/>
            </p:cNvPicPr>
            <p:nvPr/>
          </p:nvPicPr>
          <p:blipFill>
            <a:blip r:embed="rId2"/>
            <a:stretch>
              <a:fillRect/>
            </a:stretch>
          </p:blipFill>
          <p:spPr>
            <a:xfrm>
              <a:off x="3960121" y="0"/>
              <a:ext cx="4271758" cy="6858000"/>
            </a:xfrm>
            <a:prstGeom prst="rect">
              <a:avLst/>
            </a:prstGeom>
          </p:spPr>
        </p:pic>
        <p:pic>
          <p:nvPicPr>
            <p:cNvPr id="10" name="圖片 9">
              <a:extLst>
                <a:ext uri="{FF2B5EF4-FFF2-40B4-BE49-F238E27FC236}">
                  <a16:creationId xmlns:a16="http://schemas.microsoft.com/office/drawing/2014/main" id="{AB671302-3F5E-4A3C-9DA0-611D1DF8FBAE}"/>
                </a:ext>
              </a:extLst>
            </p:cNvPr>
            <p:cNvPicPr>
              <a:picLocks noChangeAspect="1"/>
            </p:cNvPicPr>
            <p:nvPr/>
          </p:nvPicPr>
          <p:blipFill>
            <a:blip r:embed="rId3"/>
            <a:stretch>
              <a:fillRect/>
            </a:stretch>
          </p:blipFill>
          <p:spPr>
            <a:xfrm>
              <a:off x="2844545" y="1273856"/>
              <a:ext cx="1143992" cy="3692779"/>
            </a:xfrm>
            <a:prstGeom prst="rect">
              <a:avLst/>
            </a:prstGeom>
          </p:spPr>
        </p:pic>
      </p:grpSp>
      <p:sp>
        <p:nvSpPr>
          <p:cNvPr id="12" name="文字方塊 11">
            <a:extLst>
              <a:ext uri="{FF2B5EF4-FFF2-40B4-BE49-F238E27FC236}">
                <a16:creationId xmlns:a16="http://schemas.microsoft.com/office/drawing/2014/main" id="{6D624E62-C7F6-4290-89AE-6CD223DADAB8}"/>
              </a:ext>
            </a:extLst>
          </p:cNvPr>
          <p:cNvSpPr txBox="1"/>
          <p:nvPr/>
        </p:nvSpPr>
        <p:spPr>
          <a:xfrm>
            <a:off x="9710768" y="4061862"/>
            <a:ext cx="1157689" cy="307777"/>
          </a:xfrm>
          <a:prstGeom prst="rect">
            <a:avLst/>
          </a:prstGeom>
          <a:noFill/>
        </p:spPr>
        <p:txBody>
          <a:bodyPr wrap="none" rtlCol="0">
            <a:spAutoFit/>
          </a:bodyPr>
          <a:lstStyle/>
          <a:p>
            <a:r>
              <a:rPr lang="en-US" altLang="zh-TW" sz="1400" dirty="0">
                <a:solidFill>
                  <a:srgbClr val="0000FF"/>
                </a:solidFill>
              </a:rPr>
              <a:t>(Alice -&gt; Bob)</a:t>
            </a:r>
            <a:endParaRPr lang="zh-TW" altLang="en-US" sz="1400" dirty="0">
              <a:solidFill>
                <a:srgbClr val="0000FF"/>
              </a:solidFill>
            </a:endParaRPr>
          </a:p>
        </p:txBody>
      </p:sp>
      <p:cxnSp>
        <p:nvCxnSpPr>
          <p:cNvPr id="5" name="直線單箭頭接點 4">
            <a:extLst>
              <a:ext uri="{FF2B5EF4-FFF2-40B4-BE49-F238E27FC236}">
                <a16:creationId xmlns:a16="http://schemas.microsoft.com/office/drawing/2014/main" id="{4D2CDED6-C8FE-49CF-B5D7-C6212B97C20B}"/>
              </a:ext>
            </a:extLst>
          </p:cNvPr>
          <p:cNvCxnSpPr>
            <a:cxnSpLocks/>
          </p:cNvCxnSpPr>
          <p:nvPr/>
        </p:nvCxnSpPr>
        <p:spPr>
          <a:xfrm flipV="1">
            <a:off x="8229602" y="4953700"/>
            <a:ext cx="0" cy="128383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D437BDA4-74BE-48BD-88E5-AB04F6169B5E}"/>
              </a:ext>
            </a:extLst>
          </p:cNvPr>
          <p:cNvSpPr/>
          <p:nvPr/>
        </p:nvSpPr>
        <p:spPr>
          <a:xfrm>
            <a:off x="7332675" y="6237535"/>
            <a:ext cx="2027093" cy="338554"/>
          </a:xfrm>
          <a:prstGeom prst="rect">
            <a:avLst/>
          </a:prstGeom>
        </p:spPr>
        <p:txBody>
          <a:bodyPr wrap="none">
            <a:spAutoFit/>
          </a:bodyPr>
          <a:lstStyle/>
          <a:p>
            <a:r>
              <a:rPr lang="en-US" altLang="zh-TW" sz="1600" dirty="0">
                <a:solidFill>
                  <a:srgbClr val="0070C0"/>
                </a:solidFill>
              </a:rPr>
              <a:t>Starting from block #0</a:t>
            </a:r>
            <a:endParaRPr lang="zh-TW" altLang="en-US" sz="1600" dirty="0">
              <a:solidFill>
                <a:srgbClr val="0070C0"/>
              </a:solidFill>
            </a:endParaRPr>
          </a:p>
        </p:txBody>
      </p:sp>
      <p:cxnSp>
        <p:nvCxnSpPr>
          <p:cNvPr id="13" name="直線單箭頭接點 12">
            <a:extLst>
              <a:ext uri="{FF2B5EF4-FFF2-40B4-BE49-F238E27FC236}">
                <a16:creationId xmlns:a16="http://schemas.microsoft.com/office/drawing/2014/main" id="{976D07C1-196E-4F26-B629-048657677BCD}"/>
              </a:ext>
            </a:extLst>
          </p:cNvPr>
          <p:cNvCxnSpPr>
            <a:cxnSpLocks/>
          </p:cNvCxnSpPr>
          <p:nvPr/>
        </p:nvCxnSpPr>
        <p:spPr>
          <a:xfrm flipV="1">
            <a:off x="8219977" y="1896177"/>
            <a:ext cx="0" cy="1337912"/>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BAF4F26-A1E8-418D-8BA2-B8A2D67D2E8A}"/>
              </a:ext>
            </a:extLst>
          </p:cNvPr>
          <p:cNvSpPr/>
          <p:nvPr/>
        </p:nvSpPr>
        <p:spPr>
          <a:xfrm>
            <a:off x="7517331" y="3208414"/>
            <a:ext cx="1415722" cy="830997"/>
          </a:xfrm>
          <a:prstGeom prst="rect">
            <a:avLst/>
          </a:prstGeom>
        </p:spPr>
        <p:txBody>
          <a:bodyPr wrap="square">
            <a:spAutoFit/>
          </a:bodyPr>
          <a:lstStyle/>
          <a:p>
            <a:pPr algn="ctr"/>
            <a:r>
              <a:rPr lang="en-US" altLang="zh-TW" sz="1600" dirty="0">
                <a:solidFill>
                  <a:srgbClr val="00B050"/>
                </a:solidFill>
              </a:rPr>
              <a:t># new blocks after the block of interest</a:t>
            </a:r>
            <a:endParaRPr lang="zh-TW" altLang="en-US" sz="1600" dirty="0">
              <a:solidFill>
                <a:srgbClr val="00B050"/>
              </a:solidFill>
            </a:endParaRPr>
          </a:p>
        </p:txBody>
      </p:sp>
      <p:cxnSp>
        <p:nvCxnSpPr>
          <p:cNvPr id="19" name="直線單箭頭接點 18">
            <a:extLst>
              <a:ext uri="{FF2B5EF4-FFF2-40B4-BE49-F238E27FC236}">
                <a16:creationId xmlns:a16="http://schemas.microsoft.com/office/drawing/2014/main" id="{21061C25-F54E-4F0E-BE01-863E27AE7B72}"/>
              </a:ext>
            </a:extLst>
          </p:cNvPr>
          <p:cNvCxnSpPr>
            <a:cxnSpLocks/>
          </p:cNvCxnSpPr>
          <p:nvPr/>
        </p:nvCxnSpPr>
        <p:spPr>
          <a:xfrm flipH="1">
            <a:off x="8662575" y="3852028"/>
            <a:ext cx="64097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3080BE0-7FE4-488A-B203-B97D9D408C80}"/>
              </a:ext>
            </a:extLst>
          </p:cNvPr>
          <p:cNvSpPr/>
          <p:nvPr/>
        </p:nvSpPr>
        <p:spPr>
          <a:xfrm>
            <a:off x="7594062" y="1546085"/>
            <a:ext cx="1309846" cy="338554"/>
          </a:xfrm>
          <a:prstGeom prst="rect">
            <a:avLst/>
          </a:prstGeom>
        </p:spPr>
        <p:txBody>
          <a:bodyPr wrap="square">
            <a:spAutoFit/>
          </a:bodyPr>
          <a:lstStyle/>
          <a:p>
            <a:pPr algn="ctr"/>
            <a:r>
              <a:rPr lang="en-US" altLang="zh-TW" sz="1600" dirty="0">
                <a:solidFill>
                  <a:srgbClr val="00B050"/>
                </a:solidFill>
              </a:rPr>
              <a:t>Latest Block</a:t>
            </a:r>
            <a:endParaRPr lang="zh-TW" altLang="en-US" sz="1600" dirty="0">
              <a:solidFill>
                <a:srgbClr val="00B050"/>
              </a:solidFill>
            </a:endParaRPr>
          </a:p>
        </p:txBody>
      </p:sp>
      <p:sp>
        <p:nvSpPr>
          <p:cNvPr id="20" name="矩形 19">
            <a:extLst>
              <a:ext uri="{FF2B5EF4-FFF2-40B4-BE49-F238E27FC236}">
                <a16:creationId xmlns:a16="http://schemas.microsoft.com/office/drawing/2014/main" id="{9F1BCAAC-B6C8-4E38-81C1-5E496943CC31}"/>
              </a:ext>
            </a:extLst>
          </p:cNvPr>
          <p:cNvSpPr/>
          <p:nvPr/>
        </p:nvSpPr>
        <p:spPr>
          <a:xfrm>
            <a:off x="7791587" y="4427764"/>
            <a:ext cx="914797" cy="338554"/>
          </a:xfrm>
          <a:prstGeom prst="rect">
            <a:avLst/>
          </a:prstGeom>
        </p:spPr>
        <p:txBody>
          <a:bodyPr wrap="square">
            <a:spAutoFit/>
          </a:bodyPr>
          <a:lstStyle/>
          <a:p>
            <a:pPr algn="ctr"/>
            <a:r>
              <a:rPr lang="en-US" altLang="zh-TW" sz="1600" dirty="0">
                <a:solidFill>
                  <a:srgbClr val="0070C0"/>
                </a:solidFill>
              </a:rPr>
              <a:t>(277316)</a:t>
            </a:r>
            <a:endParaRPr lang="zh-TW" altLang="en-US" sz="1600" dirty="0">
              <a:solidFill>
                <a:srgbClr val="0070C0"/>
              </a:solidFill>
            </a:endParaRPr>
          </a:p>
        </p:txBody>
      </p:sp>
      <p:sp>
        <p:nvSpPr>
          <p:cNvPr id="21" name="矩形 20">
            <a:extLst>
              <a:ext uri="{FF2B5EF4-FFF2-40B4-BE49-F238E27FC236}">
                <a16:creationId xmlns:a16="http://schemas.microsoft.com/office/drawing/2014/main" id="{6A8E3F9D-4E79-42E3-81DD-17EB7FE36FA8}"/>
              </a:ext>
            </a:extLst>
          </p:cNvPr>
          <p:cNvSpPr/>
          <p:nvPr/>
        </p:nvSpPr>
        <p:spPr>
          <a:xfrm>
            <a:off x="8311189" y="2102791"/>
            <a:ext cx="351386" cy="338554"/>
          </a:xfrm>
          <a:prstGeom prst="rect">
            <a:avLst/>
          </a:prstGeom>
        </p:spPr>
        <p:txBody>
          <a:bodyPr wrap="square">
            <a:spAutoFit/>
          </a:bodyPr>
          <a:lstStyle/>
          <a:p>
            <a:pPr algn="ctr"/>
            <a:r>
              <a:rPr lang="en-US" altLang="zh-TW" sz="1600" dirty="0">
                <a:solidFill>
                  <a:srgbClr val="00B050"/>
                </a:solidFill>
              </a:rPr>
              <a:t>(2)</a:t>
            </a:r>
            <a:endParaRPr lang="zh-TW" altLang="en-US" sz="1600" dirty="0">
              <a:solidFill>
                <a:srgbClr val="00B050"/>
              </a:solidFill>
            </a:endParaRPr>
          </a:p>
        </p:txBody>
      </p:sp>
    </p:spTree>
    <p:extLst>
      <p:ext uri="{BB962C8B-B14F-4D97-AF65-F5344CB8AC3E}">
        <p14:creationId xmlns:p14="http://schemas.microsoft.com/office/powerpoint/2010/main" val="359046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Spending the Transaction (1/2)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36</a:t>
            </a:fld>
            <a:endParaRPr lang="zh-TW" altLang="en-US"/>
          </a:p>
        </p:txBody>
      </p:sp>
      <p:sp>
        <p:nvSpPr>
          <p:cNvPr id="6" name="內容版面配置區 5">
            <a:extLst>
              <a:ext uri="{FF2B5EF4-FFF2-40B4-BE49-F238E27FC236}">
                <a16:creationId xmlns:a16="http://schemas.microsoft.com/office/drawing/2014/main" id="{D732697A-AEC2-4072-B5F9-3DD6B91BC74B}"/>
              </a:ext>
            </a:extLst>
          </p:cNvPr>
          <p:cNvSpPr>
            <a:spLocks noGrp="1"/>
          </p:cNvSpPr>
          <p:nvPr>
            <p:ph idx="1"/>
          </p:nvPr>
        </p:nvSpPr>
        <p:spPr>
          <a:xfrm>
            <a:off x="838200" y="1381327"/>
            <a:ext cx="10515600" cy="5111547"/>
          </a:xfrm>
        </p:spPr>
        <p:txBody>
          <a:bodyPr>
            <a:normAutofit/>
          </a:bodyPr>
          <a:lstStyle/>
          <a:p>
            <a:pPr algn="just">
              <a:spcBef>
                <a:spcPts val="1200"/>
              </a:spcBef>
            </a:pPr>
            <a:r>
              <a:rPr lang="en-US" altLang="zh-TW" dirty="0"/>
              <a:t>Now that Alice’s transaction has been embedded in the blockchain as part of a block, it is part of the distributed ledger of bitcoin and visible to all bitcoin applications. Each bitcoin client can independently verify the transaction as valid and spendable. Bob can now spend the output from this and other transactions (as shown on the next slide).</a:t>
            </a:r>
          </a:p>
          <a:p>
            <a:pPr algn="just">
              <a:spcBef>
                <a:spcPts val="1200"/>
              </a:spcBef>
            </a:pPr>
            <a:r>
              <a:rPr lang="en-US" altLang="zh-TW" dirty="0">
                <a:solidFill>
                  <a:srgbClr val="FF0000"/>
                </a:solidFill>
              </a:rPr>
              <a:t>Full-node clients</a:t>
            </a:r>
            <a:r>
              <a:rPr lang="en-US" altLang="zh-TW" dirty="0"/>
              <a:t> can track the source of the funds from the moment the bitcoin were first generated in a block, incrementally from transaction to transaction, until they reach Bob’s address.</a:t>
            </a:r>
          </a:p>
          <a:p>
            <a:pPr algn="just">
              <a:spcBef>
                <a:spcPts val="1200"/>
              </a:spcBef>
            </a:pPr>
            <a:r>
              <a:rPr lang="en-US" altLang="zh-TW" dirty="0">
                <a:solidFill>
                  <a:srgbClr val="0000FF"/>
                </a:solidFill>
              </a:rPr>
              <a:t>Lightweight clients </a:t>
            </a:r>
            <a:r>
              <a:rPr lang="en-US" altLang="zh-TW" dirty="0"/>
              <a:t>can do what is called a </a:t>
            </a:r>
            <a:r>
              <a:rPr lang="en-US" altLang="zh-TW" dirty="0">
                <a:solidFill>
                  <a:srgbClr val="0000FF"/>
                </a:solidFill>
              </a:rPr>
              <a:t>simplified payment verification</a:t>
            </a:r>
            <a:r>
              <a:rPr lang="en-US" altLang="zh-TW" dirty="0"/>
              <a:t> by confirming that the transaction is in the blockchain and has several blocks mined after it, thus providing assurance that the miners accepted it as valid.</a:t>
            </a:r>
          </a:p>
          <a:p>
            <a:pPr algn="just"/>
            <a:endParaRPr lang="zh-TW" altLang="en-US" dirty="0"/>
          </a:p>
        </p:txBody>
      </p:sp>
    </p:spTree>
    <p:extLst>
      <p:ext uri="{BB962C8B-B14F-4D97-AF65-F5344CB8AC3E}">
        <p14:creationId xmlns:p14="http://schemas.microsoft.com/office/powerpoint/2010/main" val="215924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Spending the Transaction (2/2)</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37</a:t>
            </a:fld>
            <a:endParaRPr lang="zh-TW" altLang="en-US"/>
          </a:p>
        </p:txBody>
      </p:sp>
      <p:pic>
        <p:nvPicPr>
          <p:cNvPr id="3" name="內容版面配置區 2">
            <a:extLst>
              <a:ext uri="{FF2B5EF4-FFF2-40B4-BE49-F238E27FC236}">
                <a16:creationId xmlns:a16="http://schemas.microsoft.com/office/drawing/2014/main" id="{E9D0CE13-9333-4591-8C35-C762AC22CBDE}"/>
              </a:ext>
            </a:extLst>
          </p:cNvPr>
          <p:cNvPicPr>
            <a:picLocks noGrp="1" noChangeAspect="1"/>
          </p:cNvPicPr>
          <p:nvPr>
            <p:ph idx="1"/>
          </p:nvPr>
        </p:nvPicPr>
        <p:blipFill>
          <a:blip r:embed="rId2"/>
          <a:stretch>
            <a:fillRect/>
          </a:stretch>
        </p:blipFill>
        <p:spPr>
          <a:xfrm>
            <a:off x="2539329" y="1465270"/>
            <a:ext cx="7113341" cy="4672383"/>
          </a:xfrm>
          <a:prstGeom prst="rect">
            <a:avLst/>
          </a:prstGeom>
        </p:spPr>
      </p:pic>
    </p:spTree>
    <p:extLst>
      <p:ext uri="{BB962C8B-B14F-4D97-AF65-F5344CB8AC3E}">
        <p14:creationId xmlns:p14="http://schemas.microsoft.com/office/powerpoint/2010/main" val="3373077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9DDC15-2980-400F-A968-9DBD62180298}"/>
              </a:ext>
            </a:extLst>
          </p:cNvPr>
          <p:cNvSpPr>
            <a:spLocks noGrp="1"/>
          </p:cNvSpPr>
          <p:nvPr>
            <p:ph type="title"/>
          </p:nvPr>
        </p:nvSpPr>
        <p:spPr/>
        <p:txBody>
          <a:bodyPr/>
          <a:lstStyle/>
          <a:p>
            <a:r>
              <a:rPr lang="en-US" altLang="zh-TW" dirty="0">
                <a:solidFill>
                  <a:srgbClr val="0070C0"/>
                </a:solidFill>
              </a:rPr>
              <a:t>Dealing with Double Spending </a:t>
            </a:r>
            <a:r>
              <a:rPr lang="en-US" altLang="zh-TW" dirty="0"/>
              <a:t>(1/3)</a:t>
            </a:r>
            <a:endParaRPr lang="zh-TW" altLang="en-US" dirty="0"/>
          </a:p>
        </p:txBody>
      </p:sp>
      <p:sp>
        <p:nvSpPr>
          <p:cNvPr id="3" name="內容版面配置區 2">
            <a:extLst>
              <a:ext uri="{FF2B5EF4-FFF2-40B4-BE49-F238E27FC236}">
                <a16:creationId xmlns:a16="http://schemas.microsoft.com/office/drawing/2014/main" id="{C4ECBF9D-12D2-4D9C-9DB4-5BA3B973B3C8}"/>
              </a:ext>
            </a:extLst>
          </p:cNvPr>
          <p:cNvSpPr>
            <a:spLocks noGrp="1"/>
          </p:cNvSpPr>
          <p:nvPr>
            <p:ph idx="1"/>
          </p:nvPr>
        </p:nvSpPr>
        <p:spPr/>
        <p:txBody>
          <a:bodyPr>
            <a:normAutofit/>
          </a:bodyPr>
          <a:lstStyle/>
          <a:p>
            <a:pPr algn="just">
              <a:spcBef>
                <a:spcPts val="600"/>
              </a:spcBef>
            </a:pPr>
            <a:r>
              <a:rPr lang="en-US" altLang="zh-TW" dirty="0"/>
              <a:t>Imagine that you have 1 BTC and you attempt to spend it twice in two separate transactions. </a:t>
            </a:r>
          </a:p>
          <a:p>
            <a:pPr lvl="1" algn="just">
              <a:spcBef>
                <a:spcPts val="1000"/>
              </a:spcBef>
            </a:pPr>
            <a:r>
              <a:rPr lang="en-US" altLang="zh-TW" dirty="0"/>
              <a:t>You could attempt to do this by sending the same BTC to two separate bitcoin wallet addresses. Both of these transactions will then go into the pool of unconfirmed transactions.</a:t>
            </a:r>
          </a:p>
          <a:p>
            <a:pPr lvl="1" algn="just">
              <a:spcBef>
                <a:spcPts val="1000"/>
              </a:spcBef>
            </a:pPr>
            <a:r>
              <a:rPr lang="en-US" altLang="zh-TW" dirty="0"/>
              <a:t>The first transaction would be approved via the confirmation mechanism and then verified into the subsequent block.</a:t>
            </a:r>
          </a:p>
          <a:p>
            <a:pPr lvl="1" algn="just">
              <a:spcBef>
                <a:spcPts val="1000"/>
              </a:spcBef>
            </a:pPr>
            <a:r>
              <a:rPr lang="en-US" altLang="zh-TW" dirty="0"/>
              <a:t>However, the second transaction would be recognized as invalid by the confirmation process and would not be verified.</a:t>
            </a:r>
          </a:p>
          <a:p>
            <a:pPr lvl="1" algn="just">
              <a:spcBef>
                <a:spcPts val="1000"/>
              </a:spcBef>
            </a:pPr>
            <a:r>
              <a:rPr lang="en-US" altLang="zh-TW" dirty="0">
                <a:solidFill>
                  <a:srgbClr val="0000FF"/>
                </a:solidFill>
              </a:rPr>
              <a:t>If both transactions are pulled from the pool for confirmation simultaneously</a:t>
            </a:r>
            <a:r>
              <a:rPr lang="en-US" altLang="zh-TW" dirty="0"/>
              <a:t>, </a:t>
            </a:r>
            <a:r>
              <a:rPr lang="en-US" altLang="zh-TW" dirty="0">
                <a:solidFill>
                  <a:srgbClr val="FF0000"/>
                </a:solidFill>
              </a:rPr>
              <a:t>the transaction with the highest number of confirmations will be included in the blockchain</a:t>
            </a:r>
            <a:r>
              <a:rPr lang="en-US" altLang="zh-TW" dirty="0"/>
              <a:t>, while the other one will be discarded.</a:t>
            </a:r>
          </a:p>
          <a:p>
            <a:endParaRPr lang="zh-TW" altLang="en-US" dirty="0"/>
          </a:p>
        </p:txBody>
      </p:sp>
      <p:sp>
        <p:nvSpPr>
          <p:cNvPr id="4" name="投影片編號版面配置區 3">
            <a:extLst>
              <a:ext uri="{FF2B5EF4-FFF2-40B4-BE49-F238E27FC236}">
                <a16:creationId xmlns:a16="http://schemas.microsoft.com/office/drawing/2014/main" id="{C25FBBF7-1FAC-4FFD-836E-87F7F51FD63D}"/>
              </a:ext>
            </a:extLst>
          </p:cNvPr>
          <p:cNvSpPr>
            <a:spLocks noGrp="1"/>
          </p:cNvSpPr>
          <p:nvPr>
            <p:ph type="sldNum" sz="quarter" idx="12"/>
          </p:nvPr>
        </p:nvSpPr>
        <p:spPr/>
        <p:txBody>
          <a:bodyPr/>
          <a:lstStyle/>
          <a:p>
            <a:fld id="{8C04AE96-B1B9-4ED2-B3ED-30B2680CEC7B}" type="slidenum">
              <a:rPr lang="zh-TW" altLang="en-US" smtClean="0"/>
              <a:pPr/>
              <a:t>38</a:t>
            </a:fld>
            <a:endParaRPr lang="zh-TW" altLang="en-US"/>
          </a:p>
        </p:txBody>
      </p:sp>
    </p:spTree>
    <p:extLst>
      <p:ext uri="{BB962C8B-B14F-4D97-AF65-F5344CB8AC3E}">
        <p14:creationId xmlns:p14="http://schemas.microsoft.com/office/powerpoint/2010/main" val="3771115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8B8512-DE14-43DA-AEDF-05DE9AA355F0}"/>
              </a:ext>
            </a:extLst>
          </p:cNvPr>
          <p:cNvPicPr>
            <a:picLocks noChangeAspect="1"/>
          </p:cNvPicPr>
          <p:nvPr/>
        </p:nvPicPr>
        <p:blipFill rotWithShape="1">
          <a:blip r:embed="rId2">
            <a:extLst>
              <a:ext uri="{28A0092B-C50C-407E-A947-70E740481C1C}">
                <a14:useLocalDpi xmlns:a14="http://schemas.microsoft.com/office/drawing/2010/main" val="0"/>
              </a:ext>
            </a:extLst>
          </a:blip>
          <a:srcRect t="5985" b="11073"/>
          <a:stretch/>
        </p:blipFill>
        <p:spPr>
          <a:xfrm>
            <a:off x="2622822" y="3929400"/>
            <a:ext cx="6946356" cy="2455825"/>
          </a:xfrm>
          <a:prstGeom prst="rect">
            <a:avLst/>
          </a:prstGeom>
        </p:spPr>
      </p:pic>
      <p:sp>
        <p:nvSpPr>
          <p:cNvPr id="2" name="標題 1">
            <a:extLst>
              <a:ext uri="{FF2B5EF4-FFF2-40B4-BE49-F238E27FC236}">
                <a16:creationId xmlns:a16="http://schemas.microsoft.com/office/drawing/2014/main" id="{919DDC15-2980-400F-A968-9DBD62180298}"/>
              </a:ext>
            </a:extLst>
          </p:cNvPr>
          <p:cNvSpPr>
            <a:spLocks noGrp="1"/>
          </p:cNvSpPr>
          <p:nvPr>
            <p:ph type="title"/>
          </p:nvPr>
        </p:nvSpPr>
        <p:spPr/>
        <p:txBody>
          <a:bodyPr/>
          <a:lstStyle/>
          <a:p>
            <a:r>
              <a:rPr lang="en-US" altLang="zh-TW" dirty="0"/>
              <a:t>Dealing with Double Spending (2/3)</a:t>
            </a:r>
            <a:endParaRPr lang="zh-TW" altLang="en-US" dirty="0"/>
          </a:p>
        </p:txBody>
      </p:sp>
      <p:sp>
        <p:nvSpPr>
          <p:cNvPr id="3" name="內容版面配置區 2">
            <a:extLst>
              <a:ext uri="{FF2B5EF4-FFF2-40B4-BE49-F238E27FC236}">
                <a16:creationId xmlns:a16="http://schemas.microsoft.com/office/drawing/2014/main" id="{C4ECBF9D-12D2-4D9C-9DB4-5BA3B973B3C8}"/>
              </a:ext>
            </a:extLst>
          </p:cNvPr>
          <p:cNvSpPr>
            <a:spLocks noGrp="1"/>
          </p:cNvSpPr>
          <p:nvPr>
            <p:ph idx="1"/>
          </p:nvPr>
        </p:nvSpPr>
        <p:spPr/>
        <p:txBody>
          <a:bodyPr>
            <a:normAutofit/>
          </a:bodyPr>
          <a:lstStyle/>
          <a:p>
            <a:pPr algn="just"/>
            <a:r>
              <a:rPr lang="en-US" altLang="zh-TW" dirty="0"/>
              <a:t>Issue #1: The intended recipient of the second (failed) transaction would not have a part in the transaction itself failing, and yet that person would not receive the bitcoin they had anticipated.</a:t>
            </a:r>
          </a:p>
          <a:p>
            <a:pPr lvl="1" algn="just">
              <a:spcBef>
                <a:spcPts val="1200"/>
              </a:spcBef>
            </a:pPr>
            <a:r>
              <a:rPr lang="en-US" altLang="zh-TW" dirty="0"/>
              <a:t>Many merchants </a:t>
            </a:r>
            <a:r>
              <a:rPr lang="en-US" altLang="zh-TW" dirty="0">
                <a:solidFill>
                  <a:srgbClr val="0000FF"/>
                </a:solidFill>
              </a:rPr>
              <a:t>wait for at least 6 confirmations</a:t>
            </a:r>
            <a:r>
              <a:rPr lang="en-US" altLang="zh-TW" dirty="0"/>
              <a:t> of a transaction (meaning that six subsequent blocks of transactions were added to the blockchain after the transaction in question). At this point, the merchant can safely assume that the transaction is valid.</a:t>
            </a:r>
          </a:p>
        </p:txBody>
      </p:sp>
      <p:sp>
        <p:nvSpPr>
          <p:cNvPr id="4" name="投影片編號版面配置區 3">
            <a:extLst>
              <a:ext uri="{FF2B5EF4-FFF2-40B4-BE49-F238E27FC236}">
                <a16:creationId xmlns:a16="http://schemas.microsoft.com/office/drawing/2014/main" id="{C25FBBF7-1FAC-4FFD-836E-87F7F51FD63D}"/>
              </a:ext>
            </a:extLst>
          </p:cNvPr>
          <p:cNvSpPr>
            <a:spLocks noGrp="1"/>
          </p:cNvSpPr>
          <p:nvPr>
            <p:ph type="sldNum" sz="quarter" idx="12"/>
          </p:nvPr>
        </p:nvSpPr>
        <p:spPr/>
        <p:txBody>
          <a:bodyPr/>
          <a:lstStyle/>
          <a:p>
            <a:fld id="{8C04AE96-B1B9-4ED2-B3ED-30B2680CEC7B}" type="slidenum">
              <a:rPr lang="zh-TW" altLang="en-US" smtClean="0"/>
              <a:pPr/>
              <a:t>39</a:t>
            </a:fld>
            <a:endParaRPr lang="zh-TW" altLang="en-US"/>
          </a:p>
        </p:txBody>
      </p:sp>
    </p:spTree>
    <p:extLst>
      <p:ext uri="{BB962C8B-B14F-4D97-AF65-F5344CB8AC3E}">
        <p14:creationId xmlns:p14="http://schemas.microsoft.com/office/powerpoint/2010/main" val="128194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What is Bitcoin? (3/3)</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lvl="1" algn="just">
              <a:spcBef>
                <a:spcPts val="1200"/>
              </a:spcBef>
            </a:pPr>
            <a:r>
              <a:rPr lang="en-US" altLang="zh-TW" dirty="0"/>
              <a:t>The protocol also </a:t>
            </a:r>
            <a:r>
              <a:rPr lang="en-US" altLang="zh-TW" dirty="0">
                <a:solidFill>
                  <a:srgbClr val="FF0000"/>
                </a:solidFill>
              </a:rPr>
              <a:t>halves the rate at which new bitcoin are created every 4 years</a:t>
            </a:r>
            <a:r>
              <a:rPr lang="en-US" altLang="zh-TW" dirty="0"/>
              <a:t>, and limits the total # of bitcoin that will be created to a fixed total just below 21 million coins by the year 2140. (Deflationary)</a:t>
            </a:r>
          </a:p>
          <a:p>
            <a:pPr algn="just">
              <a:spcBef>
                <a:spcPts val="1200"/>
              </a:spcBef>
            </a:pPr>
            <a:r>
              <a:rPr lang="en-US" altLang="zh-TW" dirty="0"/>
              <a:t>Bitcoin represents the culmination of decades of research in </a:t>
            </a:r>
            <a:r>
              <a:rPr lang="en-US" altLang="zh-TW" dirty="0">
                <a:solidFill>
                  <a:srgbClr val="0000FF"/>
                </a:solidFill>
              </a:rPr>
              <a:t>cryptography</a:t>
            </a:r>
            <a:r>
              <a:rPr lang="en-US" altLang="zh-TW" dirty="0"/>
              <a:t> and </a:t>
            </a:r>
            <a:r>
              <a:rPr lang="en-US" altLang="zh-TW" dirty="0">
                <a:solidFill>
                  <a:srgbClr val="0000FF"/>
                </a:solidFill>
              </a:rPr>
              <a:t>distributed systems </a:t>
            </a:r>
            <a:r>
              <a:rPr lang="en-US" altLang="zh-TW" dirty="0"/>
              <a:t>and includes 4 key innovations in a unique and powerful combination:</a:t>
            </a:r>
          </a:p>
          <a:p>
            <a:pPr lvl="1" algn="just">
              <a:spcBef>
                <a:spcPts val="1000"/>
              </a:spcBef>
            </a:pPr>
            <a:r>
              <a:rPr lang="en-US" altLang="zh-TW" dirty="0"/>
              <a:t>A decentralized peer-to-peer network (the bitcoin protocol)</a:t>
            </a:r>
          </a:p>
          <a:p>
            <a:pPr lvl="1" algn="just">
              <a:spcBef>
                <a:spcPts val="1000"/>
              </a:spcBef>
            </a:pPr>
            <a:r>
              <a:rPr lang="en-US" altLang="zh-TW" dirty="0"/>
              <a:t>A public transaction ledger (the blockchain)</a:t>
            </a:r>
          </a:p>
          <a:p>
            <a:pPr lvl="1" algn="just">
              <a:spcBef>
                <a:spcPts val="1000"/>
              </a:spcBef>
            </a:pPr>
            <a:r>
              <a:rPr lang="en-US" altLang="zh-TW" dirty="0"/>
              <a:t>A set of rules for independent transaction validation and currency issuance (consensus rules)</a:t>
            </a:r>
          </a:p>
          <a:p>
            <a:pPr lvl="1" algn="just">
              <a:spcBef>
                <a:spcPts val="1000"/>
              </a:spcBef>
            </a:pPr>
            <a:r>
              <a:rPr lang="en-US" altLang="zh-TW" dirty="0"/>
              <a:t>A mechanism for reaching global decentralized consensus on the valid blockchain (Proof-of-Work algorithm)</a:t>
            </a:r>
            <a:endParaRPr lang="zh-TW" altLang="en-US"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spTree>
    <p:extLst>
      <p:ext uri="{BB962C8B-B14F-4D97-AF65-F5344CB8AC3E}">
        <p14:creationId xmlns:p14="http://schemas.microsoft.com/office/powerpoint/2010/main" val="175869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9DDC15-2980-400F-A968-9DBD62180298}"/>
              </a:ext>
            </a:extLst>
          </p:cNvPr>
          <p:cNvSpPr>
            <a:spLocks noGrp="1"/>
          </p:cNvSpPr>
          <p:nvPr>
            <p:ph type="title"/>
          </p:nvPr>
        </p:nvSpPr>
        <p:spPr/>
        <p:txBody>
          <a:bodyPr/>
          <a:lstStyle/>
          <a:p>
            <a:r>
              <a:rPr lang="en-US" altLang="zh-TW" dirty="0"/>
              <a:t>Dealing with Double Spending (3/3)</a:t>
            </a:r>
            <a:endParaRPr lang="zh-TW" altLang="en-US" dirty="0"/>
          </a:p>
        </p:txBody>
      </p:sp>
      <p:sp>
        <p:nvSpPr>
          <p:cNvPr id="3" name="內容版面配置區 2">
            <a:extLst>
              <a:ext uri="{FF2B5EF4-FFF2-40B4-BE49-F238E27FC236}">
                <a16:creationId xmlns:a16="http://schemas.microsoft.com/office/drawing/2014/main" id="{C4ECBF9D-12D2-4D9C-9DB4-5BA3B973B3C8}"/>
              </a:ext>
            </a:extLst>
          </p:cNvPr>
          <p:cNvSpPr>
            <a:spLocks noGrp="1"/>
          </p:cNvSpPr>
          <p:nvPr>
            <p:ph idx="1"/>
          </p:nvPr>
        </p:nvSpPr>
        <p:spPr/>
        <p:txBody>
          <a:bodyPr>
            <a:normAutofit/>
          </a:bodyPr>
          <a:lstStyle/>
          <a:p>
            <a:pPr algn="just"/>
            <a:r>
              <a:rPr lang="en-US" altLang="zh-TW" dirty="0"/>
              <a:t>Issue #2: if an attacker is somehow able to </a:t>
            </a:r>
            <a:r>
              <a:rPr lang="en-US" altLang="zh-TW" dirty="0">
                <a:solidFill>
                  <a:srgbClr val="0000FF"/>
                </a:solidFill>
              </a:rPr>
              <a:t>control at least 51% of the hash power</a:t>
            </a:r>
            <a:r>
              <a:rPr lang="en-US" altLang="zh-TW" dirty="0"/>
              <a:t> of the network, they can commit double spending.</a:t>
            </a:r>
          </a:p>
          <a:p>
            <a:pPr lvl="1" algn="just">
              <a:spcBef>
                <a:spcPts val="1200"/>
              </a:spcBef>
            </a:pPr>
            <a:r>
              <a:rPr lang="en-US" altLang="zh-TW" dirty="0"/>
              <a:t>If an attacker were somehow able to get control of this much computational power, they could reverse transactions and create a separate, private blockchain. However, the rapid growth of bitcoin has virtually insured that this type of attack is impossible.</a:t>
            </a:r>
            <a:endParaRPr lang="zh-TW" altLang="en-US" dirty="0"/>
          </a:p>
        </p:txBody>
      </p:sp>
      <p:sp>
        <p:nvSpPr>
          <p:cNvPr id="4" name="投影片編號版面配置區 3">
            <a:extLst>
              <a:ext uri="{FF2B5EF4-FFF2-40B4-BE49-F238E27FC236}">
                <a16:creationId xmlns:a16="http://schemas.microsoft.com/office/drawing/2014/main" id="{C25FBBF7-1FAC-4FFD-836E-87F7F51FD63D}"/>
              </a:ext>
            </a:extLst>
          </p:cNvPr>
          <p:cNvSpPr>
            <a:spLocks noGrp="1"/>
          </p:cNvSpPr>
          <p:nvPr>
            <p:ph type="sldNum" sz="quarter" idx="12"/>
          </p:nvPr>
        </p:nvSpPr>
        <p:spPr/>
        <p:txBody>
          <a:bodyPr/>
          <a:lstStyle/>
          <a:p>
            <a:fld id="{8C04AE96-B1B9-4ED2-B3ED-30B2680CEC7B}" type="slidenum">
              <a:rPr lang="zh-TW" altLang="en-US" smtClean="0"/>
              <a:pPr/>
              <a:t>40</a:t>
            </a:fld>
            <a:endParaRPr lang="zh-TW" altLang="en-US"/>
          </a:p>
        </p:txBody>
      </p:sp>
      <p:grpSp>
        <p:nvGrpSpPr>
          <p:cNvPr id="12" name="群組 11">
            <a:extLst>
              <a:ext uri="{FF2B5EF4-FFF2-40B4-BE49-F238E27FC236}">
                <a16:creationId xmlns:a16="http://schemas.microsoft.com/office/drawing/2014/main" id="{649C55D8-AA49-4494-94A7-62140749C09A}"/>
              </a:ext>
            </a:extLst>
          </p:cNvPr>
          <p:cNvGrpSpPr/>
          <p:nvPr/>
        </p:nvGrpSpPr>
        <p:grpSpPr>
          <a:xfrm>
            <a:off x="1124351" y="3805802"/>
            <a:ext cx="10229449" cy="2371161"/>
            <a:chOff x="1202154" y="3706456"/>
            <a:chExt cx="10229449" cy="2371161"/>
          </a:xfrm>
        </p:grpSpPr>
        <p:pic>
          <p:nvPicPr>
            <p:cNvPr id="9" name="圖片 8">
              <a:extLst>
                <a:ext uri="{FF2B5EF4-FFF2-40B4-BE49-F238E27FC236}">
                  <a16:creationId xmlns:a16="http://schemas.microsoft.com/office/drawing/2014/main" id="{1E193B23-0767-476C-9862-BFA79E6592D1}"/>
                </a:ext>
              </a:extLst>
            </p:cNvPr>
            <p:cNvPicPr>
              <a:picLocks noChangeAspect="1"/>
            </p:cNvPicPr>
            <p:nvPr/>
          </p:nvPicPr>
          <p:blipFill>
            <a:blip r:embed="rId2"/>
            <a:stretch>
              <a:fillRect/>
            </a:stretch>
          </p:blipFill>
          <p:spPr>
            <a:xfrm>
              <a:off x="4780546" y="3706456"/>
              <a:ext cx="6651057" cy="2371161"/>
            </a:xfrm>
            <a:prstGeom prst="rect">
              <a:avLst/>
            </a:prstGeom>
          </p:spPr>
        </p:pic>
        <p:pic>
          <p:nvPicPr>
            <p:cNvPr id="10" name="圖片 9">
              <a:extLst>
                <a:ext uri="{FF2B5EF4-FFF2-40B4-BE49-F238E27FC236}">
                  <a16:creationId xmlns:a16="http://schemas.microsoft.com/office/drawing/2014/main" id="{B197BB92-4635-4536-8A60-3AAC5BCA2FCA}"/>
                </a:ext>
              </a:extLst>
            </p:cNvPr>
            <p:cNvPicPr>
              <a:picLocks noChangeAspect="1"/>
            </p:cNvPicPr>
            <p:nvPr/>
          </p:nvPicPr>
          <p:blipFill>
            <a:blip r:embed="rId3"/>
            <a:stretch>
              <a:fillRect/>
            </a:stretch>
          </p:blipFill>
          <p:spPr>
            <a:xfrm>
              <a:off x="1563102" y="3966768"/>
              <a:ext cx="3018523" cy="367679"/>
            </a:xfrm>
            <a:prstGeom prst="rect">
              <a:avLst/>
            </a:prstGeom>
          </p:spPr>
        </p:pic>
        <p:pic>
          <p:nvPicPr>
            <p:cNvPr id="11" name="圖片 10">
              <a:extLst>
                <a:ext uri="{FF2B5EF4-FFF2-40B4-BE49-F238E27FC236}">
                  <a16:creationId xmlns:a16="http://schemas.microsoft.com/office/drawing/2014/main" id="{85D56540-B917-4CEB-929F-206009B8F39C}"/>
                </a:ext>
              </a:extLst>
            </p:cNvPr>
            <p:cNvPicPr>
              <a:picLocks noChangeAspect="1"/>
            </p:cNvPicPr>
            <p:nvPr/>
          </p:nvPicPr>
          <p:blipFill>
            <a:blip r:embed="rId4"/>
            <a:stretch>
              <a:fillRect/>
            </a:stretch>
          </p:blipFill>
          <p:spPr>
            <a:xfrm>
              <a:off x="1202154" y="5074916"/>
              <a:ext cx="4396089" cy="608134"/>
            </a:xfrm>
            <a:prstGeom prst="rect">
              <a:avLst/>
            </a:prstGeom>
          </p:spPr>
        </p:pic>
      </p:grpSp>
    </p:spTree>
    <p:extLst>
      <p:ext uri="{BB962C8B-B14F-4D97-AF65-F5344CB8AC3E}">
        <p14:creationId xmlns:p14="http://schemas.microsoft.com/office/powerpoint/2010/main" val="108456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a:xfrm>
            <a:off x="838200" y="365125"/>
            <a:ext cx="10515600" cy="886159"/>
          </a:xfrm>
        </p:spPr>
        <p:txBody>
          <a:bodyPr/>
          <a:lstStyle/>
          <a:p>
            <a:r>
              <a:rPr lang="en-US" altLang="zh-TW" dirty="0"/>
              <a:t>How to Buy/Trade BTC and Cryptocurrencies</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141068"/>
          </a:xfrm>
        </p:spPr>
        <p:txBody>
          <a:bodyPr>
            <a:normAutofit/>
          </a:bodyPr>
          <a:lstStyle/>
          <a:p>
            <a:pPr algn="just">
              <a:spcBef>
                <a:spcPts val="1200"/>
              </a:spcBef>
            </a:pPr>
            <a:r>
              <a:rPr lang="en-US" altLang="zh-TW" sz="3200" dirty="0"/>
              <a:t>Taiwan based exchange (centralized)</a:t>
            </a:r>
          </a:p>
          <a:p>
            <a:pPr lvl="1" algn="just">
              <a:lnSpc>
                <a:spcPct val="100000"/>
              </a:lnSpc>
              <a:spcBef>
                <a:spcPts val="600"/>
              </a:spcBef>
            </a:pPr>
            <a:r>
              <a:rPr lang="en-US" altLang="zh-TW" sz="2800" dirty="0">
                <a:solidFill>
                  <a:srgbClr val="0070C0"/>
                </a:solidFill>
              </a:rPr>
              <a:t>MaiCoin Asset Exchange (MAX)</a:t>
            </a:r>
          </a:p>
          <a:p>
            <a:pPr lvl="2" algn="just">
              <a:spcBef>
                <a:spcPts val="600"/>
              </a:spcBef>
            </a:pPr>
            <a:r>
              <a:rPr lang="en-US" altLang="zh-TW" sz="2400" dirty="0"/>
              <a:t>24Hr Trading Volume: NT$758,371,352 (2022/3/2)</a:t>
            </a:r>
          </a:p>
          <a:p>
            <a:pPr lvl="1" algn="just">
              <a:lnSpc>
                <a:spcPct val="100000"/>
              </a:lnSpc>
              <a:spcBef>
                <a:spcPts val="600"/>
              </a:spcBef>
            </a:pPr>
            <a:r>
              <a:rPr lang="en-US" altLang="zh-TW" sz="2800" dirty="0" err="1"/>
              <a:t>BitoPro</a:t>
            </a:r>
            <a:endParaRPr lang="en-US" altLang="zh-TW" sz="2800" dirty="0"/>
          </a:p>
          <a:p>
            <a:pPr lvl="2" algn="just">
              <a:spcBef>
                <a:spcPts val="600"/>
              </a:spcBef>
            </a:pPr>
            <a:r>
              <a:rPr lang="en-US" altLang="zh-TW" sz="2400" dirty="0"/>
              <a:t>24Hr Trading Volume: NT$330,009,930 (2022/3/2)</a:t>
            </a:r>
          </a:p>
          <a:p>
            <a:pPr algn="just">
              <a:spcBef>
                <a:spcPts val="1200"/>
              </a:spcBef>
            </a:pPr>
            <a:r>
              <a:rPr lang="en-US" altLang="zh-TW" sz="3200" dirty="0"/>
              <a:t>International exchange (centralized)</a:t>
            </a:r>
          </a:p>
          <a:p>
            <a:pPr lvl="1" algn="just">
              <a:lnSpc>
                <a:spcPct val="100000"/>
              </a:lnSpc>
              <a:spcBef>
                <a:spcPts val="600"/>
              </a:spcBef>
            </a:pPr>
            <a:r>
              <a:rPr lang="en-US" altLang="zh-TW" sz="2800" dirty="0" err="1">
                <a:solidFill>
                  <a:srgbClr val="FFC000"/>
                </a:solidFill>
              </a:rPr>
              <a:t>Binance</a:t>
            </a:r>
            <a:endParaRPr lang="en-US" altLang="zh-TW" sz="2800" dirty="0">
              <a:solidFill>
                <a:srgbClr val="FFC000"/>
              </a:solidFill>
            </a:endParaRPr>
          </a:p>
          <a:p>
            <a:pPr lvl="2" algn="just">
              <a:spcBef>
                <a:spcPts val="600"/>
              </a:spcBef>
            </a:pPr>
            <a:r>
              <a:rPr lang="en-US" altLang="zh-TW" sz="2400" dirty="0"/>
              <a:t>24Hr Trading Volume: NT$586,693,937,436 (2022/3/2)</a:t>
            </a:r>
          </a:p>
          <a:p>
            <a:pPr lvl="1" algn="just">
              <a:lnSpc>
                <a:spcPct val="100000"/>
              </a:lnSpc>
              <a:spcBef>
                <a:spcPts val="600"/>
              </a:spcBef>
            </a:pPr>
            <a:r>
              <a:rPr lang="en-US" altLang="zh-TW" sz="2800" dirty="0">
                <a:solidFill>
                  <a:srgbClr val="0000FF"/>
                </a:solidFill>
              </a:rPr>
              <a:t>Coinbase</a:t>
            </a:r>
          </a:p>
          <a:p>
            <a:pPr lvl="2" algn="just">
              <a:spcBef>
                <a:spcPts val="600"/>
              </a:spcBef>
            </a:pPr>
            <a:r>
              <a:rPr lang="en-US" altLang="zh-TW" sz="2400" dirty="0"/>
              <a:t>24Hr Trading Volume: NT$108,871,940,041 (2022/3/2)</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a:xfrm>
            <a:off x="9009434" y="6356350"/>
            <a:ext cx="2743200" cy="365125"/>
          </a:xfrm>
        </p:spPr>
        <p:txBody>
          <a:bodyPr/>
          <a:lstStyle/>
          <a:p>
            <a:fld id="{8C04AE96-B1B9-4ED2-B3ED-30B2680CEC7B}" type="slidenum">
              <a:rPr lang="zh-TW" altLang="en-US" smtClean="0"/>
              <a:pPr/>
              <a:t>5</a:t>
            </a:fld>
            <a:endParaRPr lang="zh-TW" altLang="en-US" dirty="0"/>
          </a:p>
        </p:txBody>
      </p:sp>
      <p:pic>
        <p:nvPicPr>
          <p:cNvPr id="5" name="圖片 4">
            <a:extLst>
              <a:ext uri="{FF2B5EF4-FFF2-40B4-BE49-F238E27FC236}">
                <a16:creationId xmlns:a16="http://schemas.microsoft.com/office/drawing/2014/main" id="{E428490F-3DCD-4096-BA3E-CB6AEBF653ED}"/>
              </a:ext>
            </a:extLst>
          </p:cNvPr>
          <p:cNvPicPr>
            <a:picLocks noChangeAspect="1"/>
          </p:cNvPicPr>
          <p:nvPr/>
        </p:nvPicPr>
        <p:blipFill>
          <a:blip r:embed="rId2"/>
          <a:stretch>
            <a:fillRect/>
          </a:stretch>
        </p:blipFill>
        <p:spPr>
          <a:xfrm>
            <a:off x="9204189" y="1488426"/>
            <a:ext cx="1892833" cy="1051574"/>
          </a:xfrm>
          <a:prstGeom prst="rect">
            <a:avLst/>
          </a:prstGeom>
        </p:spPr>
      </p:pic>
      <p:pic>
        <p:nvPicPr>
          <p:cNvPr id="6" name="圖片 5">
            <a:extLst>
              <a:ext uri="{FF2B5EF4-FFF2-40B4-BE49-F238E27FC236}">
                <a16:creationId xmlns:a16="http://schemas.microsoft.com/office/drawing/2014/main" id="{C9E34009-E086-40F6-9795-99F7DE57CC1A}"/>
              </a:ext>
            </a:extLst>
          </p:cNvPr>
          <p:cNvPicPr>
            <a:picLocks noChangeAspect="1"/>
          </p:cNvPicPr>
          <p:nvPr/>
        </p:nvPicPr>
        <p:blipFill>
          <a:blip r:embed="rId3"/>
          <a:stretch>
            <a:fillRect/>
          </a:stretch>
        </p:blipFill>
        <p:spPr>
          <a:xfrm>
            <a:off x="9204189" y="3000895"/>
            <a:ext cx="1892832" cy="525787"/>
          </a:xfrm>
          <a:prstGeom prst="rect">
            <a:avLst/>
          </a:prstGeom>
        </p:spPr>
      </p:pic>
      <p:pic>
        <p:nvPicPr>
          <p:cNvPr id="7" name="圖片 6">
            <a:extLst>
              <a:ext uri="{FF2B5EF4-FFF2-40B4-BE49-F238E27FC236}">
                <a16:creationId xmlns:a16="http://schemas.microsoft.com/office/drawing/2014/main" id="{81D5742F-386F-43B0-A9CC-E1BDF4424DF0}"/>
              </a:ext>
            </a:extLst>
          </p:cNvPr>
          <p:cNvPicPr>
            <a:picLocks noChangeAspect="1"/>
          </p:cNvPicPr>
          <p:nvPr/>
        </p:nvPicPr>
        <p:blipFill>
          <a:blip r:embed="rId4"/>
          <a:stretch>
            <a:fillRect/>
          </a:stretch>
        </p:blipFill>
        <p:spPr>
          <a:xfrm>
            <a:off x="9204189" y="4260007"/>
            <a:ext cx="2049665" cy="633917"/>
          </a:xfrm>
          <a:prstGeom prst="rect">
            <a:avLst/>
          </a:prstGeom>
        </p:spPr>
      </p:pic>
      <p:pic>
        <p:nvPicPr>
          <p:cNvPr id="8" name="圖片 7">
            <a:extLst>
              <a:ext uri="{FF2B5EF4-FFF2-40B4-BE49-F238E27FC236}">
                <a16:creationId xmlns:a16="http://schemas.microsoft.com/office/drawing/2014/main" id="{1361177A-7421-4701-8C08-3A0019C19A24}"/>
              </a:ext>
            </a:extLst>
          </p:cNvPr>
          <p:cNvPicPr>
            <a:picLocks noChangeAspect="1"/>
          </p:cNvPicPr>
          <p:nvPr/>
        </p:nvPicPr>
        <p:blipFill>
          <a:blip r:embed="rId5"/>
          <a:stretch>
            <a:fillRect/>
          </a:stretch>
        </p:blipFill>
        <p:spPr>
          <a:xfrm>
            <a:off x="9349980" y="5246690"/>
            <a:ext cx="1747947" cy="519660"/>
          </a:xfrm>
          <a:prstGeom prst="rect">
            <a:avLst/>
          </a:prstGeom>
        </p:spPr>
      </p:pic>
    </p:spTree>
    <p:extLst>
      <p:ext uri="{BB962C8B-B14F-4D97-AF65-F5344CB8AC3E}">
        <p14:creationId xmlns:p14="http://schemas.microsoft.com/office/powerpoint/2010/main" val="341335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25B5AC-6052-400C-9E28-4B4C8C96BCCA}"/>
              </a:ext>
            </a:extLst>
          </p:cNvPr>
          <p:cNvSpPr>
            <a:spLocks noGrp="1"/>
          </p:cNvSpPr>
          <p:nvPr>
            <p:ph type="title"/>
          </p:nvPr>
        </p:nvSpPr>
        <p:spPr>
          <a:xfrm>
            <a:off x="838200" y="307375"/>
            <a:ext cx="10515600" cy="924659"/>
          </a:xfrm>
        </p:spPr>
        <p:txBody>
          <a:bodyPr/>
          <a:lstStyle/>
          <a:p>
            <a:r>
              <a:rPr lang="en-US" altLang="zh-TW" dirty="0"/>
              <a:t>Risk Management in Crypto Trading</a:t>
            </a:r>
            <a:endParaRPr lang="zh-TW" altLang="en-US" dirty="0"/>
          </a:p>
        </p:txBody>
      </p:sp>
      <p:pic>
        <p:nvPicPr>
          <p:cNvPr id="6" name="內容版面配置區 5">
            <a:extLst>
              <a:ext uri="{FF2B5EF4-FFF2-40B4-BE49-F238E27FC236}">
                <a16:creationId xmlns:a16="http://schemas.microsoft.com/office/drawing/2014/main" id="{107DAF59-1FE7-4BE7-BF39-E38F3D1AF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181" y="1410203"/>
            <a:ext cx="4610609" cy="5032772"/>
          </a:xfrm>
        </p:spPr>
      </p:pic>
      <p:sp>
        <p:nvSpPr>
          <p:cNvPr id="4" name="投影片編號版面配置區 3">
            <a:extLst>
              <a:ext uri="{FF2B5EF4-FFF2-40B4-BE49-F238E27FC236}">
                <a16:creationId xmlns:a16="http://schemas.microsoft.com/office/drawing/2014/main" id="{1B391E02-27EE-46AB-87C1-7991FBAD8DD1}"/>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pic>
        <p:nvPicPr>
          <p:cNvPr id="14" name="圖片 13">
            <a:extLst>
              <a:ext uri="{FF2B5EF4-FFF2-40B4-BE49-F238E27FC236}">
                <a16:creationId xmlns:a16="http://schemas.microsoft.com/office/drawing/2014/main" id="{52C2740A-145A-4F5F-A58C-6A457A1C8C9D}"/>
              </a:ext>
            </a:extLst>
          </p:cNvPr>
          <p:cNvPicPr>
            <a:picLocks noChangeAspect="1"/>
          </p:cNvPicPr>
          <p:nvPr/>
        </p:nvPicPr>
        <p:blipFill rotWithShape="1">
          <a:blip r:embed="rId3">
            <a:extLst>
              <a:ext uri="{28A0092B-C50C-407E-A947-70E740481C1C}">
                <a14:useLocalDpi xmlns:a14="http://schemas.microsoft.com/office/drawing/2010/main" val="0"/>
              </a:ext>
            </a:extLst>
          </a:blip>
          <a:srcRect t="28409" b="28257"/>
          <a:stretch/>
        </p:blipFill>
        <p:spPr>
          <a:xfrm>
            <a:off x="1872423" y="1410203"/>
            <a:ext cx="3534342" cy="1531596"/>
          </a:xfrm>
          <a:prstGeom prst="rect">
            <a:avLst/>
          </a:prstGeom>
        </p:spPr>
      </p:pic>
      <p:pic>
        <p:nvPicPr>
          <p:cNvPr id="18" name="圖片 17">
            <a:extLst>
              <a:ext uri="{FF2B5EF4-FFF2-40B4-BE49-F238E27FC236}">
                <a16:creationId xmlns:a16="http://schemas.microsoft.com/office/drawing/2014/main" id="{C887083F-E566-48E0-A505-E8F6912757AF}"/>
              </a:ext>
            </a:extLst>
          </p:cNvPr>
          <p:cNvPicPr>
            <a:picLocks noChangeAspect="1"/>
          </p:cNvPicPr>
          <p:nvPr/>
        </p:nvPicPr>
        <p:blipFill rotWithShape="1">
          <a:blip r:embed="rId4">
            <a:extLst>
              <a:ext uri="{28A0092B-C50C-407E-A947-70E740481C1C}">
                <a14:useLocalDpi xmlns:a14="http://schemas.microsoft.com/office/drawing/2010/main" val="0"/>
              </a:ext>
            </a:extLst>
          </a:blip>
          <a:srcRect l="15006" t="9122" r="17765" b="16412"/>
          <a:stretch/>
        </p:blipFill>
        <p:spPr>
          <a:xfrm>
            <a:off x="2853670" y="3183688"/>
            <a:ext cx="2942608" cy="3259287"/>
          </a:xfrm>
          <a:prstGeom prst="rect">
            <a:avLst/>
          </a:prstGeom>
        </p:spPr>
      </p:pic>
      <p:pic>
        <p:nvPicPr>
          <p:cNvPr id="20" name="圖片 19">
            <a:extLst>
              <a:ext uri="{FF2B5EF4-FFF2-40B4-BE49-F238E27FC236}">
                <a16:creationId xmlns:a16="http://schemas.microsoft.com/office/drawing/2014/main" id="{55B89238-3D0F-4118-B9BB-ACF6BD095B94}"/>
              </a:ext>
            </a:extLst>
          </p:cNvPr>
          <p:cNvPicPr>
            <a:picLocks noChangeAspect="1"/>
          </p:cNvPicPr>
          <p:nvPr/>
        </p:nvPicPr>
        <p:blipFill rotWithShape="1">
          <a:blip r:embed="rId5">
            <a:extLst>
              <a:ext uri="{28A0092B-C50C-407E-A947-70E740481C1C}">
                <a14:useLocalDpi xmlns:a14="http://schemas.microsoft.com/office/drawing/2010/main" val="0"/>
              </a:ext>
            </a:extLst>
          </a:blip>
          <a:srcRect l="6873" t="9926" r="6956" b="8031"/>
          <a:stretch/>
        </p:blipFill>
        <p:spPr>
          <a:xfrm>
            <a:off x="1068714" y="4995510"/>
            <a:ext cx="1607419" cy="1530417"/>
          </a:xfrm>
          <a:prstGeom prst="rect">
            <a:avLst/>
          </a:prstGeom>
        </p:spPr>
      </p:pic>
      <p:pic>
        <p:nvPicPr>
          <p:cNvPr id="22" name="圖片 21">
            <a:extLst>
              <a:ext uri="{FF2B5EF4-FFF2-40B4-BE49-F238E27FC236}">
                <a16:creationId xmlns:a16="http://schemas.microsoft.com/office/drawing/2014/main" id="{FD381CE8-F5C7-4FA4-B2BC-95B1C0BF64CC}"/>
              </a:ext>
            </a:extLst>
          </p:cNvPr>
          <p:cNvPicPr>
            <a:picLocks noChangeAspect="1"/>
          </p:cNvPicPr>
          <p:nvPr/>
        </p:nvPicPr>
        <p:blipFill rotWithShape="1">
          <a:blip r:embed="rId6">
            <a:extLst>
              <a:ext uri="{28A0092B-C50C-407E-A947-70E740481C1C}">
                <a14:useLocalDpi xmlns:a14="http://schemas.microsoft.com/office/drawing/2010/main" val="0"/>
              </a:ext>
            </a:extLst>
          </a:blip>
          <a:srcRect l="6729" t="12028" r="7142" b="10240"/>
          <a:stretch/>
        </p:blipFill>
        <p:spPr>
          <a:xfrm>
            <a:off x="1024573" y="3203446"/>
            <a:ext cx="1695702" cy="1530417"/>
          </a:xfrm>
          <a:prstGeom prst="rect">
            <a:avLst/>
          </a:prstGeom>
        </p:spPr>
      </p:pic>
    </p:spTree>
    <p:extLst>
      <p:ext uri="{BB962C8B-B14F-4D97-AF65-F5344CB8AC3E}">
        <p14:creationId xmlns:p14="http://schemas.microsoft.com/office/powerpoint/2010/main" val="362146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solidFill>
                  <a:srgbClr val="0070C0"/>
                </a:solidFill>
              </a:rPr>
              <a:t>Exercise-1: Using Bitcoin Testnet </a:t>
            </a:r>
            <a:r>
              <a:rPr lang="en-US" altLang="zh-TW" dirty="0"/>
              <a:t>(1/8)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1. Choose a Bitcoin Wallet</a:t>
            </a:r>
          </a:p>
          <a:p>
            <a:pPr algn="just">
              <a:spcBef>
                <a:spcPts val="1200"/>
              </a:spcBef>
            </a:pPr>
            <a:endParaRPr lang="en-US" altLang="zh-TW" dirty="0"/>
          </a:p>
          <a:p>
            <a:pPr algn="just">
              <a:spcBef>
                <a:spcPts val="1200"/>
              </a:spcBef>
            </a:pPr>
            <a:endParaRPr lang="en-US" altLang="zh-TW" dirty="0"/>
          </a:p>
          <a:p>
            <a:pPr algn="just">
              <a:spcBef>
                <a:spcPts val="1200"/>
              </a:spcBef>
            </a:pPr>
            <a:endParaRPr lang="en-US" altLang="zh-TW"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pic>
        <p:nvPicPr>
          <p:cNvPr id="29" name="圖片 28">
            <a:extLst>
              <a:ext uri="{FF2B5EF4-FFF2-40B4-BE49-F238E27FC236}">
                <a16:creationId xmlns:a16="http://schemas.microsoft.com/office/drawing/2014/main" id="{A9578073-4044-4663-B615-8F90EAC29020}"/>
              </a:ext>
            </a:extLst>
          </p:cNvPr>
          <p:cNvPicPr>
            <a:picLocks noChangeAspect="1"/>
          </p:cNvPicPr>
          <p:nvPr/>
        </p:nvPicPr>
        <p:blipFill rotWithShape="1">
          <a:blip r:embed="rId2"/>
          <a:srcRect l="2243" r="2695"/>
          <a:stretch/>
        </p:blipFill>
        <p:spPr>
          <a:xfrm>
            <a:off x="1204685" y="2031082"/>
            <a:ext cx="7031966" cy="3927967"/>
          </a:xfrm>
          <a:prstGeom prst="rect">
            <a:avLst/>
          </a:prstGeom>
        </p:spPr>
      </p:pic>
      <p:pic>
        <p:nvPicPr>
          <p:cNvPr id="27" name="圖片 26">
            <a:extLst>
              <a:ext uri="{FF2B5EF4-FFF2-40B4-BE49-F238E27FC236}">
                <a16:creationId xmlns:a16="http://schemas.microsoft.com/office/drawing/2014/main" id="{28D7CF6D-CD95-4185-8F8C-9ACDE12A8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410" y="2537429"/>
            <a:ext cx="3644773" cy="1682520"/>
          </a:xfrm>
          <a:prstGeom prst="rect">
            <a:avLst/>
          </a:prstGeom>
        </p:spPr>
      </p:pic>
      <p:pic>
        <p:nvPicPr>
          <p:cNvPr id="31" name="圖片 30">
            <a:extLst>
              <a:ext uri="{FF2B5EF4-FFF2-40B4-BE49-F238E27FC236}">
                <a16:creationId xmlns:a16="http://schemas.microsoft.com/office/drawing/2014/main" id="{20ED57D5-8F03-4996-8EA0-0D0320F57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0333" y="4219949"/>
            <a:ext cx="2889785" cy="1545976"/>
          </a:xfrm>
          <a:prstGeom prst="rect">
            <a:avLst/>
          </a:prstGeom>
        </p:spPr>
      </p:pic>
    </p:spTree>
    <p:extLst>
      <p:ext uri="{BB962C8B-B14F-4D97-AF65-F5344CB8AC3E}">
        <p14:creationId xmlns:p14="http://schemas.microsoft.com/office/powerpoint/2010/main" val="366416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(2/8)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1. Choose a Bitcoin Wallet (cont.) </a:t>
            </a:r>
            <a:r>
              <a:rPr lang="en-US" altLang="zh-TW" sz="2000" dirty="0">
                <a:hlinkClick r:id="rId2"/>
              </a:rPr>
              <a:t>https://99bitcoins.com/bitcoin-wallet/desktop/</a:t>
            </a:r>
            <a:endParaRPr lang="en-US" altLang="zh-TW" sz="2400" dirty="0"/>
          </a:p>
          <a:p>
            <a:pPr algn="just">
              <a:spcBef>
                <a:spcPts val="1200"/>
              </a:spcBef>
            </a:pPr>
            <a:endParaRPr lang="en-US" altLang="zh-TW" dirty="0"/>
          </a:p>
          <a:p>
            <a:pPr algn="just">
              <a:spcBef>
                <a:spcPts val="1200"/>
              </a:spcBef>
            </a:pPr>
            <a:endParaRPr lang="en-US" altLang="zh-TW" dirty="0"/>
          </a:p>
          <a:p>
            <a:pPr algn="just">
              <a:spcBef>
                <a:spcPts val="1200"/>
              </a:spcBef>
            </a:pPr>
            <a:endParaRPr lang="en-US" altLang="zh-TW" dirty="0"/>
          </a:p>
          <a:p>
            <a:pPr algn="just">
              <a:spcBef>
                <a:spcPts val="1200"/>
              </a:spcBef>
            </a:pPr>
            <a:endParaRPr lang="en-US" altLang="zh-TW" dirty="0"/>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grpSp>
        <p:nvGrpSpPr>
          <p:cNvPr id="10" name="群組 9">
            <a:extLst>
              <a:ext uri="{FF2B5EF4-FFF2-40B4-BE49-F238E27FC236}">
                <a16:creationId xmlns:a16="http://schemas.microsoft.com/office/drawing/2014/main" id="{A550D43B-34C5-4502-AECC-02A3FD84584D}"/>
              </a:ext>
            </a:extLst>
          </p:cNvPr>
          <p:cNvGrpSpPr/>
          <p:nvPr/>
        </p:nvGrpSpPr>
        <p:grpSpPr>
          <a:xfrm>
            <a:off x="1550696" y="1964460"/>
            <a:ext cx="7929600" cy="2660066"/>
            <a:chOff x="1071531" y="3908297"/>
            <a:chExt cx="7704572" cy="2584578"/>
          </a:xfrm>
        </p:grpSpPr>
        <p:pic>
          <p:nvPicPr>
            <p:cNvPr id="5" name="圖片 4">
              <a:extLst>
                <a:ext uri="{FF2B5EF4-FFF2-40B4-BE49-F238E27FC236}">
                  <a16:creationId xmlns:a16="http://schemas.microsoft.com/office/drawing/2014/main" id="{9FD2FC03-6CC0-47C2-9081-29E4BE4C636D}"/>
                </a:ext>
              </a:extLst>
            </p:cNvPr>
            <p:cNvPicPr>
              <a:picLocks noChangeAspect="1"/>
            </p:cNvPicPr>
            <p:nvPr/>
          </p:nvPicPr>
          <p:blipFill>
            <a:blip r:embed="rId3"/>
            <a:stretch>
              <a:fillRect/>
            </a:stretch>
          </p:blipFill>
          <p:spPr>
            <a:xfrm>
              <a:off x="1071531" y="3908297"/>
              <a:ext cx="7704572" cy="2584578"/>
            </a:xfrm>
            <a:prstGeom prst="rect">
              <a:avLst/>
            </a:prstGeom>
          </p:spPr>
        </p:pic>
        <p:sp>
          <p:nvSpPr>
            <p:cNvPr id="8" name="矩形 7">
              <a:extLst>
                <a:ext uri="{FF2B5EF4-FFF2-40B4-BE49-F238E27FC236}">
                  <a16:creationId xmlns:a16="http://schemas.microsoft.com/office/drawing/2014/main" id="{962A80D8-56D3-4DC1-9E86-19B8E6D567D3}"/>
                </a:ext>
              </a:extLst>
            </p:cNvPr>
            <p:cNvSpPr/>
            <p:nvPr/>
          </p:nvSpPr>
          <p:spPr>
            <a:xfrm>
              <a:off x="1106905" y="4002145"/>
              <a:ext cx="1845911" cy="2475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21" name="圖片 20">
            <a:extLst>
              <a:ext uri="{FF2B5EF4-FFF2-40B4-BE49-F238E27FC236}">
                <a16:creationId xmlns:a16="http://schemas.microsoft.com/office/drawing/2014/main" id="{FD543FC2-7644-4E3C-B411-01FD102E8F7D}"/>
              </a:ext>
            </a:extLst>
          </p:cNvPr>
          <p:cNvPicPr>
            <a:picLocks noChangeAspect="1"/>
          </p:cNvPicPr>
          <p:nvPr/>
        </p:nvPicPr>
        <p:blipFill>
          <a:blip r:embed="rId4"/>
          <a:stretch>
            <a:fillRect/>
          </a:stretch>
        </p:blipFill>
        <p:spPr>
          <a:xfrm>
            <a:off x="3588472" y="4852584"/>
            <a:ext cx="2906032" cy="1142371"/>
          </a:xfrm>
          <a:prstGeom prst="rect">
            <a:avLst/>
          </a:prstGeom>
        </p:spPr>
      </p:pic>
      <p:pic>
        <p:nvPicPr>
          <p:cNvPr id="23" name="圖片 22">
            <a:extLst>
              <a:ext uri="{FF2B5EF4-FFF2-40B4-BE49-F238E27FC236}">
                <a16:creationId xmlns:a16="http://schemas.microsoft.com/office/drawing/2014/main" id="{542C2EE9-44A9-42C1-8A9E-5EAA12541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8455" y="4852583"/>
            <a:ext cx="2339575" cy="1142371"/>
          </a:xfrm>
          <a:prstGeom prst="rect">
            <a:avLst/>
          </a:prstGeom>
        </p:spPr>
      </p:pic>
      <p:sp>
        <p:nvSpPr>
          <p:cNvPr id="6" name="矩形 5">
            <a:extLst>
              <a:ext uri="{FF2B5EF4-FFF2-40B4-BE49-F238E27FC236}">
                <a16:creationId xmlns:a16="http://schemas.microsoft.com/office/drawing/2014/main" id="{1CD077F8-F84F-4C1F-AEE4-5ED26254A9C1}"/>
              </a:ext>
            </a:extLst>
          </p:cNvPr>
          <p:cNvSpPr/>
          <p:nvPr/>
        </p:nvSpPr>
        <p:spPr>
          <a:xfrm>
            <a:off x="1746811" y="4911558"/>
            <a:ext cx="1555686" cy="1015663"/>
          </a:xfrm>
          <a:prstGeom prst="rect">
            <a:avLst/>
          </a:prstGeom>
        </p:spPr>
        <p:txBody>
          <a:bodyPr wrap="square">
            <a:spAutoFit/>
          </a:bodyPr>
          <a:lstStyle/>
          <a:p>
            <a:pPr algn="ctr"/>
            <a:r>
              <a:rPr lang="en-US" altLang="zh-TW" sz="2000" b="1" dirty="0">
                <a:solidFill>
                  <a:srgbClr val="FF0000"/>
                </a:solidFill>
              </a:rPr>
              <a:t>Simplified Payment Verification</a:t>
            </a:r>
            <a:endParaRPr lang="zh-TW" altLang="en-US" sz="2000" b="1" dirty="0">
              <a:solidFill>
                <a:srgbClr val="FF0000"/>
              </a:solidFill>
            </a:endParaRPr>
          </a:p>
        </p:txBody>
      </p:sp>
      <p:sp>
        <p:nvSpPr>
          <p:cNvPr id="7" name="箭號: 向下 6">
            <a:extLst>
              <a:ext uri="{FF2B5EF4-FFF2-40B4-BE49-F238E27FC236}">
                <a16:creationId xmlns:a16="http://schemas.microsoft.com/office/drawing/2014/main" id="{B8CF09CB-0E2E-4FCA-8CAA-A8E6FF64F3C0}"/>
              </a:ext>
            </a:extLst>
          </p:cNvPr>
          <p:cNvSpPr/>
          <p:nvPr/>
        </p:nvSpPr>
        <p:spPr>
          <a:xfrm>
            <a:off x="2425330" y="4477824"/>
            <a:ext cx="199492" cy="44555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CF4CE72-968E-4BA6-BF7A-F391D90CCE13}"/>
              </a:ext>
            </a:extLst>
          </p:cNvPr>
          <p:cNvSpPr/>
          <p:nvPr/>
        </p:nvSpPr>
        <p:spPr>
          <a:xfrm>
            <a:off x="5958038" y="4167740"/>
            <a:ext cx="1058779" cy="3080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1064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B14538-AFB8-4B37-B457-54C4244D179B}"/>
              </a:ext>
            </a:extLst>
          </p:cNvPr>
          <p:cNvSpPr>
            <a:spLocks noGrp="1"/>
          </p:cNvSpPr>
          <p:nvPr>
            <p:ph type="title"/>
          </p:nvPr>
        </p:nvSpPr>
        <p:spPr/>
        <p:txBody>
          <a:bodyPr/>
          <a:lstStyle/>
          <a:p>
            <a:r>
              <a:rPr lang="en-US" altLang="zh-TW" dirty="0"/>
              <a:t>Exercise-1: Using Bitcoin </a:t>
            </a:r>
            <a:r>
              <a:rPr lang="en-US" altLang="zh-TW" dirty="0" err="1"/>
              <a:t>Testnet</a:t>
            </a:r>
            <a:r>
              <a:rPr lang="en-US" altLang="zh-TW" dirty="0"/>
              <a:t> (3/8)</a:t>
            </a:r>
            <a:endParaRPr lang="zh-TW" altLang="en-US" dirty="0"/>
          </a:p>
        </p:txBody>
      </p:sp>
      <p:sp>
        <p:nvSpPr>
          <p:cNvPr id="3" name="內容版面配置區 2">
            <a:extLst>
              <a:ext uri="{FF2B5EF4-FFF2-40B4-BE49-F238E27FC236}">
                <a16:creationId xmlns:a16="http://schemas.microsoft.com/office/drawing/2014/main" id="{0F34A3BC-2940-4714-B598-CCDFB2EADE30}"/>
              </a:ext>
            </a:extLst>
          </p:cNvPr>
          <p:cNvSpPr>
            <a:spLocks noGrp="1"/>
          </p:cNvSpPr>
          <p:nvPr>
            <p:ph idx="1"/>
          </p:nvPr>
        </p:nvSpPr>
        <p:spPr>
          <a:xfrm>
            <a:off x="838200" y="1351807"/>
            <a:ext cx="10515600" cy="5004543"/>
          </a:xfrm>
        </p:spPr>
        <p:txBody>
          <a:bodyPr>
            <a:normAutofit/>
          </a:bodyPr>
          <a:lstStyle/>
          <a:p>
            <a:pPr algn="just">
              <a:spcBef>
                <a:spcPts val="1200"/>
              </a:spcBef>
            </a:pPr>
            <a:r>
              <a:rPr lang="en-US" altLang="zh-TW" dirty="0"/>
              <a:t>2. Install Bitcoin Wallet</a:t>
            </a:r>
          </a:p>
        </p:txBody>
      </p:sp>
      <p:sp>
        <p:nvSpPr>
          <p:cNvPr id="4" name="投影片編號版面配置區 3">
            <a:extLst>
              <a:ext uri="{FF2B5EF4-FFF2-40B4-BE49-F238E27FC236}">
                <a16:creationId xmlns:a16="http://schemas.microsoft.com/office/drawing/2014/main" id="{93AEF05F-3808-4A3F-B682-7ECF8DDAF580}"/>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pic>
        <p:nvPicPr>
          <p:cNvPr id="20" name="圖片 19">
            <a:extLst>
              <a:ext uri="{FF2B5EF4-FFF2-40B4-BE49-F238E27FC236}">
                <a16:creationId xmlns:a16="http://schemas.microsoft.com/office/drawing/2014/main" id="{A7CC8A68-748E-45D9-9627-7D9585EE3043}"/>
              </a:ext>
            </a:extLst>
          </p:cNvPr>
          <p:cNvPicPr>
            <a:picLocks noChangeAspect="1"/>
          </p:cNvPicPr>
          <p:nvPr/>
        </p:nvPicPr>
        <p:blipFill rotWithShape="1">
          <a:blip r:embed="rId2">
            <a:extLst>
              <a:ext uri="{28A0092B-C50C-407E-A947-70E740481C1C}">
                <a14:useLocalDpi xmlns:a14="http://schemas.microsoft.com/office/drawing/2010/main" val="0"/>
              </a:ext>
            </a:extLst>
          </a:blip>
          <a:srcRect l="951" t="7679" b="4529"/>
          <a:stretch/>
        </p:blipFill>
        <p:spPr>
          <a:xfrm>
            <a:off x="1540043" y="1857158"/>
            <a:ext cx="7159305" cy="4499191"/>
          </a:xfrm>
          <a:prstGeom prst="rect">
            <a:avLst/>
          </a:prstGeom>
        </p:spPr>
      </p:pic>
      <p:pic>
        <p:nvPicPr>
          <p:cNvPr id="15" name="圖片 14">
            <a:extLst>
              <a:ext uri="{FF2B5EF4-FFF2-40B4-BE49-F238E27FC236}">
                <a16:creationId xmlns:a16="http://schemas.microsoft.com/office/drawing/2014/main" id="{77B0287A-58EF-480F-90F4-0CFE61697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435" y="4602480"/>
            <a:ext cx="1465562" cy="1753869"/>
          </a:xfrm>
          <a:prstGeom prst="rect">
            <a:avLst/>
          </a:prstGeom>
        </p:spPr>
      </p:pic>
      <p:sp>
        <p:nvSpPr>
          <p:cNvPr id="5" name="矩形 4">
            <a:extLst>
              <a:ext uri="{FF2B5EF4-FFF2-40B4-BE49-F238E27FC236}">
                <a16:creationId xmlns:a16="http://schemas.microsoft.com/office/drawing/2014/main" id="{62B71A55-2BC1-4093-A416-E204C77948E5}"/>
              </a:ext>
            </a:extLst>
          </p:cNvPr>
          <p:cNvSpPr/>
          <p:nvPr/>
        </p:nvSpPr>
        <p:spPr>
          <a:xfrm>
            <a:off x="2858703" y="4706754"/>
            <a:ext cx="2704699" cy="1010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247A3293-F3D0-4B3D-969E-905C3AE2C7ED}"/>
              </a:ext>
            </a:extLst>
          </p:cNvPr>
          <p:cNvPicPr>
            <a:picLocks noChangeAspect="1"/>
          </p:cNvPicPr>
          <p:nvPr/>
        </p:nvPicPr>
        <p:blipFill>
          <a:blip r:embed="rId4"/>
          <a:stretch>
            <a:fillRect/>
          </a:stretch>
        </p:blipFill>
        <p:spPr>
          <a:xfrm>
            <a:off x="9009434" y="1866783"/>
            <a:ext cx="2047411" cy="2151246"/>
          </a:xfrm>
          <a:prstGeom prst="rect">
            <a:avLst/>
          </a:prstGeom>
          <a:ln>
            <a:solidFill>
              <a:srgbClr val="FF0000"/>
            </a:solidFill>
          </a:ln>
        </p:spPr>
      </p:pic>
    </p:spTree>
    <p:extLst>
      <p:ext uri="{BB962C8B-B14F-4D97-AF65-F5344CB8AC3E}">
        <p14:creationId xmlns:p14="http://schemas.microsoft.com/office/powerpoint/2010/main" val="15903190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3720</TotalTime>
  <Words>3094</Words>
  <Application>Microsoft Office PowerPoint</Application>
  <PresentationFormat>寬螢幕</PresentationFormat>
  <Paragraphs>190</Paragraphs>
  <Slides>40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40</vt:i4>
      </vt:variant>
    </vt:vector>
  </HeadingPairs>
  <TitlesOfParts>
    <vt:vector size="45" baseType="lpstr">
      <vt:lpstr>新細明體</vt:lpstr>
      <vt:lpstr>Arial</vt:lpstr>
      <vt:lpstr>Calibri</vt:lpstr>
      <vt:lpstr>Calibri Light</vt:lpstr>
      <vt:lpstr>Office 佈景主題</vt:lpstr>
      <vt:lpstr>1. Introduction to Bitcoin and Blockchain</vt:lpstr>
      <vt:lpstr>What is Bitcoin? (1/3)</vt:lpstr>
      <vt:lpstr>What is Bitcoin? (2/3)</vt:lpstr>
      <vt:lpstr>What is Bitcoin? (3/3)</vt:lpstr>
      <vt:lpstr>How to Buy/Trade BTC and Cryptocurrencies</vt:lpstr>
      <vt:lpstr>Risk Management in Crypto Trading</vt:lpstr>
      <vt:lpstr>Exercise-1: Using Bitcoin Testnet (1/8)</vt:lpstr>
      <vt:lpstr>Exercise-1: Using Bitcoin Testnet (2/8)</vt:lpstr>
      <vt:lpstr>Exercise-1: Using Bitcoin Testnet (3/8)</vt:lpstr>
      <vt:lpstr>Exercise-1: Using Bitcoin Testnet (4/8)</vt:lpstr>
      <vt:lpstr>Exercise-1: Using Bitcoin Testnet (5/8)</vt:lpstr>
      <vt:lpstr>Exercise-1: Using Bitcoin Testnet (6/8)</vt:lpstr>
      <vt:lpstr>Exercise-1: Using Bitcoin Testnet (7/8)</vt:lpstr>
      <vt:lpstr>Exercise-1: Using Bitcoin Testnet (8/8)</vt:lpstr>
      <vt:lpstr>Basic Questions for Accepting Digital Money</vt:lpstr>
      <vt:lpstr>Bitcoin Overview (1/3)</vt:lpstr>
      <vt:lpstr>Bitcoin Overview (2/3)</vt:lpstr>
      <vt:lpstr>Bitcoin Overview (3/3)</vt:lpstr>
      <vt:lpstr>Bitcoin Transactions (1/3)</vt:lpstr>
      <vt:lpstr>Bitcoin Transactions (2/3)</vt:lpstr>
      <vt:lpstr>Bitcoin Transactions (3/3)</vt:lpstr>
      <vt:lpstr>Make Change (1/2)</vt:lpstr>
      <vt:lpstr>Make Change (2/2)</vt:lpstr>
      <vt:lpstr>Transactions Chains (1/2)</vt:lpstr>
      <vt:lpstr>Transactions Chains (2/2)</vt:lpstr>
      <vt:lpstr>Transaction Forms</vt:lpstr>
      <vt:lpstr>Constructing a Transaction (1/4)</vt:lpstr>
      <vt:lpstr>Constructing a Transaction (2/4)</vt:lpstr>
      <vt:lpstr>Constructing a Transaction (3/4)</vt:lpstr>
      <vt:lpstr>Constructing a Transaction (4/4)</vt:lpstr>
      <vt:lpstr>Bitcoin Mining (1/2)</vt:lpstr>
      <vt:lpstr>Bitcoin Mining (2/2)</vt:lpstr>
      <vt:lpstr>Mining Transactions in Blocks (1/3)</vt:lpstr>
      <vt:lpstr>Mining Transactions in Blocks (2/3)</vt:lpstr>
      <vt:lpstr>Mining Transactions in Blocks (3/3)</vt:lpstr>
      <vt:lpstr>Spending the Transaction (1/2)</vt:lpstr>
      <vt:lpstr>Spending the Transaction (2/2)</vt:lpstr>
      <vt:lpstr>Dealing with Double Spending (1/3)</vt:lpstr>
      <vt:lpstr>Dealing with Double Spending (2/3)</vt:lpstr>
      <vt:lpstr>Dealing with Double Spending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850</cp:revision>
  <dcterms:created xsi:type="dcterms:W3CDTF">2020-06-07T10:42:41Z</dcterms:created>
  <dcterms:modified xsi:type="dcterms:W3CDTF">2022-08-22T03:40:47Z</dcterms:modified>
</cp:coreProperties>
</file>