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5" r:id="rId14"/>
    <p:sldId id="276" r:id="rId15"/>
    <p:sldId id="267" r:id="rId16"/>
    <p:sldId id="268" r:id="rId17"/>
    <p:sldId id="277" r:id="rId18"/>
    <p:sldId id="278" r:id="rId19"/>
    <p:sldId id="279" r:id="rId20"/>
    <p:sldId id="282" r:id="rId21"/>
    <p:sldId id="283" r:id="rId22"/>
    <p:sldId id="269" r:id="rId23"/>
    <p:sldId id="281" r:id="rId24"/>
    <p:sldId id="270" r:id="rId25"/>
    <p:sldId id="285" r:id="rId26"/>
    <p:sldId id="284" r:id="rId27"/>
    <p:sldId id="286" r:id="rId28"/>
    <p:sldId id="287" r:id="rId29"/>
    <p:sldId id="271" r:id="rId30"/>
    <p:sldId id="288" r:id="rId31"/>
    <p:sldId id="289" r:id="rId32"/>
    <p:sldId id="272" r:id="rId33"/>
    <p:sldId id="290" r:id="rId34"/>
    <p:sldId id="295" r:id="rId35"/>
    <p:sldId id="291" r:id="rId36"/>
    <p:sldId id="296" r:id="rId37"/>
    <p:sldId id="297" r:id="rId38"/>
    <p:sldId id="298" r:id="rId39"/>
    <p:sldId id="299" r:id="rId40"/>
    <p:sldId id="300" r:id="rId41"/>
    <p:sldId id="303" r:id="rId42"/>
    <p:sldId id="292" r:id="rId43"/>
    <p:sldId id="301" r:id="rId44"/>
    <p:sldId id="302" r:id="rId45"/>
    <p:sldId id="293" r:id="rId46"/>
    <p:sldId id="305" r:id="rId47"/>
    <p:sldId id="308" r:id="rId48"/>
    <p:sldId id="310" r:id="rId49"/>
    <p:sldId id="307" r:id="rId50"/>
    <p:sldId id="306" r:id="rId51"/>
    <p:sldId id="294" r:id="rId52"/>
    <p:sldId id="309" r:id="rId5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0259" autoAdjust="0"/>
  </p:normalViewPr>
  <p:slideViewPr>
    <p:cSldViewPr snapToGrid="0">
      <p:cViewPr varScale="1">
        <p:scale>
          <a:sx n="63" d="100"/>
          <a:sy n="63" d="100"/>
        </p:scale>
        <p:origin x="716" y="44"/>
      </p:cViewPr>
      <p:guideLst/>
    </p:cSldViewPr>
  </p:slideViewPr>
  <p:notesTextViewPr>
    <p:cViewPr>
      <p:scale>
        <a:sx n="1" d="1"/>
        <a:sy n="1" d="1"/>
      </p:scale>
      <p:origin x="0" y="0"/>
    </p:cViewPr>
  </p:notesTextViewPr>
  <p:sorterViewPr>
    <p:cViewPr>
      <p:scale>
        <a:sx n="110" d="100"/>
        <a:sy n="110" d="100"/>
      </p:scale>
      <p:origin x="0" y="-192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5CB8E-49F7-4515-92CC-06E9A7DCE902}" type="datetimeFigureOut">
              <a:rPr lang="zh-TW" altLang="en-US" smtClean="0"/>
              <a:t>2023/4/26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0E24-B418-4DEB-8C91-940C3BCEE15E}" type="slidenum">
              <a:rPr lang="zh-TW" altLang="en-US" smtClean="0"/>
              <a:t>‹#›</a:t>
            </a:fld>
            <a:endParaRPr lang="zh-TW" altLang="en-US"/>
          </a:p>
        </p:txBody>
      </p:sp>
    </p:spTree>
    <p:extLst>
      <p:ext uri="{BB962C8B-B14F-4D97-AF65-F5344CB8AC3E}">
        <p14:creationId xmlns:p14="http://schemas.microsoft.com/office/powerpoint/2010/main" val="151644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74F0E24-B418-4DEB-8C91-940C3BCEE15E}" type="slidenum">
              <a:rPr lang="zh-TW" altLang="en-US" smtClean="0"/>
              <a:t>20</a:t>
            </a:fld>
            <a:endParaRPr lang="zh-TW" altLang="en-US"/>
          </a:p>
        </p:txBody>
      </p:sp>
    </p:spTree>
    <p:extLst>
      <p:ext uri="{BB962C8B-B14F-4D97-AF65-F5344CB8AC3E}">
        <p14:creationId xmlns:p14="http://schemas.microsoft.com/office/powerpoint/2010/main" val="34138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74F0E24-B418-4DEB-8C91-940C3BCEE15E}" type="slidenum">
              <a:rPr lang="zh-TW" altLang="en-US" smtClean="0"/>
              <a:t>22</a:t>
            </a:fld>
            <a:endParaRPr lang="zh-TW" altLang="en-US"/>
          </a:p>
        </p:txBody>
      </p:sp>
    </p:spTree>
    <p:extLst>
      <p:ext uri="{BB962C8B-B14F-4D97-AF65-F5344CB8AC3E}">
        <p14:creationId xmlns:p14="http://schemas.microsoft.com/office/powerpoint/2010/main" val="314064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74F0E24-B418-4DEB-8C91-940C3BCEE15E}" type="slidenum">
              <a:rPr lang="zh-TW" altLang="en-US" smtClean="0"/>
              <a:t>23</a:t>
            </a:fld>
            <a:endParaRPr lang="zh-TW" altLang="en-US"/>
          </a:p>
        </p:txBody>
      </p:sp>
    </p:spTree>
    <p:extLst>
      <p:ext uri="{BB962C8B-B14F-4D97-AF65-F5344CB8AC3E}">
        <p14:creationId xmlns:p14="http://schemas.microsoft.com/office/powerpoint/2010/main" val="564172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signature hash (SIGHASH) flag is a small part of each input in a transaction that determines which parts of the transaction become immutable once a signature has been added to the transaction. A signature signs a hash of data, and thus a signature commits to an exact form of a piece of data.</a:t>
            </a:r>
          </a:p>
        </p:txBody>
      </p:sp>
      <p:sp>
        <p:nvSpPr>
          <p:cNvPr id="4" name="投影片編號版面配置區 3"/>
          <p:cNvSpPr>
            <a:spLocks noGrp="1"/>
          </p:cNvSpPr>
          <p:nvPr>
            <p:ph type="sldNum" sz="quarter" idx="5"/>
          </p:nvPr>
        </p:nvSpPr>
        <p:spPr/>
        <p:txBody>
          <a:bodyPr/>
          <a:lstStyle/>
          <a:p>
            <a:fld id="{474F0E24-B418-4DEB-8C91-940C3BCEE15E}" type="slidenum">
              <a:rPr lang="zh-TW" altLang="en-US" smtClean="0"/>
              <a:t>28</a:t>
            </a:fld>
            <a:endParaRPr lang="zh-TW" altLang="en-US"/>
          </a:p>
        </p:txBody>
      </p:sp>
    </p:spTree>
    <p:extLst>
      <p:ext uri="{BB962C8B-B14F-4D97-AF65-F5344CB8AC3E}">
        <p14:creationId xmlns:p14="http://schemas.microsoft.com/office/powerpoint/2010/main" val="357568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4ADCEB-D12B-474D-A3C8-E3EA25B4185B}"/>
              </a:ext>
            </a:extLst>
          </p:cNvPr>
          <p:cNvSpPr>
            <a:spLocks noGrp="1"/>
          </p:cNvSpPr>
          <p:nvPr>
            <p:ph type="ctrTitle"/>
          </p:nvPr>
        </p:nvSpPr>
        <p:spPr>
          <a:xfrm>
            <a:off x="1524000" y="1122363"/>
            <a:ext cx="9144000" cy="2387600"/>
          </a:xfrm>
        </p:spPr>
        <p:txBody>
          <a:bodyPr anchor="b"/>
          <a:lstStyle>
            <a:lvl1pPr algn="ctr">
              <a:defRPr sz="6000">
                <a:latin typeface="+mn-lt"/>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1272D612-90EA-4669-B418-9EA563E3181C}"/>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8E5DD5-C13D-4B21-8F85-C514165411BF}"/>
              </a:ext>
            </a:extLst>
          </p:cNvPr>
          <p:cNvSpPr>
            <a:spLocks noGrp="1"/>
          </p:cNvSpPr>
          <p:nvPr>
            <p:ph type="dt" sz="half" idx="10"/>
          </p:nvPr>
        </p:nvSpPr>
        <p:spPr/>
        <p:txBody>
          <a:bodyPr/>
          <a:lstStyle/>
          <a:p>
            <a:fld id="{A8A3A168-D67E-4909-A7A6-5F548EAC887D}" type="datetime1">
              <a:rPr lang="zh-TW" altLang="en-US" smtClean="0"/>
              <a:t>2023/4/26</a:t>
            </a:fld>
            <a:endParaRPr lang="zh-TW" altLang="en-US"/>
          </a:p>
        </p:txBody>
      </p:sp>
      <p:sp>
        <p:nvSpPr>
          <p:cNvPr id="5" name="頁尾版面配置區 4">
            <a:extLst>
              <a:ext uri="{FF2B5EF4-FFF2-40B4-BE49-F238E27FC236}">
                <a16:creationId xmlns:a16="http://schemas.microsoft.com/office/drawing/2014/main" id="{24EB2DA0-7EEB-40BF-AE9A-A421835AD442}"/>
              </a:ext>
            </a:extLst>
          </p:cNvPr>
          <p:cNvSpPr>
            <a:spLocks noGrp="1"/>
          </p:cNvSpPr>
          <p:nvPr>
            <p:ph type="ftr" sz="quarter" idx="11"/>
          </p:nvPr>
        </p:nvSpPr>
        <p:spPr/>
        <p:txBody>
          <a:bodyPr/>
          <a:lstStyle/>
          <a:p>
            <a:endParaRPr lang="zh-TW" altLang="en-US"/>
          </a:p>
        </p:txBody>
      </p:sp>
    </p:spTree>
    <p:extLst>
      <p:ext uri="{BB962C8B-B14F-4D97-AF65-F5344CB8AC3E}">
        <p14:creationId xmlns:p14="http://schemas.microsoft.com/office/powerpoint/2010/main" val="21988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D04D9-C243-4F1C-A2B5-DFB278C9D3C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7EE291-7E64-4C2E-BD61-E266E1AB1A7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900D2E-94AD-4AC0-BE32-A3EFFAFDFE69}"/>
              </a:ext>
            </a:extLst>
          </p:cNvPr>
          <p:cNvSpPr>
            <a:spLocks noGrp="1"/>
          </p:cNvSpPr>
          <p:nvPr>
            <p:ph type="dt" sz="half" idx="10"/>
          </p:nvPr>
        </p:nvSpPr>
        <p:spPr/>
        <p:txBody>
          <a:bodyPr/>
          <a:lstStyle/>
          <a:p>
            <a:fld id="{A65DF840-5A87-414B-9F25-871532FA45DE}" type="datetime1">
              <a:rPr lang="zh-TW" altLang="en-US" smtClean="0"/>
              <a:t>2023/4/26</a:t>
            </a:fld>
            <a:endParaRPr lang="zh-TW" altLang="en-US"/>
          </a:p>
        </p:txBody>
      </p:sp>
      <p:sp>
        <p:nvSpPr>
          <p:cNvPr id="5" name="頁尾版面配置區 4">
            <a:extLst>
              <a:ext uri="{FF2B5EF4-FFF2-40B4-BE49-F238E27FC236}">
                <a16:creationId xmlns:a16="http://schemas.microsoft.com/office/drawing/2014/main" id="{571DB215-C292-473D-A470-CA73DD5D3C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DCE97A-0024-4BE3-9A1B-B1EB54B4CE47}"/>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955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200F502-F7F6-4BA0-97C7-632B90FE26E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D9C655D-D428-407D-A0B9-414BF3F2F2B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C19D00-4B00-44D3-9E23-A52E67CC5D4D}"/>
              </a:ext>
            </a:extLst>
          </p:cNvPr>
          <p:cNvSpPr>
            <a:spLocks noGrp="1"/>
          </p:cNvSpPr>
          <p:nvPr>
            <p:ph type="dt" sz="half" idx="10"/>
          </p:nvPr>
        </p:nvSpPr>
        <p:spPr/>
        <p:txBody>
          <a:bodyPr/>
          <a:lstStyle/>
          <a:p>
            <a:fld id="{1C869404-7004-4355-81DF-489B5114F1CF}" type="datetime1">
              <a:rPr lang="zh-TW" altLang="en-US" smtClean="0"/>
              <a:t>2023/4/26</a:t>
            </a:fld>
            <a:endParaRPr lang="zh-TW" altLang="en-US"/>
          </a:p>
        </p:txBody>
      </p:sp>
      <p:sp>
        <p:nvSpPr>
          <p:cNvPr id="5" name="頁尾版面配置區 4">
            <a:extLst>
              <a:ext uri="{FF2B5EF4-FFF2-40B4-BE49-F238E27FC236}">
                <a16:creationId xmlns:a16="http://schemas.microsoft.com/office/drawing/2014/main" id="{66294ECF-B923-41F1-8945-88A1BDD7B3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4634B9-E2E6-461E-AF7E-8292C9E7F97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54602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94B664-60A3-4F42-98F7-9DAF1974FA7A}"/>
              </a:ext>
            </a:extLst>
          </p:cNvPr>
          <p:cNvSpPr>
            <a:spLocks noGrp="1"/>
          </p:cNvSpPr>
          <p:nvPr>
            <p:ph type="title"/>
          </p:nvPr>
        </p:nvSpPr>
        <p:spPr>
          <a:xfrm>
            <a:off x="838200" y="365125"/>
            <a:ext cx="10515600" cy="1016203"/>
          </a:xfrm>
        </p:spPr>
        <p:txBody>
          <a:bodyPr/>
          <a:lstStyle>
            <a:lvl1pPr>
              <a:defRPr>
                <a:latin typeface="+mn-lt"/>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D35DF48-4AC4-4734-B04C-EFCB287CCBDB}"/>
              </a:ext>
            </a:extLst>
          </p:cNvPr>
          <p:cNvSpPr>
            <a:spLocks noGrp="1"/>
          </p:cNvSpPr>
          <p:nvPr>
            <p:ph idx="1"/>
          </p:nvPr>
        </p:nvSpPr>
        <p:spPr>
          <a:xfrm>
            <a:off x="838200" y="1488332"/>
            <a:ext cx="10515600" cy="46886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B6EDC853-E7F7-4451-A06A-FEF0796BCAF0}"/>
              </a:ext>
            </a:extLst>
          </p:cNvPr>
          <p:cNvSpPr>
            <a:spLocks noGrp="1"/>
          </p:cNvSpPr>
          <p:nvPr>
            <p:ph type="dt" sz="half" idx="10"/>
          </p:nvPr>
        </p:nvSpPr>
        <p:spPr/>
        <p:txBody>
          <a:bodyPr/>
          <a:lstStyle/>
          <a:p>
            <a:fld id="{D6392E2C-0EBF-4D44-A034-D2C1CDD9583A}" type="datetime1">
              <a:rPr lang="zh-TW" altLang="en-US" smtClean="0"/>
              <a:t>2023/4/26</a:t>
            </a:fld>
            <a:endParaRPr lang="zh-TW" altLang="en-US"/>
          </a:p>
        </p:txBody>
      </p:sp>
      <p:sp>
        <p:nvSpPr>
          <p:cNvPr id="5" name="頁尾版面配置區 4">
            <a:extLst>
              <a:ext uri="{FF2B5EF4-FFF2-40B4-BE49-F238E27FC236}">
                <a16:creationId xmlns:a16="http://schemas.microsoft.com/office/drawing/2014/main" id="{EFF698D9-0E0B-443D-865D-5FB27D1ADF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A9D5F7-2BA0-475A-9BBB-CF084FA0D826}"/>
              </a:ext>
            </a:extLst>
          </p:cNvPr>
          <p:cNvSpPr>
            <a:spLocks noGrp="1"/>
          </p:cNvSpPr>
          <p:nvPr>
            <p:ph type="sldNum" sz="quarter" idx="12"/>
          </p:nvPr>
        </p:nvSpPr>
        <p:spPr>
          <a:xfrm>
            <a:off x="9009434" y="6356350"/>
            <a:ext cx="2743200" cy="365125"/>
          </a:xfrm>
        </p:spPr>
        <p:txBody>
          <a:bodyPr/>
          <a:lstStyle>
            <a:lvl1pPr>
              <a:defRPr sz="1800">
                <a:latin typeface="+mn-lt"/>
              </a:defRPr>
            </a:lvl1pPr>
          </a:lstStyle>
          <a:p>
            <a:fld id="{8C04AE96-B1B9-4ED2-B3ED-30B2680CEC7B}" type="slidenum">
              <a:rPr lang="zh-TW" altLang="en-US" smtClean="0"/>
              <a:pPr/>
              <a:t>‹#›</a:t>
            </a:fld>
            <a:endParaRPr lang="zh-TW" altLang="en-US"/>
          </a:p>
        </p:txBody>
      </p:sp>
    </p:spTree>
    <p:extLst>
      <p:ext uri="{BB962C8B-B14F-4D97-AF65-F5344CB8AC3E}">
        <p14:creationId xmlns:p14="http://schemas.microsoft.com/office/powerpoint/2010/main" val="346823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540B1-74DE-49AE-B706-6E54D86A81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063159-A467-42F1-99AB-70C749CE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BF43BF59-9385-4FB7-850E-7F553BED7BA5}"/>
              </a:ext>
            </a:extLst>
          </p:cNvPr>
          <p:cNvSpPr>
            <a:spLocks noGrp="1"/>
          </p:cNvSpPr>
          <p:nvPr>
            <p:ph type="dt" sz="half" idx="10"/>
          </p:nvPr>
        </p:nvSpPr>
        <p:spPr/>
        <p:txBody>
          <a:bodyPr/>
          <a:lstStyle/>
          <a:p>
            <a:fld id="{6898EC6C-69F4-4FC8-960C-8CA4CCADA8E0}" type="datetime1">
              <a:rPr lang="zh-TW" altLang="en-US" smtClean="0"/>
              <a:t>2023/4/26</a:t>
            </a:fld>
            <a:endParaRPr lang="zh-TW" altLang="en-US"/>
          </a:p>
        </p:txBody>
      </p:sp>
      <p:sp>
        <p:nvSpPr>
          <p:cNvPr id="5" name="頁尾版面配置區 4">
            <a:extLst>
              <a:ext uri="{FF2B5EF4-FFF2-40B4-BE49-F238E27FC236}">
                <a16:creationId xmlns:a16="http://schemas.microsoft.com/office/drawing/2014/main" id="{DB103A1E-8C60-4DEA-B86B-C773C34922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210D52-EE20-4BD7-9945-E85F20095BB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35155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34B51-2665-490E-896D-F0962198B3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957579-2AB3-411C-9E13-351CBEDEA58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2756D79-B349-4256-8F0B-04C58ED2E08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8ECD678-F7B4-4656-9EAE-ED62D31D1B2C}"/>
              </a:ext>
            </a:extLst>
          </p:cNvPr>
          <p:cNvSpPr>
            <a:spLocks noGrp="1"/>
          </p:cNvSpPr>
          <p:nvPr>
            <p:ph type="dt" sz="half" idx="10"/>
          </p:nvPr>
        </p:nvSpPr>
        <p:spPr/>
        <p:txBody>
          <a:bodyPr/>
          <a:lstStyle/>
          <a:p>
            <a:fld id="{8A2E0E05-EE64-4782-8DF5-00425FB0DEE2}" type="datetime1">
              <a:rPr lang="zh-TW" altLang="en-US" smtClean="0"/>
              <a:t>2023/4/26</a:t>
            </a:fld>
            <a:endParaRPr lang="zh-TW" altLang="en-US"/>
          </a:p>
        </p:txBody>
      </p:sp>
      <p:sp>
        <p:nvSpPr>
          <p:cNvPr id="6" name="頁尾版面配置區 5">
            <a:extLst>
              <a:ext uri="{FF2B5EF4-FFF2-40B4-BE49-F238E27FC236}">
                <a16:creationId xmlns:a16="http://schemas.microsoft.com/office/drawing/2014/main" id="{CB56481C-CFE5-4EBA-97D2-E23E64654C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061309-FC79-40FF-879B-6CBD743D8BB6}"/>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4729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F15FA-6451-4EC3-A56A-E348772C27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216BD9-58B5-4971-B614-C0512AC28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0D2AB59-FC3F-4146-89C1-4BE95B3D023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6FFD63-29F1-42EC-960B-BAC62C92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CD6A047-1BBF-47F7-ABB2-1E1DA4794A1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00828FD-026F-44D8-9835-0AEBE5D551AA}"/>
              </a:ext>
            </a:extLst>
          </p:cNvPr>
          <p:cNvSpPr>
            <a:spLocks noGrp="1"/>
          </p:cNvSpPr>
          <p:nvPr>
            <p:ph type="dt" sz="half" idx="10"/>
          </p:nvPr>
        </p:nvSpPr>
        <p:spPr/>
        <p:txBody>
          <a:bodyPr/>
          <a:lstStyle/>
          <a:p>
            <a:fld id="{6902D0A5-2955-40AC-B800-179D8057DDA6}" type="datetime1">
              <a:rPr lang="zh-TW" altLang="en-US" smtClean="0"/>
              <a:t>2023/4/26</a:t>
            </a:fld>
            <a:endParaRPr lang="zh-TW" altLang="en-US"/>
          </a:p>
        </p:txBody>
      </p:sp>
      <p:sp>
        <p:nvSpPr>
          <p:cNvPr id="8" name="頁尾版面配置區 7">
            <a:extLst>
              <a:ext uri="{FF2B5EF4-FFF2-40B4-BE49-F238E27FC236}">
                <a16:creationId xmlns:a16="http://schemas.microsoft.com/office/drawing/2014/main" id="{2667562B-0197-4D74-9F7A-8644FBE664D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2C21C15-37A5-4960-82E4-71EA1B7E854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2712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E78C0-B11C-4E66-A862-D1523393CC2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F75761-550B-44D5-8291-80843C866C79}"/>
              </a:ext>
            </a:extLst>
          </p:cNvPr>
          <p:cNvSpPr>
            <a:spLocks noGrp="1"/>
          </p:cNvSpPr>
          <p:nvPr>
            <p:ph type="dt" sz="half" idx="10"/>
          </p:nvPr>
        </p:nvSpPr>
        <p:spPr/>
        <p:txBody>
          <a:bodyPr/>
          <a:lstStyle/>
          <a:p>
            <a:fld id="{7BA953E1-2030-4029-8E6E-FA44B29F4EAD}" type="datetime1">
              <a:rPr lang="zh-TW" altLang="en-US" smtClean="0"/>
              <a:t>2023/4/26</a:t>
            </a:fld>
            <a:endParaRPr lang="zh-TW" altLang="en-US"/>
          </a:p>
        </p:txBody>
      </p:sp>
      <p:sp>
        <p:nvSpPr>
          <p:cNvPr id="4" name="頁尾版面配置區 3">
            <a:extLst>
              <a:ext uri="{FF2B5EF4-FFF2-40B4-BE49-F238E27FC236}">
                <a16:creationId xmlns:a16="http://schemas.microsoft.com/office/drawing/2014/main" id="{66EA9E9F-FD6B-404C-9720-09D790C3E65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DDB1712-90CD-4FC3-A676-8C2F97A11370}"/>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93875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66E57B7-8A97-4AE7-BBF6-0C18055DA963}"/>
              </a:ext>
            </a:extLst>
          </p:cNvPr>
          <p:cNvSpPr>
            <a:spLocks noGrp="1"/>
          </p:cNvSpPr>
          <p:nvPr>
            <p:ph type="dt" sz="half" idx="10"/>
          </p:nvPr>
        </p:nvSpPr>
        <p:spPr/>
        <p:txBody>
          <a:bodyPr/>
          <a:lstStyle/>
          <a:p>
            <a:fld id="{28A8B279-E07F-4C51-A4F0-460D909D4C7B}" type="datetime1">
              <a:rPr lang="zh-TW" altLang="en-US" smtClean="0"/>
              <a:t>2023/4/26</a:t>
            </a:fld>
            <a:endParaRPr lang="zh-TW" altLang="en-US"/>
          </a:p>
        </p:txBody>
      </p:sp>
      <p:sp>
        <p:nvSpPr>
          <p:cNvPr id="3" name="頁尾版面配置區 2">
            <a:extLst>
              <a:ext uri="{FF2B5EF4-FFF2-40B4-BE49-F238E27FC236}">
                <a16:creationId xmlns:a16="http://schemas.microsoft.com/office/drawing/2014/main" id="{0783453F-6F4C-4C49-A88C-903F0D9E046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F0CFF90-3655-41D3-82D4-24AB8C74F3AA}"/>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8895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665EF-34E2-4537-BB7B-FFF7A99667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994A67-C0F4-400B-A0FB-7D51BFA81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4A53CDE-179D-4226-AEAD-3BC89840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D602F2-C7DA-4D96-BA88-8788092169E1}"/>
              </a:ext>
            </a:extLst>
          </p:cNvPr>
          <p:cNvSpPr>
            <a:spLocks noGrp="1"/>
          </p:cNvSpPr>
          <p:nvPr>
            <p:ph type="dt" sz="half" idx="10"/>
          </p:nvPr>
        </p:nvSpPr>
        <p:spPr/>
        <p:txBody>
          <a:bodyPr/>
          <a:lstStyle/>
          <a:p>
            <a:fld id="{F0084BB5-0026-45A7-9612-75EC86A0362A}" type="datetime1">
              <a:rPr lang="zh-TW" altLang="en-US" smtClean="0"/>
              <a:t>2023/4/26</a:t>
            </a:fld>
            <a:endParaRPr lang="zh-TW" altLang="en-US"/>
          </a:p>
        </p:txBody>
      </p:sp>
      <p:sp>
        <p:nvSpPr>
          <p:cNvPr id="6" name="頁尾版面配置區 5">
            <a:extLst>
              <a:ext uri="{FF2B5EF4-FFF2-40B4-BE49-F238E27FC236}">
                <a16:creationId xmlns:a16="http://schemas.microsoft.com/office/drawing/2014/main" id="{5781106C-EA95-4CC9-A9CD-43B15DD6F1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F3FCB3-8727-40E3-820C-252A9648329F}"/>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1275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B72F3-4D5E-43A3-9750-8194C4CA7B0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364FE1-15E1-43E7-8CE3-D17BA6C72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292BB8-9749-4AD8-84D9-11A089BED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409B28-4C16-475A-A97F-A7F57AB6D37A}"/>
              </a:ext>
            </a:extLst>
          </p:cNvPr>
          <p:cNvSpPr>
            <a:spLocks noGrp="1"/>
          </p:cNvSpPr>
          <p:nvPr>
            <p:ph type="dt" sz="half" idx="10"/>
          </p:nvPr>
        </p:nvSpPr>
        <p:spPr/>
        <p:txBody>
          <a:bodyPr/>
          <a:lstStyle/>
          <a:p>
            <a:fld id="{8BE2602A-4ADC-4277-B6E7-49E207CB619C}" type="datetime1">
              <a:rPr lang="zh-TW" altLang="en-US" smtClean="0"/>
              <a:t>2023/4/26</a:t>
            </a:fld>
            <a:endParaRPr lang="zh-TW" altLang="en-US"/>
          </a:p>
        </p:txBody>
      </p:sp>
      <p:sp>
        <p:nvSpPr>
          <p:cNvPr id="6" name="頁尾版面配置區 5">
            <a:extLst>
              <a:ext uri="{FF2B5EF4-FFF2-40B4-BE49-F238E27FC236}">
                <a16:creationId xmlns:a16="http://schemas.microsoft.com/office/drawing/2014/main" id="{4A754052-E217-464F-AE17-13CEC2A58E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8807D-581F-463E-A3DC-6B68561940B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93067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D1F2CF-D6A8-44A7-846C-388EDD5F6007}"/>
              </a:ext>
            </a:extLst>
          </p:cNvPr>
          <p:cNvSpPr>
            <a:spLocks noGrp="1"/>
          </p:cNvSpPr>
          <p:nvPr>
            <p:ph type="title"/>
          </p:nvPr>
        </p:nvSpPr>
        <p:spPr>
          <a:xfrm>
            <a:off x="838200" y="365126"/>
            <a:ext cx="10515600" cy="97729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FA3E28E0-A497-450F-B507-95F43D98527E}"/>
              </a:ext>
            </a:extLst>
          </p:cNvPr>
          <p:cNvSpPr>
            <a:spLocks noGrp="1"/>
          </p:cNvSpPr>
          <p:nvPr>
            <p:ph type="body" idx="1"/>
          </p:nvPr>
        </p:nvSpPr>
        <p:spPr>
          <a:xfrm>
            <a:off x="838200" y="1556426"/>
            <a:ext cx="10515600" cy="46205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3F7D36-69C8-480B-B6F9-900F49817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85D04-C327-41B5-A2FB-0E9B680A414A}" type="datetime1">
              <a:rPr lang="zh-TW" altLang="en-US" smtClean="0"/>
              <a:t>2023/4/26</a:t>
            </a:fld>
            <a:endParaRPr lang="zh-TW" altLang="en-US"/>
          </a:p>
        </p:txBody>
      </p:sp>
      <p:sp>
        <p:nvSpPr>
          <p:cNvPr id="5" name="頁尾版面配置區 4">
            <a:extLst>
              <a:ext uri="{FF2B5EF4-FFF2-40B4-BE49-F238E27FC236}">
                <a16:creationId xmlns:a16="http://schemas.microsoft.com/office/drawing/2014/main" id="{CA6CF826-0862-41D6-B3EC-76FE6B206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37FCAE-D6C8-450C-9AA3-C60AB9CE8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13587687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medium.com/@RobinHung/bitcoin-timelocks-in-a-nutshell-4c95aafc7a59"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F940E-1AAC-45A4-BF91-E574695CF1EF}"/>
              </a:ext>
            </a:extLst>
          </p:cNvPr>
          <p:cNvSpPr>
            <a:spLocks noGrp="1"/>
          </p:cNvSpPr>
          <p:nvPr>
            <p:ph type="ctrTitle"/>
          </p:nvPr>
        </p:nvSpPr>
        <p:spPr>
          <a:xfrm>
            <a:off x="1402079" y="1122363"/>
            <a:ext cx="9387840" cy="2111725"/>
          </a:xfrm>
        </p:spPr>
        <p:txBody>
          <a:bodyPr>
            <a:normAutofit/>
          </a:bodyPr>
          <a:lstStyle/>
          <a:p>
            <a:r>
              <a:rPr lang="en-US" altLang="zh-TW" dirty="0"/>
              <a:t>3. Bitcoin Transaction</a:t>
            </a:r>
            <a:endParaRPr lang="zh-TW" altLang="en-US" dirty="0"/>
          </a:p>
        </p:txBody>
      </p:sp>
      <p:sp>
        <p:nvSpPr>
          <p:cNvPr id="3" name="副標題 2">
            <a:extLst>
              <a:ext uri="{FF2B5EF4-FFF2-40B4-BE49-F238E27FC236}">
                <a16:creationId xmlns:a16="http://schemas.microsoft.com/office/drawing/2014/main" id="{833C5035-2878-4764-BA18-816871911D96}"/>
              </a:ext>
            </a:extLst>
          </p:cNvPr>
          <p:cNvSpPr>
            <a:spLocks noGrp="1"/>
          </p:cNvSpPr>
          <p:nvPr>
            <p:ph type="subTitle" idx="1"/>
          </p:nvPr>
        </p:nvSpPr>
        <p:spPr>
          <a:xfrm>
            <a:off x="814938" y="3788503"/>
            <a:ext cx="10562124" cy="728831"/>
          </a:xfrm>
        </p:spPr>
        <p:txBody>
          <a:bodyPr anchor="ctr">
            <a:normAutofit/>
          </a:bodyPr>
          <a:lstStyle/>
          <a:p>
            <a:r>
              <a:rPr lang="en-US" altLang="zh-TW" sz="2800" dirty="0"/>
              <a:t>Mastering Bitcoin - Programming the Open Blockchain, 2</a:t>
            </a:r>
            <a:r>
              <a:rPr lang="en-US" altLang="zh-TW" sz="2800" baseline="30000" dirty="0"/>
              <a:t>nd</a:t>
            </a:r>
            <a:r>
              <a:rPr lang="en-US" altLang="zh-TW" sz="2800" dirty="0"/>
              <a:t> Ed., 2017</a:t>
            </a:r>
            <a:endParaRPr lang="zh-TW" altLang="en-US" sz="2800" dirty="0"/>
          </a:p>
        </p:txBody>
      </p:sp>
    </p:spTree>
    <p:extLst>
      <p:ext uri="{BB962C8B-B14F-4D97-AF65-F5344CB8AC3E}">
        <p14:creationId xmlns:p14="http://schemas.microsoft.com/office/powerpoint/2010/main" val="167712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C1A080-7DB9-4291-A455-4A6903EB9FF2}"/>
              </a:ext>
            </a:extLst>
          </p:cNvPr>
          <p:cNvSpPr>
            <a:spLocks noGrp="1"/>
          </p:cNvSpPr>
          <p:nvPr>
            <p:ph type="title"/>
          </p:nvPr>
        </p:nvSpPr>
        <p:spPr>
          <a:xfrm>
            <a:off x="838200" y="365125"/>
            <a:ext cx="10515600" cy="1016203"/>
          </a:xfrm>
        </p:spPr>
        <p:txBody>
          <a:bodyPr/>
          <a:lstStyle/>
          <a:p>
            <a:r>
              <a:rPr lang="en-US" altLang="zh-TW" dirty="0"/>
              <a:t>Transaction Outputs (1/2)</a:t>
            </a:r>
            <a:endParaRPr lang="zh-TW" altLang="en-US" dirty="0"/>
          </a:p>
        </p:txBody>
      </p:sp>
      <p:sp>
        <p:nvSpPr>
          <p:cNvPr id="3" name="內容版面配置區 2">
            <a:extLst>
              <a:ext uri="{FF2B5EF4-FFF2-40B4-BE49-F238E27FC236}">
                <a16:creationId xmlns:a16="http://schemas.microsoft.com/office/drawing/2014/main" id="{98692DAF-8474-4D56-92BA-F950190F9B26}"/>
              </a:ext>
            </a:extLst>
          </p:cNvPr>
          <p:cNvSpPr>
            <a:spLocks noGrp="1"/>
          </p:cNvSpPr>
          <p:nvPr>
            <p:ph idx="1"/>
          </p:nvPr>
        </p:nvSpPr>
        <p:spPr>
          <a:xfrm>
            <a:off x="838200" y="1381329"/>
            <a:ext cx="10515600" cy="4975022"/>
          </a:xfrm>
        </p:spPr>
        <p:txBody>
          <a:bodyPr>
            <a:normAutofit/>
          </a:bodyPr>
          <a:lstStyle/>
          <a:p>
            <a:pPr algn="just"/>
            <a:r>
              <a:rPr lang="en-US" altLang="zh-TW" dirty="0"/>
              <a:t>Every bitcoin transaction creates outputs, which are recorded on the bitcoin ledger. Almost all of these outputs, with one exception (Data Recording Output “RETURN”) create spendable chunks of bitcoin called UTXO, which are then recognized by the whole network and available for the owner to spend in a future transaction.</a:t>
            </a:r>
          </a:p>
          <a:p>
            <a:pPr lvl="1" algn="just">
              <a:spcBef>
                <a:spcPts val="1200"/>
              </a:spcBef>
            </a:pPr>
            <a:r>
              <a:rPr lang="en-US" altLang="zh-TW" dirty="0"/>
              <a:t>UTXO are tracked by full-node bitcoin client in the UTXO set. New transactions consume (spend) one or more of these outputs from the UTXO set.</a:t>
            </a:r>
          </a:p>
          <a:p>
            <a:pPr algn="just">
              <a:spcBef>
                <a:spcPts val="1200"/>
              </a:spcBef>
            </a:pPr>
            <a:r>
              <a:rPr lang="en-US" altLang="zh-TW" dirty="0"/>
              <a:t>Transaction outputs consist of two parts:</a:t>
            </a:r>
          </a:p>
          <a:p>
            <a:pPr lvl="1" algn="just">
              <a:spcBef>
                <a:spcPts val="1200"/>
              </a:spcBef>
            </a:pPr>
            <a:r>
              <a:rPr lang="en-US" altLang="zh-TW" dirty="0"/>
              <a:t>An </a:t>
            </a:r>
            <a:r>
              <a:rPr lang="en-US" altLang="zh-TW" dirty="0">
                <a:solidFill>
                  <a:srgbClr val="0000FF"/>
                </a:solidFill>
              </a:rPr>
              <a:t>amount</a:t>
            </a:r>
            <a:r>
              <a:rPr lang="en-US" altLang="zh-TW" dirty="0"/>
              <a:t> of bitcoin, denominated in </a:t>
            </a:r>
            <a:r>
              <a:rPr lang="en-US" altLang="zh-TW" dirty="0" err="1"/>
              <a:t>satoshi</a:t>
            </a:r>
            <a:r>
              <a:rPr lang="en-US" altLang="zh-TW" dirty="0"/>
              <a:t>.</a:t>
            </a:r>
          </a:p>
          <a:p>
            <a:pPr lvl="1" algn="just">
              <a:spcBef>
                <a:spcPts val="1200"/>
              </a:spcBef>
            </a:pPr>
            <a:r>
              <a:rPr lang="en-US" altLang="zh-TW" dirty="0"/>
              <a:t>A cryptographic puzzle (</a:t>
            </a:r>
            <a:r>
              <a:rPr lang="en-US" altLang="zh-TW" dirty="0">
                <a:solidFill>
                  <a:srgbClr val="0000FF"/>
                </a:solidFill>
              </a:rPr>
              <a:t>locking script</a:t>
            </a:r>
            <a:r>
              <a:rPr lang="en-US" altLang="zh-TW" dirty="0"/>
              <a:t>, a witness script, or a </a:t>
            </a:r>
            <a:r>
              <a:rPr lang="en-US" altLang="zh-TW" dirty="0" err="1">
                <a:solidFill>
                  <a:srgbClr val="FF0000"/>
                </a:solidFill>
              </a:rPr>
              <a:t>scriptPubKey</a:t>
            </a:r>
            <a:r>
              <a:rPr lang="en-US" altLang="zh-TW" dirty="0"/>
              <a:t>) that determines the conditions required to spend the output.</a:t>
            </a:r>
            <a:endParaRPr lang="zh-TW" altLang="en-US" dirty="0"/>
          </a:p>
        </p:txBody>
      </p:sp>
      <p:sp>
        <p:nvSpPr>
          <p:cNvPr id="4" name="投影片編號版面配置區 3">
            <a:extLst>
              <a:ext uri="{FF2B5EF4-FFF2-40B4-BE49-F238E27FC236}">
                <a16:creationId xmlns:a16="http://schemas.microsoft.com/office/drawing/2014/main" id="{E2E4C438-5A7B-41FE-9D20-A4BD9E3206E0}"/>
              </a:ext>
            </a:extLst>
          </p:cNvPr>
          <p:cNvSpPr>
            <a:spLocks noGrp="1"/>
          </p:cNvSpPr>
          <p:nvPr>
            <p:ph type="sldNum" sz="quarter" idx="12"/>
          </p:nvPr>
        </p:nvSpPr>
        <p:spPr/>
        <p:txBody>
          <a:bodyPr/>
          <a:lstStyle/>
          <a:p>
            <a:fld id="{8C04AE96-B1B9-4ED2-B3ED-30B2680CEC7B}" type="slidenum">
              <a:rPr lang="zh-TW" altLang="en-US" smtClean="0"/>
              <a:pPr/>
              <a:t>10</a:t>
            </a:fld>
            <a:endParaRPr lang="zh-TW" altLang="en-US"/>
          </a:p>
        </p:txBody>
      </p:sp>
      <p:pic>
        <p:nvPicPr>
          <p:cNvPr id="7" name="圖片 6">
            <a:extLst>
              <a:ext uri="{FF2B5EF4-FFF2-40B4-BE49-F238E27FC236}">
                <a16:creationId xmlns:a16="http://schemas.microsoft.com/office/drawing/2014/main" id="{AC430A1A-5E9C-400F-AAE6-9B118853C2D5}"/>
              </a:ext>
            </a:extLst>
          </p:cNvPr>
          <p:cNvPicPr>
            <a:picLocks noChangeAspect="1"/>
          </p:cNvPicPr>
          <p:nvPr/>
        </p:nvPicPr>
        <p:blipFill>
          <a:blip r:embed="rId2"/>
          <a:stretch>
            <a:fillRect/>
          </a:stretch>
        </p:blipFill>
        <p:spPr>
          <a:xfrm>
            <a:off x="7570564" y="4855444"/>
            <a:ext cx="3248232" cy="304022"/>
          </a:xfrm>
          <a:prstGeom prst="rect">
            <a:avLst/>
          </a:prstGeom>
        </p:spPr>
      </p:pic>
    </p:spTree>
    <p:extLst>
      <p:ext uri="{BB962C8B-B14F-4D97-AF65-F5344CB8AC3E}">
        <p14:creationId xmlns:p14="http://schemas.microsoft.com/office/powerpoint/2010/main" val="122500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C1A080-7DB9-4291-A455-4A6903EB9FF2}"/>
              </a:ext>
            </a:extLst>
          </p:cNvPr>
          <p:cNvSpPr>
            <a:spLocks noGrp="1"/>
          </p:cNvSpPr>
          <p:nvPr>
            <p:ph type="title"/>
          </p:nvPr>
        </p:nvSpPr>
        <p:spPr>
          <a:xfrm>
            <a:off x="838200" y="289274"/>
            <a:ext cx="10515600" cy="881951"/>
          </a:xfrm>
        </p:spPr>
        <p:txBody>
          <a:bodyPr/>
          <a:lstStyle/>
          <a:p>
            <a:r>
              <a:rPr lang="en-US" altLang="zh-TW" dirty="0"/>
              <a:t>Transaction Outputs (2/2)</a:t>
            </a:r>
            <a:endParaRPr lang="zh-TW" altLang="en-US" dirty="0"/>
          </a:p>
        </p:txBody>
      </p:sp>
      <p:sp>
        <p:nvSpPr>
          <p:cNvPr id="4" name="投影片編號版面配置區 3">
            <a:extLst>
              <a:ext uri="{FF2B5EF4-FFF2-40B4-BE49-F238E27FC236}">
                <a16:creationId xmlns:a16="http://schemas.microsoft.com/office/drawing/2014/main" id="{E2E4C438-5A7B-41FE-9D20-A4BD9E3206E0}"/>
              </a:ext>
            </a:extLst>
          </p:cNvPr>
          <p:cNvSpPr>
            <a:spLocks noGrp="1"/>
          </p:cNvSpPr>
          <p:nvPr>
            <p:ph type="sldNum" sz="quarter" idx="12"/>
          </p:nvPr>
        </p:nvSpPr>
        <p:spPr/>
        <p:txBody>
          <a:bodyPr/>
          <a:lstStyle/>
          <a:p>
            <a:fld id="{8C04AE96-B1B9-4ED2-B3ED-30B2680CEC7B}" type="slidenum">
              <a:rPr lang="zh-TW" altLang="en-US" smtClean="0"/>
              <a:pPr/>
              <a:t>11</a:t>
            </a:fld>
            <a:endParaRPr lang="zh-TW" altLang="en-US"/>
          </a:p>
        </p:txBody>
      </p:sp>
      <p:pic>
        <p:nvPicPr>
          <p:cNvPr id="5" name="圖片 4">
            <a:extLst>
              <a:ext uri="{FF2B5EF4-FFF2-40B4-BE49-F238E27FC236}">
                <a16:creationId xmlns:a16="http://schemas.microsoft.com/office/drawing/2014/main" id="{54137565-86A2-4640-A71E-218D76EEE123}"/>
              </a:ext>
            </a:extLst>
          </p:cNvPr>
          <p:cNvPicPr>
            <a:picLocks noChangeAspect="1"/>
          </p:cNvPicPr>
          <p:nvPr/>
        </p:nvPicPr>
        <p:blipFill>
          <a:blip r:embed="rId2"/>
          <a:stretch>
            <a:fillRect/>
          </a:stretch>
        </p:blipFill>
        <p:spPr>
          <a:xfrm>
            <a:off x="910823" y="1171226"/>
            <a:ext cx="6797315" cy="2478396"/>
          </a:xfrm>
          <a:prstGeom prst="rect">
            <a:avLst/>
          </a:prstGeom>
        </p:spPr>
      </p:pic>
      <p:sp>
        <p:nvSpPr>
          <p:cNvPr id="7" name="矩形 6">
            <a:extLst>
              <a:ext uri="{FF2B5EF4-FFF2-40B4-BE49-F238E27FC236}">
                <a16:creationId xmlns:a16="http://schemas.microsoft.com/office/drawing/2014/main" id="{BACCCACB-E85F-4F73-A9E4-CD3E47AC8CFB}"/>
              </a:ext>
            </a:extLst>
          </p:cNvPr>
          <p:cNvSpPr/>
          <p:nvPr/>
        </p:nvSpPr>
        <p:spPr>
          <a:xfrm>
            <a:off x="887732" y="4221811"/>
            <a:ext cx="3910895" cy="646331"/>
          </a:xfrm>
          <a:prstGeom prst="rect">
            <a:avLst/>
          </a:prstGeom>
        </p:spPr>
        <p:txBody>
          <a:bodyPr wrap="square">
            <a:spAutoFit/>
          </a:bodyPr>
          <a:lstStyle/>
          <a:p>
            <a:pPr algn="just"/>
            <a:r>
              <a:rPr lang="en-US" altLang="zh-TW" dirty="0"/>
              <a:t>The value of 0.015 bitcoin is 1,500,000 satoshis. That’s 16 e3 60 in hexadecimal.</a:t>
            </a:r>
            <a:endParaRPr lang="zh-TW" altLang="en-US" dirty="0"/>
          </a:p>
        </p:txBody>
      </p:sp>
      <p:sp>
        <p:nvSpPr>
          <p:cNvPr id="8" name="矩形 7">
            <a:extLst>
              <a:ext uri="{FF2B5EF4-FFF2-40B4-BE49-F238E27FC236}">
                <a16:creationId xmlns:a16="http://schemas.microsoft.com/office/drawing/2014/main" id="{056F5E0D-C2B1-47F3-8F8D-B8E634447F44}"/>
              </a:ext>
            </a:extLst>
          </p:cNvPr>
          <p:cNvSpPr/>
          <p:nvPr/>
        </p:nvSpPr>
        <p:spPr>
          <a:xfrm>
            <a:off x="910823" y="4970130"/>
            <a:ext cx="3887804" cy="1200329"/>
          </a:xfrm>
          <a:prstGeom prst="rect">
            <a:avLst/>
          </a:prstGeom>
        </p:spPr>
        <p:txBody>
          <a:bodyPr wrap="square">
            <a:spAutoFit/>
          </a:bodyPr>
          <a:lstStyle/>
          <a:p>
            <a:pPr algn="just"/>
            <a:r>
              <a:rPr lang="en-US" altLang="zh-TW" dirty="0"/>
              <a:t>In the serialized transaction, the value 16 e3 60 is encoded in little endian (least-significant-byte-first) byte order, so it looks like 60 e3 16.</a:t>
            </a:r>
            <a:endParaRPr lang="zh-TW" altLang="en-US" dirty="0"/>
          </a:p>
        </p:txBody>
      </p:sp>
      <p:grpSp>
        <p:nvGrpSpPr>
          <p:cNvPr id="13" name="群組 12">
            <a:extLst>
              <a:ext uri="{FF2B5EF4-FFF2-40B4-BE49-F238E27FC236}">
                <a16:creationId xmlns:a16="http://schemas.microsoft.com/office/drawing/2014/main" id="{67E76593-1975-4D97-AD37-F551AC8E57C4}"/>
              </a:ext>
            </a:extLst>
          </p:cNvPr>
          <p:cNvGrpSpPr/>
          <p:nvPr/>
        </p:nvGrpSpPr>
        <p:grpSpPr>
          <a:xfrm>
            <a:off x="5511880" y="3882611"/>
            <a:ext cx="5663050" cy="2656301"/>
            <a:chOff x="5511880" y="3882611"/>
            <a:chExt cx="5663050" cy="2656301"/>
          </a:xfrm>
        </p:grpSpPr>
        <p:pic>
          <p:nvPicPr>
            <p:cNvPr id="6" name="圖片 5">
              <a:extLst>
                <a:ext uri="{FF2B5EF4-FFF2-40B4-BE49-F238E27FC236}">
                  <a16:creationId xmlns:a16="http://schemas.microsoft.com/office/drawing/2014/main" id="{1E922998-C98C-4F45-875C-CB61D2A7C187}"/>
                </a:ext>
              </a:extLst>
            </p:cNvPr>
            <p:cNvPicPr>
              <a:picLocks noChangeAspect="1"/>
            </p:cNvPicPr>
            <p:nvPr/>
          </p:nvPicPr>
          <p:blipFill>
            <a:blip r:embed="rId3"/>
            <a:stretch>
              <a:fillRect/>
            </a:stretch>
          </p:blipFill>
          <p:spPr>
            <a:xfrm>
              <a:off x="5511880" y="3882611"/>
              <a:ext cx="5663050" cy="2656301"/>
            </a:xfrm>
            <a:prstGeom prst="rect">
              <a:avLst/>
            </a:prstGeom>
          </p:spPr>
        </p:pic>
        <p:cxnSp>
          <p:nvCxnSpPr>
            <p:cNvPr id="10" name="直線接點 9">
              <a:extLst>
                <a:ext uri="{FF2B5EF4-FFF2-40B4-BE49-F238E27FC236}">
                  <a16:creationId xmlns:a16="http://schemas.microsoft.com/office/drawing/2014/main" id="{78B24859-4609-4CAC-9E28-A6CBBBFE36DE}"/>
                </a:ext>
              </a:extLst>
            </p:cNvPr>
            <p:cNvCxnSpPr/>
            <p:nvPr/>
          </p:nvCxnSpPr>
          <p:spPr>
            <a:xfrm>
              <a:off x="8296977" y="6044666"/>
              <a:ext cx="519764"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2" name="箭號: 彎曲 11">
            <a:extLst>
              <a:ext uri="{FF2B5EF4-FFF2-40B4-BE49-F238E27FC236}">
                <a16:creationId xmlns:a16="http://schemas.microsoft.com/office/drawing/2014/main" id="{56021B00-45CE-44C8-963F-F7C78CFE3674}"/>
              </a:ext>
            </a:extLst>
          </p:cNvPr>
          <p:cNvSpPr/>
          <p:nvPr/>
        </p:nvSpPr>
        <p:spPr>
          <a:xfrm rot="5400000">
            <a:off x="6934587" y="2638970"/>
            <a:ext cx="1095582" cy="1391700"/>
          </a:xfrm>
          <a:prstGeom prst="bentArrow">
            <a:avLst>
              <a:gd name="adj1" fmla="val 14457"/>
              <a:gd name="adj2" fmla="val 19289"/>
              <a:gd name="adj3" fmla="val 32028"/>
              <a:gd name="adj4" fmla="val 4111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 name="矩形 10">
            <a:extLst>
              <a:ext uri="{FF2B5EF4-FFF2-40B4-BE49-F238E27FC236}">
                <a16:creationId xmlns:a16="http://schemas.microsoft.com/office/drawing/2014/main" id="{1A1C89AB-5852-436A-A93F-630A1FBC6BCC}"/>
              </a:ext>
            </a:extLst>
          </p:cNvPr>
          <p:cNvSpPr/>
          <p:nvPr/>
        </p:nvSpPr>
        <p:spPr>
          <a:xfrm>
            <a:off x="7276517" y="1496188"/>
            <a:ext cx="3946539" cy="1200329"/>
          </a:xfrm>
          <a:prstGeom prst="rect">
            <a:avLst/>
          </a:prstGeom>
        </p:spPr>
        <p:txBody>
          <a:bodyPr wrap="square">
            <a:spAutoFit/>
          </a:bodyPr>
          <a:lstStyle/>
          <a:p>
            <a:pPr algn="just"/>
            <a:r>
              <a:rPr lang="en-US" altLang="zh-TW" dirty="0">
                <a:solidFill>
                  <a:srgbClr val="0000FF"/>
                </a:solidFill>
              </a:rPr>
              <a:t>Serialization</a:t>
            </a:r>
            <a:r>
              <a:rPr lang="en-US" altLang="zh-TW" dirty="0"/>
              <a:t> is the process of converting the internal representation of a data structure into a format that can be transmitted as a byte stream.</a:t>
            </a:r>
            <a:endParaRPr lang="zh-TW" altLang="en-US" dirty="0"/>
          </a:p>
        </p:txBody>
      </p:sp>
    </p:spTree>
    <p:extLst>
      <p:ext uri="{BB962C8B-B14F-4D97-AF65-F5344CB8AC3E}">
        <p14:creationId xmlns:p14="http://schemas.microsoft.com/office/powerpoint/2010/main" val="315928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7BE3AF-F05B-4FCA-9625-1C876DA51DF8}"/>
              </a:ext>
            </a:extLst>
          </p:cNvPr>
          <p:cNvSpPr>
            <a:spLocks noGrp="1"/>
          </p:cNvSpPr>
          <p:nvPr>
            <p:ph type="title"/>
          </p:nvPr>
        </p:nvSpPr>
        <p:spPr/>
        <p:txBody>
          <a:bodyPr/>
          <a:lstStyle/>
          <a:p>
            <a:r>
              <a:rPr lang="en-US" altLang="zh-TW" dirty="0"/>
              <a:t>Transaction Inputs (1/3)</a:t>
            </a:r>
            <a:endParaRPr lang="zh-TW" altLang="en-US" dirty="0"/>
          </a:p>
        </p:txBody>
      </p:sp>
      <p:sp>
        <p:nvSpPr>
          <p:cNvPr id="3" name="內容版面配置區 2">
            <a:extLst>
              <a:ext uri="{FF2B5EF4-FFF2-40B4-BE49-F238E27FC236}">
                <a16:creationId xmlns:a16="http://schemas.microsoft.com/office/drawing/2014/main" id="{89B1FC1A-ECAC-4AD3-9441-96A1711DF096}"/>
              </a:ext>
            </a:extLst>
          </p:cNvPr>
          <p:cNvSpPr>
            <a:spLocks noGrp="1"/>
          </p:cNvSpPr>
          <p:nvPr>
            <p:ph idx="1"/>
          </p:nvPr>
        </p:nvSpPr>
        <p:spPr>
          <a:xfrm>
            <a:off x="838200" y="1488332"/>
            <a:ext cx="10515600" cy="5004543"/>
          </a:xfrm>
        </p:spPr>
        <p:txBody>
          <a:bodyPr>
            <a:normAutofit/>
          </a:bodyPr>
          <a:lstStyle/>
          <a:p>
            <a:pPr algn="just"/>
            <a:r>
              <a:rPr lang="en-US" altLang="zh-TW" dirty="0"/>
              <a:t>Transaction inputs identify (by reference) which UTXO will be consumed and </a:t>
            </a:r>
            <a:r>
              <a:rPr lang="en-US" altLang="zh-TW" dirty="0">
                <a:solidFill>
                  <a:srgbClr val="0070C0"/>
                </a:solidFill>
              </a:rPr>
              <a:t>provide proof of ownership through an unlocking script</a:t>
            </a:r>
            <a:r>
              <a:rPr lang="en-US" altLang="zh-TW" dirty="0"/>
              <a:t>. For each UTXO that will be consumed to make this payment, the wallet creates one input pointing to the UTXO and unlocks it with an unlocking script.</a:t>
            </a:r>
          </a:p>
          <a:p>
            <a:pPr algn="just">
              <a:spcBef>
                <a:spcPts val="1200"/>
              </a:spcBef>
            </a:pPr>
            <a:r>
              <a:rPr lang="en-US" altLang="zh-TW" dirty="0"/>
              <a:t>Components of an input:</a:t>
            </a:r>
          </a:p>
          <a:p>
            <a:pPr lvl="1" algn="just">
              <a:spcBef>
                <a:spcPts val="1000"/>
              </a:spcBef>
            </a:pPr>
            <a:r>
              <a:rPr lang="en-US" altLang="zh-TW" dirty="0"/>
              <a:t>1. A </a:t>
            </a:r>
            <a:r>
              <a:rPr lang="en-US" altLang="zh-TW" dirty="0">
                <a:solidFill>
                  <a:srgbClr val="0000FF"/>
                </a:solidFill>
              </a:rPr>
              <a:t>pointer to an UTXO </a:t>
            </a:r>
            <a:r>
              <a:rPr lang="en-US" altLang="zh-TW" dirty="0"/>
              <a:t>by reference to the transaction hash and sequence number where the UTXO is recorded in the blockchain</a:t>
            </a:r>
          </a:p>
          <a:p>
            <a:pPr lvl="1" algn="just">
              <a:spcBef>
                <a:spcPts val="1000"/>
              </a:spcBef>
            </a:pPr>
            <a:r>
              <a:rPr lang="en-US" altLang="zh-TW" dirty="0"/>
              <a:t>2. An </a:t>
            </a:r>
            <a:r>
              <a:rPr lang="en-US" altLang="zh-TW" dirty="0">
                <a:solidFill>
                  <a:srgbClr val="0000FF"/>
                </a:solidFill>
              </a:rPr>
              <a:t>unlocking script</a:t>
            </a:r>
            <a:r>
              <a:rPr lang="en-US" altLang="zh-TW" dirty="0"/>
              <a:t>, which the wallet constructs in order to satisfy the spending conditions set in the UTXO. Most often, the unlocking script is a digital signature and public key proving ownership of the bitcoin.</a:t>
            </a:r>
          </a:p>
          <a:p>
            <a:pPr lvl="1" algn="just">
              <a:spcBef>
                <a:spcPts val="1000"/>
              </a:spcBef>
            </a:pPr>
            <a:r>
              <a:rPr lang="en-US" altLang="zh-TW" dirty="0"/>
              <a:t>3. A </a:t>
            </a:r>
            <a:r>
              <a:rPr lang="en-US" altLang="zh-TW" dirty="0">
                <a:solidFill>
                  <a:srgbClr val="0000FF"/>
                </a:solidFill>
              </a:rPr>
              <a:t>sequence number</a:t>
            </a:r>
          </a:p>
        </p:txBody>
      </p:sp>
      <p:sp>
        <p:nvSpPr>
          <p:cNvPr id="4" name="投影片編號版面配置區 3">
            <a:extLst>
              <a:ext uri="{FF2B5EF4-FFF2-40B4-BE49-F238E27FC236}">
                <a16:creationId xmlns:a16="http://schemas.microsoft.com/office/drawing/2014/main" id="{597A61B5-419E-466E-9B5E-D5FBE4DED04A}"/>
              </a:ext>
            </a:extLst>
          </p:cNvPr>
          <p:cNvSpPr>
            <a:spLocks noGrp="1"/>
          </p:cNvSpPr>
          <p:nvPr>
            <p:ph type="sldNum" sz="quarter" idx="12"/>
          </p:nvPr>
        </p:nvSpPr>
        <p:spPr/>
        <p:txBody>
          <a:bodyPr/>
          <a:lstStyle/>
          <a:p>
            <a:fld id="{8C04AE96-B1B9-4ED2-B3ED-30B2680CEC7B}" type="slidenum">
              <a:rPr lang="zh-TW" altLang="en-US" smtClean="0"/>
              <a:pPr/>
              <a:t>12</a:t>
            </a:fld>
            <a:endParaRPr lang="zh-TW" altLang="en-US"/>
          </a:p>
        </p:txBody>
      </p:sp>
    </p:spTree>
    <p:extLst>
      <p:ext uri="{BB962C8B-B14F-4D97-AF65-F5344CB8AC3E}">
        <p14:creationId xmlns:p14="http://schemas.microsoft.com/office/powerpoint/2010/main" val="151949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7BE3AF-F05B-4FCA-9625-1C876DA51DF8}"/>
              </a:ext>
            </a:extLst>
          </p:cNvPr>
          <p:cNvSpPr>
            <a:spLocks noGrp="1"/>
          </p:cNvSpPr>
          <p:nvPr>
            <p:ph type="title"/>
          </p:nvPr>
        </p:nvSpPr>
        <p:spPr/>
        <p:txBody>
          <a:bodyPr/>
          <a:lstStyle/>
          <a:p>
            <a:r>
              <a:rPr lang="en-US" altLang="zh-TW" dirty="0"/>
              <a:t>Transaction Inputs (2/3)</a:t>
            </a:r>
            <a:endParaRPr lang="zh-TW" altLang="en-US" dirty="0"/>
          </a:p>
        </p:txBody>
      </p:sp>
      <p:pic>
        <p:nvPicPr>
          <p:cNvPr id="5" name="內容版面配置區 4">
            <a:extLst>
              <a:ext uri="{FF2B5EF4-FFF2-40B4-BE49-F238E27FC236}">
                <a16:creationId xmlns:a16="http://schemas.microsoft.com/office/drawing/2014/main" id="{D53E1FF6-297C-4A9D-B77E-6C7FF0494E19}"/>
              </a:ext>
            </a:extLst>
          </p:cNvPr>
          <p:cNvPicPr>
            <a:picLocks noGrp="1" noChangeAspect="1"/>
          </p:cNvPicPr>
          <p:nvPr>
            <p:ph idx="1"/>
          </p:nvPr>
        </p:nvPicPr>
        <p:blipFill>
          <a:blip r:embed="rId2"/>
          <a:stretch>
            <a:fillRect/>
          </a:stretch>
        </p:blipFill>
        <p:spPr>
          <a:xfrm>
            <a:off x="840019" y="1677352"/>
            <a:ext cx="10632843" cy="4030429"/>
          </a:xfrm>
          <a:prstGeom prst="rect">
            <a:avLst/>
          </a:prstGeom>
        </p:spPr>
      </p:pic>
      <p:sp>
        <p:nvSpPr>
          <p:cNvPr id="4" name="投影片編號版面配置區 3">
            <a:extLst>
              <a:ext uri="{FF2B5EF4-FFF2-40B4-BE49-F238E27FC236}">
                <a16:creationId xmlns:a16="http://schemas.microsoft.com/office/drawing/2014/main" id="{597A61B5-419E-466E-9B5E-D5FBE4DED04A}"/>
              </a:ext>
            </a:extLst>
          </p:cNvPr>
          <p:cNvSpPr>
            <a:spLocks noGrp="1"/>
          </p:cNvSpPr>
          <p:nvPr>
            <p:ph type="sldNum" sz="quarter" idx="12"/>
          </p:nvPr>
        </p:nvSpPr>
        <p:spPr/>
        <p:txBody>
          <a:bodyPr/>
          <a:lstStyle/>
          <a:p>
            <a:fld id="{8C04AE96-B1B9-4ED2-B3ED-30B2680CEC7B}" type="slidenum">
              <a:rPr lang="zh-TW" altLang="en-US" smtClean="0"/>
              <a:pPr/>
              <a:t>13</a:t>
            </a:fld>
            <a:endParaRPr lang="zh-TW" altLang="en-US"/>
          </a:p>
        </p:txBody>
      </p:sp>
      <p:sp>
        <p:nvSpPr>
          <p:cNvPr id="6" name="矩形 5">
            <a:extLst>
              <a:ext uri="{FF2B5EF4-FFF2-40B4-BE49-F238E27FC236}">
                <a16:creationId xmlns:a16="http://schemas.microsoft.com/office/drawing/2014/main" id="{8E20AC95-59B2-4EF9-AF4F-92C6E7E743CF}"/>
              </a:ext>
            </a:extLst>
          </p:cNvPr>
          <p:cNvSpPr/>
          <p:nvPr/>
        </p:nvSpPr>
        <p:spPr>
          <a:xfrm>
            <a:off x="3144440" y="1557138"/>
            <a:ext cx="3314112" cy="1015663"/>
          </a:xfrm>
          <a:prstGeom prst="rect">
            <a:avLst/>
          </a:prstGeom>
        </p:spPr>
        <p:txBody>
          <a:bodyPr wrap="square">
            <a:spAutoFit/>
          </a:bodyPr>
          <a:lstStyle/>
          <a:p>
            <a:pPr algn="just"/>
            <a:r>
              <a:rPr lang="en-US" altLang="zh-TW" sz="2000" dirty="0">
                <a:solidFill>
                  <a:srgbClr val="0070C0"/>
                </a:solidFill>
              </a:rPr>
              <a:t>Transaction ID referencing the transaction that contains the UTXO being spent</a:t>
            </a:r>
            <a:endParaRPr lang="zh-TW" altLang="en-US" sz="2000" dirty="0">
              <a:solidFill>
                <a:srgbClr val="0070C0"/>
              </a:solidFill>
            </a:endParaRPr>
          </a:p>
        </p:txBody>
      </p:sp>
      <p:sp>
        <p:nvSpPr>
          <p:cNvPr id="8" name="矩形 7">
            <a:extLst>
              <a:ext uri="{FF2B5EF4-FFF2-40B4-BE49-F238E27FC236}">
                <a16:creationId xmlns:a16="http://schemas.microsoft.com/office/drawing/2014/main" id="{D1953AD7-03C2-4D01-9C8C-2EE347D330C3}"/>
              </a:ext>
            </a:extLst>
          </p:cNvPr>
          <p:cNvSpPr/>
          <p:nvPr/>
        </p:nvSpPr>
        <p:spPr>
          <a:xfrm>
            <a:off x="6856333" y="1557138"/>
            <a:ext cx="3980623" cy="1015663"/>
          </a:xfrm>
          <a:prstGeom prst="rect">
            <a:avLst/>
          </a:prstGeom>
        </p:spPr>
        <p:txBody>
          <a:bodyPr wrap="square">
            <a:spAutoFit/>
          </a:bodyPr>
          <a:lstStyle/>
          <a:p>
            <a:pPr algn="just"/>
            <a:r>
              <a:rPr lang="en-US" altLang="zh-TW" sz="2000" dirty="0"/>
              <a:t>An output index (</a:t>
            </a:r>
            <a:r>
              <a:rPr lang="en-US" altLang="zh-TW" sz="2000" dirty="0" err="1"/>
              <a:t>vout</a:t>
            </a:r>
            <a:r>
              <a:rPr lang="en-US" altLang="zh-TW" sz="2000" dirty="0"/>
              <a:t>), identifying which UTXO from that transaction is referenced (first one is zero)</a:t>
            </a:r>
            <a:endParaRPr lang="zh-TW" altLang="en-US" sz="2000" dirty="0"/>
          </a:p>
        </p:txBody>
      </p:sp>
      <p:sp>
        <p:nvSpPr>
          <p:cNvPr id="9" name="矩形 8">
            <a:extLst>
              <a:ext uri="{FF2B5EF4-FFF2-40B4-BE49-F238E27FC236}">
                <a16:creationId xmlns:a16="http://schemas.microsoft.com/office/drawing/2014/main" id="{BC7A0E3B-9A01-4C85-9783-F4C8FCD0844E}"/>
              </a:ext>
            </a:extLst>
          </p:cNvPr>
          <p:cNvSpPr/>
          <p:nvPr/>
        </p:nvSpPr>
        <p:spPr>
          <a:xfrm>
            <a:off x="3389602" y="3318600"/>
            <a:ext cx="8165494" cy="400110"/>
          </a:xfrm>
          <a:prstGeom prst="rect">
            <a:avLst/>
          </a:prstGeom>
        </p:spPr>
        <p:txBody>
          <a:bodyPr wrap="square">
            <a:spAutoFit/>
          </a:bodyPr>
          <a:lstStyle/>
          <a:p>
            <a:r>
              <a:rPr lang="en-US" altLang="zh-TW" sz="2000" dirty="0">
                <a:solidFill>
                  <a:srgbClr val="0000FF"/>
                </a:solidFill>
              </a:rPr>
              <a:t>which satisfies the conditions placed on the UTXO, unlocking it for spending</a:t>
            </a:r>
            <a:endParaRPr lang="zh-TW" altLang="en-US" sz="2000" dirty="0">
              <a:solidFill>
                <a:srgbClr val="0000FF"/>
              </a:solidFill>
            </a:endParaRPr>
          </a:p>
        </p:txBody>
      </p:sp>
      <p:cxnSp>
        <p:nvCxnSpPr>
          <p:cNvPr id="11" name="直線單箭頭接點 10">
            <a:extLst>
              <a:ext uri="{FF2B5EF4-FFF2-40B4-BE49-F238E27FC236}">
                <a16:creationId xmlns:a16="http://schemas.microsoft.com/office/drawing/2014/main" id="{1B844074-0BF6-4BD3-8635-F198FE4AD66A}"/>
              </a:ext>
            </a:extLst>
          </p:cNvPr>
          <p:cNvCxnSpPr/>
          <p:nvPr/>
        </p:nvCxnSpPr>
        <p:spPr>
          <a:xfrm flipV="1">
            <a:off x="2608446" y="2050181"/>
            <a:ext cx="519765" cy="52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925D2C35-13F3-49BA-AFF8-F0077B3520D9}"/>
              </a:ext>
            </a:extLst>
          </p:cNvPr>
          <p:cNvCxnSpPr>
            <a:cxnSpLocks/>
          </p:cNvCxnSpPr>
          <p:nvPr/>
        </p:nvCxnSpPr>
        <p:spPr>
          <a:xfrm flipV="1">
            <a:off x="2868328" y="2067825"/>
            <a:ext cx="3988005" cy="1118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3E6B402-A317-4F6C-B1B7-339B99025B30}"/>
              </a:ext>
            </a:extLst>
          </p:cNvPr>
          <p:cNvSpPr/>
          <p:nvPr/>
        </p:nvSpPr>
        <p:spPr>
          <a:xfrm>
            <a:off x="5172325" y="5745694"/>
            <a:ext cx="6300537" cy="707886"/>
          </a:xfrm>
          <a:prstGeom prst="rect">
            <a:avLst/>
          </a:prstGeom>
        </p:spPr>
        <p:txBody>
          <a:bodyPr wrap="square">
            <a:spAutoFit/>
          </a:bodyPr>
          <a:lstStyle/>
          <a:p>
            <a:pPr algn="just"/>
            <a:r>
              <a:rPr lang="en-US" altLang="zh-TW" sz="2000" dirty="0"/>
              <a:t>Note: When transactions are serialized for transmission on the network, their inputs are encoded into a byte stream.</a:t>
            </a:r>
            <a:endParaRPr lang="zh-TW" altLang="en-US" sz="2000" dirty="0"/>
          </a:p>
        </p:txBody>
      </p:sp>
      <p:cxnSp>
        <p:nvCxnSpPr>
          <p:cNvPr id="13" name="直線單箭頭接點 12">
            <a:extLst>
              <a:ext uri="{FF2B5EF4-FFF2-40B4-BE49-F238E27FC236}">
                <a16:creationId xmlns:a16="http://schemas.microsoft.com/office/drawing/2014/main" id="{A18D9DF0-59FB-4F50-989D-B00BA311A6F8}"/>
              </a:ext>
            </a:extLst>
          </p:cNvPr>
          <p:cNvCxnSpPr>
            <a:cxnSpLocks/>
          </p:cNvCxnSpPr>
          <p:nvPr/>
        </p:nvCxnSpPr>
        <p:spPr>
          <a:xfrm flipV="1">
            <a:off x="2213806" y="5608634"/>
            <a:ext cx="0" cy="346585"/>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FD4E2EAE-ECE8-4CA8-9BC9-8151950C2778}"/>
              </a:ext>
            </a:extLst>
          </p:cNvPr>
          <p:cNvSpPr/>
          <p:nvPr/>
        </p:nvSpPr>
        <p:spPr>
          <a:xfrm>
            <a:off x="994700" y="5858969"/>
            <a:ext cx="2438212" cy="400110"/>
          </a:xfrm>
          <a:prstGeom prst="rect">
            <a:avLst/>
          </a:prstGeom>
        </p:spPr>
        <p:txBody>
          <a:bodyPr wrap="square">
            <a:spAutoFit/>
          </a:bodyPr>
          <a:lstStyle/>
          <a:p>
            <a:pPr algn="just"/>
            <a:r>
              <a:rPr lang="en-US" altLang="zh-TW" sz="2000" dirty="0">
                <a:solidFill>
                  <a:srgbClr val="0000FF"/>
                </a:solidFill>
              </a:rPr>
              <a:t>(nSequence Timelock)</a:t>
            </a:r>
            <a:endParaRPr lang="zh-TW" altLang="en-US" sz="2000" dirty="0">
              <a:solidFill>
                <a:srgbClr val="0000FF"/>
              </a:solidFill>
            </a:endParaRPr>
          </a:p>
        </p:txBody>
      </p:sp>
    </p:spTree>
    <p:extLst>
      <p:ext uri="{BB962C8B-B14F-4D97-AF65-F5344CB8AC3E}">
        <p14:creationId xmlns:p14="http://schemas.microsoft.com/office/powerpoint/2010/main" val="184032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7BE3AF-F05B-4FCA-9625-1C876DA51DF8}"/>
              </a:ext>
            </a:extLst>
          </p:cNvPr>
          <p:cNvSpPr>
            <a:spLocks noGrp="1"/>
          </p:cNvSpPr>
          <p:nvPr>
            <p:ph type="title"/>
          </p:nvPr>
        </p:nvSpPr>
        <p:spPr>
          <a:xfrm>
            <a:off x="838200" y="365125"/>
            <a:ext cx="10515600" cy="1016203"/>
          </a:xfrm>
        </p:spPr>
        <p:txBody>
          <a:bodyPr/>
          <a:lstStyle/>
          <a:p>
            <a:r>
              <a:rPr lang="en-US" altLang="zh-TW" dirty="0"/>
              <a:t>Transaction Inputs (3/3)</a:t>
            </a:r>
            <a:endParaRPr lang="zh-TW" altLang="en-US" dirty="0"/>
          </a:p>
        </p:txBody>
      </p:sp>
      <p:sp>
        <p:nvSpPr>
          <p:cNvPr id="3" name="內容版面配置區 2">
            <a:extLst>
              <a:ext uri="{FF2B5EF4-FFF2-40B4-BE49-F238E27FC236}">
                <a16:creationId xmlns:a16="http://schemas.microsoft.com/office/drawing/2014/main" id="{89B1FC1A-ECAC-4AD3-9441-96A1711DF096}"/>
              </a:ext>
            </a:extLst>
          </p:cNvPr>
          <p:cNvSpPr>
            <a:spLocks noGrp="1"/>
          </p:cNvSpPr>
          <p:nvPr>
            <p:ph idx="1"/>
          </p:nvPr>
        </p:nvSpPr>
        <p:spPr>
          <a:xfrm>
            <a:off x="838200" y="1381328"/>
            <a:ext cx="10515600" cy="5004543"/>
          </a:xfrm>
        </p:spPr>
        <p:txBody>
          <a:bodyPr>
            <a:normAutofit/>
          </a:bodyPr>
          <a:lstStyle/>
          <a:p>
            <a:pPr algn="just">
              <a:spcBef>
                <a:spcPts val="1200"/>
              </a:spcBef>
            </a:pPr>
            <a:r>
              <a:rPr lang="en-US" altLang="zh-TW" dirty="0"/>
              <a:t>Looking just at the input you may have noticed that we don’t know anything about this UTXO, other than a reference to the transaction containing it.</a:t>
            </a:r>
          </a:p>
          <a:p>
            <a:pPr lvl="1" algn="just">
              <a:spcBef>
                <a:spcPts val="1200"/>
              </a:spcBef>
            </a:pPr>
            <a:r>
              <a:rPr lang="en-US" altLang="zh-TW" dirty="0">
                <a:solidFill>
                  <a:srgbClr val="0070C0"/>
                </a:solidFill>
              </a:rPr>
              <a:t>We don’t know its value </a:t>
            </a:r>
            <a:r>
              <a:rPr lang="en-US" altLang="zh-TW" dirty="0"/>
              <a:t>(in </a:t>
            </a:r>
            <a:r>
              <a:rPr lang="en-US" altLang="zh-TW" dirty="0" err="1"/>
              <a:t>satoshi</a:t>
            </a:r>
            <a:r>
              <a:rPr lang="en-US" altLang="zh-TW" dirty="0"/>
              <a:t>), and </a:t>
            </a:r>
            <a:r>
              <a:rPr lang="en-US" altLang="zh-TW" dirty="0">
                <a:solidFill>
                  <a:srgbClr val="0070C0"/>
                </a:solidFill>
              </a:rPr>
              <a:t>we don’t know the locking script</a:t>
            </a:r>
            <a:r>
              <a:rPr lang="en-US" altLang="zh-TW" dirty="0"/>
              <a:t> that sets the conditions for spending it. To find this information, we must retrieve the referenced UTXO by retrieving the underlying transaction.</a:t>
            </a:r>
          </a:p>
          <a:p>
            <a:pPr lvl="1" algn="just">
              <a:spcBef>
                <a:spcPts val="1200"/>
              </a:spcBef>
            </a:pPr>
            <a:r>
              <a:rPr lang="en-US" altLang="zh-TW" dirty="0"/>
              <a:t>Notice that because the value of the input is not explicitly stated, we must also use the referenced UTXO in order to calculate the fees that will be paid in this transaction.</a:t>
            </a:r>
          </a:p>
          <a:p>
            <a:pPr lvl="1" algn="just">
              <a:spcBef>
                <a:spcPts val="1200"/>
              </a:spcBef>
            </a:pPr>
            <a:r>
              <a:rPr lang="en-US" altLang="zh-TW" dirty="0"/>
              <a:t>It’s not just Alice’s wallet that needs to retrieve UTXO referenced in the inputs. Once this transaction is broadcast to the network, </a:t>
            </a:r>
            <a:r>
              <a:rPr lang="en-US" altLang="zh-TW" dirty="0">
                <a:solidFill>
                  <a:srgbClr val="0070C0"/>
                </a:solidFill>
              </a:rPr>
              <a:t>every validating  node will also need to retrieve the UTXO referenced in the transaction inputs in order to validate the transaction</a:t>
            </a:r>
            <a:r>
              <a:rPr lang="en-US" altLang="zh-TW" dirty="0"/>
              <a:t>.</a:t>
            </a:r>
          </a:p>
        </p:txBody>
      </p:sp>
      <p:sp>
        <p:nvSpPr>
          <p:cNvPr id="4" name="投影片編號版面配置區 3">
            <a:extLst>
              <a:ext uri="{FF2B5EF4-FFF2-40B4-BE49-F238E27FC236}">
                <a16:creationId xmlns:a16="http://schemas.microsoft.com/office/drawing/2014/main" id="{597A61B5-419E-466E-9B5E-D5FBE4DED04A}"/>
              </a:ext>
            </a:extLst>
          </p:cNvPr>
          <p:cNvSpPr>
            <a:spLocks noGrp="1"/>
          </p:cNvSpPr>
          <p:nvPr>
            <p:ph type="sldNum" sz="quarter" idx="12"/>
          </p:nvPr>
        </p:nvSpPr>
        <p:spPr/>
        <p:txBody>
          <a:bodyPr/>
          <a:lstStyle/>
          <a:p>
            <a:fld id="{8C04AE96-B1B9-4ED2-B3ED-30B2680CEC7B}" type="slidenum">
              <a:rPr lang="zh-TW" altLang="en-US" smtClean="0"/>
              <a:pPr/>
              <a:t>14</a:t>
            </a:fld>
            <a:endParaRPr lang="zh-TW" altLang="en-US"/>
          </a:p>
        </p:txBody>
      </p:sp>
    </p:spTree>
    <p:extLst>
      <p:ext uri="{BB962C8B-B14F-4D97-AF65-F5344CB8AC3E}">
        <p14:creationId xmlns:p14="http://schemas.microsoft.com/office/powerpoint/2010/main" val="192856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55882F-F483-4F8C-AE31-5213E1E21647}"/>
              </a:ext>
            </a:extLst>
          </p:cNvPr>
          <p:cNvSpPr>
            <a:spLocks noGrp="1"/>
          </p:cNvSpPr>
          <p:nvPr>
            <p:ph type="title"/>
          </p:nvPr>
        </p:nvSpPr>
        <p:spPr>
          <a:xfrm>
            <a:off x="838200" y="365125"/>
            <a:ext cx="10515600" cy="761031"/>
          </a:xfrm>
        </p:spPr>
        <p:txBody>
          <a:bodyPr/>
          <a:lstStyle/>
          <a:p>
            <a:r>
              <a:rPr lang="en-US" altLang="zh-TW" dirty="0"/>
              <a:t>Transaction Fees (1/2)</a:t>
            </a:r>
            <a:endParaRPr lang="zh-TW" altLang="en-US" dirty="0"/>
          </a:p>
        </p:txBody>
      </p:sp>
      <p:sp>
        <p:nvSpPr>
          <p:cNvPr id="3" name="內容版面配置區 2">
            <a:extLst>
              <a:ext uri="{FF2B5EF4-FFF2-40B4-BE49-F238E27FC236}">
                <a16:creationId xmlns:a16="http://schemas.microsoft.com/office/drawing/2014/main" id="{E509D6BB-53DD-469B-8244-0BF7E25FA334}"/>
              </a:ext>
            </a:extLst>
          </p:cNvPr>
          <p:cNvSpPr>
            <a:spLocks noGrp="1"/>
          </p:cNvSpPr>
          <p:nvPr>
            <p:ph idx="1"/>
          </p:nvPr>
        </p:nvSpPr>
        <p:spPr>
          <a:xfrm>
            <a:off x="838200" y="1193533"/>
            <a:ext cx="10515600" cy="5162817"/>
          </a:xfrm>
        </p:spPr>
        <p:txBody>
          <a:bodyPr>
            <a:normAutofit/>
          </a:bodyPr>
          <a:lstStyle/>
          <a:p>
            <a:pPr algn="just">
              <a:spcBef>
                <a:spcPts val="1200"/>
              </a:spcBef>
            </a:pPr>
            <a:r>
              <a:rPr lang="en-US" altLang="zh-TW" dirty="0"/>
              <a:t>Transaction fees compensate the bitcoin miners for securing the network, and also serve as a security mechanism by making it economically infeasible for attackers to flood the network with transactions.</a:t>
            </a:r>
          </a:p>
          <a:p>
            <a:pPr lvl="1" algn="just">
              <a:spcBef>
                <a:spcPts val="1000"/>
              </a:spcBef>
            </a:pPr>
            <a:r>
              <a:rPr lang="en-US" altLang="zh-TW" dirty="0">
                <a:solidFill>
                  <a:srgbClr val="0000FF"/>
                </a:solidFill>
              </a:rPr>
              <a:t>Transaction fees are collected by the miner </a:t>
            </a:r>
            <a:r>
              <a:rPr lang="en-US" altLang="zh-TW" dirty="0"/>
              <a:t>who mines the block that records the transaction on the blockchain.</a:t>
            </a:r>
          </a:p>
          <a:p>
            <a:pPr lvl="1" algn="just">
              <a:spcBef>
                <a:spcPts val="1000"/>
              </a:spcBef>
            </a:pPr>
            <a:r>
              <a:rPr lang="en-US" altLang="zh-TW" dirty="0"/>
              <a:t>Transaction fees are </a:t>
            </a:r>
            <a:r>
              <a:rPr lang="en-US" altLang="zh-TW" dirty="0">
                <a:solidFill>
                  <a:srgbClr val="0000FF"/>
                </a:solidFill>
              </a:rPr>
              <a:t>calculated based on the size of the transaction </a:t>
            </a:r>
            <a:r>
              <a:rPr lang="en-US" altLang="zh-TW" dirty="0"/>
              <a:t>in kilobytes, not the value of the transaction in bitcoin.</a:t>
            </a:r>
          </a:p>
          <a:p>
            <a:pPr lvl="1" algn="just">
              <a:spcBef>
                <a:spcPts val="1000"/>
              </a:spcBef>
            </a:pPr>
            <a:r>
              <a:rPr lang="en-US" altLang="zh-TW" dirty="0"/>
              <a:t>Transaction fees are set </a:t>
            </a:r>
            <a:r>
              <a:rPr lang="en-US" altLang="zh-TW" dirty="0">
                <a:solidFill>
                  <a:srgbClr val="0000FF"/>
                </a:solidFill>
              </a:rPr>
              <a:t>based on market forces </a:t>
            </a:r>
            <a:r>
              <a:rPr lang="en-US" altLang="zh-TW" dirty="0"/>
              <a:t>within the bitcoin network. Miners prioritize transactions based on many different criteria, including fees, and might even process transactions for free under certain circumstances.</a:t>
            </a:r>
          </a:p>
          <a:p>
            <a:pPr lvl="1" algn="just">
              <a:spcBef>
                <a:spcPts val="1000"/>
              </a:spcBef>
            </a:pPr>
            <a:r>
              <a:rPr lang="en-US" altLang="zh-TW" dirty="0"/>
              <a:t>Any bitcoin service that creates transactions, including wallets, exchanges, retail applications, etc., </a:t>
            </a:r>
            <a:r>
              <a:rPr lang="en-US" altLang="zh-TW" dirty="0">
                <a:solidFill>
                  <a:srgbClr val="0000FF"/>
                </a:solidFill>
              </a:rPr>
              <a:t>must implement dynamic fees</a:t>
            </a:r>
            <a:r>
              <a:rPr lang="en-US" altLang="zh-TW" dirty="0"/>
              <a:t>.</a:t>
            </a:r>
          </a:p>
        </p:txBody>
      </p:sp>
      <p:sp>
        <p:nvSpPr>
          <p:cNvPr id="4" name="投影片編號版面配置區 3">
            <a:extLst>
              <a:ext uri="{FF2B5EF4-FFF2-40B4-BE49-F238E27FC236}">
                <a16:creationId xmlns:a16="http://schemas.microsoft.com/office/drawing/2014/main" id="{5FBE290F-7009-4DEC-85EC-F345345CB005}"/>
              </a:ext>
            </a:extLst>
          </p:cNvPr>
          <p:cNvSpPr>
            <a:spLocks noGrp="1"/>
          </p:cNvSpPr>
          <p:nvPr>
            <p:ph type="sldNum" sz="quarter" idx="12"/>
          </p:nvPr>
        </p:nvSpPr>
        <p:spPr/>
        <p:txBody>
          <a:bodyPr/>
          <a:lstStyle/>
          <a:p>
            <a:fld id="{8C04AE96-B1B9-4ED2-B3ED-30B2680CEC7B}" type="slidenum">
              <a:rPr lang="zh-TW" altLang="en-US" smtClean="0"/>
              <a:pPr/>
              <a:t>15</a:t>
            </a:fld>
            <a:endParaRPr lang="zh-TW" altLang="en-US"/>
          </a:p>
        </p:txBody>
      </p:sp>
    </p:spTree>
    <p:extLst>
      <p:ext uri="{BB962C8B-B14F-4D97-AF65-F5344CB8AC3E}">
        <p14:creationId xmlns:p14="http://schemas.microsoft.com/office/powerpoint/2010/main" val="21796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5E936B-B500-4B25-A047-1E4C186964F5}"/>
              </a:ext>
            </a:extLst>
          </p:cNvPr>
          <p:cNvSpPr>
            <a:spLocks noGrp="1"/>
          </p:cNvSpPr>
          <p:nvPr>
            <p:ph type="title"/>
          </p:nvPr>
        </p:nvSpPr>
        <p:spPr>
          <a:xfrm>
            <a:off x="838200" y="155142"/>
            <a:ext cx="10515600" cy="750772"/>
          </a:xfrm>
        </p:spPr>
        <p:txBody>
          <a:bodyPr/>
          <a:lstStyle/>
          <a:p>
            <a:r>
              <a:rPr lang="en-US" altLang="zh-TW" dirty="0"/>
              <a:t>Transaction Fees (2/2)</a:t>
            </a:r>
            <a:endParaRPr lang="zh-TW" altLang="en-US" dirty="0"/>
          </a:p>
        </p:txBody>
      </p:sp>
      <p:sp>
        <p:nvSpPr>
          <p:cNvPr id="3" name="內容版面配置區 2">
            <a:extLst>
              <a:ext uri="{FF2B5EF4-FFF2-40B4-BE49-F238E27FC236}">
                <a16:creationId xmlns:a16="http://schemas.microsoft.com/office/drawing/2014/main" id="{73992F55-133D-457F-8C9D-6A629608089A}"/>
              </a:ext>
            </a:extLst>
          </p:cNvPr>
          <p:cNvSpPr>
            <a:spLocks noGrp="1"/>
          </p:cNvSpPr>
          <p:nvPr>
            <p:ph idx="1"/>
          </p:nvPr>
        </p:nvSpPr>
        <p:spPr>
          <a:xfrm>
            <a:off x="838200" y="905914"/>
            <a:ext cx="10515600" cy="4688631"/>
          </a:xfrm>
        </p:spPr>
        <p:txBody>
          <a:bodyPr>
            <a:normAutofit/>
          </a:bodyPr>
          <a:lstStyle/>
          <a:p>
            <a:pPr lvl="1" algn="just">
              <a:spcBef>
                <a:spcPts val="600"/>
              </a:spcBef>
            </a:pPr>
            <a:r>
              <a:rPr lang="en-US" altLang="zh-TW" dirty="0"/>
              <a:t>Many wallet applications use third-party services for fee calculations, such as http://bitcoinfees.21.co</a:t>
            </a:r>
            <a:endParaRPr lang="zh-TW" altLang="en-US" dirty="0"/>
          </a:p>
        </p:txBody>
      </p:sp>
      <p:sp>
        <p:nvSpPr>
          <p:cNvPr id="4" name="投影片編號版面配置區 3">
            <a:extLst>
              <a:ext uri="{FF2B5EF4-FFF2-40B4-BE49-F238E27FC236}">
                <a16:creationId xmlns:a16="http://schemas.microsoft.com/office/drawing/2014/main" id="{3E2ED2DD-AB7B-4621-ABEE-16DC1F302A18}"/>
              </a:ext>
            </a:extLst>
          </p:cNvPr>
          <p:cNvSpPr>
            <a:spLocks noGrp="1"/>
          </p:cNvSpPr>
          <p:nvPr>
            <p:ph type="sldNum" sz="quarter" idx="12"/>
          </p:nvPr>
        </p:nvSpPr>
        <p:spPr/>
        <p:txBody>
          <a:bodyPr/>
          <a:lstStyle/>
          <a:p>
            <a:fld id="{8C04AE96-B1B9-4ED2-B3ED-30B2680CEC7B}" type="slidenum">
              <a:rPr lang="zh-TW" altLang="en-US" smtClean="0"/>
              <a:pPr/>
              <a:t>16</a:t>
            </a:fld>
            <a:endParaRPr lang="zh-TW" altLang="en-US"/>
          </a:p>
        </p:txBody>
      </p:sp>
      <p:pic>
        <p:nvPicPr>
          <p:cNvPr id="5" name="圖片 4">
            <a:extLst>
              <a:ext uri="{FF2B5EF4-FFF2-40B4-BE49-F238E27FC236}">
                <a16:creationId xmlns:a16="http://schemas.microsoft.com/office/drawing/2014/main" id="{1DBA04AC-75EF-4392-B7A0-838AAC11C029}"/>
              </a:ext>
            </a:extLst>
          </p:cNvPr>
          <p:cNvPicPr>
            <a:picLocks noChangeAspect="1"/>
          </p:cNvPicPr>
          <p:nvPr/>
        </p:nvPicPr>
        <p:blipFill>
          <a:blip r:embed="rId2"/>
          <a:stretch>
            <a:fillRect/>
          </a:stretch>
        </p:blipFill>
        <p:spPr>
          <a:xfrm>
            <a:off x="341045" y="1706764"/>
            <a:ext cx="5122357" cy="4688631"/>
          </a:xfrm>
          <a:prstGeom prst="rect">
            <a:avLst/>
          </a:prstGeom>
        </p:spPr>
      </p:pic>
      <p:pic>
        <p:nvPicPr>
          <p:cNvPr id="6" name="圖片 5">
            <a:extLst>
              <a:ext uri="{FF2B5EF4-FFF2-40B4-BE49-F238E27FC236}">
                <a16:creationId xmlns:a16="http://schemas.microsoft.com/office/drawing/2014/main" id="{94642F55-DAE5-4619-8229-B1ADC815EDA9}"/>
              </a:ext>
            </a:extLst>
          </p:cNvPr>
          <p:cNvPicPr>
            <a:picLocks noChangeAspect="1"/>
          </p:cNvPicPr>
          <p:nvPr/>
        </p:nvPicPr>
        <p:blipFill>
          <a:blip r:embed="rId3"/>
          <a:stretch>
            <a:fillRect/>
          </a:stretch>
        </p:blipFill>
        <p:spPr>
          <a:xfrm>
            <a:off x="5656341" y="1706764"/>
            <a:ext cx="6289232" cy="4688631"/>
          </a:xfrm>
          <a:prstGeom prst="rect">
            <a:avLst/>
          </a:prstGeom>
        </p:spPr>
      </p:pic>
      <p:sp>
        <p:nvSpPr>
          <p:cNvPr id="7" name="文字方塊 6">
            <a:extLst>
              <a:ext uri="{FF2B5EF4-FFF2-40B4-BE49-F238E27FC236}">
                <a16:creationId xmlns:a16="http://schemas.microsoft.com/office/drawing/2014/main" id="{4EA4EAD6-930F-4FF2-8A19-90462D2B7A05}"/>
              </a:ext>
            </a:extLst>
          </p:cNvPr>
          <p:cNvSpPr txBox="1"/>
          <p:nvPr/>
        </p:nvSpPr>
        <p:spPr>
          <a:xfrm>
            <a:off x="2134288" y="2589196"/>
            <a:ext cx="1535870" cy="338554"/>
          </a:xfrm>
          <a:prstGeom prst="rect">
            <a:avLst/>
          </a:prstGeom>
          <a:noFill/>
        </p:spPr>
        <p:txBody>
          <a:bodyPr wrap="none" rtlCol="0">
            <a:spAutoFit/>
          </a:bodyPr>
          <a:lstStyle/>
          <a:p>
            <a:r>
              <a:rPr lang="en-US" altLang="zh-TW" sz="1600" dirty="0"/>
              <a:t>(From the book)</a:t>
            </a:r>
            <a:endParaRPr lang="zh-TW" altLang="en-US" sz="1600" dirty="0"/>
          </a:p>
        </p:txBody>
      </p:sp>
      <p:sp>
        <p:nvSpPr>
          <p:cNvPr id="8" name="文字方塊 7">
            <a:extLst>
              <a:ext uri="{FF2B5EF4-FFF2-40B4-BE49-F238E27FC236}">
                <a16:creationId xmlns:a16="http://schemas.microsoft.com/office/drawing/2014/main" id="{EEAE93E0-03EE-465B-A64E-BAFD5828C400}"/>
              </a:ext>
            </a:extLst>
          </p:cNvPr>
          <p:cNvSpPr txBox="1"/>
          <p:nvPr/>
        </p:nvSpPr>
        <p:spPr>
          <a:xfrm>
            <a:off x="8306603" y="1865498"/>
            <a:ext cx="1555234" cy="338554"/>
          </a:xfrm>
          <a:prstGeom prst="rect">
            <a:avLst/>
          </a:prstGeom>
          <a:noFill/>
        </p:spPr>
        <p:txBody>
          <a:bodyPr wrap="none" rtlCol="0">
            <a:spAutoFit/>
          </a:bodyPr>
          <a:lstStyle/>
          <a:p>
            <a:r>
              <a:rPr lang="en-US" altLang="zh-TW" sz="1600" dirty="0"/>
              <a:t>(As of 2022/3/7)</a:t>
            </a:r>
            <a:endParaRPr lang="zh-TW" altLang="en-US" sz="1600" dirty="0"/>
          </a:p>
        </p:txBody>
      </p:sp>
      <p:sp>
        <p:nvSpPr>
          <p:cNvPr id="9" name="文字方塊 8">
            <a:extLst>
              <a:ext uri="{FF2B5EF4-FFF2-40B4-BE49-F238E27FC236}">
                <a16:creationId xmlns:a16="http://schemas.microsoft.com/office/drawing/2014/main" id="{DBB4678E-409D-483C-B9E1-BF77AEDFEDAC}"/>
              </a:ext>
            </a:extLst>
          </p:cNvPr>
          <p:cNvSpPr txBox="1"/>
          <p:nvPr/>
        </p:nvSpPr>
        <p:spPr>
          <a:xfrm>
            <a:off x="6728587" y="6306817"/>
            <a:ext cx="338554" cy="338554"/>
          </a:xfrm>
          <a:prstGeom prst="rect">
            <a:avLst/>
          </a:prstGeom>
          <a:noFill/>
        </p:spPr>
        <p:txBody>
          <a:bodyPr wrap="none" rtlCol="0">
            <a:spAutoFit/>
          </a:bodyPr>
          <a:lstStyle/>
          <a:p>
            <a:r>
              <a:rPr lang="en-US" altLang="zh-TW" sz="1600" b="1" dirty="0"/>
              <a:t>…</a:t>
            </a:r>
            <a:endParaRPr lang="zh-TW" altLang="en-US" sz="1600" b="1" dirty="0"/>
          </a:p>
        </p:txBody>
      </p:sp>
    </p:spTree>
    <p:extLst>
      <p:ext uri="{BB962C8B-B14F-4D97-AF65-F5344CB8AC3E}">
        <p14:creationId xmlns:p14="http://schemas.microsoft.com/office/powerpoint/2010/main" val="56969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5E936B-B500-4B25-A047-1E4C186964F5}"/>
              </a:ext>
            </a:extLst>
          </p:cNvPr>
          <p:cNvSpPr>
            <a:spLocks noGrp="1"/>
          </p:cNvSpPr>
          <p:nvPr>
            <p:ph type="title"/>
          </p:nvPr>
        </p:nvSpPr>
        <p:spPr/>
        <p:txBody>
          <a:bodyPr/>
          <a:lstStyle/>
          <a:p>
            <a:r>
              <a:rPr lang="en-US" altLang="zh-TW" dirty="0">
                <a:solidFill>
                  <a:srgbClr val="0070C0"/>
                </a:solidFill>
              </a:rPr>
              <a:t>Transaction Scripts and Script Language</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73992F55-133D-457F-8C9D-6A629608089A}"/>
              </a:ext>
            </a:extLst>
          </p:cNvPr>
          <p:cNvSpPr>
            <a:spLocks noGrp="1"/>
          </p:cNvSpPr>
          <p:nvPr>
            <p:ph idx="1"/>
          </p:nvPr>
        </p:nvSpPr>
        <p:spPr/>
        <p:txBody>
          <a:bodyPr/>
          <a:lstStyle/>
          <a:p>
            <a:pPr algn="just">
              <a:lnSpc>
                <a:spcPct val="100000"/>
              </a:lnSpc>
              <a:spcBef>
                <a:spcPts val="1200"/>
              </a:spcBef>
            </a:pPr>
            <a:r>
              <a:rPr lang="en-US" altLang="zh-TW" dirty="0"/>
              <a:t>The bitcoin transaction script language contains many operators, but is deliberately limited in one important way—there are </a:t>
            </a:r>
            <a:r>
              <a:rPr lang="en-US" altLang="zh-TW" dirty="0">
                <a:solidFill>
                  <a:srgbClr val="0000FF"/>
                </a:solidFill>
              </a:rPr>
              <a:t>no loops or complex flow control </a:t>
            </a:r>
            <a:r>
              <a:rPr lang="en-US" altLang="zh-TW" dirty="0"/>
              <a:t>capabilities other than conditional flow control.</a:t>
            </a:r>
          </a:p>
          <a:p>
            <a:pPr algn="just">
              <a:lnSpc>
                <a:spcPct val="100000"/>
              </a:lnSpc>
              <a:spcBef>
                <a:spcPts val="1200"/>
              </a:spcBef>
            </a:pPr>
            <a:r>
              <a:rPr lang="en-US" altLang="zh-TW" dirty="0"/>
              <a:t>This ensures that the language is </a:t>
            </a:r>
            <a:r>
              <a:rPr lang="en-US" altLang="zh-TW" dirty="0">
                <a:solidFill>
                  <a:srgbClr val="FF0000"/>
                </a:solidFill>
              </a:rPr>
              <a:t>not Turing Complete</a:t>
            </a:r>
            <a:r>
              <a:rPr lang="en-US" altLang="zh-TW" dirty="0"/>
              <a:t>, meaning that scripts have limited complexity and predictable execution times.</a:t>
            </a:r>
          </a:p>
          <a:p>
            <a:pPr algn="just">
              <a:lnSpc>
                <a:spcPct val="100000"/>
              </a:lnSpc>
              <a:spcBef>
                <a:spcPts val="1200"/>
              </a:spcBef>
            </a:pPr>
            <a:r>
              <a:rPr lang="en-US" altLang="zh-TW" dirty="0"/>
              <a:t>The bitcoin transaction script language is </a:t>
            </a:r>
            <a:r>
              <a:rPr lang="en-US" altLang="zh-TW" dirty="0">
                <a:solidFill>
                  <a:srgbClr val="FF0000"/>
                </a:solidFill>
              </a:rPr>
              <a:t>stateless</a:t>
            </a:r>
            <a:r>
              <a:rPr lang="en-US" altLang="zh-TW" dirty="0"/>
              <a:t>, in that there is no state prior to execution of the script, or state saved after execution of the script. All the information needed to execute a script is contained within the script.</a:t>
            </a:r>
            <a:endParaRPr lang="zh-TW" altLang="en-US" dirty="0"/>
          </a:p>
        </p:txBody>
      </p:sp>
      <p:sp>
        <p:nvSpPr>
          <p:cNvPr id="4" name="投影片編號版面配置區 3">
            <a:extLst>
              <a:ext uri="{FF2B5EF4-FFF2-40B4-BE49-F238E27FC236}">
                <a16:creationId xmlns:a16="http://schemas.microsoft.com/office/drawing/2014/main" id="{3E2ED2DD-AB7B-4621-ABEE-16DC1F302A18}"/>
              </a:ext>
            </a:extLst>
          </p:cNvPr>
          <p:cNvSpPr>
            <a:spLocks noGrp="1"/>
          </p:cNvSpPr>
          <p:nvPr>
            <p:ph type="sldNum" sz="quarter" idx="12"/>
          </p:nvPr>
        </p:nvSpPr>
        <p:spPr/>
        <p:txBody>
          <a:bodyPr/>
          <a:lstStyle/>
          <a:p>
            <a:fld id="{8C04AE96-B1B9-4ED2-B3ED-30B2680CEC7B}" type="slidenum">
              <a:rPr lang="zh-TW" altLang="en-US" smtClean="0"/>
              <a:pPr/>
              <a:t>17</a:t>
            </a:fld>
            <a:endParaRPr lang="zh-TW" altLang="en-US"/>
          </a:p>
        </p:txBody>
      </p:sp>
    </p:spTree>
    <p:extLst>
      <p:ext uri="{BB962C8B-B14F-4D97-AF65-F5344CB8AC3E}">
        <p14:creationId xmlns:p14="http://schemas.microsoft.com/office/powerpoint/2010/main" val="238740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8B9CAE-7026-4EDA-91B2-6BF8EEE037A6}"/>
              </a:ext>
            </a:extLst>
          </p:cNvPr>
          <p:cNvSpPr>
            <a:spLocks noGrp="1"/>
          </p:cNvSpPr>
          <p:nvPr>
            <p:ph type="title"/>
          </p:nvPr>
        </p:nvSpPr>
        <p:spPr/>
        <p:txBody>
          <a:bodyPr/>
          <a:lstStyle/>
          <a:p>
            <a:r>
              <a:rPr lang="en-US" altLang="zh-TW" dirty="0"/>
              <a:t>Script Construction (Lock + Unlock) (1/2)</a:t>
            </a:r>
            <a:endParaRPr lang="zh-TW" altLang="en-US" dirty="0"/>
          </a:p>
        </p:txBody>
      </p:sp>
      <p:sp>
        <p:nvSpPr>
          <p:cNvPr id="3" name="內容版面配置區 2">
            <a:extLst>
              <a:ext uri="{FF2B5EF4-FFF2-40B4-BE49-F238E27FC236}">
                <a16:creationId xmlns:a16="http://schemas.microsoft.com/office/drawing/2014/main" id="{46513868-264C-4AFB-A69B-967431FB0C5B}"/>
              </a:ext>
            </a:extLst>
          </p:cNvPr>
          <p:cNvSpPr>
            <a:spLocks noGrp="1"/>
          </p:cNvSpPr>
          <p:nvPr>
            <p:ph idx="1"/>
          </p:nvPr>
        </p:nvSpPr>
        <p:spPr>
          <a:xfrm>
            <a:off x="838200" y="1488332"/>
            <a:ext cx="10515600" cy="4868018"/>
          </a:xfrm>
        </p:spPr>
        <p:txBody>
          <a:bodyPr/>
          <a:lstStyle/>
          <a:p>
            <a:pPr algn="just"/>
            <a:r>
              <a:rPr lang="en-US" altLang="zh-TW" dirty="0"/>
              <a:t>Bitcoin’s transaction validation engine relies on two types of scripts to validate transactions: </a:t>
            </a:r>
            <a:r>
              <a:rPr lang="en-US" altLang="zh-TW" dirty="0">
                <a:solidFill>
                  <a:srgbClr val="FF0000"/>
                </a:solidFill>
              </a:rPr>
              <a:t>a</a:t>
            </a:r>
            <a:r>
              <a:rPr lang="en-US" altLang="zh-TW" dirty="0"/>
              <a:t> </a:t>
            </a:r>
            <a:r>
              <a:rPr lang="en-US" altLang="zh-TW" dirty="0">
                <a:solidFill>
                  <a:srgbClr val="FF0000"/>
                </a:solidFill>
              </a:rPr>
              <a:t>locking script </a:t>
            </a:r>
            <a:r>
              <a:rPr lang="en-US" altLang="zh-TW" dirty="0"/>
              <a:t>and </a:t>
            </a:r>
            <a:r>
              <a:rPr lang="en-US" altLang="zh-TW" dirty="0">
                <a:solidFill>
                  <a:srgbClr val="0000FF"/>
                </a:solidFill>
              </a:rPr>
              <a:t>an unlocking script</a:t>
            </a:r>
            <a:r>
              <a:rPr lang="en-US" altLang="zh-TW" dirty="0"/>
              <a:t>.</a:t>
            </a:r>
          </a:p>
          <a:p>
            <a:pPr lvl="1" algn="just">
              <a:lnSpc>
                <a:spcPct val="95000"/>
              </a:lnSpc>
              <a:spcBef>
                <a:spcPts val="1200"/>
              </a:spcBef>
            </a:pPr>
            <a:r>
              <a:rPr lang="en-US" altLang="zh-TW" dirty="0"/>
              <a:t>A </a:t>
            </a:r>
            <a:r>
              <a:rPr lang="en-US" altLang="zh-TW" dirty="0">
                <a:solidFill>
                  <a:srgbClr val="FF0000"/>
                </a:solidFill>
              </a:rPr>
              <a:t>locking script is a spending condition placed on an output</a:t>
            </a:r>
            <a:r>
              <a:rPr lang="en-US" altLang="zh-TW" dirty="0"/>
              <a:t>: it specifies the conditions that must be met to spend the output in the future. Historically, the locking script was called a </a:t>
            </a:r>
            <a:r>
              <a:rPr lang="en-US" altLang="zh-TW" dirty="0" err="1">
                <a:solidFill>
                  <a:srgbClr val="FF0000"/>
                </a:solidFill>
                <a:effectLst>
                  <a:outerShdw blurRad="38100" dist="38100" dir="2700000" algn="tl">
                    <a:srgbClr val="000000">
                      <a:alpha val="43137"/>
                    </a:srgbClr>
                  </a:outerShdw>
                </a:effectLst>
              </a:rPr>
              <a:t>scriptPubKey</a:t>
            </a:r>
            <a:r>
              <a:rPr lang="en-US" altLang="zh-TW" dirty="0"/>
              <a:t>, because it usually contained a public key or bitcoin address (</a:t>
            </a:r>
            <a:r>
              <a:rPr lang="en-US" altLang="zh-TW" dirty="0">
                <a:solidFill>
                  <a:srgbClr val="FF0000"/>
                </a:solidFill>
              </a:rPr>
              <a:t>public key hash</a:t>
            </a:r>
            <a:r>
              <a:rPr lang="en-US" altLang="zh-TW" dirty="0"/>
              <a:t>).</a:t>
            </a:r>
          </a:p>
          <a:p>
            <a:pPr lvl="1" algn="just">
              <a:lnSpc>
                <a:spcPct val="95000"/>
              </a:lnSpc>
              <a:spcBef>
                <a:spcPts val="1200"/>
              </a:spcBef>
            </a:pPr>
            <a:r>
              <a:rPr lang="en-US" altLang="zh-TW" dirty="0"/>
              <a:t>An </a:t>
            </a:r>
            <a:r>
              <a:rPr lang="en-US" altLang="zh-TW" dirty="0">
                <a:solidFill>
                  <a:srgbClr val="0000FF"/>
                </a:solidFill>
              </a:rPr>
              <a:t>unlocking script is a script that “solves,” or satisfies, the conditions placed on an output by a locking script and allows the output to be spent</a:t>
            </a:r>
            <a:r>
              <a:rPr lang="en-US" altLang="zh-TW" dirty="0"/>
              <a:t>. Unlocking scripts are part of every transaction input. Most of the time they contain a digital signature produced by the user’s wallet from his or her private key. Historically, the unlocking script was called </a:t>
            </a:r>
            <a:r>
              <a:rPr lang="en-US" altLang="zh-TW" dirty="0" err="1">
                <a:solidFill>
                  <a:srgbClr val="0000FF"/>
                </a:solidFill>
                <a:effectLst>
                  <a:outerShdw blurRad="38100" dist="38100" dir="2700000" algn="tl">
                    <a:srgbClr val="000000">
                      <a:alpha val="43137"/>
                    </a:srgbClr>
                  </a:outerShdw>
                </a:effectLst>
              </a:rPr>
              <a:t>scriptSig</a:t>
            </a:r>
            <a:r>
              <a:rPr lang="en-US" altLang="zh-TW" dirty="0"/>
              <a:t>, because</a:t>
            </a:r>
            <a:r>
              <a:rPr lang="en-US" altLang="zh-TW" dirty="0">
                <a:solidFill>
                  <a:srgbClr val="FF0000"/>
                </a:solidFill>
                <a:effectLst>
                  <a:outerShdw blurRad="38100" dist="38100" dir="2700000" algn="tl">
                    <a:srgbClr val="000000">
                      <a:alpha val="43137"/>
                    </a:srgbClr>
                  </a:outerShdw>
                </a:effectLst>
              </a:rPr>
              <a:t> </a:t>
            </a:r>
            <a:r>
              <a:rPr lang="en-US" altLang="zh-TW" dirty="0"/>
              <a:t>it usually contained a </a:t>
            </a:r>
            <a:r>
              <a:rPr lang="en-US" altLang="zh-TW" dirty="0">
                <a:solidFill>
                  <a:srgbClr val="0000FF"/>
                </a:solidFill>
              </a:rPr>
              <a:t>digital signature</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2A262BBE-4F61-49DB-A357-9B4711E72A1B}"/>
              </a:ext>
            </a:extLst>
          </p:cNvPr>
          <p:cNvSpPr>
            <a:spLocks noGrp="1"/>
          </p:cNvSpPr>
          <p:nvPr>
            <p:ph type="sldNum" sz="quarter" idx="12"/>
          </p:nvPr>
        </p:nvSpPr>
        <p:spPr/>
        <p:txBody>
          <a:bodyPr/>
          <a:lstStyle/>
          <a:p>
            <a:fld id="{8C04AE96-B1B9-4ED2-B3ED-30B2680CEC7B}" type="slidenum">
              <a:rPr lang="zh-TW" altLang="en-US" smtClean="0"/>
              <a:pPr/>
              <a:t>18</a:t>
            </a:fld>
            <a:endParaRPr lang="zh-TW" altLang="en-US"/>
          </a:p>
        </p:txBody>
      </p:sp>
    </p:spTree>
    <p:extLst>
      <p:ext uri="{BB962C8B-B14F-4D97-AF65-F5344CB8AC3E}">
        <p14:creationId xmlns:p14="http://schemas.microsoft.com/office/powerpoint/2010/main" val="1276572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5FD31-BF47-4E55-8D68-0DFC5F8AC82A}"/>
              </a:ext>
            </a:extLst>
          </p:cNvPr>
          <p:cNvSpPr>
            <a:spLocks noGrp="1"/>
          </p:cNvSpPr>
          <p:nvPr>
            <p:ph type="title"/>
          </p:nvPr>
        </p:nvSpPr>
        <p:spPr/>
        <p:txBody>
          <a:bodyPr/>
          <a:lstStyle/>
          <a:p>
            <a:r>
              <a:rPr lang="en-US" altLang="zh-TW" dirty="0"/>
              <a:t>Script Construction (Lock + Unlock) (2/2)</a:t>
            </a:r>
            <a:endParaRPr lang="zh-TW" altLang="en-US" dirty="0"/>
          </a:p>
        </p:txBody>
      </p:sp>
      <p:sp>
        <p:nvSpPr>
          <p:cNvPr id="3" name="內容版面配置區 2">
            <a:extLst>
              <a:ext uri="{FF2B5EF4-FFF2-40B4-BE49-F238E27FC236}">
                <a16:creationId xmlns:a16="http://schemas.microsoft.com/office/drawing/2014/main" id="{F24E7349-8F2B-455E-A945-A1CF89D7D7BF}"/>
              </a:ext>
            </a:extLst>
          </p:cNvPr>
          <p:cNvSpPr>
            <a:spLocks noGrp="1"/>
          </p:cNvSpPr>
          <p:nvPr>
            <p:ph idx="1"/>
          </p:nvPr>
        </p:nvSpPr>
        <p:spPr/>
        <p:txBody>
          <a:bodyPr/>
          <a:lstStyle/>
          <a:p>
            <a:r>
              <a:rPr lang="en-US" altLang="zh-TW" dirty="0"/>
              <a:t>Example of the unlocking and locking scripts for the most common type of bitcoin transaction (a payment to a public key hash)</a:t>
            </a:r>
            <a:endParaRPr lang="zh-TW" altLang="en-US" dirty="0"/>
          </a:p>
        </p:txBody>
      </p:sp>
      <p:sp>
        <p:nvSpPr>
          <p:cNvPr id="4" name="投影片編號版面配置區 3">
            <a:extLst>
              <a:ext uri="{FF2B5EF4-FFF2-40B4-BE49-F238E27FC236}">
                <a16:creationId xmlns:a16="http://schemas.microsoft.com/office/drawing/2014/main" id="{6E4BA823-13D7-43B1-AD5D-FAF213AD9A17}"/>
              </a:ext>
            </a:extLst>
          </p:cNvPr>
          <p:cNvSpPr>
            <a:spLocks noGrp="1"/>
          </p:cNvSpPr>
          <p:nvPr>
            <p:ph type="sldNum" sz="quarter" idx="12"/>
          </p:nvPr>
        </p:nvSpPr>
        <p:spPr/>
        <p:txBody>
          <a:bodyPr/>
          <a:lstStyle/>
          <a:p>
            <a:fld id="{8C04AE96-B1B9-4ED2-B3ED-30B2680CEC7B}" type="slidenum">
              <a:rPr lang="zh-TW" altLang="en-US" smtClean="0"/>
              <a:pPr/>
              <a:t>19</a:t>
            </a:fld>
            <a:endParaRPr lang="zh-TW" altLang="en-US"/>
          </a:p>
        </p:txBody>
      </p:sp>
      <p:pic>
        <p:nvPicPr>
          <p:cNvPr id="5" name="圖片 4">
            <a:extLst>
              <a:ext uri="{FF2B5EF4-FFF2-40B4-BE49-F238E27FC236}">
                <a16:creationId xmlns:a16="http://schemas.microsoft.com/office/drawing/2014/main" id="{F49C83E3-E13D-4424-89BA-DA2EADF63D4F}"/>
              </a:ext>
            </a:extLst>
          </p:cNvPr>
          <p:cNvPicPr>
            <a:picLocks noChangeAspect="1"/>
          </p:cNvPicPr>
          <p:nvPr/>
        </p:nvPicPr>
        <p:blipFill>
          <a:blip r:embed="rId2"/>
          <a:stretch>
            <a:fillRect/>
          </a:stretch>
        </p:blipFill>
        <p:spPr>
          <a:xfrm>
            <a:off x="1219200" y="2580473"/>
            <a:ext cx="9753600" cy="3371850"/>
          </a:xfrm>
          <a:prstGeom prst="rect">
            <a:avLst/>
          </a:prstGeom>
        </p:spPr>
      </p:pic>
    </p:spTree>
    <p:extLst>
      <p:ext uri="{BB962C8B-B14F-4D97-AF65-F5344CB8AC3E}">
        <p14:creationId xmlns:p14="http://schemas.microsoft.com/office/powerpoint/2010/main" val="175757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81329"/>
            <a:ext cx="10515600" cy="4975021"/>
          </a:xfrm>
        </p:spPr>
        <p:txBody>
          <a:bodyPr>
            <a:normAutofit/>
          </a:bodyPr>
          <a:lstStyle/>
          <a:p>
            <a:pPr algn="just">
              <a:lnSpc>
                <a:spcPct val="100000"/>
              </a:lnSpc>
              <a:spcBef>
                <a:spcPts val="1200"/>
              </a:spcBef>
            </a:pPr>
            <a:r>
              <a:rPr lang="en-US" altLang="zh-TW" dirty="0"/>
              <a:t>Transactions are the most important part of the bitcoin system. Everything else in bitcoin is designed to ensure that transactions can be </a:t>
            </a:r>
            <a:r>
              <a:rPr lang="en-US" altLang="zh-TW" dirty="0">
                <a:solidFill>
                  <a:srgbClr val="0000FF"/>
                </a:solidFill>
              </a:rPr>
              <a:t>created</a:t>
            </a:r>
            <a:r>
              <a:rPr lang="en-US" altLang="zh-TW" dirty="0"/>
              <a:t>, </a:t>
            </a:r>
            <a:r>
              <a:rPr lang="en-US" altLang="zh-TW" dirty="0">
                <a:solidFill>
                  <a:srgbClr val="0000FF"/>
                </a:solidFill>
              </a:rPr>
              <a:t>propagated</a:t>
            </a:r>
            <a:r>
              <a:rPr lang="en-US" altLang="zh-TW" dirty="0"/>
              <a:t> on the network, </a:t>
            </a:r>
            <a:r>
              <a:rPr lang="en-US" altLang="zh-TW" dirty="0">
                <a:solidFill>
                  <a:srgbClr val="0000FF"/>
                </a:solidFill>
              </a:rPr>
              <a:t>validated</a:t>
            </a:r>
            <a:r>
              <a:rPr lang="en-US" altLang="zh-TW" dirty="0"/>
              <a:t>, and finally </a:t>
            </a:r>
            <a:r>
              <a:rPr lang="en-US" altLang="zh-TW" dirty="0">
                <a:solidFill>
                  <a:srgbClr val="0000FF"/>
                </a:solidFill>
              </a:rPr>
              <a:t>added</a:t>
            </a:r>
            <a:r>
              <a:rPr lang="en-US" altLang="zh-TW" dirty="0"/>
              <a:t> to the global ledger of transactions (the blockchain).</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a:t>
            </a:fld>
            <a:endParaRPr lang="zh-TW" altLang="en-US"/>
          </a:p>
        </p:txBody>
      </p:sp>
      <p:pic>
        <p:nvPicPr>
          <p:cNvPr id="6" name="圖片 5">
            <a:extLst>
              <a:ext uri="{FF2B5EF4-FFF2-40B4-BE49-F238E27FC236}">
                <a16:creationId xmlns:a16="http://schemas.microsoft.com/office/drawing/2014/main" id="{1B912EE7-1C05-42B0-A216-635936502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945" y="3252568"/>
            <a:ext cx="4211855" cy="3172930"/>
          </a:xfrm>
          <a:prstGeom prst="rect">
            <a:avLst/>
          </a:prstGeom>
        </p:spPr>
      </p:pic>
      <p:sp>
        <p:nvSpPr>
          <p:cNvPr id="8" name="內容版面配置區 2">
            <a:extLst>
              <a:ext uri="{FF2B5EF4-FFF2-40B4-BE49-F238E27FC236}">
                <a16:creationId xmlns:a16="http://schemas.microsoft.com/office/drawing/2014/main" id="{17247198-E19B-40EB-9D6F-2CA4318EDE51}"/>
              </a:ext>
            </a:extLst>
          </p:cNvPr>
          <p:cNvSpPr txBox="1">
            <a:spLocks/>
          </p:cNvSpPr>
          <p:nvPr/>
        </p:nvSpPr>
        <p:spPr>
          <a:xfrm>
            <a:off x="838200" y="3233317"/>
            <a:ext cx="6140116" cy="29461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1200"/>
              </a:spcBef>
            </a:pPr>
            <a:r>
              <a:rPr lang="en-US" altLang="zh-TW" dirty="0"/>
              <a:t>Transactions are data structures that encode </a:t>
            </a:r>
            <a:r>
              <a:rPr lang="en-US" altLang="zh-TW" dirty="0">
                <a:solidFill>
                  <a:srgbClr val="FF0000"/>
                </a:solidFill>
              </a:rPr>
              <a:t>the transfer of value </a:t>
            </a:r>
            <a:r>
              <a:rPr lang="en-US" altLang="zh-TW" dirty="0"/>
              <a:t>between participants in the bitcoin system.</a:t>
            </a:r>
          </a:p>
          <a:p>
            <a:pPr algn="just">
              <a:lnSpc>
                <a:spcPct val="100000"/>
              </a:lnSpc>
              <a:spcBef>
                <a:spcPts val="1200"/>
              </a:spcBef>
            </a:pPr>
            <a:r>
              <a:rPr lang="en-US" altLang="zh-TW" dirty="0"/>
              <a:t>Each transaction is a </a:t>
            </a:r>
            <a:r>
              <a:rPr lang="en-US" altLang="zh-TW" dirty="0">
                <a:solidFill>
                  <a:srgbClr val="FF0000"/>
                </a:solidFill>
              </a:rPr>
              <a:t>public entry </a:t>
            </a:r>
            <a:r>
              <a:rPr lang="en-US" altLang="zh-TW" dirty="0"/>
              <a:t>in bitcoin’s blockchain, the global double-entry bookkeeping ledger.</a:t>
            </a:r>
          </a:p>
        </p:txBody>
      </p:sp>
    </p:spTree>
    <p:extLst>
      <p:ext uri="{BB962C8B-B14F-4D97-AF65-F5344CB8AC3E}">
        <p14:creationId xmlns:p14="http://schemas.microsoft.com/office/powerpoint/2010/main" val="1996546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5FD31-BF47-4E55-8D68-0DFC5F8AC82A}"/>
              </a:ext>
            </a:extLst>
          </p:cNvPr>
          <p:cNvSpPr>
            <a:spLocks noGrp="1"/>
          </p:cNvSpPr>
          <p:nvPr>
            <p:ph type="title"/>
          </p:nvPr>
        </p:nvSpPr>
        <p:spPr>
          <a:xfrm>
            <a:off x="838200" y="365125"/>
            <a:ext cx="10515600" cy="1016203"/>
          </a:xfrm>
        </p:spPr>
        <p:txBody>
          <a:bodyPr/>
          <a:lstStyle/>
          <a:p>
            <a:r>
              <a:rPr lang="en-US" altLang="zh-TW" dirty="0">
                <a:solidFill>
                  <a:srgbClr val="0070C0"/>
                </a:solidFill>
              </a:rPr>
              <a:t>Pay-to-Public-Key-Hash (P2PKH) Script </a:t>
            </a:r>
            <a:r>
              <a:rPr lang="en-US" altLang="zh-TW" dirty="0"/>
              <a:t>(1/4)</a:t>
            </a:r>
            <a:endParaRPr lang="zh-TW" altLang="en-US" dirty="0"/>
          </a:p>
        </p:txBody>
      </p:sp>
      <p:sp>
        <p:nvSpPr>
          <p:cNvPr id="3" name="內容版面配置區 2">
            <a:extLst>
              <a:ext uri="{FF2B5EF4-FFF2-40B4-BE49-F238E27FC236}">
                <a16:creationId xmlns:a16="http://schemas.microsoft.com/office/drawing/2014/main" id="{F24E7349-8F2B-455E-A945-A1CF89D7D7BF}"/>
              </a:ext>
            </a:extLst>
          </p:cNvPr>
          <p:cNvSpPr>
            <a:spLocks noGrp="1"/>
          </p:cNvSpPr>
          <p:nvPr>
            <p:ph idx="1"/>
          </p:nvPr>
        </p:nvSpPr>
        <p:spPr>
          <a:xfrm>
            <a:off x="838200" y="1381328"/>
            <a:ext cx="10515600" cy="4795635"/>
          </a:xfrm>
        </p:spPr>
        <p:txBody>
          <a:bodyPr>
            <a:normAutofit/>
          </a:bodyPr>
          <a:lstStyle/>
          <a:p>
            <a:pPr algn="just"/>
            <a:r>
              <a:rPr lang="en-US" altLang="zh-TW" dirty="0"/>
              <a:t>The vast majority of transactions processed on the bitcoin network spend </a:t>
            </a:r>
            <a:r>
              <a:rPr lang="en-US" altLang="zh-TW" dirty="0">
                <a:solidFill>
                  <a:srgbClr val="FF0000"/>
                </a:solidFill>
              </a:rPr>
              <a:t>outputs locked with a “P2PKH” script</a:t>
            </a:r>
            <a:r>
              <a:rPr lang="en-US" altLang="zh-TW" dirty="0"/>
              <a:t>.</a:t>
            </a:r>
          </a:p>
          <a:p>
            <a:pPr algn="just">
              <a:spcBef>
                <a:spcPts val="1800"/>
              </a:spcBef>
            </a:pPr>
            <a:r>
              <a:rPr lang="en-US" altLang="zh-TW" dirty="0"/>
              <a:t>These outputs contain a locking script that </a:t>
            </a:r>
            <a:r>
              <a:rPr lang="en-US" altLang="zh-TW" dirty="0">
                <a:solidFill>
                  <a:srgbClr val="0000FF"/>
                </a:solidFill>
              </a:rPr>
              <a:t>locks the output to a public key hash</a:t>
            </a:r>
            <a:r>
              <a:rPr lang="en-US" altLang="zh-TW" dirty="0"/>
              <a:t>, more commonly known as a </a:t>
            </a:r>
            <a:r>
              <a:rPr lang="en-US" altLang="zh-TW" dirty="0">
                <a:solidFill>
                  <a:srgbClr val="0000FF"/>
                </a:solidFill>
              </a:rPr>
              <a:t>bitcoin address</a:t>
            </a:r>
            <a:r>
              <a:rPr lang="en-US" altLang="zh-TW" dirty="0"/>
              <a:t>.</a:t>
            </a:r>
          </a:p>
        </p:txBody>
      </p:sp>
      <p:sp>
        <p:nvSpPr>
          <p:cNvPr id="4" name="投影片編號版面配置區 3">
            <a:extLst>
              <a:ext uri="{FF2B5EF4-FFF2-40B4-BE49-F238E27FC236}">
                <a16:creationId xmlns:a16="http://schemas.microsoft.com/office/drawing/2014/main" id="{6E4BA823-13D7-43B1-AD5D-FAF213AD9A17}"/>
              </a:ext>
            </a:extLst>
          </p:cNvPr>
          <p:cNvSpPr>
            <a:spLocks noGrp="1"/>
          </p:cNvSpPr>
          <p:nvPr>
            <p:ph type="sldNum" sz="quarter" idx="12"/>
          </p:nvPr>
        </p:nvSpPr>
        <p:spPr/>
        <p:txBody>
          <a:bodyPr/>
          <a:lstStyle/>
          <a:p>
            <a:fld id="{8C04AE96-B1B9-4ED2-B3ED-30B2680CEC7B}" type="slidenum">
              <a:rPr lang="zh-TW" altLang="en-US" smtClean="0"/>
              <a:pPr/>
              <a:t>20</a:t>
            </a:fld>
            <a:endParaRPr lang="zh-TW" altLang="en-US"/>
          </a:p>
        </p:txBody>
      </p:sp>
      <p:pic>
        <p:nvPicPr>
          <p:cNvPr id="10" name="圖片 9">
            <a:extLst>
              <a:ext uri="{FF2B5EF4-FFF2-40B4-BE49-F238E27FC236}">
                <a16:creationId xmlns:a16="http://schemas.microsoft.com/office/drawing/2014/main" id="{8E70E13F-76BF-4564-8A8A-65E06274F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871" y="3525253"/>
            <a:ext cx="5565807" cy="2494812"/>
          </a:xfrm>
          <a:prstGeom prst="rect">
            <a:avLst/>
          </a:prstGeom>
        </p:spPr>
      </p:pic>
      <p:sp>
        <p:nvSpPr>
          <p:cNvPr id="11" name="矩形 10">
            <a:extLst>
              <a:ext uri="{FF2B5EF4-FFF2-40B4-BE49-F238E27FC236}">
                <a16:creationId xmlns:a16="http://schemas.microsoft.com/office/drawing/2014/main" id="{4083F0CC-5C71-4888-BB8C-35594278B0B1}"/>
              </a:ext>
            </a:extLst>
          </p:cNvPr>
          <p:cNvSpPr/>
          <p:nvPr/>
        </p:nvSpPr>
        <p:spPr>
          <a:xfrm>
            <a:off x="838200" y="3429000"/>
            <a:ext cx="4859956" cy="2246769"/>
          </a:xfrm>
          <a:prstGeom prst="rect">
            <a:avLst/>
          </a:prstGeom>
        </p:spPr>
        <p:txBody>
          <a:bodyPr wrap="square">
            <a:spAutoFit/>
          </a:bodyPr>
          <a:lstStyle/>
          <a:p>
            <a:pPr marL="285750" indent="-285750" algn="just">
              <a:buFont typeface="Arial" panose="020B0604020202020204" pitchFamily="34" charset="0"/>
              <a:buChar char="•"/>
            </a:pPr>
            <a:r>
              <a:rPr lang="en-US" altLang="zh-TW" sz="2800" dirty="0"/>
              <a:t>An output locked by a P2PKH script can be </a:t>
            </a:r>
            <a:r>
              <a:rPr lang="en-US" altLang="zh-TW" sz="2800" dirty="0">
                <a:solidFill>
                  <a:srgbClr val="FF0000"/>
                </a:solidFill>
              </a:rPr>
              <a:t>unlocked</a:t>
            </a:r>
            <a:r>
              <a:rPr lang="en-US" altLang="zh-TW" sz="2800" dirty="0"/>
              <a:t> (spent) </a:t>
            </a:r>
            <a:r>
              <a:rPr lang="en-US" altLang="zh-TW" sz="2800" dirty="0">
                <a:solidFill>
                  <a:srgbClr val="FF0000"/>
                </a:solidFill>
              </a:rPr>
              <a:t>by presenting a public key and a digital signature </a:t>
            </a:r>
            <a:r>
              <a:rPr lang="en-US" altLang="zh-TW" sz="2800" dirty="0"/>
              <a:t>created by the corresponding private key.</a:t>
            </a:r>
          </a:p>
        </p:txBody>
      </p:sp>
    </p:spTree>
    <p:extLst>
      <p:ext uri="{BB962C8B-B14F-4D97-AF65-F5344CB8AC3E}">
        <p14:creationId xmlns:p14="http://schemas.microsoft.com/office/powerpoint/2010/main" val="2095560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72646-9232-4E91-8B1D-9E092ECA8589}"/>
              </a:ext>
            </a:extLst>
          </p:cNvPr>
          <p:cNvSpPr>
            <a:spLocks noGrp="1"/>
          </p:cNvSpPr>
          <p:nvPr>
            <p:ph type="title"/>
          </p:nvPr>
        </p:nvSpPr>
        <p:spPr/>
        <p:txBody>
          <a:bodyPr/>
          <a:lstStyle/>
          <a:p>
            <a:r>
              <a:rPr lang="en-US" altLang="zh-TW" dirty="0"/>
              <a:t>Pay-to-Public-Key-Hash (P2PKH) Script (2/4)</a:t>
            </a:r>
            <a:endParaRPr lang="zh-TW" altLang="en-US" dirty="0"/>
          </a:p>
        </p:txBody>
      </p:sp>
      <p:pic>
        <p:nvPicPr>
          <p:cNvPr id="6" name="內容版面配置區 5">
            <a:extLst>
              <a:ext uri="{FF2B5EF4-FFF2-40B4-BE49-F238E27FC236}">
                <a16:creationId xmlns:a16="http://schemas.microsoft.com/office/drawing/2014/main" id="{2139E19E-BDCB-4C03-8738-8C52B0057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1328"/>
            <a:ext cx="10515600" cy="5089246"/>
          </a:xfrm>
        </p:spPr>
      </p:pic>
      <p:sp>
        <p:nvSpPr>
          <p:cNvPr id="4" name="投影片編號版面配置區 3">
            <a:extLst>
              <a:ext uri="{FF2B5EF4-FFF2-40B4-BE49-F238E27FC236}">
                <a16:creationId xmlns:a16="http://schemas.microsoft.com/office/drawing/2014/main" id="{C99D25ED-C59C-438F-89FB-EF7EE18BC38F}"/>
              </a:ext>
            </a:extLst>
          </p:cNvPr>
          <p:cNvSpPr>
            <a:spLocks noGrp="1"/>
          </p:cNvSpPr>
          <p:nvPr>
            <p:ph type="sldNum" sz="quarter" idx="12"/>
          </p:nvPr>
        </p:nvSpPr>
        <p:spPr/>
        <p:txBody>
          <a:bodyPr/>
          <a:lstStyle/>
          <a:p>
            <a:fld id="{8C04AE96-B1B9-4ED2-B3ED-30B2680CEC7B}" type="slidenum">
              <a:rPr lang="zh-TW" altLang="en-US" smtClean="0"/>
              <a:pPr/>
              <a:t>21</a:t>
            </a:fld>
            <a:endParaRPr lang="zh-TW" altLang="en-US"/>
          </a:p>
        </p:txBody>
      </p:sp>
    </p:spTree>
    <p:extLst>
      <p:ext uri="{BB962C8B-B14F-4D97-AF65-F5344CB8AC3E}">
        <p14:creationId xmlns:p14="http://schemas.microsoft.com/office/powerpoint/2010/main" val="285355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5FD31-BF47-4E55-8D68-0DFC5F8AC82A}"/>
              </a:ext>
            </a:extLst>
          </p:cNvPr>
          <p:cNvSpPr>
            <a:spLocks noGrp="1"/>
          </p:cNvSpPr>
          <p:nvPr>
            <p:ph type="title"/>
          </p:nvPr>
        </p:nvSpPr>
        <p:spPr/>
        <p:txBody>
          <a:bodyPr/>
          <a:lstStyle/>
          <a:p>
            <a:r>
              <a:rPr lang="en-US" altLang="zh-TW" dirty="0"/>
              <a:t>Pay-to-Public-Key-Hash (P2PKH) Script (3/4)</a:t>
            </a:r>
            <a:endParaRPr lang="zh-TW" altLang="en-US" dirty="0"/>
          </a:p>
        </p:txBody>
      </p:sp>
      <p:sp>
        <p:nvSpPr>
          <p:cNvPr id="3" name="內容版面配置區 2">
            <a:extLst>
              <a:ext uri="{FF2B5EF4-FFF2-40B4-BE49-F238E27FC236}">
                <a16:creationId xmlns:a16="http://schemas.microsoft.com/office/drawing/2014/main" id="{F24E7349-8F2B-455E-A945-A1CF89D7D7BF}"/>
              </a:ext>
            </a:extLst>
          </p:cNvPr>
          <p:cNvSpPr>
            <a:spLocks noGrp="1"/>
          </p:cNvSpPr>
          <p:nvPr>
            <p:ph idx="1"/>
          </p:nvPr>
        </p:nvSpPr>
        <p:spPr/>
        <p:txBody>
          <a:bodyPr>
            <a:normAutofit/>
          </a:bodyPr>
          <a:lstStyle/>
          <a:p>
            <a:pPr algn="just"/>
            <a:r>
              <a:rPr lang="en-US" altLang="zh-TW" dirty="0"/>
              <a:t>For example, let’s look at Alice’s </a:t>
            </a:r>
            <a:r>
              <a:rPr lang="en-US" altLang="zh-TW" dirty="0">
                <a:solidFill>
                  <a:srgbClr val="0070C0"/>
                </a:solidFill>
              </a:rPr>
              <a:t>payment to Bob’s Cafe</a:t>
            </a:r>
            <a:r>
              <a:rPr lang="en-US" altLang="zh-TW" dirty="0"/>
              <a:t>. Alice made a payment of 0.015 bitcoin to the cafe’s bitcoin address. That transaction output would have a </a:t>
            </a:r>
            <a:r>
              <a:rPr lang="en-US" altLang="zh-TW" dirty="0">
                <a:solidFill>
                  <a:srgbClr val="FF0000"/>
                </a:solidFill>
              </a:rPr>
              <a:t>locking script</a:t>
            </a:r>
            <a:r>
              <a:rPr lang="en-US" altLang="zh-TW" dirty="0"/>
              <a:t> of the form:</a:t>
            </a:r>
          </a:p>
          <a:p>
            <a:endParaRPr lang="en-US" altLang="zh-TW" dirty="0"/>
          </a:p>
          <a:p>
            <a:endParaRPr lang="en-US" altLang="zh-TW" dirty="0"/>
          </a:p>
          <a:p>
            <a:r>
              <a:rPr lang="en-US" altLang="zh-TW" dirty="0"/>
              <a:t>The locking script can be satisfied with an </a:t>
            </a:r>
            <a:r>
              <a:rPr lang="en-US" altLang="zh-TW" dirty="0">
                <a:solidFill>
                  <a:srgbClr val="0000FF"/>
                </a:solidFill>
              </a:rPr>
              <a:t>unlocking script </a:t>
            </a:r>
            <a:r>
              <a:rPr lang="en-US" altLang="zh-TW" dirty="0"/>
              <a:t>of the form:</a:t>
            </a:r>
          </a:p>
          <a:p>
            <a:endParaRPr lang="en-US" altLang="zh-TW" dirty="0"/>
          </a:p>
          <a:p>
            <a:r>
              <a:rPr lang="en-US" altLang="zh-TW" dirty="0"/>
              <a:t>Two scripts together form the following </a:t>
            </a:r>
            <a:r>
              <a:rPr lang="en-US" altLang="zh-TW" dirty="0">
                <a:solidFill>
                  <a:srgbClr val="00B050"/>
                </a:solidFill>
              </a:rPr>
              <a:t>combined validation script</a:t>
            </a:r>
            <a:r>
              <a:rPr lang="en-US" altLang="zh-TW" dirty="0"/>
              <a:t>:</a:t>
            </a:r>
          </a:p>
        </p:txBody>
      </p:sp>
      <p:sp>
        <p:nvSpPr>
          <p:cNvPr id="4" name="投影片編號版面配置區 3">
            <a:extLst>
              <a:ext uri="{FF2B5EF4-FFF2-40B4-BE49-F238E27FC236}">
                <a16:creationId xmlns:a16="http://schemas.microsoft.com/office/drawing/2014/main" id="{6E4BA823-13D7-43B1-AD5D-FAF213AD9A17}"/>
              </a:ext>
            </a:extLst>
          </p:cNvPr>
          <p:cNvSpPr>
            <a:spLocks noGrp="1"/>
          </p:cNvSpPr>
          <p:nvPr>
            <p:ph type="sldNum" sz="quarter" idx="12"/>
          </p:nvPr>
        </p:nvSpPr>
        <p:spPr/>
        <p:txBody>
          <a:bodyPr/>
          <a:lstStyle/>
          <a:p>
            <a:fld id="{8C04AE96-B1B9-4ED2-B3ED-30B2680CEC7B}" type="slidenum">
              <a:rPr lang="zh-TW" altLang="en-US" smtClean="0"/>
              <a:pPr/>
              <a:t>22</a:t>
            </a:fld>
            <a:endParaRPr lang="zh-TW" altLang="en-US"/>
          </a:p>
        </p:txBody>
      </p:sp>
      <p:pic>
        <p:nvPicPr>
          <p:cNvPr id="5" name="圖片 4">
            <a:extLst>
              <a:ext uri="{FF2B5EF4-FFF2-40B4-BE49-F238E27FC236}">
                <a16:creationId xmlns:a16="http://schemas.microsoft.com/office/drawing/2014/main" id="{93E7A47E-ACCC-49EC-965B-EC7882086961}"/>
              </a:ext>
            </a:extLst>
          </p:cNvPr>
          <p:cNvPicPr>
            <a:picLocks noChangeAspect="1"/>
          </p:cNvPicPr>
          <p:nvPr/>
        </p:nvPicPr>
        <p:blipFill>
          <a:blip r:embed="rId3"/>
          <a:stretch>
            <a:fillRect/>
          </a:stretch>
        </p:blipFill>
        <p:spPr>
          <a:xfrm>
            <a:off x="1070909" y="2806064"/>
            <a:ext cx="9815263" cy="560279"/>
          </a:xfrm>
          <a:prstGeom prst="rect">
            <a:avLst/>
          </a:prstGeom>
        </p:spPr>
      </p:pic>
      <p:sp>
        <p:nvSpPr>
          <p:cNvPr id="6" name="矩形 5">
            <a:extLst>
              <a:ext uri="{FF2B5EF4-FFF2-40B4-BE49-F238E27FC236}">
                <a16:creationId xmlns:a16="http://schemas.microsoft.com/office/drawing/2014/main" id="{890FCA3A-5588-445B-99BF-35CF0CCC8C39}"/>
              </a:ext>
            </a:extLst>
          </p:cNvPr>
          <p:cNvSpPr/>
          <p:nvPr/>
        </p:nvSpPr>
        <p:spPr>
          <a:xfrm>
            <a:off x="3688268" y="3241354"/>
            <a:ext cx="6601139" cy="375292"/>
          </a:xfrm>
          <a:prstGeom prst="rect">
            <a:avLst/>
          </a:prstGeom>
        </p:spPr>
        <p:txBody>
          <a:bodyPr wrap="square">
            <a:spAutoFit/>
          </a:bodyPr>
          <a:lstStyle/>
          <a:p>
            <a:r>
              <a:rPr lang="en-US" altLang="zh-TW" dirty="0">
                <a:solidFill>
                  <a:srgbClr val="0070C0"/>
                </a:solidFill>
              </a:rPr>
              <a:t>(Cafe Public Key Hash is equivalent to the bitcoin address of the café)</a:t>
            </a:r>
            <a:endParaRPr lang="zh-TW" altLang="en-US" dirty="0">
              <a:solidFill>
                <a:srgbClr val="0070C0"/>
              </a:solidFill>
            </a:endParaRPr>
          </a:p>
        </p:txBody>
      </p:sp>
      <p:pic>
        <p:nvPicPr>
          <p:cNvPr id="7" name="圖片 6">
            <a:extLst>
              <a:ext uri="{FF2B5EF4-FFF2-40B4-BE49-F238E27FC236}">
                <a16:creationId xmlns:a16="http://schemas.microsoft.com/office/drawing/2014/main" id="{10330585-B25C-4B9F-9EFB-F8FDECD2B14A}"/>
              </a:ext>
            </a:extLst>
          </p:cNvPr>
          <p:cNvPicPr>
            <a:picLocks noChangeAspect="1"/>
          </p:cNvPicPr>
          <p:nvPr/>
        </p:nvPicPr>
        <p:blipFill>
          <a:blip r:embed="rId4"/>
          <a:stretch>
            <a:fillRect/>
          </a:stretch>
        </p:blipFill>
        <p:spPr>
          <a:xfrm>
            <a:off x="3688268" y="4231304"/>
            <a:ext cx="4950829" cy="560279"/>
          </a:xfrm>
          <a:prstGeom prst="rect">
            <a:avLst/>
          </a:prstGeom>
        </p:spPr>
      </p:pic>
      <p:pic>
        <p:nvPicPr>
          <p:cNvPr id="8" name="圖片 7">
            <a:extLst>
              <a:ext uri="{FF2B5EF4-FFF2-40B4-BE49-F238E27FC236}">
                <a16:creationId xmlns:a16="http://schemas.microsoft.com/office/drawing/2014/main" id="{C71DC931-B35B-4F48-84B4-886ED0398DC8}"/>
              </a:ext>
            </a:extLst>
          </p:cNvPr>
          <p:cNvPicPr>
            <a:picLocks noChangeAspect="1"/>
          </p:cNvPicPr>
          <p:nvPr/>
        </p:nvPicPr>
        <p:blipFill>
          <a:blip r:embed="rId5"/>
          <a:stretch>
            <a:fillRect/>
          </a:stretch>
        </p:blipFill>
        <p:spPr>
          <a:xfrm>
            <a:off x="2603034" y="5332501"/>
            <a:ext cx="6985931" cy="719418"/>
          </a:xfrm>
          <a:prstGeom prst="rect">
            <a:avLst/>
          </a:prstGeom>
        </p:spPr>
      </p:pic>
      <p:sp>
        <p:nvSpPr>
          <p:cNvPr id="9" name="矩形 8">
            <a:extLst>
              <a:ext uri="{FF2B5EF4-FFF2-40B4-BE49-F238E27FC236}">
                <a16:creationId xmlns:a16="http://schemas.microsoft.com/office/drawing/2014/main" id="{738B8072-3146-4A95-A07D-A08868457ADB}"/>
              </a:ext>
            </a:extLst>
          </p:cNvPr>
          <p:cNvSpPr/>
          <p:nvPr/>
        </p:nvSpPr>
        <p:spPr>
          <a:xfrm>
            <a:off x="2603034" y="5399773"/>
            <a:ext cx="4567787" cy="288758"/>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B39BF9E-6B79-4570-9BA2-E6AE8AF4BC21}"/>
              </a:ext>
            </a:extLst>
          </p:cNvPr>
          <p:cNvSpPr/>
          <p:nvPr/>
        </p:nvSpPr>
        <p:spPr>
          <a:xfrm>
            <a:off x="4425464" y="5117638"/>
            <a:ext cx="805029" cy="369332"/>
          </a:xfrm>
          <a:prstGeom prst="rect">
            <a:avLst/>
          </a:prstGeom>
        </p:spPr>
        <p:txBody>
          <a:bodyPr wrap="none">
            <a:spAutoFit/>
          </a:bodyPr>
          <a:lstStyle/>
          <a:p>
            <a:r>
              <a:rPr lang="en-US" altLang="zh-TW" dirty="0">
                <a:solidFill>
                  <a:srgbClr val="0000FF"/>
                </a:solidFill>
              </a:rPr>
              <a:t>unlock</a:t>
            </a:r>
            <a:endParaRPr lang="zh-TW" altLang="en-US" dirty="0"/>
          </a:p>
        </p:txBody>
      </p:sp>
      <p:sp>
        <p:nvSpPr>
          <p:cNvPr id="12" name="手繪多邊形: 圖案 11">
            <a:extLst>
              <a:ext uri="{FF2B5EF4-FFF2-40B4-BE49-F238E27FC236}">
                <a16:creationId xmlns:a16="http://schemas.microsoft.com/office/drawing/2014/main" id="{42D7C954-30C6-4B93-8170-6E339BD6913F}"/>
              </a:ext>
            </a:extLst>
          </p:cNvPr>
          <p:cNvSpPr/>
          <p:nvPr/>
        </p:nvSpPr>
        <p:spPr>
          <a:xfrm>
            <a:off x="2598821" y="5409398"/>
            <a:ext cx="6939815" cy="567890"/>
          </a:xfrm>
          <a:custGeom>
            <a:avLst/>
            <a:gdLst>
              <a:gd name="connsiteX0" fmla="*/ 4639377 w 6939815"/>
              <a:gd name="connsiteY0" fmla="*/ 0 h 567890"/>
              <a:gd name="connsiteX1" fmla="*/ 4639377 w 6939815"/>
              <a:gd name="connsiteY1" fmla="*/ 317634 h 567890"/>
              <a:gd name="connsiteX2" fmla="*/ 0 w 6939815"/>
              <a:gd name="connsiteY2" fmla="*/ 317634 h 567890"/>
              <a:gd name="connsiteX3" fmla="*/ 0 w 6939815"/>
              <a:gd name="connsiteY3" fmla="*/ 567890 h 567890"/>
              <a:gd name="connsiteX4" fmla="*/ 6939815 w 6939815"/>
              <a:gd name="connsiteY4" fmla="*/ 567890 h 567890"/>
              <a:gd name="connsiteX5" fmla="*/ 6939815 w 6939815"/>
              <a:gd name="connsiteY5" fmla="*/ 9625 h 567890"/>
              <a:gd name="connsiteX6" fmla="*/ 4639377 w 6939815"/>
              <a:gd name="connsiteY6" fmla="*/ 0 h 56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39815" h="567890">
                <a:moveTo>
                  <a:pt x="4639377" y="0"/>
                </a:moveTo>
                <a:lnTo>
                  <a:pt x="4639377" y="317634"/>
                </a:lnTo>
                <a:lnTo>
                  <a:pt x="0" y="317634"/>
                </a:lnTo>
                <a:lnTo>
                  <a:pt x="0" y="567890"/>
                </a:lnTo>
                <a:lnTo>
                  <a:pt x="6939815" y="567890"/>
                </a:lnTo>
                <a:lnTo>
                  <a:pt x="6939815" y="9625"/>
                </a:lnTo>
                <a:lnTo>
                  <a:pt x="4639377" y="0"/>
                </a:lnTo>
                <a:close/>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F1109F2-6129-4B51-A337-4F0267867943}"/>
              </a:ext>
            </a:extLst>
          </p:cNvPr>
          <p:cNvSpPr/>
          <p:nvPr/>
        </p:nvSpPr>
        <p:spPr>
          <a:xfrm>
            <a:off x="7889635" y="5117638"/>
            <a:ext cx="561372" cy="369332"/>
          </a:xfrm>
          <a:prstGeom prst="rect">
            <a:avLst/>
          </a:prstGeom>
        </p:spPr>
        <p:txBody>
          <a:bodyPr wrap="none">
            <a:spAutoFit/>
          </a:bodyPr>
          <a:lstStyle/>
          <a:p>
            <a:r>
              <a:rPr lang="en-US" altLang="zh-TW" dirty="0">
                <a:solidFill>
                  <a:srgbClr val="FF0000"/>
                </a:solidFill>
              </a:rPr>
              <a:t>lock</a:t>
            </a:r>
            <a:endParaRPr lang="zh-TW" altLang="en-US" dirty="0">
              <a:solidFill>
                <a:srgbClr val="FF0000"/>
              </a:solidFill>
            </a:endParaRPr>
          </a:p>
        </p:txBody>
      </p:sp>
    </p:spTree>
    <p:extLst>
      <p:ext uri="{BB962C8B-B14F-4D97-AF65-F5344CB8AC3E}">
        <p14:creationId xmlns:p14="http://schemas.microsoft.com/office/powerpoint/2010/main" val="1493697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5FD31-BF47-4E55-8D68-0DFC5F8AC82A}"/>
              </a:ext>
            </a:extLst>
          </p:cNvPr>
          <p:cNvSpPr>
            <a:spLocks noGrp="1"/>
          </p:cNvSpPr>
          <p:nvPr>
            <p:ph type="title"/>
          </p:nvPr>
        </p:nvSpPr>
        <p:spPr>
          <a:xfrm>
            <a:off x="838200" y="136525"/>
            <a:ext cx="10515600" cy="789907"/>
          </a:xfrm>
        </p:spPr>
        <p:txBody>
          <a:bodyPr/>
          <a:lstStyle/>
          <a:p>
            <a:r>
              <a:rPr lang="en-US" altLang="zh-TW" dirty="0"/>
              <a:t>Pay-to-Public-Key-Hash (P2PKH) Script (4/4)</a:t>
            </a:r>
            <a:endParaRPr lang="zh-TW" altLang="en-US" dirty="0"/>
          </a:p>
        </p:txBody>
      </p:sp>
      <p:sp>
        <p:nvSpPr>
          <p:cNvPr id="4" name="投影片編號版面配置區 3">
            <a:extLst>
              <a:ext uri="{FF2B5EF4-FFF2-40B4-BE49-F238E27FC236}">
                <a16:creationId xmlns:a16="http://schemas.microsoft.com/office/drawing/2014/main" id="{6E4BA823-13D7-43B1-AD5D-FAF213AD9A17}"/>
              </a:ext>
            </a:extLst>
          </p:cNvPr>
          <p:cNvSpPr>
            <a:spLocks noGrp="1"/>
          </p:cNvSpPr>
          <p:nvPr>
            <p:ph type="sldNum" sz="quarter" idx="12"/>
          </p:nvPr>
        </p:nvSpPr>
        <p:spPr/>
        <p:txBody>
          <a:bodyPr/>
          <a:lstStyle/>
          <a:p>
            <a:fld id="{8C04AE96-B1B9-4ED2-B3ED-30B2680CEC7B}" type="slidenum">
              <a:rPr lang="zh-TW" altLang="en-US" smtClean="0"/>
              <a:pPr/>
              <a:t>23</a:t>
            </a:fld>
            <a:endParaRPr lang="zh-TW" altLang="en-US"/>
          </a:p>
        </p:txBody>
      </p:sp>
      <p:pic>
        <p:nvPicPr>
          <p:cNvPr id="10" name="內容版面配置區 6">
            <a:extLst>
              <a:ext uri="{FF2B5EF4-FFF2-40B4-BE49-F238E27FC236}">
                <a16:creationId xmlns:a16="http://schemas.microsoft.com/office/drawing/2014/main" id="{799A83F0-1309-4AF3-A44E-462A64FD86D2}"/>
              </a:ext>
            </a:extLst>
          </p:cNvPr>
          <p:cNvPicPr>
            <a:picLocks noChangeAspect="1"/>
          </p:cNvPicPr>
          <p:nvPr/>
        </p:nvPicPr>
        <p:blipFill>
          <a:blip r:embed="rId3"/>
          <a:stretch>
            <a:fillRect/>
          </a:stretch>
        </p:blipFill>
        <p:spPr>
          <a:xfrm>
            <a:off x="6096000" y="859057"/>
            <a:ext cx="5244894" cy="5810588"/>
          </a:xfrm>
          <a:prstGeom prst="rect">
            <a:avLst/>
          </a:prstGeom>
        </p:spPr>
      </p:pic>
      <p:pic>
        <p:nvPicPr>
          <p:cNvPr id="12" name="內容版面配置區 8">
            <a:extLst>
              <a:ext uri="{FF2B5EF4-FFF2-40B4-BE49-F238E27FC236}">
                <a16:creationId xmlns:a16="http://schemas.microsoft.com/office/drawing/2014/main" id="{7151A9C8-5E52-44BF-B7ED-98B08574649C}"/>
              </a:ext>
            </a:extLst>
          </p:cNvPr>
          <p:cNvPicPr>
            <a:picLocks noGrp="1" noChangeAspect="1"/>
          </p:cNvPicPr>
          <p:nvPr>
            <p:ph idx="1"/>
          </p:nvPr>
        </p:nvPicPr>
        <p:blipFill>
          <a:blip r:embed="rId4"/>
          <a:stretch>
            <a:fillRect/>
          </a:stretch>
        </p:blipFill>
        <p:spPr>
          <a:xfrm>
            <a:off x="512360" y="1908932"/>
            <a:ext cx="5300936" cy="4760713"/>
          </a:xfrm>
          <a:prstGeom prst="rect">
            <a:avLst/>
          </a:prstGeom>
        </p:spPr>
      </p:pic>
      <p:sp>
        <p:nvSpPr>
          <p:cNvPr id="13" name="文字方塊 12">
            <a:extLst>
              <a:ext uri="{FF2B5EF4-FFF2-40B4-BE49-F238E27FC236}">
                <a16:creationId xmlns:a16="http://schemas.microsoft.com/office/drawing/2014/main" id="{63F8F3A6-00A5-43CC-9073-C2172F509CD7}"/>
              </a:ext>
            </a:extLst>
          </p:cNvPr>
          <p:cNvSpPr txBox="1"/>
          <p:nvPr/>
        </p:nvSpPr>
        <p:spPr>
          <a:xfrm>
            <a:off x="2088553" y="1115461"/>
            <a:ext cx="2900859" cy="646331"/>
          </a:xfrm>
          <a:prstGeom prst="rect">
            <a:avLst/>
          </a:prstGeom>
          <a:noFill/>
        </p:spPr>
        <p:txBody>
          <a:bodyPr wrap="none" rtlCol="0">
            <a:spAutoFit/>
          </a:bodyPr>
          <a:lstStyle/>
          <a:p>
            <a:pPr marL="342900" indent="-342900">
              <a:buAutoNum type="arabicPeriod"/>
            </a:pPr>
            <a:r>
              <a:rPr lang="en-US" altLang="zh-TW" dirty="0"/>
              <a:t>Check public key via hash</a:t>
            </a:r>
          </a:p>
          <a:p>
            <a:pPr marL="342900" indent="-342900">
              <a:buAutoNum type="arabicPeriod"/>
            </a:pPr>
            <a:r>
              <a:rPr lang="en-US" altLang="zh-TW" dirty="0"/>
              <a:t>Check signature</a:t>
            </a:r>
            <a:endParaRPr lang="zh-TW" altLang="en-US" dirty="0"/>
          </a:p>
        </p:txBody>
      </p:sp>
    </p:spTree>
    <p:extLst>
      <p:ext uri="{BB962C8B-B14F-4D97-AF65-F5344CB8AC3E}">
        <p14:creationId xmlns:p14="http://schemas.microsoft.com/office/powerpoint/2010/main" val="262808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CE17A-CD61-494A-B0CA-2099FE5E2C81}"/>
              </a:ext>
            </a:extLst>
          </p:cNvPr>
          <p:cNvSpPr>
            <a:spLocks noGrp="1"/>
          </p:cNvSpPr>
          <p:nvPr>
            <p:ph type="title"/>
          </p:nvPr>
        </p:nvSpPr>
        <p:spPr/>
        <p:txBody>
          <a:bodyPr/>
          <a:lstStyle/>
          <a:p>
            <a:r>
              <a:rPr lang="en-US" altLang="zh-TW" dirty="0">
                <a:solidFill>
                  <a:srgbClr val="0070C0"/>
                </a:solidFill>
              </a:rPr>
              <a:t>Digital Signatures (ECDSA)</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B96755F5-6671-42EB-889A-B290C325DD11}"/>
              </a:ext>
            </a:extLst>
          </p:cNvPr>
          <p:cNvSpPr>
            <a:spLocks noGrp="1"/>
          </p:cNvSpPr>
          <p:nvPr>
            <p:ph idx="1"/>
          </p:nvPr>
        </p:nvSpPr>
        <p:spPr>
          <a:xfrm>
            <a:off x="838200" y="1381328"/>
            <a:ext cx="10515600" cy="4975022"/>
          </a:xfrm>
        </p:spPr>
        <p:txBody>
          <a:bodyPr>
            <a:normAutofit/>
          </a:bodyPr>
          <a:lstStyle/>
          <a:p>
            <a:pPr algn="just">
              <a:spcBef>
                <a:spcPts val="600"/>
              </a:spcBef>
            </a:pPr>
            <a:r>
              <a:rPr lang="en-US" altLang="zh-TW" dirty="0"/>
              <a:t>The digital signature algorithm used in bitcoin is the </a:t>
            </a:r>
            <a:r>
              <a:rPr lang="en-US" altLang="zh-TW" dirty="0">
                <a:solidFill>
                  <a:srgbClr val="0000FF"/>
                </a:solidFill>
              </a:rPr>
              <a:t>Elliptic Curve Digital Signature Algorithm</a:t>
            </a:r>
            <a:r>
              <a:rPr lang="en-US" altLang="zh-TW" dirty="0"/>
              <a:t> (ECDSA) for digital signatures based on elliptic curve private/public key pairs.</a:t>
            </a:r>
          </a:p>
          <a:p>
            <a:pPr lvl="1" algn="just">
              <a:spcBef>
                <a:spcPts val="1000"/>
              </a:spcBef>
            </a:pPr>
            <a:r>
              <a:rPr lang="en-US" altLang="zh-TW" dirty="0"/>
              <a:t>ECDSA is used by the script functions OP_CHECK</a:t>
            </a:r>
            <a:r>
              <a:rPr lang="en-US" altLang="zh-TW" dirty="0">
                <a:solidFill>
                  <a:srgbClr val="0070C0"/>
                </a:solidFill>
              </a:rPr>
              <a:t>SIG</a:t>
            </a:r>
            <a:r>
              <a:rPr lang="en-US" altLang="zh-TW" dirty="0"/>
              <a:t>, OP_CHECK</a:t>
            </a:r>
            <a:r>
              <a:rPr lang="en-US" altLang="zh-TW" dirty="0">
                <a:solidFill>
                  <a:srgbClr val="0070C0"/>
                </a:solidFill>
              </a:rPr>
              <a:t>SIG</a:t>
            </a:r>
            <a:r>
              <a:rPr lang="en-US" altLang="zh-TW" dirty="0"/>
              <a:t>VERIFY, OP_CHECKMULTI</a:t>
            </a:r>
            <a:r>
              <a:rPr lang="en-US" altLang="zh-TW" dirty="0">
                <a:solidFill>
                  <a:srgbClr val="0070C0"/>
                </a:solidFill>
              </a:rPr>
              <a:t>SIG</a:t>
            </a:r>
            <a:r>
              <a:rPr lang="en-US" altLang="zh-TW" dirty="0"/>
              <a:t>, and OP_CHECKMULTI</a:t>
            </a:r>
            <a:r>
              <a:rPr lang="en-US" altLang="zh-TW" dirty="0">
                <a:solidFill>
                  <a:srgbClr val="0070C0"/>
                </a:solidFill>
              </a:rPr>
              <a:t>SIG</a:t>
            </a:r>
            <a:r>
              <a:rPr lang="en-US" altLang="zh-TW" dirty="0"/>
              <a:t>VERIFY. Any time you see those in a locking script, the unlocking script must contain an ECDSA signature.</a:t>
            </a:r>
          </a:p>
          <a:p>
            <a:pPr algn="just">
              <a:spcBef>
                <a:spcPts val="1200"/>
              </a:spcBef>
            </a:pPr>
            <a:r>
              <a:rPr lang="en-US" altLang="zh-TW" dirty="0"/>
              <a:t>A digital signature serves three purposes in bitcoin:</a:t>
            </a:r>
          </a:p>
          <a:p>
            <a:pPr lvl="1" algn="just">
              <a:spcBef>
                <a:spcPts val="1000"/>
              </a:spcBef>
            </a:pPr>
            <a:r>
              <a:rPr lang="en-US" altLang="zh-TW" dirty="0"/>
              <a:t>It proves that </a:t>
            </a:r>
            <a:r>
              <a:rPr lang="en-US" altLang="zh-TW" dirty="0">
                <a:solidFill>
                  <a:srgbClr val="FF0000"/>
                </a:solidFill>
              </a:rPr>
              <a:t>the owner </a:t>
            </a:r>
            <a:r>
              <a:rPr lang="en-US" altLang="zh-TW" dirty="0"/>
              <a:t>of the private key, who is by implication the owner of the funds, </a:t>
            </a:r>
            <a:r>
              <a:rPr lang="en-US" altLang="zh-TW" dirty="0">
                <a:solidFill>
                  <a:srgbClr val="FF0000"/>
                </a:solidFill>
              </a:rPr>
              <a:t>has authorized </a:t>
            </a:r>
            <a:r>
              <a:rPr lang="en-US" altLang="zh-TW" dirty="0"/>
              <a:t>the spending of those funds.</a:t>
            </a:r>
          </a:p>
          <a:p>
            <a:pPr lvl="1" algn="just">
              <a:spcBef>
                <a:spcPts val="1000"/>
              </a:spcBef>
            </a:pPr>
            <a:r>
              <a:rPr lang="en-US" altLang="zh-TW" dirty="0"/>
              <a:t>The proof of </a:t>
            </a:r>
            <a:r>
              <a:rPr lang="en-US" altLang="zh-TW" dirty="0">
                <a:solidFill>
                  <a:srgbClr val="FF0000"/>
                </a:solidFill>
              </a:rPr>
              <a:t>authorization is undeniable </a:t>
            </a:r>
            <a:r>
              <a:rPr lang="en-US" altLang="zh-TW" dirty="0"/>
              <a:t>(nonrepudiation)</a:t>
            </a:r>
          </a:p>
          <a:p>
            <a:pPr lvl="1" algn="just">
              <a:spcBef>
                <a:spcPts val="1000"/>
              </a:spcBef>
            </a:pPr>
            <a:r>
              <a:rPr lang="en-US" altLang="zh-TW" dirty="0"/>
              <a:t>It proves that the </a:t>
            </a:r>
            <a:r>
              <a:rPr lang="en-US" altLang="zh-TW" dirty="0">
                <a:solidFill>
                  <a:srgbClr val="FF0000"/>
                </a:solidFill>
              </a:rPr>
              <a:t>transaction</a:t>
            </a:r>
            <a:r>
              <a:rPr lang="en-US" altLang="zh-TW" dirty="0"/>
              <a:t> (or specific parts of the transaction) </a:t>
            </a:r>
            <a:r>
              <a:rPr lang="en-US" altLang="zh-TW" dirty="0">
                <a:solidFill>
                  <a:srgbClr val="FF0000"/>
                </a:solidFill>
              </a:rPr>
              <a:t>have not </a:t>
            </a:r>
            <a:r>
              <a:rPr lang="en-US" altLang="zh-TW" dirty="0"/>
              <a:t>and </a:t>
            </a:r>
            <a:r>
              <a:rPr lang="en-US" altLang="zh-TW" dirty="0">
                <a:solidFill>
                  <a:srgbClr val="FF0000"/>
                </a:solidFill>
              </a:rPr>
              <a:t>cannot be modified </a:t>
            </a:r>
            <a:r>
              <a:rPr lang="en-US" altLang="zh-TW" dirty="0"/>
              <a:t>by anyone after it has been signed.</a:t>
            </a:r>
            <a:endParaRPr lang="zh-TW" altLang="en-US" dirty="0"/>
          </a:p>
        </p:txBody>
      </p:sp>
      <p:sp>
        <p:nvSpPr>
          <p:cNvPr id="4" name="投影片編號版面配置區 3">
            <a:extLst>
              <a:ext uri="{FF2B5EF4-FFF2-40B4-BE49-F238E27FC236}">
                <a16:creationId xmlns:a16="http://schemas.microsoft.com/office/drawing/2014/main" id="{ED033990-5A0F-43E6-81F3-67CC5E0F7CF1}"/>
              </a:ext>
            </a:extLst>
          </p:cNvPr>
          <p:cNvSpPr>
            <a:spLocks noGrp="1"/>
          </p:cNvSpPr>
          <p:nvPr>
            <p:ph type="sldNum" sz="quarter" idx="12"/>
          </p:nvPr>
        </p:nvSpPr>
        <p:spPr/>
        <p:txBody>
          <a:bodyPr/>
          <a:lstStyle/>
          <a:p>
            <a:fld id="{8C04AE96-B1B9-4ED2-B3ED-30B2680CEC7B}" type="slidenum">
              <a:rPr lang="zh-TW" altLang="en-US" smtClean="0"/>
              <a:pPr/>
              <a:t>24</a:t>
            </a:fld>
            <a:endParaRPr lang="zh-TW" altLang="en-US"/>
          </a:p>
        </p:txBody>
      </p:sp>
    </p:spTree>
    <p:extLst>
      <p:ext uri="{BB962C8B-B14F-4D97-AF65-F5344CB8AC3E}">
        <p14:creationId xmlns:p14="http://schemas.microsoft.com/office/powerpoint/2010/main" val="2830316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07585AF2-A5B2-4C9C-A710-424810BC4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54" y="2736502"/>
            <a:ext cx="5164756" cy="3847743"/>
          </a:xfrm>
          <a:prstGeom prst="rect">
            <a:avLst/>
          </a:prstGeom>
        </p:spPr>
      </p:pic>
      <p:sp>
        <p:nvSpPr>
          <p:cNvPr id="2" name="標題 1">
            <a:extLst>
              <a:ext uri="{FF2B5EF4-FFF2-40B4-BE49-F238E27FC236}">
                <a16:creationId xmlns:a16="http://schemas.microsoft.com/office/drawing/2014/main" id="{2EF784EF-675E-4FA2-A583-82A82B21B926}"/>
              </a:ext>
            </a:extLst>
          </p:cNvPr>
          <p:cNvSpPr>
            <a:spLocks noGrp="1"/>
          </p:cNvSpPr>
          <p:nvPr>
            <p:ph type="title"/>
          </p:nvPr>
        </p:nvSpPr>
        <p:spPr/>
        <p:txBody>
          <a:bodyPr/>
          <a:lstStyle/>
          <a:p>
            <a:r>
              <a:rPr lang="en-US" altLang="zh-TW" dirty="0"/>
              <a:t>How Digital Signatures Work</a:t>
            </a:r>
            <a:endParaRPr lang="zh-TW" altLang="en-US" dirty="0"/>
          </a:p>
        </p:txBody>
      </p:sp>
      <p:sp>
        <p:nvSpPr>
          <p:cNvPr id="3" name="內容版面配置區 2">
            <a:extLst>
              <a:ext uri="{FF2B5EF4-FFF2-40B4-BE49-F238E27FC236}">
                <a16:creationId xmlns:a16="http://schemas.microsoft.com/office/drawing/2014/main" id="{D4014D6F-3F4A-47B5-86C3-C012FB4D251F}"/>
              </a:ext>
            </a:extLst>
          </p:cNvPr>
          <p:cNvSpPr>
            <a:spLocks noGrp="1"/>
          </p:cNvSpPr>
          <p:nvPr>
            <p:ph idx="1"/>
          </p:nvPr>
        </p:nvSpPr>
        <p:spPr>
          <a:xfrm>
            <a:off x="838200" y="1381328"/>
            <a:ext cx="10515600" cy="4795635"/>
          </a:xfrm>
        </p:spPr>
        <p:txBody>
          <a:bodyPr/>
          <a:lstStyle/>
          <a:p>
            <a:pPr algn="just">
              <a:spcBef>
                <a:spcPts val="600"/>
              </a:spcBef>
            </a:pPr>
            <a:r>
              <a:rPr lang="en-US" altLang="zh-TW" dirty="0"/>
              <a:t>A digital signature is a mathematical scheme that consists of 2 parts. The first part is an algorithm for </a:t>
            </a:r>
            <a:r>
              <a:rPr lang="en-US" altLang="zh-TW" dirty="0">
                <a:solidFill>
                  <a:srgbClr val="FF0000"/>
                </a:solidFill>
              </a:rPr>
              <a:t>creating a signature, using a private key</a:t>
            </a:r>
            <a:r>
              <a:rPr lang="en-US" altLang="zh-TW" dirty="0"/>
              <a:t> (the signing key), </a:t>
            </a:r>
            <a:r>
              <a:rPr lang="en-US" altLang="zh-TW" dirty="0">
                <a:solidFill>
                  <a:srgbClr val="FF0000"/>
                </a:solidFill>
              </a:rPr>
              <a:t>from a message </a:t>
            </a:r>
            <a:r>
              <a:rPr lang="en-US" altLang="zh-TW" dirty="0"/>
              <a:t>(the transaction).</a:t>
            </a:r>
          </a:p>
        </p:txBody>
      </p:sp>
      <p:sp>
        <p:nvSpPr>
          <p:cNvPr id="4" name="投影片編號版面配置區 3">
            <a:extLst>
              <a:ext uri="{FF2B5EF4-FFF2-40B4-BE49-F238E27FC236}">
                <a16:creationId xmlns:a16="http://schemas.microsoft.com/office/drawing/2014/main" id="{CF134509-5180-4416-A7B2-9C14E4055851}"/>
              </a:ext>
            </a:extLst>
          </p:cNvPr>
          <p:cNvSpPr>
            <a:spLocks noGrp="1"/>
          </p:cNvSpPr>
          <p:nvPr>
            <p:ph type="sldNum" sz="quarter" idx="12"/>
          </p:nvPr>
        </p:nvSpPr>
        <p:spPr/>
        <p:txBody>
          <a:bodyPr/>
          <a:lstStyle/>
          <a:p>
            <a:fld id="{8C04AE96-B1B9-4ED2-B3ED-30B2680CEC7B}" type="slidenum">
              <a:rPr lang="zh-TW" altLang="en-US" smtClean="0"/>
              <a:pPr/>
              <a:t>25</a:t>
            </a:fld>
            <a:endParaRPr lang="zh-TW" altLang="en-US"/>
          </a:p>
        </p:txBody>
      </p:sp>
      <p:sp>
        <p:nvSpPr>
          <p:cNvPr id="9" name="矩形 8">
            <a:extLst>
              <a:ext uri="{FF2B5EF4-FFF2-40B4-BE49-F238E27FC236}">
                <a16:creationId xmlns:a16="http://schemas.microsoft.com/office/drawing/2014/main" id="{3AF0AFA9-F696-47D4-AC75-3E917EB3AB62}"/>
              </a:ext>
            </a:extLst>
          </p:cNvPr>
          <p:cNvSpPr/>
          <p:nvPr/>
        </p:nvSpPr>
        <p:spPr>
          <a:xfrm>
            <a:off x="838200" y="2736502"/>
            <a:ext cx="5257800" cy="1815882"/>
          </a:xfrm>
          <a:prstGeom prst="rect">
            <a:avLst/>
          </a:prstGeom>
        </p:spPr>
        <p:txBody>
          <a:bodyPr wrap="square">
            <a:spAutoFit/>
          </a:bodyPr>
          <a:lstStyle/>
          <a:p>
            <a:pPr marL="182563" indent="-182563" algn="just">
              <a:spcBef>
                <a:spcPts val="600"/>
              </a:spcBef>
              <a:buFont typeface="Arial" panose="020B0604020202020204" pitchFamily="34" charset="0"/>
              <a:buChar char="•"/>
            </a:pPr>
            <a:r>
              <a:rPr lang="en-US" altLang="zh-TW" sz="2800" dirty="0"/>
              <a:t>The second part is an algorithm that allows anyone to </a:t>
            </a:r>
            <a:r>
              <a:rPr lang="en-US" altLang="zh-TW" sz="2800" dirty="0">
                <a:solidFill>
                  <a:srgbClr val="0000FF"/>
                </a:solidFill>
              </a:rPr>
              <a:t>verify the signature, given also the message and a public key</a:t>
            </a:r>
            <a:r>
              <a:rPr lang="en-US" altLang="zh-TW" sz="2800" dirty="0"/>
              <a:t>.</a:t>
            </a:r>
            <a:endParaRPr lang="zh-TW" altLang="en-US" sz="2800" dirty="0"/>
          </a:p>
        </p:txBody>
      </p:sp>
      <p:pic>
        <p:nvPicPr>
          <p:cNvPr id="11" name="圖片 10">
            <a:extLst>
              <a:ext uri="{FF2B5EF4-FFF2-40B4-BE49-F238E27FC236}">
                <a16:creationId xmlns:a16="http://schemas.microsoft.com/office/drawing/2014/main" id="{EECCF730-E21C-4731-9ABC-5311152ADE11}"/>
              </a:ext>
            </a:extLst>
          </p:cNvPr>
          <p:cNvPicPr>
            <a:picLocks noChangeAspect="1"/>
          </p:cNvPicPr>
          <p:nvPr/>
        </p:nvPicPr>
        <p:blipFill rotWithShape="1">
          <a:blip r:embed="rId3">
            <a:extLst>
              <a:ext uri="{28A0092B-C50C-407E-A947-70E740481C1C}">
                <a14:useLocalDpi xmlns:a14="http://schemas.microsoft.com/office/drawing/2010/main" val="0"/>
              </a:ext>
            </a:extLst>
          </a:blip>
          <a:srcRect l="3597" t="23575" r="4153" b="7309"/>
          <a:stretch/>
        </p:blipFill>
        <p:spPr>
          <a:xfrm>
            <a:off x="1205330" y="4677878"/>
            <a:ext cx="4523540" cy="1906367"/>
          </a:xfrm>
          <a:prstGeom prst="rect">
            <a:avLst/>
          </a:prstGeom>
        </p:spPr>
      </p:pic>
    </p:spTree>
    <p:extLst>
      <p:ext uri="{BB962C8B-B14F-4D97-AF65-F5344CB8AC3E}">
        <p14:creationId xmlns:p14="http://schemas.microsoft.com/office/powerpoint/2010/main" val="179663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AF9810-B762-4E45-B643-9A3D7F64AD43}"/>
              </a:ext>
            </a:extLst>
          </p:cNvPr>
          <p:cNvSpPr>
            <a:spLocks noGrp="1"/>
          </p:cNvSpPr>
          <p:nvPr>
            <p:ph type="title"/>
          </p:nvPr>
        </p:nvSpPr>
        <p:spPr/>
        <p:txBody>
          <a:bodyPr/>
          <a:lstStyle/>
          <a:p>
            <a:r>
              <a:rPr lang="en-US" altLang="zh-TW" dirty="0"/>
              <a:t>Creating a Digital Signature</a:t>
            </a:r>
            <a:endParaRPr lang="zh-TW" altLang="en-US" dirty="0"/>
          </a:p>
        </p:txBody>
      </p:sp>
      <p:sp>
        <p:nvSpPr>
          <p:cNvPr id="3" name="內容版面配置區 2">
            <a:extLst>
              <a:ext uri="{FF2B5EF4-FFF2-40B4-BE49-F238E27FC236}">
                <a16:creationId xmlns:a16="http://schemas.microsoft.com/office/drawing/2014/main" id="{A26E7AEF-4D80-4479-B776-2DC4DC03B9A8}"/>
              </a:ext>
            </a:extLst>
          </p:cNvPr>
          <p:cNvSpPr>
            <a:spLocks noGrp="1"/>
          </p:cNvSpPr>
          <p:nvPr>
            <p:ph idx="1"/>
          </p:nvPr>
        </p:nvSpPr>
        <p:spPr/>
        <p:txBody>
          <a:bodyPr/>
          <a:lstStyle/>
          <a:p>
            <a:pPr algn="just"/>
            <a:r>
              <a:rPr lang="en-US" altLang="zh-TW" dirty="0"/>
              <a:t>In bitcoin’s implementation of the ECDSA algorithm, the “</a:t>
            </a:r>
            <a:r>
              <a:rPr lang="en-US" altLang="zh-TW" dirty="0">
                <a:solidFill>
                  <a:srgbClr val="0070C0"/>
                </a:solidFill>
              </a:rPr>
              <a:t>message</a:t>
            </a:r>
            <a:r>
              <a:rPr lang="en-US" altLang="zh-TW" dirty="0"/>
              <a:t>” being signed is the transaction, or more accurately a </a:t>
            </a:r>
            <a:r>
              <a:rPr lang="en-US" altLang="zh-TW" dirty="0">
                <a:solidFill>
                  <a:srgbClr val="0070C0"/>
                </a:solidFill>
              </a:rPr>
              <a:t>hash</a:t>
            </a:r>
            <a:r>
              <a:rPr lang="en-US" altLang="zh-TW" dirty="0"/>
              <a:t> of a specific subset of the data in the transaction</a:t>
            </a:r>
            <a:endParaRPr lang="zh-TW" altLang="en-US" dirty="0"/>
          </a:p>
        </p:txBody>
      </p:sp>
      <p:sp>
        <p:nvSpPr>
          <p:cNvPr id="4" name="投影片編號版面配置區 3">
            <a:extLst>
              <a:ext uri="{FF2B5EF4-FFF2-40B4-BE49-F238E27FC236}">
                <a16:creationId xmlns:a16="http://schemas.microsoft.com/office/drawing/2014/main" id="{E5E7B6FB-7423-4718-8E62-9EEED614435D}"/>
              </a:ext>
            </a:extLst>
          </p:cNvPr>
          <p:cNvSpPr>
            <a:spLocks noGrp="1"/>
          </p:cNvSpPr>
          <p:nvPr>
            <p:ph type="sldNum" sz="quarter" idx="12"/>
          </p:nvPr>
        </p:nvSpPr>
        <p:spPr/>
        <p:txBody>
          <a:bodyPr/>
          <a:lstStyle/>
          <a:p>
            <a:fld id="{8C04AE96-B1B9-4ED2-B3ED-30B2680CEC7B}" type="slidenum">
              <a:rPr lang="zh-TW" altLang="en-US" smtClean="0"/>
              <a:pPr/>
              <a:t>26</a:t>
            </a:fld>
            <a:endParaRPr lang="zh-TW" altLang="en-US"/>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4FCF34A3-CA94-4B4E-A98A-74DCB8D25DEF}"/>
                  </a:ext>
                </a:extLst>
              </p:cNvPr>
              <p:cNvSpPr txBox="1"/>
              <p:nvPr/>
            </p:nvSpPr>
            <p:spPr>
              <a:xfrm>
                <a:off x="1954286" y="2828406"/>
                <a:ext cx="3966086" cy="465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𝑆𝑖𝑔</m:t>
                      </m:r>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𝐹</m:t>
                          </m:r>
                        </m:e>
                        <m:sub>
                          <m:r>
                            <a:rPr lang="en-US" altLang="zh-TW" sz="2800" b="0" i="1" smtClean="0">
                              <a:latin typeface="Cambria Math" panose="02040503050406030204" pitchFamily="18" charset="0"/>
                            </a:rPr>
                            <m:t>𝑠𝑖𝑔</m:t>
                          </m:r>
                        </m:sub>
                      </m:sSub>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𝐹</m:t>
                          </m:r>
                        </m:e>
                        <m:sub>
                          <m:r>
                            <a:rPr lang="en-US" altLang="zh-TW" sz="2800" b="0" i="1" smtClean="0">
                              <a:latin typeface="Cambria Math" panose="02040503050406030204" pitchFamily="18" charset="0"/>
                            </a:rPr>
                            <m:t>h𝑎𝑠h</m:t>
                          </m:r>
                        </m:sub>
                      </m:sSub>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𝑚</m:t>
                          </m:r>
                        </m:e>
                      </m:d>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𝑑𝐴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7" name="文字方塊 6">
                <a:extLst>
                  <a:ext uri="{FF2B5EF4-FFF2-40B4-BE49-F238E27FC236}">
                    <a16:creationId xmlns:a16="http://schemas.microsoft.com/office/drawing/2014/main" id="{4FCF34A3-CA94-4B4E-A98A-74DCB8D25DEF}"/>
                  </a:ext>
                </a:extLst>
              </p:cNvPr>
              <p:cNvSpPr txBox="1">
                <a:spLocks noRot="1" noChangeAspect="1" noMove="1" noResize="1" noEditPoints="1" noAdjustHandles="1" noChangeArrowheads="1" noChangeShapeType="1" noTextEdit="1"/>
              </p:cNvSpPr>
              <p:nvPr/>
            </p:nvSpPr>
            <p:spPr>
              <a:xfrm>
                <a:off x="1954286" y="2828406"/>
                <a:ext cx="3966086" cy="465897"/>
              </a:xfrm>
              <a:prstGeom prst="rect">
                <a:avLst/>
              </a:prstGeom>
              <a:blipFill>
                <a:blip r:embed="rId2"/>
                <a:stretch>
                  <a:fillRect/>
                </a:stretch>
              </a:blipFill>
            </p:spPr>
            <p:txBody>
              <a:bodyPr/>
              <a:lstStyle/>
              <a:p>
                <a:r>
                  <a:rPr lang="zh-TW" altLang="en-US">
                    <a:noFill/>
                  </a:rPr>
                  <a:t> </a:t>
                </a:r>
              </a:p>
            </p:txBody>
          </p:sp>
        </mc:Fallback>
      </mc:AlternateContent>
      <p:pic>
        <p:nvPicPr>
          <p:cNvPr id="8" name="圖片 7">
            <a:extLst>
              <a:ext uri="{FF2B5EF4-FFF2-40B4-BE49-F238E27FC236}">
                <a16:creationId xmlns:a16="http://schemas.microsoft.com/office/drawing/2014/main" id="{2A1BB81B-764E-4AD4-8B3F-F2BD01D4AF78}"/>
              </a:ext>
            </a:extLst>
          </p:cNvPr>
          <p:cNvPicPr>
            <a:picLocks noChangeAspect="1"/>
          </p:cNvPicPr>
          <p:nvPr/>
        </p:nvPicPr>
        <p:blipFill>
          <a:blip r:embed="rId3"/>
          <a:stretch>
            <a:fillRect/>
          </a:stretch>
        </p:blipFill>
        <p:spPr>
          <a:xfrm>
            <a:off x="6764465" y="2894141"/>
            <a:ext cx="4589335" cy="3282821"/>
          </a:xfrm>
          <a:prstGeom prst="rect">
            <a:avLst/>
          </a:prstGeom>
        </p:spPr>
      </p:pic>
      <p:sp>
        <p:nvSpPr>
          <p:cNvPr id="10" name="矩形 9">
            <a:extLst>
              <a:ext uri="{FF2B5EF4-FFF2-40B4-BE49-F238E27FC236}">
                <a16:creationId xmlns:a16="http://schemas.microsoft.com/office/drawing/2014/main" id="{A40CC046-C383-40A8-8693-B984B4AC982F}"/>
              </a:ext>
            </a:extLst>
          </p:cNvPr>
          <p:cNvSpPr/>
          <p:nvPr/>
        </p:nvSpPr>
        <p:spPr>
          <a:xfrm>
            <a:off x="838199" y="3542834"/>
            <a:ext cx="5447098" cy="1815882"/>
          </a:xfrm>
          <a:prstGeom prst="rect">
            <a:avLst/>
          </a:prstGeom>
        </p:spPr>
        <p:txBody>
          <a:bodyPr wrap="square">
            <a:spAutoFit/>
          </a:bodyPr>
          <a:lstStyle/>
          <a:p>
            <a:pPr marL="269875" indent="-269875" algn="just">
              <a:buFont typeface="Arial" panose="020B0604020202020204" pitchFamily="34" charset="0"/>
              <a:buChar char="•"/>
            </a:pPr>
            <a:r>
              <a:rPr lang="en-US" altLang="zh-TW" sz="2800" dirty="0"/>
              <a:t>Function </a:t>
            </a:r>
            <a:r>
              <a:rPr lang="en-US" altLang="zh-TW" sz="2800" i="1" dirty="0" err="1">
                <a:solidFill>
                  <a:srgbClr val="0000FF"/>
                </a:solidFill>
              </a:rPr>
              <a:t>F</a:t>
            </a:r>
            <a:r>
              <a:rPr lang="en-US" altLang="zh-TW" sz="2800" i="1" baseline="-25000" dirty="0" err="1">
                <a:solidFill>
                  <a:srgbClr val="0000FF"/>
                </a:solidFill>
              </a:rPr>
              <a:t>sig</a:t>
            </a:r>
            <a:r>
              <a:rPr lang="en-US" altLang="zh-TW" sz="2800" i="1" dirty="0"/>
              <a:t> </a:t>
            </a:r>
            <a:r>
              <a:rPr lang="en-US" altLang="zh-TW" sz="2800" dirty="0"/>
              <a:t>produces a signature </a:t>
            </a:r>
            <a:r>
              <a:rPr lang="en-US" altLang="zh-TW" sz="2800" i="1" dirty="0">
                <a:solidFill>
                  <a:srgbClr val="FF0000"/>
                </a:solidFill>
              </a:rPr>
              <a:t>Sig</a:t>
            </a:r>
            <a:r>
              <a:rPr lang="en-US" altLang="zh-TW" sz="2800" dirty="0"/>
              <a:t> that is composed of two values, commonly referred to as R and S: </a:t>
            </a:r>
            <a:r>
              <a:rPr lang="en-US" altLang="zh-TW" sz="2800" dirty="0">
                <a:solidFill>
                  <a:srgbClr val="FF0000"/>
                </a:solidFill>
              </a:rPr>
              <a:t>Sig = (R, S)</a:t>
            </a:r>
          </a:p>
        </p:txBody>
      </p:sp>
    </p:spTree>
    <p:extLst>
      <p:ext uri="{BB962C8B-B14F-4D97-AF65-F5344CB8AC3E}">
        <p14:creationId xmlns:p14="http://schemas.microsoft.com/office/powerpoint/2010/main" val="2763548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F4CC05-1266-4909-9443-302CD9C15BE1}"/>
              </a:ext>
            </a:extLst>
          </p:cNvPr>
          <p:cNvSpPr>
            <a:spLocks noGrp="1"/>
          </p:cNvSpPr>
          <p:nvPr>
            <p:ph type="title"/>
          </p:nvPr>
        </p:nvSpPr>
        <p:spPr/>
        <p:txBody>
          <a:bodyPr/>
          <a:lstStyle/>
          <a:p>
            <a:r>
              <a:rPr lang="en-US" altLang="zh-TW" dirty="0"/>
              <a:t>Verifying the Signature</a:t>
            </a:r>
            <a:endParaRPr lang="zh-TW" altLang="en-US" dirty="0"/>
          </a:p>
        </p:txBody>
      </p:sp>
      <p:sp>
        <p:nvSpPr>
          <p:cNvPr id="3" name="內容版面配置區 2">
            <a:extLst>
              <a:ext uri="{FF2B5EF4-FFF2-40B4-BE49-F238E27FC236}">
                <a16:creationId xmlns:a16="http://schemas.microsoft.com/office/drawing/2014/main" id="{07AA7F6A-CB65-4ACB-BE5A-53CE02F211BD}"/>
              </a:ext>
            </a:extLst>
          </p:cNvPr>
          <p:cNvSpPr>
            <a:spLocks noGrp="1"/>
          </p:cNvSpPr>
          <p:nvPr>
            <p:ph idx="1"/>
          </p:nvPr>
        </p:nvSpPr>
        <p:spPr/>
        <p:txBody>
          <a:bodyPr>
            <a:normAutofit/>
          </a:bodyPr>
          <a:lstStyle/>
          <a:p>
            <a:pPr algn="just">
              <a:spcBef>
                <a:spcPts val="1200"/>
              </a:spcBef>
            </a:pPr>
            <a:r>
              <a:rPr lang="en-US" altLang="zh-TW" dirty="0"/>
              <a:t>To verify the signature, one must have the signature (R and S), the serialized transaction, and the public key (that corresponds to the private key used to create the signature).</a:t>
            </a:r>
          </a:p>
          <a:p>
            <a:pPr algn="just">
              <a:spcBef>
                <a:spcPts val="1200"/>
              </a:spcBef>
            </a:pPr>
            <a:r>
              <a:rPr lang="en-US" altLang="zh-TW" dirty="0"/>
              <a:t>Verification of a signature means “Only the owner of the private key that generated this public key could have produced this signature on this transaction.”</a:t>
            </a:r>
          </a:p>
          <a:p>
            <a:pPr algn="just">
              <a:spcBef>
                <a:spcPts val="1200"/>
              </a:spcBef>
            </a:pPr>
            <a:r>
              <a:rPr lang="en-US" altLang="zh-TW" dirty="0"/>
              <a:t>The signature verification algorithm takes the </a:t>
            </a:r>
            <a:r>
              <a:rPr lang="en-US" altLang="zh-TW" dirty="0">
                <a:solidFill>
                  <a:srgbClr val="0070C0"/>
                </a:solidFill>
              </a:rPr>
              <a:t>message</a:t>
            </a:r>
            <a:r>
              <a:rPr lang="en-US" altLang="zh-TW" dirty="0"/>
              <a:t> (a </a:t>
            </a:r>
            <a:r>
              <a:rPr lang="en-US" altLang="zh-TW" dirty="0">
                <a:solidFill>
                  <a:srgbClr val="0070C0"/>
                </a:solidFill>
              </a:rPr>
              <a:t>hash</a:t>
            </a:r>
            <a:r>
              <a:rPr lang="en-US" altLang="zh-TW" dirty="0"/>
              <a:t> of the transaction or parts of it), the signer’s </a:t>
            </a:r>
            <a:r>
              <a:rPr lang="en-US" altLang="zh-TW" dirty="0">
                <a:solidFill>
                  <a:srgbClr val="0070C0"/>
                </a:solidFill>
              </a:rPr>
              <a:t>public key </a:t>
            </a:r>
            <a:r>
              <a:rPr lang="en-US" altLang="zh-TW" dirty="0"/>
              <a:t>and the </a:t>
            </a:r>
            <a:r>
              <a:rPr lang="en-US" altLang="zh-TW" dirty="0">
                <a:solidFill>
                  <a:srgbClr val="0070C0"/>
                </a:solidFill>
              </a:rPr>
              <a:t>signature</a:t>
            </a:r>
            <a:r>
              <a:rPr lang="en-US" altLang="zh-TW" dirty="0"/>
              <a:t> (R and S values), and </a:t>
            </a:r>
            <a:r>
              <a:rPr lang="en-US" altLang="zh-TW" dirty="0">
                <a:solidFill>
                  <a:srgbClr val="0000FF"/>
                </a:solidFill>
              </a:rPr>
              <a:t>returns TRUE if the signature is valid for this message and public key</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8D95C03F-AC41-4AF1-A90B-4C16BE7B4CEC}"/>
              </a:ext>
            </a:extLst>
          </p:cNvPr>
          <p:cNvSpPr>
            <a:spLocks noGrp="1"/>
          </p:cNvSpPr>
          <p:nvPr>
            <p:ph type="sldNum" sz="quarter" idx="12"/>
          </p:nvPr>
        </p:nvSpPr>
        <p:spPr/>
        <p:txBody>
          <a:bodyPr/>
          <a:lstStyle/>
          <a:p>
            <a:fld id="{8C04AE96-B1B9-4ED2-B3ED-30B2680CEC7B}" type="slidenum">
              <a:rPr lang="zh-TW" altLang="en-US" smtClean="0"/>
              <a:pPr/>
              <a:t>27</a:t>
            </a:fld>
            <a:endParaRPr lang="zh-TW" altLang="en-US"/>
          </a:p>
        </p:txBody>
      </p:sp>
    </p:spTree>
    <p:extLst>
      <p:ext uri="{BB962C8B-B14F-4D97-AF65-F5344CB8AC3E}">
        <p14:creationId xmlns:p14="http://schemas.microsoft.com/office/powerpoint/2010/main" val="3252758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B7E0F3-E709-400F-A0CA-3B61A4AEAB67}"/>
              </a:ext>
            </a:extLst>
          </p:cNvPr>
          <p:cNvSpPr>
            <a:spLocks noGrp="1"/>
          </p:cNvSpPr>
          <p:nvPr>
            <p:ph type="title"/>
          </p:nvPr>
        </p:nvSpPr>
        <p:spPr/>
        <p:txBody>
          <a:bodyPr/>
          <a:lstStyle/>
          <a:p>
            <a:r>
              <a:rPr lang="en-US" altLang="zh-TW" dirty="0"/>
              <a:t>Signature Hash Types (SIGHASH)</a:t>
            </a:r>
            <a:endParaRPr lang="zh-TW" altLang="en-US" dirty="0"/>
          </a:p>
        </p:txBody>
      </p:sp>
      <p:sp>
        <p:nvSpPr>
          <p:cNvPr id="3" name="內容版面配置區 2">
            <a:extLst>
              <a:ext uri="{FF2B5EF4-FFF2-40B4-BE49-F238E27FC236}">
                <a16:creationId xmlns:a16="http://schemas.microsoft.com/office/drawing/2014/main" id="{C8A0DB52-20B0-4A5C-81C1-C45C121956DE}"/>
              </a:ext>
            </a:extLst>
          </p:cNvPr>
          <p:cNvSpPr>
            <a:spLocks noGrp="1"/>
          </p:cNvSpPr>
          <p:nvPr>
            <p:ph idx="1"/>
          </p:nvPr>
        </p:nvSpPr>
        <p:spPr>
          <a:xfrm>
            <a:off x="838200" y="1488332"/>
            <a:ext cx="10515600" cy="4868018"/>
          </a:xfrm>
        </p:spPr>
        <p:txBody>
          <a:bodyPr>
            <a:normAutofit/>
          </a:bodyPr>
          <a:lstStyle/>
          <a:p>
            <a:pPr algn="just">
              <a:spcBef>
                <a:spcPts val="1200"/>
              </a:spcBef>
            </a:pPr>
            <a:r>
              <a:rPr lang="en-US" altLang="zh-TW" dirty="0"/>
              <a:t>Bitcoin signatures have a way of </a:t>
            </a:r>
            <a:r>
              <a:rPr lang="en-US" altLang="zh-TW" dirty="0">
                <a:solidFill>
                  <a:srgbClr val="0070C0"/>
                </a:solidFill>
              </a:rPr>
              <a:t>indicating which part of a transaction’s data is included in the hash signed by the private key</a:t>
            </a:r>
            <a:r>
              <a:rPr lang="en-US" altLang="zh-TW" dirty="0"/>
              <a:t> using a </a:t>
            </a:r>
            <a:r>
              <a:rPr lang="en-US" altLang="zh-TW" dirty="0">
                <a:solidFill>
                  <a:srgbClr val="0000FF"/>
                </a:solidFill>
              </a:rPr>
              <a:t>SIGHASH flag</a:t>
            </a:r>
            <a:r>
              <a:rPr lang="en-US" altLang="zh-TW" dirty="0"/>
              <a:t>.</a:t>
            </a:r>
          </a:p>
          <a:p>
            <a:pPr algn="just">
              <a:spcBef>
                <a:spcPts val="1200"/>
              </a:spcBef>
            </a:pPr>
            <a:r>
              <a:rPr lang="en-US" altLang="zh-TW" dirty="0">
                <a:solidFill>
                  <a:srgbClr val="FF0000"/>
                </a:solidFill>
              </a:rPr>
              <a:t>Every signature has a SIGHASH flag and the flag can be different from to input to input</a:t>
            </a:r>
            <a:r>
              <a:rPr lang="en-US" altLang="zh-TW" dirty="0"/>
              <a:t>. A transaction with three signed inputs may have three signatures with different SIGHASH flags, </a:t>
            </a:r>
            <a:r>
              <a:rPr lang="en-US" altLang="zh-TW" dirty="0">
                <a:solidFill>
                  <a:srgbClr val="FF0000"/>
                </a:solidFill>
              </a:rPr>
              <a:t>each signature signing (committing) different parts of the transaction</a:t>
            </a:r>
            <a:r>
              <a:rPr lang="en-US" altLang="zh-TW" dirty="0"/>
              <a:t>.</a:t>
            </a:r>
          </a:p>
          <a:p>
            <a:pPr algn="just">
              <a:spcBef>
                <a:spcPts val="1200"/>
              </a:spcBef>
            </a:pPr>
            <a:r>
              <a:rPr lang="en-US" altLang="zh-TW" dirty="0"/>
              <a:t>Note also that bitcoin transactions may contain </a:t>
            </a:r>
            <a:r>
              <a:rPr lang="en-US" altLang="zh-TW" dirty="0">
                <a:solidFill>
                  <a:srgbClr val="0070C0"/>
                </a:solidFill>
              </a:rPr>
              <a:t>inputs from different “owners,” </a:t>
            </a:r>
            <a:r>
              <a:rPr lang="en-US" altLang="zh-TW" dirty="0"/>
              <a:t>who may sign only one input in a partially constructed (and invalid) transaction, collaborating with others to gather all the necessary signatures to make a valid transaction.</a:t>
            </a:r>
            <a:endParaRPr lang="zh-TW" altLang="en-US" dirty="0"/>
          </a:p>
        </p:txBody>
      </p:sp>
      <p:sp>
        <p:nvSpPr>
          <p:cNvPr id="4" name="投影片編號版面配置區 3">
            <a:extLst>
              <a:ext uri="{FF2B5EF4-FFF2-40B4-BE49-F238E27FC236}">
                <a16:creationId xmlns:a16="http://schemas.microsoft.com/office/drawing/2014/main" id="{6DB51C6B-157D-4EF2-A196-4E7A0BF6A4F8}"/>
              </a:ext>
            </a:extLst>
          </p:cNvPr>
          <p:cNvSpPr>
            <a:spLocks noGrp="1"/>
          </p:cNvSpPr>
          <p:nvPr>
            <p:ph type="sldNum" sz="quarter" idx="12"/>
          </p:nvPr>
        </p:nvSpPr>
        <p:spPr/>
        <p:txBody>
          <a:bodyPr/>
          <a:lstStyle/>
          <a:p>
            <a:fld id="{8C04AE96-B1B9-4ED2-B3ED-30B2680CEC7B}" type="slidenum">
              <a:rPr lang="zh-TW" altLang="en-US" smtClean="0"/>
              <a:pPr/>
              <a:t>28</a:t>
            </a:fld>
            <a:endParaRPr lang="zh-TW" altLang="en-US"/>
          </a:p>
        </p:txBody>
      </p:sp>
    </p:spTree>
    <p:extLst>
      <p:ext uri="{BB962C8B-B14F-4D97-AF65-F5344CB8AC3E}">
        <p14:creationId xmlns:p14="http://schemas.microsoft.com/office/powerpoint/2010/main" val="3423258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089F1BEF-DA0F-4AB5-A519-863A14685F08}"/>
              </a:ext>
            </a:extLst>
          </p:cNvPr>
          <p:cNvPicPr>
            <a:picLocks noChangeAspect="1"/>
          </p:cNvPicPr>
          <p:nvPr/>
        </p:nvPicPr>
        <p:blipFill>
          <a:blip r:embed="rId2"/>
          <a:stretch>
            <a:fillRect/>
          </a:stretch>
        </p:blipFill>
        <p:spPr>
          <a:xfrm>
            <a:off x="6175407" y="4153602"/>
            <a:ext cx="5397576" cy="2385310"/>
          </a:xfrm>
          <a:prstGeom prst="rect">
            <a:avLst/>
          </a:prstGeom>
        </p:spPr>
      </p:pic>
      <p:sp>
        <p:nvSpPr>
          <p:cNvPr id="2" name="標題 1">
            <a:extLst>
              <a:ext uri="{FF2B5EF4-FFF2-40B4-BE49-F238E27FC236}">
                <a16:creationId xmlns:a16="http://schemas.microsoft.com/office/drawing/2014/main" id="{3C82CE7A-29C0-4575-9AB3-8A550BEEE080}"/>
              </a:ext>
            </a:extLst>
          </p:cNvPr>
          <p:cNvSpPr>
            <a:spLocks noGrp="1"/>
          </p:cNvSpPr>
          <p:nvPr>
            <p:ph type="title"/>
          </p:nvPr>
        </p:nvSpPr>
        <p:spPr>
          <a:xfrm>
            <a:off x="838200" y="365126"/>
            <a:ext cx="10515600" cy="833640"/>
          </a:xfrm>
        </p:spPr>
        <p:txBody>
          <a:bodyPr/>
          <a:lstStyle/>
          <a:p>
            <a:r>
              <a:rPr lang="en-US" altLang="zh-TW" dirty="0"/>
              <a:t>ECDSA Math (1/2)</a:t>
            </a:r>
            <a:endParaRPr lang="zh-TW" altLang="en-US" dirty="0"/>
          </a:p>
        </p:txBody>
      </p:sp>
      <p:sp>
        <p:nvSpPr>
          <p:cNvPr id="3" name="內容版面配置區 2">
            <a:extLst>
              <a:ext uri="{FF2B5EF4-FFF2-40B4-BE49-F238E27FC236}">
                <a16:creationId xmlns:a16="http://schemas.microsoft.com/office/drawing/2014/main" id="{A1BD7D0B-591A-4FDE-A218-BF1D1F34436E}"/>
              </a:ext>
            </a:extLst>
          </p:cNvPr>
          <p:cNvSpPr>
            <a:spLocks noGrp="1"/>
          </p:cNvSpPr>
          <p:nvPr>
            <p:ph idx="1"/>
          </p:nvPr>
        </p:nvSpPr>
        <p:spPr>
          <a:xfrm>
            <a:off x="838200" y="1280160"/>
            <a:ext cx="10515600" cy="4896803"/>
          </a:xfrm>
        </p:spPr>
        <p:txBody>
          <a:bodyPr/>
          <a:lstStyle/>
          <a:p>
            <a:pPr algn="just">
              <a:spcBef>
                <a:spcPts val="1200"/>
              </a:spcBef>
            </a:pPr>
            <a:r>
              <a:rPr lang="en-US" altLang="zh-TW" dirty="0"/>
              <a:t>The signature algorithm first generates an </a:t>
            </a:r>
            <a:r>
              <a:rPr lang="en-US" altLang="zh-TW" dirty="0">
                <a:solidFill>
                  <a:srgbClr val="0000FF"/>
                </a:solidFill>
              </a:rPr>
              <a:t>ephemeral (temporary) private public key pair</a:t>
            </a:r>
            <a:r>
              <a:rPr lang="en-US" altLang="zh-TW" dirty="0"/>
              <a:t>: a random number </a:t>
            </a:r>
            <a:r>
              <a:rPr lang="en-US" altLang="zh-TW" i="1" dirty="0">
                <a:solidFill>
                  <a:srgbClr val="FF0000"/>
                </a:solidFill>
              </a:rPr>
              <a:t>k</a:t>
            </a:r>
            <a:r>
              <a:rPr lang="en-US" altLang="zh-TW" dirty="0"/>
              <a:t> as the </a:t>
            </a:r>
            <a:r>
              <a:rPr lang="en-US" altLang="zh-TW" dirty="0">
                <a:solidFill>
                  <a:srgbClr val="FF0000"/>
                </a:solidFill>
              </a:rPr>
              <a:t>temporary private key</a:t>
            </a:r>
            <a:r>
              <a:rPr lang="en-US" altLang="zh-TW" dirty="0"/>
              <a:t> and the corresponding </a:t>
            </a:r>
            <a:r>
              <a:rPr lang="en-US" altLang="zh-TW" dirty="0">
                <a:solidFill>
                  <a:srgbClr val="0000FF"/>
                </a:solidFill>
              </a:rPr>
              <a:t>temporary public key </a:t>
            </a:r>
            <a:r>
              <a:rPr lang="en-US" altLang="zh-TW" i="1" dirty="0">
                <a:solidFill>
                  <a:srgbClr val="0000FF"/>
                </a:solidFill>
              </a:rPr>
              <a:t>P </a:t>
            </a:r>
            <a:r>
              <a:rPr lang="en-US" altLang="zh-TW" dirty="0"/>
              <a:t>(≠</a:t>
            </a:r>
            <a:r>
              <a:rPr lang="en-US" altLang="zh-TW" i="1" dirty="0"/>
              <a:t>p</a:t>
            </a:r>
            <a:r>
              <a:rPr lang="en-US" altLang="zh-TW" dirty="0"/>
              <a:t>).</a:t>
            </a:r>
          </a:p>
          <a:p>
            <a:pPr algn="just">
              <a:spcBef>
                <a:spcPts val="1200"/>
              </a:spcBef>
            </a:pPr>
            <a:r>
              <a:rPr lang="en-US" altLang="zh-TW" dirty="0"/>
              <a:t>The </a:t>
            </a:r>
            <a:r>
              <a:rPr lang="en-US" altLang="zh-TW" i="1" dirty="0">
                <a:solidFill>
                  <a:srgbClr val="FF0000"/>
                </a:solidFill>
              </a:rPr>
              <a:t>R</a:t>
            </a:r>
            <a:r>
              <a:rPr lang="en-US" altLang="zh-TW" dirty="0"/>
              <a:t> </a:t>
            </a:r>
            <a:r>
              <a:rPr lang="en-US" altLang="zh-TW" dirty="0">
                <a:solidFill>
                  <a:srgbClr val="FF0000"/>
                </a:solidFill>
              </a:rPr>
              <a:t>value of the digital signature</a:t>
            </a:r>
            <a:r>
              <a:rPr lang="en-US" altLang="zh-TW" dirty="0"/>
              <a:t> is then </a:t>
            </a:r>
            <a:r>
              <a:rPr lang="en-US" altLang="zh-TW" dirty="0">
                <a:solidFill>
                  <a:srgbClr val="0000FF"/>
                </a:solidFill>
              </a:rPr>
              <a:t>the x coordinate </a:t>
            </a:r>
            <a:r>
              <a:rPr lang="en-US" altLang="zh-TW" dirty="0"/>
              <a:t>of the ephemeral public key </a:t>
            </a:r>
            <a:r>
              <a:rPr lang="en-US" altLang="zh-TW" i="1" dirty="0"/>
              <a:t>P</a:t>
            </a:r>
            <a:r>
              <a:rPr lang="en-US" altLang="zh-TW" dirty="0"/>
              <a:t>.</a:t>
            </a:r>
          </a:p>
          <a:p>
            <a:pPr>
              <a:spcBef>
                <a:spcPts val="1200"/>
              </a:spcBef>
            </a:pPr>
            <a:r>
              <a:rPr lang="en-US" altLang="zh-TW" dirty="0"/>
              <a:t>The algorithm calculates the </a:t>
            </a:r>
            <a:r>
              <a:rPr lang="en-US" altLang="zh-TW" i="1" dirty="0">
                <a:solidFill>
                  <a:srgbClr val="FF0000"/>
                </a:solidFill>
              </a:rPr>
              <a:t>S</a:t>
            </a:r>
            <a:r>
              <a:rPr lang="en-US" altLang="zh-TW" dirty="0"/>
              <a:t> value of the signature:</a:t>
            </a:r>
            <a:endParaRPr lang="zh-TW" altLang="en-US" dirty="0"/>
          </a:p>
        </p:txBody>
      </p:sp>
      <p:sp>
        <p:nvSpPr>
          <p:cNvPr id="4" name="投影片編號版面配置區 3">
            <a:extLst>
              <a:ext uri="{FF2B5EF4-FFF2-40B4-BE49-F238E27FC236}">
                <a16:creationId xmlns:a16="http://schemas.microsoft.com/office/drawing/2014/main" id="{890D5058-F875-49F6-9177-B07D18267F46}"/>
              </a:ext>
            </a:extLst>
          </p:cNvPr>
          <p:cNvSpPr>
            <a:spLocks noGrp="1"/>
          </p:cNvSpPr>
          <p:nvPr>
            <p:ph type="sldNum" sz="quarter" idx="12"/>
          </p:nvPr>
        </p:nvSpPr>
        <p:spPr/>
        <p:txBody>
          <a:bodyPr/>
          <a:lstStyle/>
          <a:p>
            <a:fld id="{8C04AE96-B1B9-4ED2-B3ED-30B2680CEC7B}" type="slidenum">
              <a:rPr lang="zh-TW" altLang="en-US" smtClean="0"/>
              <a:pPr/>
              <a:t>29</a:t>
            </a:fld>
            <a:endParaRPr lang="zh-TW" altLang="en-US"/>
          </a:p>
        </p:txBody>
      </p:sp>
      <p:pic>
        <p:nvPicPr>
          <p:cNvPr id="5" name="圖片 4">
            <a:extLst>
              <a:ext uri="{FF2B5EF4-FFF2-40B4-BE49-F238E27FC236}">
                <a16:creationId xmlns:a16="http://schemas.microsoft.com/office/drawing/2014/main" id="{BBEFF653-10F8-408F-8B68-1C13DCAEBD79}"/>
              </a:ext>
            </a:extLst>
          </p:cNvPr>
          <p:cNvPicPr>
            <a:picLocks noChangeAspect="1"/>
          </p:cNvPicPr>
          <p:nvPr/>
        </p:nvPicPr>
        <p:blipFill>
          <a:blip r:embed="rId3"/>
          <a:stretch>
            <a:fillRect/>
          </a:stretch>
        </p:blipFill>
        <p:spPr>
          <a:xfrm>
            <a:off x="1101741" y="4153602"/>
            <a:ext cx="4810125" cy="514350"/>
          </a:xfrm>
          <a:prstGeom prst="rect">
            <a:avLst/>
          </a:prstGeom>
        </p:spPr>
      </p:pic>
      <p:sp>
        <p:nvSpPr>
          <p:cNvPr id="7" name="矩形 6">
            <a:extLst>
              <a:ext uri="{FF2B5EF4-FFF2-40B4-BE49-F238E27FC236}">
                <a16:creationId xmlns:a16="http://schemas.microsoft.com/office/drawing/2014/main" id="{F28869A4-8756-4305-A171-5F679867078C}"/>
              </a:ext>
            </a:extLst>
          </p:cNvPr>
          <p:cNvSpPr/>
          <p:nvPr/>
        </p:nvSpPr>
        <p:spPr>
          <a:xfrm rot="20754921">
            <a:off x="1900081" y="5129301"/>
            <a:ext cx="2620442" cy="830997"/>
          </a:xfrm>
          <a:prstGeom prst="rect">
            <a:avLst/>
          </a:prstGeom>
        </p:spPr>
        <p:txBody>
          <a:bodyPr wrap="square">
            <a:spAutoFit/>
          </a:bodyPr>
          <a:lstStyle/>
          <a:p>
            <a:pPr algn="ctr"/>
            <a:r>
              <a:rPr lang="en-US" altLang="zh-TW" sz="2400" dirty="0">
                <a:solidFill>
                  <a:srgbClr val="7030A0"/>
                </a:solidFill>
              </a:rPr>
              <a:t>Complex &amp; difficult to understand!</a:t>
            </a:r>
            <a:endParaRPr lang="zh-TW" altLang="en-US" sz="2400" dirty="0">
              <a:solidFill>
                <a:srgbClr val="7030A0"/>
              </a:solidFill>
            </a:endParaRPr>
          </a:p>
        </p:txBody>
      </p:sp>
      <p:sp>
        <p:nvSpPr>
          <p:cNvPr id="8" name="矩形 7">
            <a:extLst>
              <a:ext uri="{FF2B5EF4-FFF2-40B4-BE49-F238E27FC236}">
                <a16:creationId xmlns:a16="http://schemas.microsoft.com/office/drawing/2014/main" id="{E1729F89-97AD-455A-9DB2-29B6E0D8A928}"/>
              </a:ext>
            </a:extLst>
          </p:cNvPr>
          <p:cNvSpPr/>
          <p:nvPr/>
        </p:nvSpPr>
        <p:spPr>
          <a:xfrm>
            <a:off x="6175407" y="4153602"/>
            <a:ext cx="3507073" cy="4082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2307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982919-061A-49D0-9C87-A576E288C354}"/>
              </a:ext>
            </a:extLst>
          </p:cNvPr>
          <p:cNvSpPr>
            <a:spLocks noGrp="1"/>
          </p:cNvSpPr>
          <p:nvPr>
            <p:ph type="title"/>
          </p:nvPr>
        </p:nvSpPr>
        <p:spPr/>
        <p:txBody>
          <a:bodyPr/>
          <a:lstStyle/>
          <a:p>
            <a:r>
              <a:rPr lang="en-US" altLang="zh-TW" dirty="0"/>
              <a:t>Transactions in Detail</a:t>
            </a:r>
            <a:endParaRPr lang="zh-TW" altLang="en-US" dirty="0"/>
          </a:p>
        </p:txBody>
      </p:sp>
      <p:pic>
        <p:nvPicPr>
          <p:cNvPr id="6" name="內容版面配置區 5">
            <a:extLst>
              <a:ext uri="{FF2B5EF4-FFF2-40B4-BE49-F238E27FC236}">
                <a16:creationId xmlns:a16="http://schemas.microsoft.com/office/drawing/2014/main" id="{AE1FE2AA-021D-4484-B9DA-57C6D761EE4F}"/>
              </a:ext>
            </a:extLst>
          </p:cNvPr>
          <p:cNvPicPr>
            <a:picLocks noGrp="1" noChangeAspect="1"/>
          </p:cNvPicPr>
          <p:nvPr>
            <p:ph idx="1"/>
          </p:nvPr>
        </p:nvPicPr>
        <p:blipFill rotWithShape="1">
          <a:blip r:embed="rId2"/>
          <a:srcRect t="2726"/>
          <a:stretch/>
        </p:blipFill>
        <p:spPr>
          <a:xfrm>
            <a:off x="1521515" y="1313066"/>
            <a:ext cx="9148970" cy="5111547"/>
          </a:xfrm>
          <a:prstGeom prst="rect">
            <a:avLst/>
          </a:prstGeom>
        </p:spPr>
      </p:pic>
      <p:sp>
        <p:nvSpPr>
          <p:cNvPr id="4" name="投影片編號版面配置區 3">
            <a:extLst>
              <a:ext uri="{FF2B5EF4-FFF2-40B4-BE49-F238E27FC236}">
                <a16:creationId xmlns:a16="http://schemas.microsoft.com/office/drawing/2014/main" id="{B39A7E20-1B1D-4533-96F2-141BEF669BF6}"/>
              </a:ext>
            </a:extLst>
          </p:cNvPr>
          <p:cNvSpPr>
            <a:spLocks noGrp="1"/>
          </p:cNvSpPr>
          <p:nvPr>
            <p:ph type="sldNum" sz="quarter" idx="12"/>
          </p:nvPr>
        </p:nvSpPr>
        <p:spPr/>
        <p:txBody>
          <a:bodyPr/>
          <a:lstStyle/>
          <a:p>
            <a:fld id="{8C04AE96-B1B9-4ED2-B3ED-30B2680CEC7B}" type="slidenum">
              <a:rPr lang="zh-TW" altLang="en-US" smtClean="0"/>
              <a:pPr/>
              <a:t>3</a:t>
            </a:fld>
            <a:endParaRPr lang="zh-TW" altLang="en-US"/>
          </a:p>
        </p:txBody>
      </p:sp>
      <p:sp>
        <p:nvSpPr>
          <p:cNvPr id="7" name="矩形 6">
            <a:extLst>
              <a:ext uri="{FF2B5EF4-FFF2-40B4-BE49-F238E27FC236}">
                <a16:creationId xmlns:a16="http://schemas.microsoft.com/office/drawing/2014/main" id="{111B3338-B32C-43DB-B545-1C198B95D516}"/>
              </a:ext>
            </a:extLst>
          </p:cNvPr>
          <p:cNvSpPr/>
          <p:nvPr/>
        </p:nvSpPr>
        <p:spPr>
          <a:xfrm>
            <a:off x="7990185" y="1283707"/>
            <a:ext cx="2839239" cy="461665"/>
          </a:xfrm>
          <a:prstGeom prst="rect">
            <a:avLst/>
          </a:prstGeom>
        </p:spPr>
        <p:txBody>
          <a:bodyPr wrap="none">
            <a:spAutoFit/>
          </a:bodyPr>
          <a:lstStyle/>
          <a:p>
            <a:r>
              <a:rPr lang="en-US" altLang="zh-TW" sz="2400" dirty="0">
                <a:solidFill>
                  <a:srgbClr val="0000FF"/>
                </a:solidFill>
              </a:rPr>
              <a:t>(via a block explorer)</a:t>
            </a:r>
            <a:endParaRPr lang="zh-TW" altLang="en-US" sz="2400" dirty="0">
              <a:solidFill>
                <a:srgbClr val="0000FF"/>
              </a:solidFill>
            </a:endParaRPr>
          </a:p>
        </p:txBody>
      </p:sp>
      <p:sp>
        <p:nvSpPr>
          <p:cNvPr id="3" name="手繪多邊形: 圖案 2">
            <a:extLst>
              <a:ext uri="{FF2B5EF4-FFF2-40B4-BE49-F238E27FC236}">
                <a16:creationId xmlns:a16="http://schemas.microsoft.com/office/drawing/2014/main" id="{C05BF423-DCFB-4068-9986-1C2A79D3034A}"/>
              </a:ext>
            </a:extLst>
          </p:cNvPr>
          <p:cNvSpPr/>
          <p:nvPr/>
        </p:nvSpPr>
        <p:spPr>
          <a:xfrm>
            <a:off x="3628724" y="3012707"/>
            <a:ext cx="4870383" cy="375386"/>
          </a:xfrm>
          <a:custGeom>
            <a:avLst/>
            <a:gdLst>
              <a:gd name="connsiteX0" fmla="*/ 0 w 4870383"/>
              <a:gd name="connsiteY0" fmla="*/ 0 h 394636"/>
              <a:gd name="connsiteX1" fmla="*/ 0 w 4870383"/>
              <a:gd name="connsiteY1" fmla="*/ 394636 h 394636"/>
              <a:gd name="connsiteX2" fmla="*/ 4870383 w 4870383"/>
              <a:gd name="connsiteY2" fmla="*/ 394636 h 394636"/>
              <a:gd name="connsiteX3" fmla="*/ 4870383 w 4870383"/>
              <a:gd name="connsiteY3" fmla="*/ 125129 h 394636"/>
            </a:gdLst>
            <a:ahLst/>
            <a:cxnLst>
              <a:cxn ang="0">
                <a:pos x="connsiteX0" y="connsiteY0"/>
              </a:cxn>
              <a:cxn ang="0">
                <a:pos x="connsiteX1" y="connsiteY1"/>
              </a:cxn>
              <a:cxn ang="0">
                <a:pos x="connsiteX2" y="connsiteY2"/>
              </a:cxn>
              <a:cxn ang="0">
                <a:pos x="connsiteX3" y="connsiteY3"/>
              </a:cxn>
            </a:cxnLst>
            <a:rect l="l" t="t" r="r" b="b"/>
            <a:pathLst>
              <a:path w="4870383" h="394636">
                <a:moveTo>
                  <a:pt x="0" y="0"/>
                </a:moveTo>
                <a:lnTo>
                  <a:pt x="0" y="394636"/>
                </a:lnTo>
                <a:lnTo>
                  <a:pt x="4870383" y="394636"/>
                </a:lnTo>
                <a:lnTo>
                  <a:pt x="4870383" y="125129"/>
                </a:lnTo>
              </a:path>
            </a:pathLst>
          </a:custGeom>
          <a:noFill/>
          <a:ln>
            <a:solidFill>
              <a:srgbClr val="00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59685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82CE7A-29C0-4575-9AB3-8A550BEEE080}"/>
              </a:ext>
            </a:extLst>
          </p:cNvPr>
          <p:cNvSpPr>
            <a:spLocks noGrp="1"/>
          </p:cNvSpPr>
          <p:nvPr>
            <p:ph type="title"/>
          </p:nvPr>
        </p:nvSpPr>
        <p:spPr>
          <a:xfrm>
            <a:off x="838200" y="365126"/>
            <a:ext cx="10515600" cy="833640"/>
          </a:xfrm>
        </p:spPr>
        <p:txBody>
          <a:bodyPr/>
          <a:lstStyle/>
          <a:p>
            <a:r>
              <a:rPr lang="en-US" altLang="zh-TW" dirty="0"/>
              <a:t>ECDSA Math (2/2)</a:t>
            </a:r>
            <a:endParaRPr lang="zh-TW" altLang="en-US" dirty="0"/>
          </a:p>
        </p:txBody>
      </p:sp>
      <p:sp>
        <p:nvSpPr>
          <p:cNvPr id="3" name="內容版面配置區 2">
            <a:extLst>
              <a:ext uri="{FF2B5EF4-FFF2-40B4-BE49-F238E27FC236}">
                <a16:creationId xmlns:a16="http://schemas.microsoft.com/office/drawing/2014/main" id="{A1BD7D0B-591A-4FDE-A218-BF1D1F34436E}"/>
              </a:ext>
            </a:extLst>
          </p:cNvPr>
          <p:cNvSpPr>
            <a:spLocks noGrp="1"/>
          </p:cNvSpPr>
          <p:nvPr>
            <p:ph idx="1"/>
          </p:nvPr>
        </p:nvSpPr>
        <p:spPr>
          <a:xfrm>
            <a:off x="838200" y="1280160"/>
            <a:ext cx="10515600" cy="4896803"/>
          </a:xfrm>
        </p:spPr>
        <p:txBody>
          <a:bodyPr/>
          <a:lstStyle/>
          <a:p>
            <a:pPr algn="just">
              <a:spcBef>
                <a:spcPts val="1200"/>
              </a:spcBef>
            </a:pPr>
            <a:r>
              <a:rPr lang="en-US" altLang="zh-TW" dirty="0"/>
              <a:t>Verification is the inverse of the signature generation function, </a:t>
            </a:r>
            <a:r>
              <a:rPr lang="en-US" altLang="zh-TW" dirty="0">
                <a:solidFill>
                  <a:srgbClr val="FF0000"/>
                </a:solidFill>
              </a:rPr>
              <a:t>using the </a:t>
            </a:r>
            <a:r>
              <a:rPr lang="en-US" altLang="zh-TW" i="1" dirty="0">
                <a:solidFill>
                  <a:srgbClr val="FF0000"/>
                </a:solidFill>
              </a:rPr>
              <a:t>R</a:t>
            </a:r>
            <a:r>
              <a:rPr lang="en-US" altLang="zh-TW" dirty="0">
                <a:solidFill>
                  <a:srgbClr val="FF0000"/>
                </a:solidFill>
              </a:rPr>
              <a:t>, </a:t>
            </a:r>
            <a:r>
              <a:rPr lang="en-US" altLang="zh-TW" i="1" dirty="0">
                <a:solidFill>
                  <a:srgbClr val="FF0000"/>
                </a:solidFill>
              </a:rPr>
              <a:t>S</a:t>
            </a:r>
            <a:r>
              <a:rPr lang="en-US" altLang="zh-TW" dirty="0">
                <a:solidFill>
                  <a:srgbClr val="FF0000"/>
                </a:solidFill>
              </a:rPr>
              <a:t> values </a:t>
            </a:r>
            <a:r>
              <a:rPr lang="en-US" altLang="zh-TW" dirty="0"/>
              <a:t>and the </a:t>
            </a:r>
            <a:r>
              <a:rPr lang="en-US" altLang="zh-TW" dirty="0">
                <a:solidFill>
                  <a:srgbClr val="0070C0"/>
                </a:solidFill>
              </a:rPr>
              <a:t>public key </a:t>
            </a:r>
            <a:r>
              <a:rPr lang="en-US" altLang="zh-TW" i="1" dirty="0">
                <a:solidFill>
                  <a:srgbClr val="0070C0"/>
                </a:solidFill>
              </a:rPr>
              <a:t>Qa</a:t>
            </a:r>
            <a:r>
              <a:rPr lang="en-US" altLang="zh-TW" dirty="0">
                <a:solidFill>
                  <a:srgbClr val="0070C0"/>
                </a:solidFill>
              </a:rPr>
              <a:t> </a:t>
            </a:r>
            <a:r>
              <a:rPr lang="en-US" altLang="zh-TW" dirty="0"/>
              <a:t>to calculate a value </a:t>
            </a:r>
            <a:r>
              <a:rPr lang="en-US" altLang="zh-TW" i="1" dirty="0">
                <a:solidFill>
                  <a:srgbClr val="0000FF"/>
                </a:solidFill>
              </a:rPr>
              <a:t>P</a:t>
            </a:r>
            <a:r>
              <a:rPr lang="en-US" altLang="zh-TW" dirty="0"/>
              <a:t>, which is a point on the elliptic curve.</a:t>
            </a:r>
            <a:endParaRPr lang="zh-TW" altLang="en-US" dirty="0"/>
          </a:p>
        </p:txBody>
      </p:sp>
      <p:sp>
        <p:nvSpPr>
          <p:cNvPr id="4" name="投影片編號版面配置區 3">
            <a:extLst>
              <a:ext uri="{FF2B5EF4-FFF2-40B4-BE49-F238E27FC236}">
                <a16:creationId xmlns:a16="http://schemas.microsoft.com/office/drawing/2014/main" id="{890D5058-F875-49F6-9177-B07D18267F46}"/>
              </a:ext>
            </a:extLst>
          </p:cNvPr>
          <p:cNvSpPr>
            <a:spLocks noGrp="1"/>
          </p:cNvSpPr>
          <p:nvPr>
            <p:ph type="sldNum" sz="quarter" idx="12"/>
          </p:nvPr>
        </p:nvSpPr>
        <p:spPr/>
        <p:txBody>
          <a:bodyPr/>
          <a:lstStyle/>
          <a:p>
            <a:fld id="{8C04AE96-B1B9-4ED2-B3ED-30B2680CEC7B}" type="slidenum">
              <a:rPr lang="zh-TW" altLang="en-US" smtClean="0"/>
              <a:pPr/>
              <a:t>30</a:t>
            </a:fld>
            <a:endParaRPr lang="zh-TW" altLang="en-US"/>
          </a:p>
        </p:txBody>
      </p:sp>
      <p:pic>
        <p:nvPicPr>
          <p:cNvPr id="7" name="圖片 6">
            <a:extLst>
              <a:ext uri="{FF2B5EF4-FFF2-40B4-BE49-F238E27FC236}">
                <a16:creationId xmlns:a16="http://schemas.microsoft.com/office/drawing/2014/main" id="{F1B1478E-98A3-4A59-A450-B98B76B18BA8}"/>
              </a:ext>
            </a:extLst>
          </p:cNvPr>
          <p:cNvPicPr>
            <a:picLocks noChangeAspect="1"/>
          </p:cNvPicPr>
          <p:nvPr/>
        </p:nvPicPr>
        <p:blipFill>
          <a:blip r:embed="rId2"/>
          <a:stretch>
            <a:fillRect/>
          </a:stretch>
        </p:blipFill>
        <p:spPr>
          <a:xfrm>
            <a:off x="1060784" y="2763002"/>
            <a:ext cx="5257800" cy="561975"/>
          </a:xfrm>
          <a:prstGeom prst="rect">
            <a:avLst/>
          </a:prstGeom>
        </p:spPr>
      </p:pic>
      <p:pic>
        <p:nvPicPr>
          <p:cNvPr id="8" name="圖片 7">
            <a:extLst>
              <a:ext uri="{FF2B5EF4-FFF2-40B4-BE49-F238E27FC236}">
                <a16:creationId xmlns:a16="http://schemas.microsoft.com/office/drawing/2014/main" id="{F73553DF-E773-4E97-BDF9-9F1E25AD1ECD}"/>
              </a:ext>
            </a:extLst>
          </p:cNvPr>
          <p:cNvPicPr>
            <a:picLocks noChangeAspect="1"/>
          </p:cNvPicPr>
          <p:nvPr/>
        </p:nvPicPr>
        <p:blipFill>
          <a:blip r:embed="rId3"/>
          <a:stretch>
            <a:fillRect/>
          </a:stretch>
        </p:blipFill>
        <p:spPr>
          <a:xfrm>
            <a:off x="6537384" y="2907381"/>
            <a:ext cx="4944100" cy="2533851"/>
          </a:xfrm>
          <a:prstGeom prst="rect">
            <a:avLst/>
          </a:prstGeom>
        </p:spPr>
      </p:pic>
      <p:sp>
        <p:nvSpPr>
          <p:cNvPr id="9" name="矩形 8">
            <a:extLst>
              <a:ext uri="{FF2B5EF4-FFF2-40B4-BE49-F238E27FC236}">
                <a16:creationId xmlns:a16="http://schemas.microsoft.com/office/drawing/2014/main" id="{27CE3784-4356-4332-A49E-5A510EDDE321}"/>
              </a:ext>
            </a:extLst>
          </p:cNvPr>
          <p:cNvSpPr/>
          <p:nvPr/>
        </p:nvSpPr>
        <p:spPr>
          <a:xfrm>
            <a:off x="838200" y="3455284"/>
            <a:ext cx="5081337" cy="1815882"/>
          </a:xfrm>
          <a:prstGeom prst="rect">
            <a:avLst/>
          </a:prstGeom>
        </p:spPr>
        <p:txBody>
          <a:bodyPr wrap="square">
            <a:spAutoFit/>
          </a:bodyPr>
          <a:lstStyle/>
          <a:p>
            <a:pPr marL="285750" indent="-285750" algn="just">
              <a:buFont typeface="Arial" panose="020B0604020202020204" pitchFamily="34" charset="0"/>
              <a:buChar char="•"/>
            </a:pPr>
            <a:r>
              <a:rPr lang="en-US" altLang="zh-TW" sz="2800" dirty="0"/>
              <a:t>If </a:t>
            </a:r>
            <a:r>
              <a:rPr lang="en-US" altLang="zh-TW" sz="2800" dirty="0">
                <a:solidFill>
                  <a:srgbClr val="0000FF"/>
                </a:solidFill>
              </a:rPr>
              <a:t>x coordinate of the calculated point </a:t>
            </a:r>
            <a:r>
              <a:rPr lang="en-US" altLang="zh-TW" sz="2800" i="1" dirty="0">
                <a:solidFill>
                  <a:srgbClr val="0000FF"/>
                </a:solidFill>
              </a:rPr>
              <a:t>P</a:t>
            </a:r>
            <a:r>
              <a:rPr lang="en-US" altLang="zh-TW" sz="2800" dirty="0"/>
              <a:t> is </a:t>
            </a:r>
            <a:r>
              <a:rPr lang="en-US" altLang="zh-TW" sz="2800" dirty="0">
                <a:solidFill>
                  <a:srgbClr val="FF0000"/>
                </a:solidFill>
              </a:rPr>
              <a:t>equal to </a:t>
            </a:r>
            <a:r>
              <a:rPr lang="en-US" altLang="zh-TW" sz="2800" i="1" dirty="0">
                <a:solidFill>
                  <a:srgbClr val="FF0000"/>
                </a:solidFill>
              </a:rPr>
              <a:t>R</a:t>
            </a:r>
            <a:r>
              <a:rPr lang="en-US" altLang="zh-TW" sz="2800" dirty="0"/>
              <a:t>, then the verifier can conclude that the signature is valid.</a:t>
            </a:r>
          </a:p>
        </p:txBody>
      </p:sp>
      <p:sp>
        <p:nvSpPr>
          <p:cNvPr id="10" name="矩形 9">
            <a:extLst>
              <a:ext uri="{FF2B5EF4-FFF2-40B4-BE49-F238E27FC236}">
                <a16:creationId xmlns:a16="http://schemas.microsoft.com/office/drawing/2014/main" id="{E391027D-CDB7-486C-B11D-4D52D53FB2C8}"/>
              </a:ext>
            </a:extLst>
          </p:cNvPr>
          <p:cNvSpPr/>
          <p:nvPr/>
        </p:nvSpPr>
        <p:spPr>
          <a:xfrm>
            <a:off x="1099473" y="5522626"/>
            <a:ext cx="9199559" cy="400110"/>
          </a:xfrm>
          <a:prstGeom prst="rect">
            <a:avLst/>
          </a:prstGeom>
        </p:spPr>
        <p:txBody>
          <a:bodyPr wrap="square">
            <a:spAutoFit/>
          </a:bodyPr>
          <a:lstStyle/>
          <a:p>
            <a:r>
              <a:rPr lang="en-US" altLang="zh-TW" sz="2000" dirty="0"/>
              <a:t>(</a:t>
            </a:r>
            <a:r>
              <a:rPr lang="en-US" altLang="zh-TW" sz="2000" dirty="0">
                <a:solidFill>
                  <a:srgbClr val="FF0000"/>
                </a:solidFill>
              </a:rPr>
              <a:t>Note that in verifying the signature, the private key </a:t>
            </a:r>
            <a:r>
              <a:rPr lang="en-US" altLang="zh-TW" sz="2000" i="1" dirty="0" err="1">
                <a:solidFill>
                  <a:srgbClr val="FF0000"/>
                </a:solidFill>
                <a:latin typeface="Times New Roman" panose="02020603050405020304" pitchFamily="18" charset="0"/>
                <a:cs typeface="Times New Roman" panose="02020603050405020304" pitchFamily="18" charset="0"/>
              </a:rPr>
              <a:t>dA</a:t>
            </a:r>
            <a:r>
              <a:rPr lang="en-US" altLang="zh-TW" sz="2000" dirty="0">
                <a:solidFill>
                  <a:srgbClr val="FF0000"/>
                </a:solidFill>
              </a:rPr>
              <a:t> is neither known nor revealed</a:t>
            </a:r>
            <a:r>
              <a:rPr lang="en-US" altLang="zh-TW" sz="2000" dirty="0"/>
              <a:t>.)</a:t>
            </a:r>
          </a:p>
        </p:txBody>
      </p:sp>
    </p:spTree>
    <p:extLst>
      <p:ext uri="{BB962C8B-B14F-4D97-AF65-F5344CB8AC3E}">
        <p14:creationId xmlns:p14="http://schemas.microsoft.com/office/powerpoint/2010/main" val="2921604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23135F-55B4-4AA5-ADCA-FA601708600F}"/>
              </a:ext>
            </a:extLst>
          </p:cNvPr>
          <p:cNvSpPr>
            <a:spLocks noGrp="1"/>
          </p:cNvSpPr>
          <p:nvPr>
            <p:ph type="title"/>
          </p:nvPr>
        </p:nvSpPr>
        <p:spPr/>
        <p:txBody>
          <a:bodyPr/>
          <a:lstStyle/>
          <a:p>
            <a:r>
              <a:rPr lang="en-US" altLang="zh-TW" dirty="0"/>
              <a:t>Importance of Randomness in Signatures</a:t>
            </a:r>
            <a:endParaRPr lang="zh-TW" altLang="en-US" dirty="0"/>
          </a:p>
        </p:txBody>
      </p:sp>
      <p:sp>
        <p:nvSpPr>
          <p:cNvPr id="3" name="內容版面配置區 2">
            <a:extLst>
              <a:ext uri="{FF2B5EF4-FFF2-40B4-BE49-F238E27FC236}">
                <a16:creationId xmlns:a16="http://schemas.microsoft.com/office/drawing/2014/main" id="{1A093E16-DC2D-4CF9-BDF1-67047F25F9A3}"/>
              </a:ext>
            </a:extLst>
          </p:cNvPr>
          <p:cNvSpPr>
            <a:spLocks noGrp="1"/>
          </p:cNvSpPr>
          <p:nvPr>
            <p:ph idx="1"/>
          </p:nvPr>
        </p:nvSpPr>
        <p:spPr/>
        <p:txBody>
          <a:bodyPr>
            <a:normAutofit/>
          </a:bodyPr>
          <a:lstStyle/>
          <a:p>
            <a:pPr algn="just">
              <a:spcBef>
                <a:spcPts val="1200"/>
              </a:spcBef>
            </a:pPr>
            <a:r>
              <a:rPr lang="en-US" altLang="zh-TW" dirty="0"/>
              <a:t>The signature generation algorithm uses a </a:t>
            </a:r>
            <a:r>
              <a:rPr lang="en-US" altLang="zh-TW" dirty="0">
                <a:solidFill>
                  <a:srgbClr val="0000FF"/>
                </a:solidFill>
              </a:rPr>
              <a:t>random key </a:t>
            </a:r>
            <a:r>
              <a:rPr lang="en-US" altLang="zh-TW" i="1" dirty="0">
                <a:solidFill>
                  <a:srgbClr val="0000FF"/>
                </a:solidFill>
              </a:rPr>
              <a:t>k</a:t>
            </a:r>
            <a:r>
              <a:rPr lang="en-US" altLang="zh-TW" dirty="0"/>
              <a:t>, as the basis for an ephemeral private/public key pair. </a:t>
            </a:r>
            <a:r>
              <a:rPr lang="en-US" altLang="zh-TW" dirty="0">
                <a:solidFill>
                  <a:srgbClr val="0070C0"/>
                </a:solidFill>
              </a:rPr>
              <a:t>The value of k is not important, as long as it is random</a:t>
            </a:r>
            <a:r>
              <a:rPr lang="en-US" altLang="zh-TW" dirty="0"/>
              <a:t>.</a:t>
            </a:r>
          </a:p>
          <a:p>
            <a:pPr algn="just">
              <a:spcBef>
                <a:spcPts val="1200"/>
              </a:spcBef>
            </a:pPr>
            <a:r>
              <a:rPr lang="en-US" altLang="zh-TW" dirty="0"/>
              <a:t>If the same value </a:t>
            </a:r>
            <a:r>
              <a:rPr lang="en-US" altLang="zh-TW" i="1" dirty="0"/>
              <a:t>k</a:t>
            </a:r>
            <a:r>
              <a:rPr lang="en-US" altLang="zh-TW" dirty="0"/>
              <a:t> is used to produce two signatures on different messages (transactions), then the signing private key can be calculated by anyone. </a:t>
            </a:r>
            <a:r>
              <a:rPr lang="en-US" altLang="zh-TW" dirty="0">
                <a:solidFill>
                  <a:srgbClr val="FF0000"/>
                </a:solidFill>
              </a:rPr>
              <a:t>Reuse of the same value for </a:t>
            </a:r>
            <a:r>
              <a:rPr lang="en-US" altLang="zh-TW" i="1" dirty="0">
                <a:solidFill>
                  <a:srgbClr val="FF0000"/>
                </a:solidFill>
              </a:rPr>
              <a:t>k</a:t>
            </a:r>
            <a:r>
              <a:rPr lang="en-US" altLang="zh-TW" dirty="0">
                <a:solidFill>
                  <a:srgbClr val="FF0000"/>
                </a:solidFill>
              </a:rPr>
              <a:t> in a signature algorithm leads to exposure of the private key!</a:t>
            </a:r>
          </a:p>
          <a:p>
            <a:pPr algn="just">
              <a:spcBef>
                <a:spcPts val="1200"/>
              </a:spcBef>
            </a:pPr>
            <a:r>
              <a:rPr lang="en-US" altLang="zh-TW" dirty="0"/>
              <a:t>This is not just a theoretical possibility. We have seen this issue lead to exposure of private keys in a few different implementations of transaction signing algorithms in bitcoin.</a:t>
            </a:r>
            <a:endParaRPr lang="zh-TW" altLang="en-US" dirty="0"/>
          </a:p>
        </p:txBody>
      </p:sp>
      <p:sp>
        <p:nvSpPr>
          <p:cNvPr id="4" name="投影片編號版面配置區 3">
            <a:extLst>
              <a:ext uri="{FF2B5EF4-FFF2-40B4-BE49-F238E27FC236}">
                <a16:creationId xmlns:a16="http://schemas.microsoft.com/office/drawing/2014/main" id="{F51D7052-4AC1-4DB2-8944-D2F5BD8052C6}"/>
              </a:ext>
            </a:extLst>
          </p:cNvPr>
          <p:cNvSpPr>
            <a:spLocks noGrp="1"/>
          </p:cNvSpPr>
          <p:nvPr>
            <p:ph type="sldNum" sz="quarter" idx="12"/>
          </p:nvPr>
        </p:nvSpPr>
        <p:spPr/>
        <p:txBody>
          <a:bodyPr/>
          <a:lstStyle/>
          <a:p>
            <a:fld id="{8C04AE96-B1B9-4ED2-B3ED-30B2680CEC7B}" type="slidenum">
              <a:rPr lang="zh-TW" altLang="en-US" smtClean="0"/>
              <a:pPr/>
              <a:t>31</a:t>
            </a:fld>
            <a:endParaRPr lang="zh-TW" altLang="en-US"/>
          </a:p>
        </p:txBody>
      </p:sp>
    </p:spTree>
    <p:extLst>
      <p:ext uri="{BB962C8B-B14F-4D97-AF65-F5344CB8AC3E}">
        <p14:creationId xmlns:p14="http://schemas.microsoft.com/office/powerpoint/2010/main" val="2650712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707EDE-F9B5-4572-8327-579C7F186348}"/>
              </a:ext>
            </a:extLst>
          </p:cNvPr>
          <p:cNvSpPr>
            <a:spLocks noGrp="1"/>
          </p:cNvSpPr>
          <p:nvPr>
            <p:ph type="title"/>
          </p:nvPr>
        </p:nvSpPr>
        <p:spPr/>
        <p:txBody>
          <a:bodyPr>
            <a:normAutofit/>
          </a:bodyPr>
          <a:lstStyle/>
          <a:p>
            <a:r>
              <a:rPr lang="en-US" altLang="zh-TW" dirty="0">
                <a:solidFill>
                  <a:srgbClr val="0070C0"/>
                </a:solidFill>
              </a:rPr>
              <a:t>Advanced Transactions and Scripting</a:t>
            </a:r>
            <a:endParaRPr lang="zh-TW" altLang="en-US" dirty="0">
              <a:solidFill>
                <a:srgbClr val="0070C0"/>
              </a:solidFill>
            </a:endParaRPr>
          </a:p>
        </p:txBody>
      </p:sp>
      <p:sp>
        <p:nvSpPr>
          <p:cNvPr id="4" name="投影片編號版面配置區 3">
            <a:extLst>
              <a:ext uri="{FF2B5EF4-FFF2-40B4-BE49-F238E27FC236}">
                <a16:creationId xmlns:a16="http://schemas.microsoft.com/office/drawing/2014/main" id="{757294BA-102A-4EE1-9D94-EDE6269FD62D}"/>
              </a:ext>
            </a:extLst>
          </p:cNvPr>
          <p:cNvSpPr>
            <a:spLocks noGrp="1"/>
          </p:cNvSpPr>
          <p:nvPr>
            <p:ph type="sldNum" sz="quarter" idx="12"/>
          </p:nvPr>
        </p:nvSpPr>
        <p:spPr/>
        <p:txBody>
          <a:bodyPr/>
          <a:lstStyle/>
          <a:p>
            <a:fld id="{8C04AE96-B1B9-4ED2-B3ED-30B2680CEC7B}" type="slidenum">
              <a:rPr lang="zh-TW" altLang="en-US" smtClean="0"/>
              <a:pPr/>
              <a:t>32</a:t>
            </a:fld>
            <a:endParaRPr lang="zh-TW" altLang="en-US"/>
          </a:p>
        </p:txBody>
      </p:sp>
      <p:pic>
        <p:nvPicPr>
          <p:cNvPr id="10" name="圖片 9">
            <a:extLst>
              <a:ext uri="{FF2B5EF4-FFF2-40B4-BE49-F238E27FC236}">
                <a16:creationId xmlns:a16="http://schemas.microsoft.com/office/drawing/2014/main" id="{061DA7B6-3A3E-43A6-89DC-68046AC15B51}"/>
              </a:ext>
            </a:extLst>
          </p:cNvPr>
          <p:cNvPicPr>
            <a:picLocks noChangeAspect="1"/>
          </p:cNvPicPr>
          <p:nvPr/>
        </p:nvPicPr>
        <p:blipFill rotWithShape="1">
          <a:blip r:embed="rId2">
            <a:extLst>
              <a:ext uri="{28A0092B-C50C-407E-A947-70E740481C1C}">
                <a14:useLocalDpi xmlns:a14="http://schemas.microsoft.com/office/drawing/2010/main" val="0"/>
              </a:ext>
            </a:extLst>
          </a:blip>
          <a:srcRect t="4070" b="5324"/>
          <a:stretch/>
        </p:blipFill>
        <p:spPr>
          <a:xfrm>
            <a:off x="876568" y="1930009"/>
            <a:ext cx="4614324" cy="2696938"/>
          </a:xfrm>
          <a:prstGeom prst="rect">
            <a:avLst/>
          </a:prstGeom>
        </p:spPr>
      </p:pic>
      <p:sp>
        <p:nvSpPr>
          <p:cNvPr id="13" name="矩形 12">
            <a:extLst>
              <a:ext uri="{FF2B5EF4-FFF2-40B4-BE49-F238E27FC236}">
                <a16:creationId xmlns:a16="http://schemas.microsoft.com/office/drawing/2014/main" id="{10C67A77-8880-4B3A-87A3-953C36ED8C69}"/>
              </a:ext>
            </a:extLst>
          </p:cNvPr>
          <p:cNvSpPr/>
          <p:nvPr/>
        </p:nvSpPr>
        <p:spPr>
          <a:xfrm>
            <a:off x="6969282" y="1304328"/>
            <a:ext cx="3174010" cy="523220"/>
          </a:xfrm>
          <a:prstGeom prst="rect">
            <a:avLst/>
          </a:prstGeom>
        </p:spPr>
        <p:txBody>
          <a:bodyPr wrap="none">
            <a:spAutoFit/>
          </a:bodyPr>
          <a:lstStyle/>
          <a:p>
            <a:pPr marL="285750" indent="-285750">
              <a:buFont typeface="Arial" panose="020B0604020202020204" pitchFamily="34" charset="0"/>
              <a:buChar char="•"/>
            </a:pPr>
            <a:r>
              <a:rPr lang="en-US" altLang="zh-TW" sz="2800" dirty="0"/>
              <a:t>Pay-to-Script-Hash</a:t>
            </a:r>
            <a:endParaRPr lang="zh-TW" altLang="en-US" sz="2800" dirty="0"/>
          </a:p>
        </p:txBody>
      </p:sp>
      <p:sp>
        <p:nvSpPr>
          <p:cNvPr id="15" name="矩形 14">
            <a:extLst>
              <a:ext uri="{FF2B5EF4-FFF2-40B4-BE49-F238E27FC236}">
                <a16:creationId xmlns:a16="http://schemas.microsoft.com/office/drawing/2014/main" id="{40EB2B27-B833-4DA9-B3EA-477EB0BB1F7D}"/>
              </a:ext>
            </a:extLst>
          </p:cNvPr>
          <p:cNvSpPr/>
          <p:nvPr/>
        </p:nvSpPr>
        <p:spPr>
          <a:xfrm>
            <a:off x="1723009" y="1304328"/>
            <a:ext cx="2609945" cy="523220"/>
          </a:xfrm>
          <a:prstGeom prst="rect">
            <a:avLst/>
          </a:prstGeom>
        </p:spPr>
        <p:txBody>
          <a:bodyPr wrap="none">
            <a:spAutoFit/>
          </a:bodyPr>
          <a:lstStyle/>
          <a:p>
            <a:pPr marL="285750" indent="-285750">
              <a:buFont typeface="Arial" panose="020B0604020202020204" pitchFamily="34" charset="0"/>
              <a:buChar char="•"/>
            </a:pPr>
            <a:r>
              <a:rPr lang="en-US" altLang="zh-TW" sz="2800" dirty="0"/>
              <a:t>Multisignature</a:t>
            </a:r>
          </a:p>
        </p:txBody>
      </p:sp>
      <p:pic>
        <p:nvPicPr>
          <p:cNvPr id="17" name="圖片 16">
            <a:extLst>
              <a:ext uri="{FF2B5EF4-FFF2-40B4-BE49-F238E27FC236}">
                <a16:creationId xmlns:a16="http://schemas.microsoft.com/office/drawing/2014/main" id="{FF845E7A-38A5-4550-A1AD-CE88A5F70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612" y="1930009"/>
            <a:ext cx="5862456" cy="2696938"/>
          </a:xfrm>
          <a:prstGeom prst="rect">
            <a:avLst/>
          </a:prstGeom>
        </p:spPr>
      </p:pic>
      <p:sp>
        <p:nvSpPr>
          <p:cNvPr id="20" name="矩形 19">
            <a:extLst>
              <a:ext uri="{FF2B5EF4-FFF2-40B4-BE49-F238E27FC236}">
                <a16:creationId xmlns:a16="http://schemas.microsoft.com/office/drawing/2014/main" id="{25EA03CA-063F-49BC-8859-7DE3FC23ECC4}"/>
              </a:ext>
            </a:extLst>
          </p:cNvPr>
          <p:cNvSpPr/>
          <p:nvPr/>
        </p:nvSpPr>
        <p:spPr>
          <a:xfrm>
            <a:off x="1723009" y="4782119"/>
            <a:ext cx="1918987" cy="523220"/>
          </a:xfrm>
          <a:prstGeom prst="rect">
            <a:avLst/>
          </a:prstGeom>
        </p:spPr>
        <p:txBody>
          <a:bodyPr wrap="none">
            <a:spAutoFit/>
          </a:bodyPr>
          <a:lstStyle/>
          <a:p>
            <a:pPr marL="285750" indent="-285750">
              <a:buFont typeface="Arial" panose="020B0604020202020204" pitchFamily="34" charset="0"/>
              <a:buChar char="•"/>
            </a:pPr>
            <a:r>
              <a:rPr lang="en-US" altLang="zh-TW" sz="2800" dirty="0"/>
              <a:t>Timelocks</a:t>
            </a:r>
          </a:p>
        </p:txBody>
      </p:sp>
      <p:pic>
        <p:nvPicPr>
          <p:cNvPr id="24" name="圖片 23">
            <a:extLst>
              <a:ext uri="{FF2B5EF4-FFF2-40B4-BE49-F238E27FC236}">
                <a16:creationId xmlns:a16="http://schemas.microsoft.com/office/drawing/2014/main" id="{4F5BD5C6-02E5-43AB-8855-ED7242570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2937" y="4909722"/>
            <a:ext cx="2425734" cy="1410886"/>
          </a:xfrm>
          <a:prstGeom prst="rect">
            <a:avLst/>
          </a:prstGeom>
        </p:spPr>
      </p:pic>
      <p:sp>
        <p:nvSpPr>
          <p:cNvPr id="26" name="矩形 25">
            <a:extLst>
              <a:ext uri="{FF2B5EF4-FFF2-40B4-BE49-F238E27FC236}">
                <a16:creationId xmlns:a16="http://schemas.microsoft.com/office/drawing/2014/main" id="{BE5C52DB-4FFB-4153-956E-5E5B20AB1883}"/>
              </a:ext>
            </a:extLst>
          </p:cNvPr>
          <p:cNvSpPr/>
          <p:nvPr/>
        </p:nvSpPr>
        <p:spPr>
          <a:xfrm>
            <a:off x="6969282" y="4782119"/>
            <a:ext cx="4273025" cy="954107"/>
          </a:xfrm>
          <a:prstGeom prst="rect">
            <a:avLst/>
          </a:prstGeom>
        </p:spPr>
        <p:txBody>
          <a:bodyPr wrap="square">
            <a:spAutoFit/>
          </a:bodyPr>
          <a:lstStyle/>
          <a:p>
            <a:pPr marL="285750" indent="-285750">
              <a:buFont typeface="Arial" panose="020B0604020202020204" pitchFamily="34" charset="0"/>
              <a:buChar char="•"/>
            </a:pPr>
            <a:r>
              <a:rPr lang="en-US" altLang="zh-TW" sz="2800" dirty="0"/>
              <a:t>Data Recording Output (RETURN)</a:t>
            </a:r>
          </a:p>
        </p:txBody>
      </p:sp>
      <p:sp>
        <p:nvSpPr>
          <p:cNvPr id="12" name="矩形 11">
            <a:extLst>
              <a:ext uri="{FF2B5EF4-FFF2-40B4-BE49-F238E27FC236}">
                <a16:creationId xmlns:a16="http://schemas.microsoft.com/office/drawing/2014/main" id="{E26C4FEC-D81E-4C65-9023-007F99DD4329}"/>
              </a:ext>
            </a:extLst>
          </p:cNvPr>
          <p:cNvSpPr/>
          <p:nvPr/>
        </p:nvSpPr>
        <p:spPr>
          <a:xfrm>
            <a:off x="6969282" y="5890719"/>
            <a:ext cx="3435627" cy="523220"/>
          </a:xfrm>
          <a:prstGeom prst="rect">
            <a:avLst/>
          </a:prstGeom>
        </p:spPr>
        <p:txBody>
          <a:bodyPr wrap="square">
            <a:spAutoFit/>
          </a:bodyPr>
          <a:lstStyle/>
          <a:p>
            <a:pPr marL="285750" indent="-285750">
              <a:buFont typeface="Arial" panose="020B0604020202020204" pitchFamily="34" charset="0"/>
              <a:buChar char="•"/>
            </a:pPr>
            <a:r>
              <a:rPr lang="en-US" altLang="zh-TW" sz="2800" dirty="0"/>
              <a:t>Conditional Clauses</a:t>
            </a:r>
          </a:p>
        </p:txBody>
      </p:sp>
    </p:spTree>
    <p:extLst>
      <p:ext uri="{BB962C8B-B14F-4D97-AF65-F5344CB8AC3E}">
        <p14:creationId xmlns:p14="http://schemas.microsoft.com/office/powerpoint/2010/main" val="4256555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885257-7F0E-4164-90B8-8B9A01965E7E}"/>
              </a:ext>
            </a:extLst>
          </p:cNvPr>
          <p:cNvSpPr>
            <a:spLocks noGrp="1"/>
          </p:cNvSpPr>
          <p:nvPr>
            <p:ph type="title"/>
          </p:nvPr>
        </p:nvSpPr>
        <p:spPr>
          <a:xfrm>
            <a:off x="838200" y="365125"/>
            <a:ext cx="10515600" cy="1016203"/>
          </a:xfrm>
        </p:spPr>
        <p:txBody>
          <a:bodyPr/>
          <a:lstStyle/>
          <a:p>
            <a:r>
              <a:rPr lang="en-US" altLang="zh-TW" dirty="0">
                <a:solidFill>
                  <a:srgbClr val="0070C0"/>
                </a:solidFill>
              </a:rPr>
              <a:t>Multisignature</a:t>
            </a:r>
            <a:r>
              <a:rPr lang="en-US" altLang="zh-TW" dirty="0"/>
              <a:t> (1/2)</a:t>
            </a:r>
            <a:endParaRPr lang="zh-TW" altLang="en-US" dirty="0"/>
          </a:p>
        </p:txBody>
      </p:sp>
      <p:sp>
        <p:nvSpPr>
          <p:cNvPr id="3" name="內容版面配置區 2">
            <a:extLst>
              <a:ext uri="{FF2B5EF4-FFF2-40B4-BE49-F238E27FC236}">
                <a16:creationId xmlns:a16="http://schemas.microsoft.com/office/drawing/2014/main" id="{341C533F-5C87-4C92-8956-68C344893847}"/>
              </a:ext>
            </a:extLst>
          </p:cNvPr>
          <p:cNvSpPr>
            <a:spLocks noGrp="1"/>
          </p:cNvSpPr>
          <p:nvPr>
            <p:ph idx="1"/>
          </p:nvPr>
        </p:nvSpPr>
        <p:spPr>
          <a:xfrm>
            <a:off x="838200" y="1488332"/>
            <a:ext cx="10515600" cy="4868018"/>
          </a:xfrm>
        </p:spPr>
        <p:txBody>
          <a:bodyPr>
            <a:normAutofit/>
          </a:bodyPr>
          <a:lstStyle/>
          <a:p>
            <a:pPr algn="just">
              <a:spcBef>
                <a:spcPts val="1200"/>
              </a:spcBef>
            </a:pPr>
            <a:r>
              <a:rPr lang="en-US" altLang="zh-TW" dirty="0"/>
              <a:t>Multisignature scripts set a condition where </a:t>
            </a:r>
            <a:r>
              <a:rPr lang="en-US" altLang="zh-TW" dirty="0">
                <a:solidFill>
                  <a:srgbClr val="0000FF"/>
                </a:solidFill>
              </a:rPr>
              <a:t>N public keys are recorded in the script </a:t>
            </a:r>
            <a:r>
              <a:rPr lang="en-US" altLang="zh-TW" dirty="0"/>
              <a:t>and </a:t>
            </a:r>
            <a:r>
              <a:rPr lang="en-US" altLang="zh-TW" dirty="0">
                <a:solidFill>
                  <a:srgbClr val="0000FF"/>
                </a:solidFill>
              </a:rPr>
              <a:t>at least M of those must provide signatures to unlock the funds</a:t>
            </a:r>
            <a:r>
              <a:rPr lang="en-US" altLang="zh-TW" dirty="0"/>
              <a:t>. This is also known as an </a:t>
            </a:r>
            <a:r>
              <a:rPr lang="en-US" altLang="zh-TW" dirty="0">
                <a:solidFill>
                  <a:srgbClr val="FF0000"/>
                </a:solidFill>
              </a:rPr>
              <a:t>M-of-N scheme</a:t>
            </a:r>
            <a:r>
              <a:rPr lang="en-US" altLang="zh-TW" dirty="0"/>
              <a:t>.</a:t>
            </a:r>
          </a:p>
          <a:p>
            <a:pPr lvl="1" algn="just">
              <a:spcBef>
                <a:spcPts val="1200"/>
              </a:spcBef>
            </a:pPr>
            <a:r>
              <a:rPr lang="en-US" altLang="zh-TW" dirty="0"/>
              <a:t>At this time (from the book), standard multisignature scripts are limited to at most 15 listed public keys</a:t>
            </a:r>
          </a:p>
          <a:p>
            <a:pPr algn="just">
              <a:spcBef>
                <a:spcPts val="1800"/>
              </a:spcBef>
            </a:pPr>
            <a:r>
              <a:rPr lang="en-US" altLang="zh-TW" dirty="0"/>
              <a:t>A locking script setting a 2-of-3 multisignature condition looks like this:</a:t>
            </a:r>
          </a:p>
          <a:p>
            <a:pPr algn="just"/>
            <a:endParaRPr lang="en-US" altLang="zh-TW" dirty="0"/>
          </a:p>
          <a:p>
            <a:pPr algn="just">
              <a:spcBef>
                <a:spcPts val="1800"/>
              </a:spcBef>
            </a:pPr>
            <a:r>
              <a:rPr lang="en-US" altLang="zh-TW" dirty="0"/>
              <a:t>The preceding locking script can be satisfied with an unlocking script containing pairs of signatures and public keys:</a:t>
            </a:r>
            <a:endParaRPr lang="zh-TW" altLang="en-US" dirty="0"/>
          </a:p>
        </p:txBody>
      </p:sp>
      <p:sp>
        <p:nvSpPr>
          <p:cNvPr id="4" name="投影片編號版面配置區 3">
            <a:extLst>
              <a:ext uri="{FF2B5EF4-FFF2-40B4-BE49-F238E27FC236}">
                <a16:creationId xmlns:a16="http://schemas.microsoft.com/office/drawing/2014/main" id="{B94F5063-EE25-4ACA-8270-86366F5607A0}"/>
              </a:ext>
            </a:extLst>
          </p:cNvPr>
          <p:cNvSpPr>
            <a:spLocks noGrp="1"/>
          </p:cNvSpPr>
          <p:nvPr>
            <p:ph type="sldNum" sz="quarter" idx="12"/>
          </p:nvPr>
        </p:nvSpPr>
        <p:spPr/>
        <p:txBody>
          <a:bodyPr/>
          <a:lstStyle/>
          <a:p>
            <a:fld id="{8C04AE96-B1B9-4ED2-B3ED-30B2680CEC7B}" type="slidenum">
              <a:rPr lang="zh-TW" altLang="en-US" smtClean="0"/>
              <a:pPr/>
              <a:t>33</a:t>
            </a:fld>
            <a:endParaRPr lang="zh-TW" altLang="en-US"/>
          </a:p>
        </p:txBody>
      </p:sp>
      <p:pic>
        <p:nvPicPr>
          <p:cNvPr id="6" name="圖片 5">
            <a:extLst>
              <a:ext uri="{FF2B5EF4-FFF2-40B4-BE49-F238E27FC236}">
                <a16:creationId xmlns:a16="http://schemas.microsoft.com/office/drawing/2014/main" id="{374240EC-8A78-44EF-B2E1-60B92F3D26E6}"/>
              </a:ext>
            </a:extLst>
          </p:cNvPr>
          <p:cNvPicPr>
            <a:picLocks noChangeAspect="1"/>
          </p:cNvPicPr>
          <p:nvPr/>
        </p:nvPicPr>
        <p:blipFill>
          <a:blip r:embed="rId2"/>
          <a:stretch>
            <a:fillRect/>
          </a:stretch>
        </p:blipFill>
        <p:spPr>
          <a:xfrm>
            <a:off x="1704975" y="4148740"/>
            <a:ext cx="8782050" cy="504825"/>
          </a:xfrm>
          <a:prstGeom prst="rect">
            <a:avLst/>
          </a:prstGeom>
        </p:spPr>
      </p:pic>
      <p:pic>
        <p:nvPicPr>
          <p:cNvPr id="7" name="圖片 6">
            <a:extLst>
              <a:ext uri="{FF2B5EF4-FFF2-40B4-BE49-F238E27FC236}">
                <a16:creationId xmlns:a16="http://schemas.microsoft.com/office/drawing/2014/main" id="{B9594643-A6DE-4185-B122-349FD9E18D0C}"/>
              </a:ext>
            </a:extLst>
          </p:cNvPr>
          <p:cNvPicPr>
            <a:picLocks noChangeAspect="1"/>
          </p:cNvPicPr>
          <p:nvPr/>
        </p:nvPicPr>
        <p:blipFill>
          <a:blip r:embed="rId3"/>
          <a:stretch>
            <a:fillRect/>
          </a:stretch>
        </p:blipFill>
        <p:spPr>
          <a:xfrm>
            <a:off x="4114800" y="5658426"/>
            <a:ext cx="3962400" cy="476250"/>
          </a:xfrm>
          <a:prstGeom prst="rect">
            <a:avLst/>
          </a:prstGeom>
        </p:spPr>
      </p:pic>
    </p:spTree>
    <p:extLst>
      <p:ext uri="{BB962C8B-B14F-4D97-AF65-F5344CB8AC3E}">
        <p14:creationId xmlns:p14="http://schemas.microsoft.com/office/powerpoint/2010/main" val="2815384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885257-7F0E-4164-90B8-8B9A01965E7E}"/>
              </a:ext>
            </a:extLst>
          </p:cNvPr>
          <p:cNvSpPr>
            <a:spLocks noGrp="1"/>
          </p:cNvSpPr>
          <p:nvPr>
            <p:ph type="title"/>
          </p:nvPr>
        </p:nvSpPr>
        <p:spPr>
          <a:xfrm>
            <a:off x="838200" y="365125"/>
            <a:ext cx="10515600" cy="1016203"/>
          </a:xfrm>
        </p:spPr>
        <p:txBody>
          <a:bodyPr/>
          <a:lstStyle/>
          <a:p>
            <a:r>
              <a:rPr lang="en-US" altLang="zh-TW" dirty="0"/>
              <a:t>Multisignature (2/2)</a:t>
            </a:r>
            <a:endParaRPr lang="zh-TW" altLang="en-US" dirty="0"/>
          </a:p>
        </p:txBody>
      </p:sp>
      <p:sp>
        <p:nvSpPr>
          <p:cNvPr id="3" name="內容版面配置區 2">
            <a:extLst>
              <a:ext uri="{FF2B5EF4-FFF2-40B4-BE49-F238E27FC236}">
                <a16:creationId xmlns:a16="http://schemas.microsoft.com/office/drawing/2014/main" id="{341C533F-5C87-4C92-8956-68C344893847}"/>
              </a:ext>
            </a:extLst>
          </p:cNvPr>
          <p:cNvSpPr>
            <a:spLocks noGrp="1"/>
          </p:cNvSpPr>
          <p:nvPr>
            <p:ph idx="1"/>
          </p:nvPr>
        </p:nvSpPr>
        <p:spPr>
          <a:xfrm>
            <a:off x="838200" y="1488332"/>
            <a:ext cx="10515600" cy="4868018"/>
          </a:xfrm>
        </p:spPr>
        <p:txBody>
          <a:bodyPr>
            <a:normAutofit/>
          </a:bodyPr>
          <a:lstStyle/>
          <a:p>
            <a:pPr algn="just">
              <a:spcBef>
                <a:spcPts val="1200"/>
              </a:spcBef>
            </a:pPr>
            <a:r>
              <a:rPr lang="en-US" altLang="zh-TW" dirty="0"/>
              <a:t>The two scripts together would form the combined validation script:</a:t>
            </a:r>
          </a:p>
          <a:p>
            <a:pPr algn="just"/>
            <a:endParaRPr lang="en-US" altLang="zh-TW" dirty="0"/>
          </a:p>
          <a:p>
            <a:pPr algn="just">
              <a:spcBef>
                <a:spcPts val="3000"/>
              </a:spcBef>
            </a:pPr>
            <a:r>
              <a:rPr lang="en-US" altLang="zh-TW" dirty="0"/>
              <a:t>A bug in CHECKMULTISIG execution</a:t>
            </a:r>
          </a:p>
          <a:p>
            <a:pPr lvl="1" algn="just">
              <a:spcBef>
                <a:spcPts val="1200"/>
              </a:spcBef>
            </a:pPr>
            <a:r>
              <a:rPr lang="en-US" altLang="zh-TW" dirty="0"/>
              <a:t>There is a bug in CHECKMULTISIG’s execution that requires a slight workaround. When CHECKMULTISIG executes, it should consume M+N+</a:t>
            </a:r>
            <a:r>
              <a:rPr lang="en-US" altLang="zh-TW" dirty="0">
                <a:solidFill>
                  <a:srgbClr val="0000FF"/>
                </a:solidFill>
              </a:rPr>
              <a:t>2</a:t>
            </a:r>
            <a:r>
              <a:rPr lang="en-US" altLang="zh-TW" dirty="0"/>
              <a:t> items on the stack as parameters. However, due to the bug, </a:t>
            </a:r>
            <a:r>
              <a:rPr lang="en-US" altLang="zh-TW" dirty="0">
                <a:solidFill>
                  <a:srgbClr val="0070C0"/>
                </a:solidFill>
              </a:rPr>
              <a:t>CHECKMULTISIG will pop an extra value or one value more than expected</a:t>
            </a:r>
            <a:r>
              <a:rPr lang="en-US" altLang="zh-TW" dirty="0"/>
              <a:t>.</a:t>
            </a:r>
          </a:p>
          <a:p>
            <a:pPr lvl="1" algn="just">
              <a:spcBef>
                <a:spcPts val="1200"/>
              </a:spcBef>
            </a:pPr>
            <a:r>
              <a:rPr lang="en-US" altLang="zh-TW" dirty="0"/>
              <a:t>Because </a:t>
            </a:r>
            <a:r>
              <a:rPr lang="en-US" altLang="zh-TW" dirty="0">
                <a:solidFill>
                  <a:srgbClr val="0000FF"/>
                </a:solidFill>
              </a:rPr>
              <a:t>this bug became part of the consensus rules</a:t>
            </a:r>
            <a:r>
              <a:rPr lang="en-US" altLang="zh-TW" dirty="0"/>
              <a:t>, it must now be replicated forever. Therefore the correct script validation would look like this:</a:t>
            </a:r>
            <a:endParaRPr lang="zh-TW" altLang="en-US" dirty="0"/>
          </a:p>
        </p:txBody>
      </p:sp>
      <p:sp>
        <p:nvSpPr>
          <p:cNvPr id="4" name="投影片編號版面配置區 3">
            <a:extLst>
              <a:ext uri="{FF2B5EF4-FFF2-40B4-BE49-F238E27FC236}">
                <a16:creationId xmlns:a16="http://schemas.microsoft.com/office/drawing/2014/main" id="{B94F5063-EE25-4ACA-8270-86366F5607A0}"/>
              </a:ext>
            </a:extLst>
          </p:cNvPr>
          <p:cNvSpPr>
            <a:spLocks noGrp="1"/>
          </p:cNvSpPr>
          <p:nvPr>
            <p:ph type="sldNum" sz="quarter" idx="12"/>
          </p:nvPr>
        </p:nvSpPr>
        <p:spPr/>
        <p:txBody>
          <a:bodyPr/>
          <a:lstStyle/>
          <a:p>
            <a:fld id="{8C04AE96-B1B9-4ED2-B3ED-30B2680CEC7B}" type="slidenum">
              <a:rPr lang="zh-TW" altLang="en-US" smtClean="0"/>
              <a:pPr/>
              <a:t>34</a:t>
            </a:fld>
            <a:endParaRPr lang="zh-TW" altLang="en-US"/>
          </a:p>
        </p:txBody>
      </p:sp>
      <p:pic>
        <p:nvPicPr>
          <p:cNvPr id="5" name="圖片 4">
            <a:extLst>
              <a:ext uri="{FF2B5EF4-FFF2-40B4-BE49-F238E27FC236}">
                <a16:creationId xmlns:a16="http://schemas.microsoft.com/office/drawing/2014/main" id="{4F0EBE39-2CEE-4AA8-88A8-40451B3B8C31}"/>
              </a:ext>
            </a:extLst>
          </p:cNvPr>
          <p:cNvPicPr>
            <a:picLocks noChangeAspect="1"/>
          </p:cNvPicPr>
          <p:nvPr/>
        </p:nvPicPr>
        <p:blipFill>
          <a:blip r:embed="rId2"/>
          <a:stretch>
            <a:fillRect/>
          </a:stretch>
        </p:blipFill>
        <p:spPr>
          <a:xfrm>
            <a:off x="1269482" y="1950219"/>
            <a:ext cx="9653035" cy="645997"/>
          </a:xfrm>
          <a:prstGeom prst="rect">
            <a:avLst/>
          </a:prstGeom>
        </p:spPr>
      </p:pic>
      <p:pic>
        <p:nvPicPr>
          <p:cNvPr id="8" name="圖片 7">
            <a:extLst>
              <a:ext uri="{FF2B5EF4-FFF2-40B4-BE49-F238E27FC236}">
                <a16:creationId xmlns:a16="http://schemas.microsoft.com/office/drawing/2014/main" id="{128D884D-06F2-4F8C-8037-51B20ACBB7A8}"/>
              </a:ext>
            </a:extLst>
          </p:cNvPr>
          <p:cNvPicPr>
            <a:picLocks noChangeAspect="1"/>
          </p:cNvPicPr>
          <p:nvPr/>
        </p:nvPicPr>
        <p:blipFill>
          <a:blip r:embed="rId3"/>
          <a:stretch>
            <a:fillRect/>
          </a:stretch>
        </p:blipFill>
        <p:spPr>
          <a:xfrm>
            <a:off x="1269482" y="5575749"/>
            <a:ext cx="9974779" cy="673597"/>
          </a:xfrm>
          <a:prstGeom prst="rect">
            <a:avLst/>
          </a:prstGeom>
        </p:spPr>
      </p:pic>
      <p:cxnSp>
        <p:nvCxnSpPr>
          <p:cNvPr id="10" name="直線單箭頭接點 9">
            <a:extLst>
              <a:ext uri="{FF2B5EF4-FFF2-40B4-BE49-F238E27FC236}">
                <a16:creationId xmlns:a16="http://schemas.microsoft.com/office/drawing/2014/main" id="{36FEDF6A-8AB8-4C95-8CB7-DFDE1118F27E}"/>
              </a:ext>
            </a:extLst>
          </p:cNvPr>
          <p:cNvCxnSpPr>
            <a:cxnSpLocks/>
          </p:cNvCxnSpPr>
          <p:nvPr/>
        </p:nvCxnSpPr>
        <p:spPr>
          <a:xfrm flipV="1">
            <a:off x="5159141" y="2261938"/>
            <a:ext cx="0" cy="211755"/>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6F9C72D-B032-4BFF-82E2-0330650AF543}"/>
              </a:ext>
            </a:extLst>
          </p:cNvPr>
          <p:cNvCxnSpPr>
            <a:cxnSpLocks/>
          </p:cNvCxnSpPr>
          <p:nvPr/>
        </p:nvCxnSpPr>
        <p:spPr>
          <a:xfrm flipV="1">
            <a:off x="1817570" y="2548091"/>
            <a:ext cx="0" cy="211755"/>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820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a:xfrm>
            <a:off x="838200" y="365125"/>
            <a:ext cx="10515600" cy="777493"/>
          </a:xfrm>
        </p:spPr>
        <p:txBody>
          <a:bodyPr>
            <a:normAutofit/>
          </a:bodyPr>
          <a:lstStyle/>
          <a:p>
            <a:r>
              <a:rPr lang="en-US" altLang="zh-TW" dirty="0">
                <a:solidFill>
                  <a:srgbClr val="0070C0"/>
                </a:solidFill>
              </a:rPr>
              <a:t>Pay-to-Script-Hash (P2SH) </a:t>
            </a:r>
            <a:r>
              <a:rPr lang="en-US" altLang="zh-TW" dirty="0"/>
              <a:t>(1/6)</a:t>
            </a:r>
            <a:endParaRPr lang="zh-TW" altLang="en-US" dirty="0"/>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232034"/>
            <a:ext cx="10515600" cy="4944929"/>
          </a:xfrm>
        </p:spPr>
        <p:txBody>
          <a:bodyPr/>
          <a:lstStyle/>
          <a:p>
            <a:pPr algn="just"/>
            <a:r>
              <a:rPr lang="en-US" altLang="zh-TW" dirty="0"/>
              <a:t>Pay-to-Script-Hash (P2SH) was introduced in 2012 as a powerful new type of transaction that greatly simplifies the use of complex transaction scripts.</a:t>
            </a:r>
          </a:p>
          <a:p>
            <a:pPr lvl="1" algn="just">
              <a:spcBef>
                <a:spcPts val="600"/>
              </a:spcBef>
            </a:pPr>
            <a:r>
              <a:rPr lang="en-US" altLang="zh-TW" dirty="0"/>
              <a:t>Practical example: Mohammed is an electronics importer based in Dubai. Mohammed’s company </a:t>
            </a:r>
            <a:r>
              <a:rPr lang="en-US" altLang="zh-TW" dirty="0">
                <a:solidFill>
                  <a:srgbClr val="0070C0"/>
                </a:solidFill>
              </a:rPr>
              <a:t>uses bitcoin’s multisignature feature extensively </a:t>
            </a:r>
            <a:r>
              <a:rPr lang="en-US" altLang="zh-TW" dirty="0"/>
              <a:t>for its corporate accounts.</a:t>
            </a:r>
          </a:p>
          <a:p>
            <a:pPr lvl="1" algn="just">
              <a:spcBef>
                <a:spcPts val="600"/>
              </a:spcBef>
            </a:pPr>
            <a:r>
              <a:rPr lang="en-US" altLang="zh-TW" dirty="0"/>
              <a:t>With the multisignature scheme, any payments made by customers are locked in such a way that they </a:t>
            </a:r>
            <a:r>
              <a:rPr lang="en-US" altLang="zh-TW" dirty="0">
                <a:solidFill>
                  <a:srgbClr val="0070C0"/>
                </a:solidFill>
              </a:rPr>
              <a:t>require at least two signatures</a:t>
            </a:r>
            <a:r>
              <a:rPr lang="en-US" altLang="zh-TW" dirty="0"/>
              <a:t> to release, from Mohammed and one of his partners or from his attorney who has a backup key. A multisignature scheme like that offers corporate governance controls and protects against theft, embezzlement, or loss.</a:t>
            </a:r>
          </a:p>
          <a:p>
            <a:pPr lvl="1" algn="just">
              <a:spcBef>
                <a:spcPts val="600"/>
              </a:spcBef>
            </a:pPr>
            <a:r>
              <a:rPr lang="en-US" altLang="zh-TW" dirty="0">
                <a:solidFill>
                  <a:srgbClr val="0000FF"/>
                </a:solidFill>
              </a:rPr>
              <a:t>The resulting script is quite long </a:t>
            </a:r>
            <a:r>
              <a:rPr lang="en-US" altLang="zh-TW" dirty="0"/>
              <a:t>and looks like this: (2-of-5)</a:t>
            </a:r>
          </a:p>
          <a:p>
            <a:pPr lvl="1"/>
            <a:endParaRPr lang="zh-TW" altLang="en-US" dirty="0"/>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35</a:t>
            </a:fld>
            <a:endParaRPr lang="zh-TW" altLang="en-US"/>
          </a:p>
        </p:txBody>
      </p:sp>
      <p:pic>
        <p:nvPicPr>
          <p:cNvPr id="5" name="圖片 4">
            <a:extLst>
              <a:ext uri="{FF2B5EF4-FFF2-40B4-BE49-F238E27FC236}">
                <a16:creationId xmlns:a16="http://schemas.microsoft.com/office/drawing/2014/main" id="{796D34B9-4285-4BF3-9628-915248B04EA5}"/>
              </a:ext>
            </a:extLst>
          </p:cNvPr>
          <p:cNvPicPr>
            <a:picLocks noChangeAspect="1"/>
          </p:cNvPicPr>
          <p:nvPr/>
        </p:nvPicPr>
        <p:blipFill>
          <a:blip r:embed="rId2"/>
          <a:stretch>
            <a:fillRect/>
          </a:stretch>
        </p:blipFill>
        <p:spPr>
          <a:xfrm>
            <a:off x="1540719" y="5625966"/>
            <a:ext cx="9283816" cy="756189"/>
          </a:xfrm>
          <a:prstGeom prst="rect">
            <a:avLst/>
          </a:prstGeom>
        </p:spPr>
      </p:pic>
    </p:spTree>
    <p:extLst>
      <p:ext uri="{BB962C8B-B14F-4D97-AF65-F5344CB8AC3E}">
        <p14:creationId xmlns:p14="http://schemas.microsoft.com/office/powerpoint/2010/main" val="346723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a:xfrm>
            <a:off x="838200" y="365125"/>
            <a:ext cx="10515600" cy="777493"/>
          </a:xfrm>
        </p:spPr>
        <p:txBody>
          <a:bodyPr>
            <a:normAutofit/>
          </a:bodyPr>
          <a:lstStyle/>
          <a:p>
            <a:r>
              <a:rPr lang="en-US" altLang="zh-TW" dirty="0"/>
              <a:t>Pay-to-Script-Hash (P2SH) (2/6)</a:t>
            </a:r>
            <a:endParaRPr lang="zh-TW" altLang="en-US" dirty="0"/>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232034"/>
            <a:ext cx="10515600" cy="5124316"/>
          </a:xfrm>
        </p:spPr>
        <p:txBody>
          <a:bodyPr>
            <a:normAutofit/>
          </a:bodyPr>
          <a:lstStyle/>
          <a:p>
            <a:pPr algn="just">
              <a:spcBef>
                <a:spcPts val="1200"/>
              </a:spcBef>
            </a:pPr>
            <a:r>
              <a:rPr lang="en-US" altLang="zh-TW" dirty="0"/>
              <a:t>Although multisignature scripts are a powerful feature, they are cumbersome to use.</a:t>
            </a:r>
          </a:p>
          <a:p>
            <a:pPr lvl="1" algn="just">
              <a:spcBef>
                <a:spcPts val="1000"/>
              </a:spcBef>
            </a:pPr>
            <a:r>
              <a:rPr lang="en-US" altLang="zh-TW" dirty="0"/>
              <a:t>Mohammed would have to </a:t>
            </a:r>
            <a:r>
              <a:rPr lang="en-US" altLang="zh-TW" dirty="0">
                <a:solidFill>
                  <a:srgbClr val="0070C0"/>
                </a:solidFill>
              </a:rPr>
              <a:t>communicate this script to every customer </a:t>
            </a:r>
            <a:r>
              <a:rPr lang="en-US" altLang="zh-TW" dirty="0"/>
              <a:t>prior to payment.</a:t>
            </a:r>
          </a:p>
          <a:p>
            <a:pPr lvl="1" algn="just">
              <a:spcBef>
                <a:spcPts val="1000"/>
              </a:spcBef>
            </a:pPr>
            <a:r>
              <a:rPr lang="en-US" altLang="zh-TW" dirty="0"/>
              <a:t>Each customer would have to use </a:t>
            </a:r>
            <a:r>
              <a:rPr lang="en-US" altLang="zh-TW" dirty="0">
                <a:solidFill>
                  <a:srgbClr val="0070C0"/>
                </a:solidFill>
              </a:rPr>
              <a:t>special bitcoin wallet software </a:t>
            </a:r>
            <a:r>
              <a:rPr lang="en-US" altLang="zh-TW" dirty="0"/>
              <a:t>with the ability to create custom transaction scripts, and each customer would have to understand how to create a transaction </a:t>
            </a:r>
            <a:r>
              <a:rPr lang="en-US" altLang="zh-TW" dirty="0">
                <a:solidFill>
                  <a:srgbClr val="0070C0"/>
                </a:solidFill>
              </a:rPr>
              <a:t>using custom scripts</a:t>
            </a:r>
            <a:r>
              <a:rPr lang="en-US" altLang="zh-TW" dirty="0"/>
              <a:t>.</a:t>
            </a:r>
          </a:p>
          <a:p>
            <a:pPr lvl="1" algn="just">
              <a:spcBef>
                <a:spcPts val="1000"/>
              </a:spcBef>
            </a:pPr>
            <a:r>
              <a:rPr lang="en-US" altLang="zh-TW" dirty="0"/>
              <a:t>Furthermore, the resulting transaction would be </a:t>
            </a:r>
            <a:r>
              <a:rPr lang="en-US" altLang="zh-TW" dirty="0">
                <a:solidFill>
                  <a:srgbClr val="0070C0"/>
                </a:solidFill>
              </a:rPr>
              <a:t>about five times larger than a simple payment transaction</a:t>
            </a:r>
            <a:r>
              <a:rPr lang="en-US" altLang="zh-TW" dirty="0"/>
              <a:t>, because this script contains very long public keys. The </a:t>
            </a:r>
            <a:r>
              <a:rPr lang="en-US" altLang="zh-TW" dirty="0">
                <a:solidFill>
                  <a:srgbClr val="0000FF"/>
                </a:solidFill>
              </a:rPr>
              <a:t>burden</a:t>
            </a:r>
            <a:r>
              <a:rPr lang="en-US" altLang="zh-TW" dirty="0"/>
              <a:t> of that extra-large transaction would be </a:t>
            </a:r>
            <a:r>
              <a:rPr lang="en-US" altLang="zh-TW" dirty="0">
                <a:solidFill>
                  <a:srgbClr val="0000FF"/>
                </a:solidFill>
              </a:rPr>
              <a:t>borne by the customer in the form of fees</a:t>
            </a:r>
            <a:r>
              <a:rPr lang="en-US" altLang="zh-TW" dirty="0"/>
              <a:t>.</a:t>
            </a:r>
          </a:p>
          <a:p>
            <a:pPr lvl="1" algn="just">
              <a:spcBef>
                <a:spcPts val="1000"/>
              </a:spcBef>
            </a:pPr>
            <a:r>
              <a:rPr lang="en-US" altLang="zh-TW" dirty="0"/>
              <a:t>Finally, </a:t>
            </a:r>
            <a:r>
              <a:rPr lang="en-US" altLang="zh-TW" dirty="0">
                <a:solidFill>
                  <a:srgbClr val="0070C0"/>
                </a:solidFill>
              </a:rPr>
              <a:t>a large transaction script like this would be carried in the UTXO set </a:t>
            </a:r>
            <a:r>
              <a:rPr lang="en-US" altLang="zh-TW" dirty="0"/>
              <a:t>in RAM in every full node, until it was spent.</a:t>
            </a:r>
            <a:endParaRPr lang="zh-TW" altLang="en-US" dirty="0"/>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36</a:t>
            </a:fld>
            <a:endParaRPr lang="zh-TW" altLang="en-US"/>
          </a:p>
        </p:txBody>
      </p:sp>
    </p:spTree>
    <p:extLst>
      <p:ext uri="{BB962C8B-B14F-4D97-AF65-F5344CB8AC3E}">
        <p14:creationId xmlns:p14="http://schemas.microsoft.com/office/powerpoint/2010/main" val="1469597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a:xfrm>
            <a:off x="838200" y="365125"/>
            <a:ext cx="10515600" cy="777493"/>
          </a:xfrm>
        </p:spPr>
        <p:txBody>
          <a:bodyPr>
            <a:normAutofit/>
          </a:bodyPr>
          <a:lstStyle/>
          <a:p>
            <a:r>
              <a:rPr lang="en-US" altLang="zh-TW" dirty="0"/>
              <a:t>Pay-to-Script-Hash (P2SH) (3/6)</a:t>
            </a:r>
            <a:endParaRPr lang="zh-TW" altLang="en-US" dirty="0"/>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232034"/>
            <a:ext cx="10515600" cy="5124316"/>
          </a:xfrm>
        </p:spPr>
        <p:txBody>
          <a:bodyPr>
            <a:normAutofit/>
          </a:bodyPr>
          <a:lstStyle/>
          <a:p>
            <a:pPr algn="just"/>
            <a:r>
              <a:rPr lang="en-US" altLang="zh-TW" dirty="0"/>
              <a:t>P2SH was developed to resolve these practical difficulties and to make the use of complex scripts as easy as a payment to a bitcoin address.</a:t>
            </a:r>
          </a:p>
          <a:p>
            <a:pPr lvl="1" algn="just">
              <a:spcBef>
                <a:spcPts val="1200"/>
              </a:spcBef>
            </a:pPr>
            <a:r>
              <a:rPr lang="en-US" altLang="zh-TW" dirty="0"/>
              <a:t>With P2SH payments, </a:t>
            </a:r>
            <a:r>
              <a:rPr lang="en-US" altLang="zh-TW" dirty="0">
                <a:solidFill>
                  <a:srgbClr val="0000FF"/>
                </a:solidFill>
              </a:rPr>
              <a:t>the complex locking script is replaced with its digital fingerprint, a cryptographic hash</a:t>
            </a:r>
            <a:r>
              <a:rPr lang="en-US" altLang="zh-TW" dirty="0"/>
              <a:t>.</a:t>
            </a:r>
            <a:endParaRPr lang="zh-TW" altLang="en-US" dirty="0"/>
          </a:p>
          <a:p>
            <a:pPr lvl="1" algn="just">
              <a:spcBef>
                <a:spcPts val="1200"/>
              </a:spcBef>
            </a:pPr>
            <a:r>
              <a:rPr lang="en-US" altLang="zh-TW" dirty="0"/>
              <a:t>When a transaction attempting to spend the UTXO is presented later, it must contain the script that matches the hash, in addition to the unlocking script.</a:t>
            </a:r>
          </a:p>
          <a:p>
            <a:pPr lvl="1" algn="just">
              <a:spcBef>
                <a:spcPts val="1200"/>
              </a:spcBef>
            </a:pPr>
            <a:r>
              <a:rPr lang="en-US" altLang="zh-TW" dirty="0"/>
              <a:t>In simple terms, P2SH means </a:t>
            </a:r>
            <a:r>
              <a:rPr lang="en-US" altLang="zh-TW" dirty="0">
                <a:solidFill>
                  <a:srgbClr val="FF0000"/>
                </a:solidFill>
              </a:rPr>
              <a:t>“pay to a script matching this hash, a script that will be presented later when this output is spent.”</a:t>
            </a:r>
          </a:p>
          <a:p>
            <a:pPr lvl="1" algn="just">
              <a:spcBef>
                <a:spcPts val="1200"/>
              </a:spcBef>
            </a:pPr>
            <a:r>
              <a:rPr lang="en-US" altLang="zh-TW" dirty="0"/>
              <a:t>In P2SH transactions, the locking script that is replaced by a hash is referred to as the </a:t>
            </a:r>
            <a:r>
              <a:rPr lang="en-US" altLang="zh-TW" dirty="0">
                <a:solidFill>
                  <a:srgbClr val="FF0000"/>
                </a:solidFill>
              </a:rPr>
              <a:t>redeem script </a:t>
            </a:r>
            <a:r>
              <a:rPr lang="en-US" altLang="zh-TW" dirty="0"/>
              <a:t>because it is </a:t>
            </a:r>
            <a:r>
              <a:rPr lang="en-US" altLang="zh-TW" dirty="0">
                <a:solidFill>
                  <a:srgbClr val="FF0000"/>
                </a:solidFill>
              </a:rPr>
              <a:t>presented to the system at redemption time</a:t>
            </a:r>
            <a:r>
              <a:rPr lang="en-US" altLang="zh-TW" dirty="0"/>
              <a:t> </a:t>
            </a:r>
            <a:r>
              <a:rPr lang="en-US" altLang="zh-TW" dirty="0">
                <a:solidFill>
                  <a:srgbClr val="0070C0"/>
                </a:solidFill>
              </a:rPr>
              <a:t>rather than as a locking script</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37</a:t>
            </a:fld>
            <a:endParaRPr lang="zh-TW" altLang="en-US"/>
          </a:p>
        </p:txBody>
      </p:sp>
    </p:spTree>
    <p:extLst>
      <p:ext uri="{BB962C8B-B14F-4D97-AF65-F5344CB8AC3E}">
        <p14:creationId xmlns:p14="http://schemas.microsoft.com/office/powerpoint/2010/main" val="2160066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a:xfrm>
            <a:off x="838200" y="365125"/>
            <a:ext cx="10515600" cy="777493"/>
          </a:xfrm>
        </p:spPr>
        <p:txBody>
          <a:bodyPr>
            <a:normAutofit/>
          </a:bodyPr>
          <a:lstStyle/>
          <a:p>
            <a:r>
              <a:rPr lang="en-US" altLang="zh-TW" dirty="0"/>
              <a:t>Pay-to-Script-Hash (P2SH) (4/6)</a:t>
            </a:r>
            <a:endParaRPr lang="zh-TW" altLang="en-US" dirty="0"/>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38</a:t>
            </a:fld>
            <a:endParaRPr lang="zh-TW" altLang="en-US"/>
          </a:p>
        </p:txBody>
      </p:sp>
      <p:pic>
        <p:nvPicPr>
          <p:cNvPr id="5" name="圖片 4">
            <a:extLst>
              <a:ext uri="{FF2B5EF4-FFF2-40B4-BE49-F238E27FC236}">
                <a16:creationId xmlns:a16="http://schemas.microsoft.com/office/drawing/2014/main" id="{0F6CB3D4-1C2F-43F9-BB1C-C92195748E19}"/>
              </a:ext>
            </a:extLst>
          </p:cNvPr>
          <p:cNvPicPr>
            <a:picLocks noChangeAspect="1"/>
          </p:cNvPicPr>
          <p:nvPr/>
        </p:nvPicPr>
        <p:blipFill>
          <a:blip r:embed="rId2"/>
          <a:stretch>
            <a:fillRect/>
          </a:stretch>
        </p:blipFill>
        <p:spPr>
          <a:xfrm>
            <a:off x="1228725" y="1222375"/>
            <a:ext cx="9734550" cy="2095500"/>
          </a:xfrm>
          <a:prstGeom prst="rect">
            <a:avLst/>
          </a:prstGeom>
        </p:spPr>
      </p:pic>
      <p:pic>
        <p:nvPicPr>
          <p:cNvPr id="6" name="圖片 5">
            <a:extLst>
              <a:ext uri="{FF2B5EF4-FFF2-40B4-BE49-F238E27FC236}">
                <a16:creationId xmlns:a16="http://schemas.microsoft.com/office/drawing/2014/main" id="{566AFC06-2D50-4F52-9FAE-68C84C2DD47C}"/>
              </a:ext>
            </a:extLst>
          </p:cNvPr>
          <p:cNvPicPr>
            <a:picLocks noChangeAspect="1"/>
          </p:cNvPicPr>
          <p:nvPr/>
        </p:nvPicPr>
        <p:blipFill>
          <a:blip r:embed="rId3"/>
          <a:stretch>
            <a:fillRect/>
          </a:stretch>
        </p:blipFill>
        <p:spPr>
          <a:xfrm>
            <a:off x="1247775" y="3540126"/>
            <a:ext cx="9715500" cy="2724150"/>
          </a:xfrm>
          <a:prstGeom prst="rect">
            <a:avLst/>
          </a:prstGeom>
        </p:spPr>
      </p:pic>
      <p:sp>
        <p:nvSpPr>
          <p:cNvPr id="3" name="矩形 2">
            <a:extLst>
              <a:ext uri="{FF2B5EF4-FFF2-40B4-BE49-F238E27FC236}">
                <a16:creationId xmlns:a16="http://schemas.microsoft.com/office/drawing/2014/main" id="{2061CA10-FE2A-4E26-BD0F-413431748F5E}"/>
              </a:ext>
            </a:extLst>
          </p:cNvPr>
          <p:cNvSpPr/>
          <p:nvPr/>
        </p:nvSpPr>
        <p:spPr>
          <a:xfrm>
            <a:off x="1228725" y="3540126"/>
            <a:ext cx="5066197" cy="512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33328969-223C-4F16-9DCB-766785F54092}"/>
              </a:ext>
            </a:extLst>
          </p:cNvPr>
          <p:cNvSpPr/>
          <p:nvPr/>
        </p:nvSpPr>
        <p:spPr>
          <a:xfrm>
            <a:off x="1247775" y="4430776"/>
            <a:ext cx="1678305" cy="324103"/>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手繪多邊形: 圖案 7">
            <a:extLst>
              <a:ext uri="{FF2B5EF4-FFF2-40B4-BE49-F238E27FC236}">
                <a16:creationId xmlns:a16="http://schemas.microsoft.com/office/drawing/2014/main" id="{9A4CC84D-EB40-4928-B810-B44DC00F8DE6}"/>
              </a:ext>
            </a:extLst>
          </p:cNvPr>
          <p:cNvSpPr/>
          <p:nvPr/>
        </p:nvSpPr>
        <p:spPr>
          <a:xfrm>
            <a:off x="944880" y="2255520"/>
            <a:ext cx="335280" cy="2956560"/>
          </a:xfrm>
          <a:custGeom>
            <a:avLst/>
            <a:gdLst>
              <a:gd name="connsiteX0" fmla="*/ 335280 w 335280"/>
              <a:gd name="connsiteY0" fmla="*/ 0 h 2956560"/>
              <a:gd name="connsiteX1" fmla="*/ 0 w 335280"/>
              <a:gd name="connsiteY1" fmla="*/ 0 h 2956560"/>
              <a:gd name="connsiteX2" fmla="*/ 0 w 335280"/>
              <a:gd name="connsiteY2" fmla="*/ 2956560 h 2956560"/>
              <a:gd name="connsiteX3" fmla="*/ 304800 w 335280"/>
              <a:gd name="connsiteY3" fmla="*/ 2956560 h 2956560"/>
            </a:gdLst>
            <a:ahLst/>
            <a:cxnLst>
              <a:cxn ang="0">
                <a:pos x="connsiteX0" y="connsiteY0"/>
              </a:cxn>
              <a:cxn ang="0">
                <a:pos x="connsiteX1" y="connsiteY1"/>
              </a:cxn>
              <a:cxn ang="0">
                <a:pos x="connsiteX2" y="connsiteY2"/>
              </a:cxn>
              <a:cxn ang="0">
                <a:pos x="connsiteX3" y="connsiteY3"/>
              </a:cxn>
            </a:cxnLst>
            <a:rect l="l" t="t" r="r" b="b"/>
            <a:pathLst>
              <a:path w="335280" h="2956560">
                <a:moveTo>
                  <a:pt x="335280" y="0"/>
                </a:moveTo>
                <a:lnTo>
                  <a:pt x="0" y="0"/>
                </a:lnTo>
                <a:lnTo>
                  <a:pt x="0" y="2956560"/>
                </a:lnTo>
                <a:lnTo>
                  <a:pt x="304800" y="2956560"/>
                </a:ln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手繪多邊形: 圖案 8">
            <a:extLst>
              <a:ext uri="{FF2B5EF4-FFF2-40B4-BE49-F238E27FC236}">
                <a16:creationId xmlns:a16="http://schemas.microsoft.com/office/drawing/2014/main" id="{49F2E336-3AE3-4255-ACEF-6541E52EEB43}"/>
              </a:ext>
            </a:extLst>
          </p:cNvPr>
          <p:cNvSpPr/>
          <p:nvPr/>
        </p:nvSpPr>
        <p:spPr>
          <a:xfrm>
            <a:off x="735330" y="2910840"/>
            <a:ext cx="544830" cy="2956560"/>
          </a:xfrm>
          <a:custGeom>
            <a:avLst/>
            <a:gdLst>
              <a:gd name="connsiteX0" fmla="*/ 335280 w 335280"/>
              <a:gd name="connsiteY0" fmla="*/ 0 h 2956560"/>
              <a:gd name="connsiteX1" fmla="*/ 0 w 335280"/>
              <a:gd name="connsiteY1" fmla="*/ 0 h 2956560"/>
              <a:gd name="connsiteX2" fmla="*/ 0 w 335280"/>
              <a:gd name="connsiteY2" fmla="*/ 2956560 h 2956560"/>
              <a:gd name="connsiteX3" fmla="*/ 304800 w 335280"/>
              <a:gd name="connsiteY3" fmla="*/ 2956560 h 2956560"/>
            </a:gdLst>
            <a:ahLst/>
            <a:cxnLst>
              <a:cxn ang="0">
                <a:pos x="connsiteX0" y="connsiteY0"/>
              </a:cxn>
              <a:cxn ang="0">
                <a:pos x="connsiteX1" y="connsiteY1"/>
              </a:cxn>
              <a:cxn ang="0">
                <a:pos x="connsiteX2" y="connsiteY2"/>
              </a:cxn>
              <a:cxn ang="0">
                <a:pos x="connsiteX3" y="connsiteY3"/>
              </a:cxn>
            </a:cxnLst>
            <a:rect l="l" t="t" r="r" b="b"/>
            <a:pathLst>
              <a:path w="335280" h="2956560">
                <a:moveTo>
                  <a:pt x="335280" y="0"/>
                </a:moveTo>
                <a:lnTo>
                  <a:pt x="0" y="0"/>
                </a:lnTo>
                <a:lnTo>
                  <a:pt x="0" y="2956560"/>
                </a:lnTo>
                <a:lnTo>
                  <a:pt x="304800" y="2956560"/>
                </a:ln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手繪多邊形: 圖案 10">
            <a:extLst>
              <a:ext uri="{FF2B5EF4-FFF2-40B4-BE49-F238E27FC236}">
                <a16:creationId xmlns:a16="http://schemas.microsoft.com/office/drawing/2014/main" id="{23DC4006-28CB-48E8-8373-8ED08CB5A88D}"/>
              </a:ext>
            </a:extLst>
          </p:cNvPr>
          <p:cNvSpPr/>
          <p:nvPr/>
        </p:nvSpPr>
        <p:spPr>
          <a:xfrm>
            <a:off x="2926080" y="4602480"/>
            <a:ext cx="1635760" cy="1117600"/>
          </a:xfrm>
          <a:custGeom>
            <a:avLst/>
            <a:gdLst>
              <a:gd name="connsiteX0" fmla="*/ 0 w 1635760"/>
              <a:gd name="connsiteY0" fmla="*/ 0 h 1117600"/>
              <a:gd name="connsiteX1" fmla="*/ 111760 w 1635760"/>
              <a:gd name="connsiteY1" fmla="*/ 0 h 1117600"/>
              <a:gd name="connsiteX2" fmla="*/ 111760 w 1635760"/>
              <a:gd name="connsiteY2" fmla="*/ 924560 h 1117600"/>
              <a:gd name="connsiteX3" fmla="*/ 1635760 w 1635760"/>
              <a:gd name="connsiteY3" fmla="*/ 924560 h 1117600"/>
              <a:gd name="connsiteX4" fmla="*/ 1635760 w 1635760"/>
              <a:gd name="connsiteY4" fmla="*/ 1117600 h 111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760" h="1117600">
                <a:moveTo>
                  <a:pt x="0" y="0"/>
                </a:moveTo>
                <a:lnTo>
                  <a:pt x="111760" y="0"/>
                </a:lnTo>
                <a:lnTo>
                  <a:pt x="111760" y="924560"/>
                </a:lnTo>
                <a:lnTo>
                  <a:pt x="1635760" y="924560"/>
                </a:lnTo>
                <a:lnTo>
                  <a:pt x="1635760" y="1117600"/>
                </a:lnTo>
              </a:path>
            </a:pathLst>
          </a:custGeom>
          <a:noFill/>
          <a:ln>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74500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a:xfrm>
            <a:off x="838200" y="365125"/>
            <a:ext cx="10515600" cy="777493"/>
          </a:xfrm>
        </p:spPr>
        <p:txBody>
          <a:bodyPr>
            <a:normAutofit/>
          </a:bodyPr>
          <a:lstStyle/>
          <a:p>
            <a:r>
              <a:rPr lang="en-US" altLang="zh-TW" dirty="0"/>
              <a:t>Pay-to-Script-Hash (P2SH) (5/6)</a:t>
            </a:r>
            <a:endParaRPr lang="zh-TW" altLang="en-US" dirty="0"/>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232034"/>
            <a:ext cx="10515600" cy="5124316"/>
          </a:xfrm>
        </p:spPr>
        <p:txBody>
          <a:bodyPr>
            <a:normAutofit/>
          </a:bodyPr>
          <a:lstStyle/>
          <a:p>
            <a:pPr algn="just"/>
            <a:r>
              <a:rPr lang="en-US" altLang="zh-TW" dirty="0"/>
              <a:t>P2SH Addresses</a:t>
            </a:r>
          </a:p>
          <a:p>
            <a:pPr lvl="1" algn="just">
              <a:spcBef>
                <a:spcPts val="1200"/>
              </a:spcBef>
            </a:pPr>
            <a:r>
              <a:rPr lang="en-US" altLang="zh-TW" dirty="0"/>
              <a:t>Another important part of the P2SH feature is </a:t>
            </a:r>
            <a:r>
              <a:rPr lang="en-US" altLang="zh-TW" dirty="0">
                <a:solidFill>
                  <a:srgbClr val="0070C0"/>
                </a:solidFill>
              </a:rPr>
              <a:t>the ability to encode a script hash as an address</a:t>
            </a:r>
            <a:r>
              <a:rPr lang="en-US" altLang="zh-TW" dirty="0"/>
              <a:t>, as defined in BIP-13. P2SH addresses are Base58Check encodings of the 20-byte hash of a script, just like bitcoin addresses are Base58Check encodings of the 20-byte hash of a public key.</a:t>
            </a:r>
          </a:p>
          <a:p>
            <a:pPr lvl="1" algn="just">
              <a:spcBef>
                <a:spcPts val="1200"/>
              </a:spcBef>
            </a:pPr>
            <a:r>
              <a:rPr lang="en-US" altLang="zh-TW" dirty="0"/>
              <a:t>P2SH addresses use the version prefix “5,” which results in Base58Check-encoded addresses that start with a “3.”</a:t>
            </a:r>
          </a:p>
          <a:p>
            <a:pPr lvl="1" algn="just">
              <a:spcBef>
                <a:spcPts val="1200"/>
              </a:spcBef>
            </a:pPr>
            <a:r>
              <a:rPr lang="en-US" altLang="zh-TW" dirty="0"/>
              <a:t>P2SH addresses hide all of the complexity, so that </a:t>
            </a:r>
            <a:r>
              <a:rPr lang="en-US" altLang="zh-TW" dirty="0">
                <a:solidFill>
                  <a:srgbClr val="0070C0"/>
                </a:solidFill>
              </a:rPr>
              <a:t>the person making a payment does not see the script</a:t>
            </a:r>
            <a:r>
              <a:rPr lang="en-US" altLang="zh-TW" dirty="0"/>
              <a:t>.</a:t>
            </a:r>
          </a:p>
          <a:p>
            <a:pPr algn="just">
              <a:spcBef>
                <a:spcPts val="1200"/>
              </a:spcBef>
            </a:pPr>
            <a:r>
              <a:rPr lang="en-US" altLang="zh-TW" dirty="0"/>
              <a:t>Benefits of P2SH</a:t>
            </a:r>
          </a:p>
          <a:p>
            <a:pPr lvl="1" algn="just">
              <a:spcBef>
                <a:spcPts val="1200"/>
              </a:spcBef>
            </a:pPr>
            <a:r>
              <a:rPr lang="en-US" altLang="zh-TW" dirty="0"/>
              <a:t>Complex scripts are replaced by shorter fingerprints in the transaction output, making the transaction smaller.</a:t>
            </a:r>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39</a:t>
            </a:fld>
            <a:endParaRPr lang="zh-TW" altLang="en-US"/>
          </a:p>
        </p:txBody>
      </p:sp>
    </p:spTree>
    <p:extLst>
      <p:ext uri="{BB962C8B-B14F-4D97-AF65-F5344CB8AC3E}">
        <p14:creationId xmlns:p14="http://schemas.microsoft.com/office/powerpoint/2010/main" val="28363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6AAA8-9911-42B6-ADDA-218A832B1A58}"/>
              </a:ext>
            </a:extLst>
          </p:cNvPr>
          <p:cNvSpPr>
            <a:spLocks noGrp="1"/>
          </p:cNvSpPr>
          <p:nvPr>
            <p:ph type="title"/>
          </p:nvPr>
        </p:nvSpPr>
        <p:spPr>
          <a:xfrm>
            <a:off x="838200" y="161181"/>
            <a:ext cx="10515600" cy="822216"/>
          </a:xfrm>
        </p:spPr>
        <p:txBody>
          <a:bodyPr/>
          <a:lstStyle/>
          <a:p>
            <a:r>
              <a:rPr lang="en-US" altLang="zh-TW" dirty="0"/>
              <a:t>Transactions—Behind the Scenes</a:t>
            </a:r>
            <a:endParaRPr lang="zh-TW" altLang="en-US" dirty="0"/>
          </a:p>
        </p:txBody>
      </p:sp>
      <p:sp>
        <p:nvSpPr>
          <p:cNvPr id="4" name="投影片編號版面配置區 3">
            <a:extLst>
              <a:ext uri="{FF2B5EF4-FFF2-40B4-BE49-F238E27FC236}">
                <a16:creationId xmlns:a16="http://schemas.microsoft.com/office/drawing/2014/main" id="{3C20D008-B614-44E6-B2ED-A511506B3426}"/>
              </a:ext>
            </a:extLst>
          </p:cNvPr>
          <p:cNvSpPr>
            <a:spLocks noGrp="1"/>
          </p:cNvSpPr>
          <p:nvPr>
            <p:ph type="sldNum" sz="quarter" idx="12"/>
          </p:nvPr>
        </p:nvSpPr>
        <p:spPr/>
        <p:txBody>
          <a:bodyPr/>
          <a:lstStyle/>
          <a:p>
            <a:fld id="{8C04AE96-B1B9-4ED2-B3ED-30B2680CEC7B}" type="slidenum">
              <a:rPr lang="zh-TW" altLang="en-US" smtClean="0"/>
              <a:pPr/>
              <a:t>4</a:t>
            </a:fld>
            <a:endParaRPr lang="zh-TW" altLang="en-US"/>
          </a:p>
        </p:txBody>
      </p:sp>
      <p:grpSp>
        <p:nvGrpSpPr>
          <p:cNvPr id="13" name="群組 12">
            <a:extLst>
              <a:ext uri="{FF2B5EF4-FFF2-40B4-BE49-F238E27FC236}">
                <a16:creationId xmlns:a16="http://schemas.microsoft.com/office/drawing/2014/main" id="{1CF3345F-BDE1-470C-BBAE-9721AEF8ECA2}"/>
              </a:ext>
            </a:extLst>
          </p:cNvPr>
          <p:cNvGrpSpPr/>
          <p:nvPr/>
        </p:nvGrpSpPr>
        <p:grpSpPr>
          <a:xfrm>
            <a:off x="1093881" y="938133"/>
            <a:ext cx="6708998" cy="5758686"/>
            <a:chOff x="2858702" y="938133"/>
            <a:chExt cx="6708998" cy="5758686"/>
          </a:xfrm>
        </p:grpSpPr>
        <p:grpSp>
          <p:nvGrpSpPr>
            <p:cNvPr id="9" name="群組 8">
              <a:extLst>
                <a:ext uri="{FF2B5EF4-FFF2-40B4-BE49-F238E27FC236}">
                  <a16:creationId xmlns:a16="http://schemas.microsoft.com/office/drawing/2014/main" id="{BCE9DC43-180E-4AF6-B708-7E2B700CE041}"/>
                </a:ext>
              </a:extLst>
            </p:cNvPr>
            <p:cNvGrpSpPr/>
            <p:nvPr/>
          </p:nvGrpSpPr>
          <p:grpSpPr>
            <a:xfrm>
              <a:off x="2858702" y="983397"/>
              <a:ext cx="6249390" cy="5713422"/>
              <a:chOff x="1665171" y="1134589"/>
              <a:chExt cx="7449954" cy="6811022"/>
            </a:xfrm>
          </p:grpSpPr>
          <p:pic>
            <p:nvPicPr>
              <p:cNvPr id="10" name="圖片 9">
                <a:extLst>
                  <a:ext uri="{FF2B5EF4-FFF2-40B4-BE49-F238E27FC236}">
                    <a16:creationId xmlns:a16="http://schemas.microsoft.com/office/drawing/2014/main" id="{21ECA907-0295-428A-9E2F-1F9E0F41C390}"/>
                  </a:ext>
                </a:extLst>
              </p:cNvPr>
              <p:cNvPicPr>
                <a:picLocks noChangeAspect="1"/>
              </p:cNvPicPr>
              <p:nvPr/>
            </p:nvPicPr>
            <p:blipFill>
              <a:blip r:embed="rId2"/>
              <a:stretch>
                <a:fillRect/>
              </a:stretch>
            </p:blipFill>
            <p:spPr>
              <a:xfrm>
                <a:off x="1665171" y="1134589"/>
                <a:ext cx="7449954" cy="2711163"/>
              </a:xfrm>
              <a:prstGeom prst="rect">
                <a:avLst/>
              </a:prstGeom>
            </p:spPr>
          </p:pic>
          <p:pic>
            <p:nvPicPr>
              <p:cNvPr id="11" name="圖片 10">
                <a:extLst>
                  <a:ext uri="{FF2B5EF4-FFF2-40B4-BE49-F238E27FC236}">
                    <a16:creationId xmlns:a16="http://schemas.microsoft.com/office/drawing/2014/main" id="{65FEA8BD-DC17-4ED8-BC4A-77EFA8702F00}"/>
                  </a:ext>
                </a:extLst>
              </p:cNvPr>
              <p:cNvPicPr>
                <a:picLocks noChangeAspect="1"/>
              </p:cNvPicPr>
              <p:nvPr/>
            </p:nvPicPr>
            <p:blipFill>
              <a:blip r:embed="rId3"/>
              <a:stretch>
                <a:fillRect/>
              </a:stretch>
            </p:blipFill>
            <p:spPr>
              <a:xfrm>
                <a:off x="1665171" y="3899712"/>
                <a:ext cx="7449954" cy="4045899"/>
              </a:xfrm>
              <a:prstGeom prst="rect">
                <a:avLst/>
              </a:prstGeom>
            </p:spPr>
          </p:pic>
        </p:grpSp>
        <p:sp>
          <p:nvSpPr>
            <p:cNvPr id="5" name="矩形 4">
              <a:extLst>
                <a:ext uri="{FF2B5EF4-FFF2-40B4-BE49-F238E27FC236}">
                  <a16:creationId xmlns:a16="http://schemas.microsoft.com/office/drawing/2014/main" id="{30C6982C-A867-447A-BA75-994F67DA7286}"/>
                </a:ext>
              </a:extLst>
            </p:cNvPr>
            <p:cNvSpPr/>
            <p:nvPr/>
          </p:nvSpPr>
          <p:spPr>
            <a:xfrm>
              <a:off x="4966636" y="938133"/>
              <a:ext cx="4601064" cy="646331"/>
            </a:xfrm>
            <a:prstGeom prst="rect">
              <a:avLst/>
            </a:prstGeom>
          </p:spPr>
          <p:txBody>
            <a:bodyPr wrap="square">
              <a:spAutoFit/>
            </a:bodyPr>
            <a:lstStyle/>
            <a:p>
              <a:pPr algn="ctr"/>
              <a:r>
                <a:rPr lang="en-US" altLang="zh-TW" dirty="0">
                  <a:solidFill>
                    <a:srgbClr val="0000FF"/>
                  </a:solidFill>
                </a:rPr>
                <a:t>By Bitcoin Core’s command-line interface </a:t>
              </a:r>
              <a:r>
                <a:rPr lang="en-US" altLang="zh-TW" dirty="0"/>
                <a:t>(</a:t>
              </a:r>
              <a:r>
                <a:rPr lang="en-US" altLang="zh-TW" dirty="0" err="1"/>
                <a:t>getrawtransaction</a:t>
              </a:r>
              <a:r>
                <a:rPr lang="en-US" altLang="zh-TW" dirty="0"/>
                <a:t> and </a:t>
              </a:r>
              <a:r>
                <a:rPr lang="en-US" altLang="zh-TW" dirty="0" err="1"/>
                <a:t>decoderawtransaction</a:t>
              </a:r>
              <a:r>
                <a:rPr lang="en-US" altLang="zh-TW" dirty="0"/>
                <a:t>)</a:t>
              </a:r>
              <a:endParaRPr lang="zh-TW" altLang="en-US" dirty="0"/>
            </a:p>
          </p:txBody>
        </p:sp>
      </p:grpSp>
      <p:sp>
        <p:nvSpPr>
          <p:cNvPr id="12" name="矩形 11">
            <a:extLst>
              <a:ext uri="{FF2B5EF4-FFF2-40B4-BE49-F238E27FC236}">
                <a16:creationId xmlns:a16="http://schemas.microsoft.com/office/drawing/2014/main" id="{85D06F56-2131-45C5-823F-FFB0FCDC4DBE}"/>
              </a:ext>
            </a:extLst>
          </p:cNvPr>
          <p:cNvSpPr/>
          <p:nvPr/>
        </p:nvSpPr>
        <p:spPr>
          <a:xfrm>
            <a:off x="7991374" y="2120526"/>
            <a:ext cx="3183558" cy="2554545"/>
          </a:xfrm>
          <a:prstGeom prst="rect">
            <a:avLst/>
          </a:prstGeom>
          <a:ln w="19050">
            <a:solidFill>
              <a:srgbClr val="FF0000"/>
            </a:solidFill>
          </a:ln>
        </p:spPr>
        <p:txBody>
          <a:bodyPr wrap="square">
            <a:spAutoFit/>
          </a:bodyPr>
          <a:lstStyle/>
          <a:p>
            <a:pPr algn="just"/>
            <a:r>
              <a:rPr lang="en-US" altLang="zh-TW" sz="2000" dirty="0"/>
              <a:t>In bitcoin, there are no coins, no senders, no recipients, no balances, no accounts, and no addresses. All those things are constructed at a higher level for the benefit of the user, to make things easier to understand.</a:t>
            </a:r>
            <a:endParaRPr lang="zh-TW" altLang="en-US" sz="2000" dirty="0"/>
          </a:p>
        </p:txBody>
      </p:sp>
    </p:spTree>
    <p:extLst>
      <p:ext uri="{BB962C8B-B14F-4D97-AF65-F5344CB8AC3E}">
        <p14:creationId xmlns:p14="http://schemas.microsoft.com/office/powerpoint/2010/main" val="585077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a:xfrm>
            <a:off x="838200" y="365125"/>
            <a:ext cx="10515600" cy="777493"/>
          </a:xfrm>
        </p:spPr>
        <p:txBody>
          <a:bodyPr>
            <a:normAutofit/>
          </a:bodyPr>
          <a:lstStyle/>
          <a:p>
            <a:r>
              <a:rPr lang="en-US" altLang="zh-TW" dirty="0"/>
              <a:t>Pay-to-Script-Hash (P2SH) (6/6)</a:t>
            </a:r>
            <a:endParaRPr lang="zh-TW" altLang="en-US" dirty="0"/>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232033"/>
            <a:ext cx="10515600" cy="5260841"/>
          </a:xfrm>
        </p:spPr>
        <p:txBody>
          <a:bodyPr>
            <a:normAutofit lnSpcReduction="10000"/>
          </a:bodyPr>
          <a:lstStyle/>
          <a:p>
            <a:pPr lvl="1" algn="just">
              <a:lnSpc>
                <a:spcPct val="100000"/>
              </a:lnSpc>
              <a:spcBef>
                <a:spcPts val="600"/>
              </a:spcBef>
            </a:pPr>
            <a:r>
              <a:rPr lang="en-US" altLang="zh-TW" dirty="0"/>
              <a:t>Scripts can be coded as an address, so the sender and the sender’s wallet don’t need complex engineering to implement P2SH.</a:t>
            </a:r>
          </a:p>
          <a:p>
            <a:pPr lvl="1" algn="just">
              <a:lnSpc>
                <a:spcPct val="100000"/>
              </a:lnSpc>
              <a:spcBef>
                <a:spcPts val="600"/>
              </a:spcBef>
            </a:pPr>
            <a:r>
              <a:rPr lang="en-US" altLang="zh-TW" dirty="0">
                <a:solidFill>
                  <a:srgbClr val="0070C0"/>
                </a:solidFill>
              </a:rPr>
              <a:t>P2SH shifts the burden of constructing the script to the recipient</a:t>
            </a:r>
            <a:r>
              <a:rPr lang="en-US" altLang="zh-TW" dirty="0"/>
              <a:t>, not the sender.</a:t>
            </a:r>
          </a:p>
          <a:p>
            <a:pPr lvl="1" algn="just">
              <a:lnSpc>
                <a:spcPct val="100000"/>
              </a:lnSpc>
              <a:spcBef>
                <a:spcPts val="600"/>
              </a:spcBef>
            </a:pPr>
            <a:r>
              <a:rPr lang="en-US" altLang="zh-TW" dirty="0">
                <a:solidFill>
                  <a:srgbClr val="0070C0"/>
                </a:solidFill>
              </a:rPr>
              <a:t>P2SH shifts the burden in data storage for the long script from the output</a:t>
            </a:r>
            <a:r>
              <a:rPr lang="en-US" altLang="zh-TW" dirty="0"/>
              <a:t> (which is in the UTXO set) </a:t>
            </a:r>
            <a:r>
              <a:rPr lang="en-US" altLang="zh-TW" dirty="0">
                <a:solidFill>
                  <a:srgbClr val="0070C0"/>
                </a:solidFill>
              </a:rPr>
              <a:t>to the input </a:t>
            </a:r>
            <a:r>
              <a:rPr lang="en-US" altLang="zh-TW" dirty="0"/>
              <a:t>(stored on the blockchain).</a:t>
            </a:r>
          </a:p>
          <a:p>
            <a:pPr lvl="1" algn="just">
              <a:lnSpc>
                <a:spcPct val="100000"/>
              </a:lnSpc>
              <a:spcBef>
                <a:spcPts val="600"/>
              </a:spcBef>
            </a:pPr>
            <a:r>
              <a:rPr lang="en-US" altLang="zh-TW" dirty="0"/>
              <a:t>P2SH shifts the burden in data storage for the long script from the present time (payment) to a future time (when it is spent).</a:t>
            </a:r>
          </a:p>
          <a:p>
            <a:pPr lvl="1" algn="just">
              <a:lnSpc>
                <a:spcPct val="100000"/>
              </a:lnSpc>
              <a:spcBef>
                <a:spcPts val="600"/>
              </a:spcBef>
            </a:pPr>
            <a:r>
              <a:rPr lang="en-US" altLang="zh-TW" dirty="0">
                <a:solidFill>
                  <a:srgbClr val="0070C0"/>
                </a:solidFill>
              </a:rPr>
              <a:t>P2SH shifts the transaction fee cost of a long script from the sender to the recipient</a:t>
            </a:r>
            <a:r>
              <a:rPr lang="en-US" altLang="zh-TW" dirty="0"/>
              <a:t>, who has to include the long redeem script to spend it.</a:t>
            </a:r>
          </a:p>
          <a:p>
            <a:pPr algn="just">
              <a:spcBef>
                <a:spcPts val="1200"/>
              </a:spcBef>
            </a:pPr>
            <a:r>
              <a:rPr lang="en-US" altLang="zh-TW" dirty="0">
                <a:solidFill>
                  <a:srgbClr val="FF0000"/>
                </a:solidFill>
                <a:effectLst>
                  <a:outerShdw blurRad="38100" dist="38100" dir="2700000" algn="tl">
                    <a:srgbClr val="000000">
                      <a:alpha val="43137"/>
                    </a:srgbClr>
                  </a:outerShdw>
                </a:effectLst>
              </a:rPr>
              <a:t>Warning !</a:t>
            </a:r>
          </a:p>
          <a:p>
            <a:pPr lvl="1" algn="just">
              <a:lnSpc>
                <a:spcPct val="100000"/>
              </a:lnSpc>
              <a:spcBef>
                <a:spcPts val="600"/>
              </a:spcBef>
            </a:pPr>
            <a:r>
              <a:rPr lang="en-US" altLang="zh-TW" dirty="0">
                <a:solidFill>
                  <a:srgbClr val="0000FF"/>
                </a:solidFill>
              </a:rPr>
              <a:t>A P2SH transaction will be considered valid and accepted even if the redeem script is invalid</a:t>
            </a:r>
            <a:r>
              <a:rPr lang="en-US" altLang="zh-TW" dirty="0"/>
              <a:t>. You might accidentally lock bitcoin in such a way that it cannot later be spent.</a:t>
            </a:r>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40</a:t>
            </a:fld>
            <a:endParaRPr lang="zh-TW" altLang="en-US"/>
          </a:p>
        </p:txBody>
      </p:sp>
    </p:spTree>
    <p:extLst>
      <p:ext uri="{BB962C8B-B14F-4D97-AF65-F5344CB8AC3E}">
        <p14:creationId xmlns:p14="http://schemas.microsoft.com/office/powerpoint/2010/main" val="757832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FCA48-86B6-4B57-8224-2AB0FFCC8894}"/>
              </a:ext>
            </a:extLst>
          </p:cNvPr>
          <p:cNvSpPr>
            <a:spLocks noGrp="1"/>
          </p:cNvSpPr>
          <p:nvPr>
            <p:ph type="title"/>
          </p:nvPr>
        </p:nvSpPr>
        <p:spPr/>
        <p:txBody>
          <a:bodyPr/>
          <a:lstStyle/>
          <a:p>
            <a:r>
              <a:rPr lang="en-US" altLang="zh-TW" dirty="0"/>
              <a:t>Spending a P2SH Output</a:t>
            </a:r>
            <a:endParaRPr lang="zh-TW" altLang="en-US" dirty="0"/>
          </a:p>
        </p:txBody>
      </p:sp>
      <p:sp>
        <p:nvSpPr>
          <p:cNvPr id="4" name="投影片編號版面配置區 3">
            <a:extLst>
              <a:ext uri="{FF2B5EF4-FFF2-40B4-BE49-F238E27FC236}">
                <a16:creationId xmlns:a16="http://schemas.microsoft.com/office/drawing/2014/main" id="{7F00D62B-D826-461E-9137-3112887B2DEA}"/>
              </a:ext>
            </a:extLst>
          </p:cNvPr>
          <p:cNvSpPr>
            <a:spLocks noGrp="1"/>
          </p:cNvSpPr>
          <p:nvPr>
            <p:ph type="sldNum" sz="quarter" idx="12"/>
          </p:nvPr>
        </p:nvSpPr>
        <p:spPr/>
        <p:txBody>
          <a:bodyPr/>
          <a:lstStyle/>
          <a:p>
            <a:fld id="{8C04AE96-B1B9-4ED2-B3ED-30B2680CEC7B}" type="slidenum">
              <a:rPr lang="zh-TW" altLang="en-US" smtClean="0"/>
              <a:pPr/>
              <a:t>41</a:t>
            </a:fld>
            <a:endParaRPr lang="zh-TW" altLang="en-US"/>
          </a:p>
        </p:txBody>
      </p:sp>
      <p:pic>
        <p:nvPicPr>
          <p:cNvPr id="5" name="內容版面配置區 4">
            <a:extLst>
              <a:ext uri="{FF2B5EF4-FFF2-40B4-BE49-F238E27FC236}">
                <a16:creationId xmlns:a16="http://schemas.microsoft.com/office/drawing/2014/main" id="{E33F25D1-71E0-4F00-A185-BC25CE24E4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169" y="1642903"/>
            <a:ext cx="8969662" cy="4126363"/>
          </a:xfrm>
          <a:prstGeom prst="rect">
            <a:avLst/>
          </a:prstGeom>
        </p:spPr>
      </p:pic>
      <p:sp>
        <p:nvSpPr>
          <p:cNvPr id="3" name="手繪多邊形: 圖案 2">
            <a:extLst>
              <a:ext uri="{FF2B5EF4-FFF2-40B4-BE49-F238E27FC236}">
                <a16:creationId xmlns:a16="http://schemas.microsoft.com/office/drawing/2014/main" id="{B49901AD-19CB-492F-8EE1-3578F8D5AB5E}"/>
              </a:ext>
            </a:extLst>
          </p:cNvPr>
          <p:cNvSpPr/>
          <p:nvPr/>
        </p:nvSpPr>
        <p:spPr>
          <a:xfrm>
            <a:off x="4734212" y="2713883"/>
            <a:ext cx="752188" cy="669397"/>
          </a:xfrm>
          <a:custGeom>
            <a:avLst/>
            <a:gdLst>
              <a:gd name="connsiteX0" fmla="*/ 752188 w 752188"/>
              <a:gd name="connsiteY0" fmla="*/ 19157 h 669397"/>
              <a:gd name="connsiteX1" fmla="*/ 101948 w 752188"/>
              <a:gd name="connsiteY1" fmla="*/ 49637 h 669397"/>
              <a:gd name="connsiteX2" fmla="*/ 30828 w 752188"/>
              <a:gd name="connsiteY2" fmla="*/ 445877 h 669397"/>
              <a:gd name="connsiteX3" fmla="*/ 396588 w 752188"/>
              <a:gd name="connsiteY3" fmla="*/ 669397 h 669397"/>
            </a:gdLst>
            <a:ahLst/>
            <a:cxnLst>
              <a:cxn ang="0">
                <a:pos x="connsiteX0" y="connsiteY0"/>
              </a:cxn>
              <a:cxn ang="0">
                <a:pos x="connsiteX1" y="connsiteY1"/>
              </a:cxn>
              <a:cxn ang="0">
                <a:pos x="connsiteX2" y="connsiteY2"/>
              </a:cxn>
              <a:cxn ang="0">
                <a:pos x="connsiteX3" y="connsiteY3"/>
              </a:cxn>
            </a:cxnLst>
            <a:rect l="l" t="t" r="r" b="b"/>
            <a:pathLst>
              <a:path w="752188" h="669397">
                <a:moveTo>
                  <a:pt x="752188" y="19157"/>
                </a:moveTo>
                <a:cubicBezTo>
                  <a:pt x="487181" y="-1163"/>
                  <a:pt x="222175" y="-21483"/>
                  <a:pt x="101948" y="49637"/>
                </a:cubicBezTo>
                <a:cubicBezTo>
                  <a:pt x="-18279" y="120757"/>
                  <a:pt x="-18279" y="342584"/>
                  <a:pt x="30828" y="445877"/>
                </a:cubicBezTo>
                <a:cubicBezTo>
                  <a:pt x="79935" y="549170"/>
                  <a:pt x="238261" y="609283"/>
                  <a:pt x="396588" y="669397"/>
                </a:cubicBezTo>
              </a:path>
            </a:pathLst>
          </a:custGeom>
          <a:noFill/>
          <a:ln>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12256E43-ED62-48A1-A596-875AABCC5ACA}"/>
              </a:ext>
            </a:extLst>
          </p:cNvPr>
          <p:cNvSpPr txBox="1"/>
          <p:nvPr/>
        </p:nvSpPr>
        <p:spPr>
          <a:xfrm>
            <a:off x="3660937" y="2609292"/>
            <a:ext cx="1104103" cy="646331"/>
          </a:xfrm>
          <a:prstGeom prst="rect">
            <a:avLst/>
          </a:prstGeom>
          <a:noFill/>
        </p:spPr>
        <p:txBody>
          <a:bodyPr wrap="square" rtlCol="0">
            <a:spAutoFit/>
          </a:bodyPr>
          <a:lstStyle/>
          <a:p>
            <a:pPr algn="ctr"/>
            <a:r>
              <a:rPr lang="en-US" altLang="zh-TW" i="1" dirty="0">
                <a:solidFill>
                  <a:srgbClr val="0000FF"/>
                </a:solidFill>
              </a:rPr>
              <a:t>Used in the script</a:t>
            </a:r>
            <a:endParaRPr lang="zh-TW" altLang="en-US" i="1" dirty="0">
              <a:solidFill>
                <a:srgbClr val="0000FF"/>
              </a:solidFill>
            </a:endParaRPr>
          </a:p>
        </p:txBody>
      </p:sp>
      <p:sp>
        <p:nvSpPr>
          <p:cNvPr id="8" name="文字方塊 7">
            <a:extLst>
              <a:ext uri="{FF2B5EF4-FFF2-40B4-BE49-F238E27FC236}">
                <a16:creationId xmlns:a16="http://schemas.microsoft.com/office/drawing/2014/main" id="{FE0851DD-FB85-47BB-853D-E084F3E3A2F7}"/>
              </a:ext>
            </a:extLst>
          </p:cNvPr>
          <p:cNvSpPr txBox="1"/>
          <p:nvPr/>
        </p:nvSpPr>
        <p:spPr>
          <a:xfrm>
            <a:off x="7640685" y="3940294"/>
            <a:ext cx="1252026" cy="369332"/>
          </a:xfrm>
          <a:prstGeom prst="rect">
            <a:avLst/>
          </a:prstGeom>
          <a:noFill/>
        </p:spPr>
        <p:txBody>
          <a:bodyPr wrap="square" rtlCol="0">
            <a:spAutoFit/>
          </a:bodyPr>
          <a:lstStyle/>
          <a:p>
            <a:r>
              <a:rPr lang="en-US" altLang="zh-TW" i="1" dirty="0">
                <a:solidFill>
                  <a:srgbClr val="FF0000"/>
                </a:solidFill>
              </a:rPr>
              <a:t>Same Hash</a:t>
            </a:r>
            <a:endParaRPr lang="zh-TW" altLang="en-US" i="1" dirty="0">
              <a:solidFill>
                <a:srgbClr val="FF0000"/>
              </a:solidFill>
            </a:endParaRPr>
          </a:p>
        </p:txBody>
      </p:sp>
      <p:sp>
        <p:nvSpPr>
          <p:cNvPr id="9" name="手繪多邊形: 圖案 8">
            <a:extLst>
              <a:ext uri="{FF2B5EF4-FFF2-40B4-BE49-F238E27FC236}">
                <a16:creationId xmlns:a16="http://schemas.microsoft.com/office/drawing/2014/main" id="{AE75E291-880E-4B13-B3AD-FF05807CAEC3}"/>
              </a:ext>
            </a:extLst>
          </p:cNvPr>
          <p:cNvSpPr/>
          <p:nvPr/>
        </p:nvSpPr>
        <p:spPr>
          <a:xfrm>
            <a:off x="7183120" y="3616960"/>
            <a:ext cx="457565" cy="1016000"/>
          </a:xfrm>
          <a:custGeom>
            <a:avLst/>
            <a:gdLst>
              <a:gd name="connsiteX0" fmla="*/ 0 w 457565"/>
              <a:gd name="connsiteY0" fmla="*/ 0 h 1016000"/>
              <a:gd name="connsiteX1" fmla="*/ 457200 w 457565"/>
              <a:gd name="connsiteY1" fmla="*/ 406400 h 1016000"/>
              <a:gd name="connsiteX2" fmla="*/ 60960 w 457565"/>
              <a:gd name="connsiteY2" fmla="*/ 1016000 h 1016000"/>
            </a:gdLst>
            <a:ahLst/>
            <a:cxnLst>
              <a:cxn ang="0">
                <a:pos x="connsiteX0" y="connsiteY0"/>
              </a:cxn>
              <a:cxn ang="0">
                <a:pos x="connsiteX1" y="connsiteY1"/>
              </a:cxn>
              <a:cxn ang="0">
                <a:pos x="connsiteX2" y="connsiteY2"/>
              </a:cxn>
            </a:cxnLst>
            <a:rect l="l" t="t" r="r" b="b"/>
            <a:pathLst>
              <a:path w="457565" h="1016000">
                <a:moveTo>
                  <a:pt x="0" y="0"/>
                </a:moveTo>
                <a:cubicBezTo>
                  <a:pt x="223520" y="118533"/>
                  <a:pt x="447040" y="237067"/>
                  <a:pt x="457200" y="406400"/>
                </a:cubicBezTo>
                <a:cubicBezTo>
                  <a:pt x="467360" y="575733"/>
                  <a:pt x="264160" y="795866"/>
                  <a:pt x="60960" y="101600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24187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a:xfrm>
            <a:off x="838200" y="365126"/>
            <a:ext cx="10515600" cy="818782"/>
          </a:xfrm>
        </p:spPr>
        <p:txBody>
          <a:bodyPr>
            <a:normAutofit/>
          </a:bodyPr>
          <a:lstStyle/>
          <a:p>
            <a:r>
              <a:rPr lang="en-US" altLang="zh-TW" dirty="0">
                <a:solidFill>
                  <a:srgbClr val="0070C0"/>
                </a:solidFill>
              </a:rPr>
              <a:t>Data Recording Output </a:t>
            </a:r>
            <a:r>
              <a:rPr lang="en-US" altLang="zh-TW" dirty="0"/>
              <a:t>(</a:t>
            </a:r>
            <a:r>
              <a:rPr lang="en-US" altLang="zh-TW" dirty="0">
                <a:solidFill>
                  <a:srgbClr val="0070C0"/>
                </a:solidFill>
              </a:rPr>
              <a:t>RETURN</a:t>
            </a:r>
            <a:r>
              <a:rPr lang="en-US" altLang="zh-TW" dirty="0"/>
              <a:t>) (1/3)</a:t>
            </a:r>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183908"/>
            <a:ext cx="10515600" cy="5172442"/>
          </a:xfrm>
        </p:spPr>
        <p:txBody>
          <a:bodyPr/>
          <a:lstStyle/>
          <a:p>
            <a:pPr algn="just">
              <a:spcBef>
                <a:spcPts val="600"/>
              </a:spcBef>
            </a:pPr>
            <a:r>
              <a:rPr lang="en-US" altLang="zh-TW" dirty="0"/>
              <a:t>Many developers have tried to use the transaction scripting language to take advantage of the security and resilience of the system for applications such as digital notary services, stock certificates, and smart contracts.</a:t>
            </a:r>
          </a:p>
          <a:p>
            <a:pPr lvl="1" algn="just">
              <a:spcBef>
                <a:spcPts val="600"/>
              </a:spcBef>
            </a:pPr>
            <a:r>
              <a:rPr lang="en-US" altLang="zh-TW" dirty="0"/>
              <a:t>Early attempts to use bitcoin’s script language for these purposes involved creating transaction outputs that </a:t>
            </a:r>
            <a:r>
              <a:rPr lang="en-US" altLang="zh-TW" dirty="0">
                <a:solidFill>
                  <a:srgbClr val="0070C0"/>
                </a:solidFill>
              </a:rPr>
              <a:t>recorded data on the blockchain</a:t>
            </a:r>
            <a:r>
              <a:rPr lang="en-US" altLang="zh-TW" dirty="0"/>
              <a:t>. E.g., to </a:t>
            </a:r>
            <a:r>
              <a:rPr lang="en-US" altLang="zh-TW" dirty="0">
                <a:solidFill>
                  <a:srgbClr val="0070C0"/>
                </a:solidFill>
              </a:rPr>
              <a:t>record a digital fingerprint of a file </a:t>
            </a:r>
            <a:r>
              <a:rPr lang="en-US" altLang="zh-TW" dirty="0"/>
              <a:t>in such a way that anyone could establish </a:t>
            </a:r>
            <a:r>
              <a:rPr lang="en-US" altLang="zh-TW" dirty="0">
                <a:solidFill>
                  <a:srgbClr val="0070C0"/>
                </a:solidFill>
              </a:rPr>
              <a:t>proof-of-existence</a:t>
            </a:r>
            <a:r>
              <a:rPr lang="en-US" altLang="zh-TW" dirty="0"/>
              <a:t> of that file on a specific date by reference to that transaction.</a:t>
            </a:r>
          </a:p>
          <a:p>
            <a:pPr lvl="1" algn="just">
              <a:spcBef>
                <a:spcPts val="600"/>
              </a:spcBef>
            </a:pPr>
            <a:r>
              <a:rPr lang="en-US" altLang="zh-TW" dirty="0"/>
              <a:t>The use of bitcoin’s blockchain to store data unrelated to bitcoin payments is controversial. Those who object to the inclusion of nonpayment data argue that it causes “</a:t>
            </a:r>
            <a:r>
              <a:rPr lang="en-US" altLang="zh-TW" dirty="0">
                <a:solidFill>
                  <a:srgbClr val="0000FF"/>
                </a:solidFill>
              </a:rPr>
              <a:t>blockchain bloat</a:t>
            </a:r>
            <a:r>
              <a:rPr lang="en-US" altLang="zh-TW" dirty="0"/>
              <a:t>,” burdening those running full bitcoin nodes with carrying the cost of disk storage for data that the blockchain was not intended to carry.</a:t>
            </a:r>
            <a:endParaRPr lang="zh-TW" altLang="en-US" dirty="0"/>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42</a:t>
            </a:fld>
            <a:endParaRPr lang="zh-TW" altLang="en-US"/>
          </a:p>
        </p:txBody>
      </p:sp>
    </p:spTree>
    <p:extLst>
      <p:ext uri="{BB962C8B-B14F-4D97-AF65-F5344CB8AC3E}">
        <p14:creationId xmlns:p14="http://schemas.microsoft.com/office/powerpoint/2010/main" val="27347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a:xfrm>
            <a:off x="838200" y="365125"/>
            <a:ext cx="10515600" cy="789907"/>
          </a:xfrm>
        </p:spPr>
        <p:txBody>
          <a:bodyPr>
            <a:normAutofit/>
          </a:bodyPr>
          <a:lstStyle/>
          <a:p>
            <a:r>
              <a:rPr lang="en-US" altLang="zh-TW" dirty="0"/>
              <a:t>Data Recording Output (RETURN) (2/3)</a:t>
            </a:r>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241658"/>
            <a:ext cx="10515600" cy="5114691"/>
          </a:xfrm>
        </p:spPr>
        <p:txBody>
          <a:bodyPr>
            <a:normAutofit/>
          </a:bodyPr>
          <a:lstStyle/>
          <a:p>
            <a:pPr lvl="1" algn="just">
              <a:spcBef>
                <a:spcPts val="600"/>
              </a:spcBef>
            </a:pPr>
            <a:r>
              <a:rPr lang="en-US" altLang="zh-TW" dirty="0"/>
              <a:t>Moreover, </a:t>
            </a:r>
            <a:r>
              <a:rPr lang="en-US" altLang="zh-TW" dirty="0">
                <a:solidFill>
                  <a:srgbClr val="0070C0"/>
                </a:solidFill>
              </a:rPr>
              <a:t>such transactions create UTXO that cannot be spent</a:t>
            </a:r>
            <a:r>
              <a:rPr lang="en-US" altLang="zh-TW" dirty="0"/>
              <a:t>, </a:t>
            </a:r>
            <a:r>
              <a:rPr lang="en-US" altLang="zh-TW" dirty="0">
                <a:solidFill>
                  <a:srgbClr val="0000FF"/>
                </a:solidFill>
              </a:rPr>
              <a:t>using the destination bitcoin address as a free form 20-byte field</a:t>
            </a:r>
            <a:r>
              <a:rPr lang="en-US" altLang="zh-TW" dirty="0"/>
              <a:t>.</a:t>
            </a:r>
          </a:p>
          <a:p>
            <a:pPr lvl="1" algn="just">
              <a:spcBef>
                <a:spcPts val="600"/>
              </a:spcBef>
            </a:pPr>
            <a:r>
              <a:rPr lang="en-US" altLang="zh-TW" dirty="0"/>
              <a:t>Because the address is used for data, it doesn’t correspond to a private key and the resulting UTXO can never be spent; it’s a fake payment.</a:t>
            </a:r>
          </a:p>
          <a:p>
            <a:pPr lvl="1" algn="just">
              <a:spcBef>
                <a:spcPts val="600"/>
              </a:spcBef>
            </a:pPr>
            <a:r>
              <a:rPr lang="en-US" altLang="zh-TW" dirty="0"/>
              <a:t>These transactions that can never be spent are therefore never removed from the UTXO set and cause the size of the UTXO database to forever increase, or “bloat.”</a:t>
            </a:r>
          </a:p>
          <a:p>
            <a:pPr algn="just">
              <a:spcBef>
                <a:spcPts val="1200"/>
              </a:spcBef>
            </a:pPr>
            <a:r>
              <a:rPr lang="en-US" altLang="zh-TW" dirty="0"/>
              <a:t>Compromise was reached with introduction of the </a:t>
            </a:r>
            <a:r>
              <a:rPr lang="en-US" altLang="zh-TW" dirty="0">
                <a:solidFill>
                  <a:srgbClr val="FF0000"/>
                </a:solidFill>
              </a:rPr>
              <a:t>RETURN operator</a:t>
            </a:r>
            <a:r>
              <a:rPr lang="en-US" altLang="zh-TW" dirty="0"/>
              <a:t>.</a:t>
            </a:r>
          </a:p>
          <a:p>
            <a:pPr lvl="1" algn="just">
              <a:spcBef>
                <a:spcPts val="1000"/>
              </a:spcBef>
            </a:pPr>
            <a:r>
              <a:rPr lang="en-US" altLang="zh-TW" dirty="0">
                <a:solidFill>
                  <a:srgbClr val="FF0000"/>
                </a:solidFill>
              </a:rPr>
              <a:t>RETURN</a:t>
            </a:r>
            <a:r>
              <a:rPr lang="en-US" altLang="zh-TW" dirty="0"/>
              <a:t> allows developers to </a:t>
            </a:r>
            <a:r>
              <a:rPr lang="en-US" altLang="zh-TW" dirty="0">
                <a:solidFill>
                  <a:srgbClr val="FF0000"/>
                </a:solidFill>
              </a:rPr>
              <a:t>add 80 bytes of nonpayment data to a transaction output</a:t>
            </a:r>
            <a:r>
              <a:rPr lang="en-US" altLang="zh-TW" dirty="0"/>
              <a:t>.</a:t>
            </a:r>
          </a:p>
          <a:p>
            <a:pPr lvl="1" algn="just">
              <a:spcBef>
                <a:spcPts val="1000"/>
              </a:spcBef>
            </a:pPr>
            <a:r>
              <a:rPr lang="en-US" altLang="zh-TW" dirty="0"/>
              <a:t>However, unlike the use of “fake” UTXO, the RETURN operator creates an explicitly provably unspendable output, which does not need to be stored in the UTXO set.</a:t>
            </a:r>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43</a:t>
            </a:fld>
            <a:endParaRPr lang="zh-TW" altLang="en-US"/>
          </a:p>
        </p:txBody>
      </p:sp>
    </p:spTree>
    <p:extLst>
      <p:ext uri="{BB962C8B-B14F-4D97-AF65-F5344CB8AC3E}">
        <p14:creationId xmlns:p14="http://schemas.microsoft.com/office/powerpoint/2010/main" val="2128863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E7319D-C328-4774-9594-F757873130B8}"/>
              </a:ext>
            </a:extLst>
          </p:cNvPr>
          <p:cNvSpPr>
            <a:spLocks noGrp="1"/>
          </p:cNvSpPr>
          <p:nvPr>
            <p:ph type="title"/>
          </p:nvPr>
        </p:nvSpPr>
        <p:spPr/>
        <p:txBody>
          <a:bodyPr/>
          <a:lstStyle/>
          <a:p>
            <a:r>
              <a:rPr lang="en-US" altLang="zh-TW" dirty="0"/>
              <a:t>Data Recording Output (RETURN) (3/3)</a:t>
            </a:r>
            <a:endParaRPr lang="zh-TW" altLang="en-US" dirty="0"/>
          </a:p>
        </p:txBody>
      </p:sp>
      <p:sp>
        <p:nvSpPr>
          <p:cNvPr id="3" name="內容版面配置區 2">
            <a:extLst>
              <a:ext uri="{FF2B5EF4-FFF2-40B4-BE49-F238E27FC236}">
                <a16:creationId xmlns:a16="http://schemas.microsoft.com/office/drawing/2014/main" id="{41BDBF4B-31DE-4D61-B861-D5F8CA399160}"/>
              </a:ext>
            </a:extLst>
          </p:cNvPr>
          <p:cNvSpPr>
            <a:spLocks noGrp="1"/>
          </p:cNvSpPr>
          <p:nvPr>
            <p:ph idx="1"/>
          </p:nvPr>
        </p:nvSpPr>
        <p:spPr/>
        <p:txBody>
          <a:bodyPr>
            <a:normAutofit/>
          </a:bodyPr>
          <a:lstStyle/>
          <a:p>
            <a:pPr algn="just"/>
            <a:r>
              <a:rPr lang="en-US" altLang="zh-TW" sz="2600" dirty="0"/>
              <a:t>RETURN outputs are recorded on the blockchain, so they consume disk space and contribute to the increase in the blockchain’s size, but they are not stored in the UTXO set and therefore do not bloat the UTXO memory pool and burden full nodes with the cost of more expensive RAM.</a:t>
            </a:r>
            <a:endParaRPr lang="zh-TW" altLang="en-US" sz="2600" dirty="0"/>
          </a:p>
        </p:txBody>
      </p:sp>
      <p:sp>
        <p:nvSpPr>
          <p:cNvPr id="4" name="投影片編號版面配置區 3">
            <a:extLst>
              <a:ext uri="{FF2B5EF4-FFF2-40B4-BE49-F238E27FC236}">
                <a16:creationId xmlns:a16="http://schemas.microsoft.com/office/drawing/2014/main" id="{8E5C0470-53E0-4074-8197-C4D175E22D8F}"/>
              </a:ext>
            </a:extLst>
          </p:cNvPr>
          <p:cNvSpPr>
            <a:spLocks noGrp="1"/>
          </p:cNvSpPr>
          <p:nvPr>
            <p:ph type="sldNum" sz="quarter" idx="12"/>
          </p:nvPr>
        </p:nvSpPr>
        <p:spPr/>
        <p:txBody>
          <a:bodyPr/>
          <a:lstStyle/>
          <a:p>
            <a:fld id="{8C04AE96-B1B9-4ED2-B3ED-30B2680CEC7B}" type="slidenum">
              <a:rPr lang="zh-TW" altLang="en-US" smtClean="0"/>
              <a:pPr/>
              <a:t>44</a:t>
            </a:fld>
            <a:endParaRPr lang="zh-TW" altLang="en-US"/>
          </a:p>
        </p:txBody>
      </p:sp>
      <p:pic>
        <p:nvPicPr>
          <p:cNvPr id="7" name="圖片 6">
            <a:extLst>
              <a:ext uri="{FF2B5EF4-FFF2-40B4-BE49-F238E27FC236}">
                <a16:creationId xmlns:a16="http://schemas.microsoft.com/office/drawing/2014/main" id="{D11895AD-1182-4D32-83B5-19DFCB7A4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41" y="3212628"/>
            <a:ext cx="10229360" cy="1606009"/>
          </a:xfrm>
          <a:prstGeom prst="rect">
            <a:avLst/>
          </a:prstGeom>
        </p:spPr>
      </p:pic>
      <p:pic>
        <p:nvPicPr>
          <p:cNvPr id="9" name="圖片 8">
            <a:extLst>
              <a:ext uri="{FF2B5EF4-FFF2-40B4-BE49-F238E27FC236}">
                <a16:creationId xmlns:a16="http://schemas.microsoft.com/office/drawing/2014/main" id="{391E0104-7A35-4EC7-887F-77D226A83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81" y="4942482"/>
            <a:ext cx="4052620" cy="1290023"/>
          </a:xfrm>
          <a:prstGeom prst="rect">
            <a:avLst/>
          </a:prstGeom>
        </p:spPr>
      </p:pic>
      <p:sp>
        <p:nvSpPr>
          <p:cNvPr id="10" name="矩形 9">
            <a:extLst>
              <a:ext uri="{FF2B5EF4-FFF2-40B4-BE49-F238E27FC236}">
                <a16:creationId xmlns:a16="http://schemas.microsoft.com/office/drawing/2014/main" id="{C94F21C5-72BF-4A83-B3FB-A3E3B8C99B53}"/>
              </a:ext>
            </a:extLst>
          </p:cNvPr>
          <p:cNvSpPr/>
          <p:nvPr/>
        </p:nvSpPr>
        <p:spPr>
          <a:xfrm>
            <a:off x="1124441" y="5066327"/>
            <a:ext cx="5909004" cy="1200329"/>
          </a:xfrm>
          <a:prstGeom prst="rect">
            <a:avLst/>
          </a:prstGeom>
        </p:spPr>
        <p:txBody>
          <a:bodyPr wrap="square">
            <a:spAutoFit/>
          </a:bodyPr>
          <a:lstStyle/>
          <a:p>
            <a:pPr algn="just"/>
            <a:r>
              <a:rPr lang="en-US" altLang="zh-TW" sz="2400" dirty="0"/>
              <a:t>The opcode ‘return’ makes this transaction output unlockable or unspendable. RETURN is usually an output with a zero bitcoin amount.</a:t>
            </a:r>
            <a:endParaRPr lang="zh-TW" altLang="en-US" sz="2400" dirty="0"/>
          </a:p>
        </p:txBody>
      </p:sp>
    </p:spTree>
    <p:extLst>
      <p:ext uri="{BB962C8B-B14F-4D97-AF65-F5344CB8AC3E}">
        <p14:creationId xmlns:p14="http://schemas.microsoft.com/office/powerpoint/2010/main" val="3803272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p:txBody>
          <a:bodyPr>
            <a:normAutofit/>
          </a:bodyPr>
          <a:lstStyle/>
          <a:p>
            <a:r>
              <a:rPr lang="en-US" altLang="zh-TW" dirty="0">
                <a:solidFill>
                  <a:srgbClr val="0070C0"/>
                </a:solidFill>
              </a:rPr>
              <a:t>Timelocks</a:t>
            </a:r>
            <a:r>
              <a:rPr lang="en-US" altLang="zh-TW" dirty="0"/>
              <a:t> (1/5)</a:t>
            </a:r>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381328"/>
            <a:ext cx="10515600" cy="4975022"/>
          </a:xfrm>
        </p:spPr>
        <p:txBody>
          <a:bodyPr>
            <a:normAutofit/>
          </a:bodyPr>
          <a:lstStyle/>
          <a:p>
            <a:pPr algn="just">
              <a:spcBef>
                <a:spcPts val="1200"/>
              </a:spcBef>
            </a:pPr>
            <a:r>
              <a:rPr lang="en-US" altLang="zh-TW" dirty="0"/>
              <a:t>Timelocks are restrictions on </a:t>
            </a:r>
            <a:r>
              <a:rPr lang="en-US" altLang="zh-TW" dirty="0">
                <a:solidFill>
                  <a:srgbClr val="0070C0"/>
                </a:solidFill>
              </a:rPr>
              <a:t>transactions</a:t>
            </a:r>
            <a:r>
              <a:rPr lang="en-US" altLang="zh-TW" dirty="0"/>
              <a:t> or </a:t>
            </a:r>
            <a:r>
              <a:rPr lang="en-US" altLang="zh-TW" dirty="0">
                <a:solidFill>
                  <a:srgbClr val="0070C0"/>
                </a:solidFill>
              </a:rPr>
              <a:t>outputs</a:t>
            </a:r>
            <a:r>
              <a:rPr lang="en-US" altLang="zh-TW" dirty="0"/>
              <a:t> that only allow spending after a point in time. Timelocks are useful for postdating transactions and locking funds to a date in the future.</a:t>
            </a:r>
          </a:p>
          <a:p>
            <a:pPr lvl="1" algn="just">
              <a:spcBef>
                <a:spcPts val="600"/>
              </a:spcBef>
            </a:pPr>
            <a:r>
              <a:rPr lang="en-US" altLang="zh-TW" dirty="0"/>
              <a:t>More importantly, </a:t>
            </a:r>
            <a:r>
              <a:rPr lang="en-US" altLang="zh-TW" dirty="0">
                <a:solidFill>
                  <a:srgbClr val="0070C0"/>
                </a:solidFill>
              </a:rPr>
              <a:t>timelocks extend bitcoin scripting into the dimension of time</a:t>
            </a:r>
            <a:r>
              <a:rPr lang="en-US" altLang="zh-TW" dirty="0"/>
              <a:t>, opening the door for complex multistep smart contracts.</a:t>
            </a:r>
          </a:p>
          <a:p>
            <a:pPr algn="just">
              <a:spcBef>
                <a:spcPts val="1200"/>
              </a:spcBef>
            </a:pPr>
            <a:r>
              <a:rPr lang="en-US" altLang="zh-TW" dirty="0">
                <a:solidFill>
                  <a:srgbClr val="0000FF"/>
                </a:solidFill>
              </a:rPr>
              <a:t>Absolute Timelocks</a:t>
            </a:r>
            <a:r>
              <a:rPr lang="en-US" altLang="zh-TW" dirty="0"/>
              <a:t>: </a:t>
            </a:r>
            <a:r>
              <a:rPr lang="en-US" altLang="zh-TW" dirty="0" err="1"/>
              <a:t>nLocktime</a:t>
            </a:r>
            <a:r>
              <a:rPr lang="en-US" altLang="zh-TW" dirty="0"/>
              <a:t>, </a:t>
            </a:r>
            <a:r>
              <a:rPr lang="en-US" altLang="zh-TW" dirty="0" err="1"/>
              <a:t>CheckLockTimeVerify</a:t>
            </a:r>
            <a:r>
              <a:rPr lang="en-US" altLang="zh-TW" dirty="0"/>
              <a:t> (CLTV)</a:t>
            </a:r>
          </a:p>
          <a:p>
            <a:pPr algn="just">
              <a:spcBef>
                <a:spcPts val="1200"/>
              </a:spcBef>
            </a:pPr>
            <a:r>
              <a:rPr lang="en-US" altLang="zh-TW" dirty="0">
                <a:solidFill>
                  <a:srgbClr val="0000FF"/>
                </a:solidFill>
              </a:rPr>
              <a:t>Relative Timelocks</a:t>
            </a:r>
            <a:r>
              <a:rPr lang="en-US" altLang="zh-TW" dirty="0"/>
              <a:t>: nSequence, </a:t>
            </a:r>
            <a:r>
              <a:rPr lang="en-US" altLang="zh-TW" dirty="0" err="1"/>
              <a:t>CheckSequenceVerify</a:t>
            </a:r>
            <a:r>
              <a:rPr lang="en-US" altLang="zh-TW" dirty="0"/>
              <a:t> (CSV)</a:t>
            </a:r>
          </a:p>
          <a:p>
            <a:endParaRPr lang="zh-TW" altLang="en-US" dirty="0"/>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45</a:t>
            </a:fld>
            <a:endParaRPr lang="zh-TW" altLang="en-US"/>
          </a:p>
        </p:txBody>
      </p:sp>
      <p:pic>
        <p:nvPicPr>
          <p:cNvPr id="8" name="圖片 7">
            <a:extLst>
              <a:ext uri="{FF2B5EF4-FFF2-40B4-BE49-F238E27FC236}">
                <a16:creationId xmlns:a16="http://schemas.microsoft.com/office/drawing/2014/main" id="{0647A2DA-A5CF-4365-B763-E66C58E46D03}"/>
              </a:ext>
            </a:extLst>
          </p:cNvPr>
          <p:cNvPicPr>
            <a:picLocks noChangeAspect="1"/>
          </p:cNvPicPr>
          <p:nvPr/>
        </p:nvPicPr>
        <p:blipFill>
          <a:blip r:embed="rId2"/>
          <a:stretch>
            <a:fillRect/>
          </a:stretch>
        </p:blipFill>
        <p:spPr>
          <a:xfrm>
            <a:off x="9616281" y="4640377"/>
            <a:ext cx="1213448" cy="1672590"/>
          </a:xfrm>
          <a:prstGeom prst="rect">
            <a:avLst/>
          </a:prstGeom>
        </p:spPr>
      </p:pic>
      <p:pic>
        <p:nvPicPr>
          <p:cNvPr id="5" name="圖片 4">
            <a:extLst>
              <a:ext uri="{FF2B5EF4-FFF2-40B4-BE49-F238E27FC236}">
                <a16:creationId xmlns:a16="http://schemas.microsoft.com/office/drawing/2014/main" id="{C2A7FCCB-1C9F-45D8-93E4-1FFFF71C78C2}"/>
              </a:ext>
            </a:extLst>
          </p:cNvPr>
          <p:cNvPicPr>
            <a:picLocks noChangeAspect="1"/>
          </p:cNvPicPr>
          <p:nvPr/>
        </p:nvPicPr>
        <p:blipFill rotWithShape="1">
          <a:blip r:embed="rId3"/>
          <a:srcRect t="6847" b="5376"/>
          <a:stretch/>
        </p:blipFill>
        <p:spPr>
          <a:xfrm>
            <a:off x="1169390" y="4640377"/>
            <a:ext cx="7922820" cy="1672590"/>
          </a:xfrm>
          <a:prstGeom prst="rect">
            <a:avLst/>
          </a:prstGeom>
        </p:spPr>
      </p:pic>
    </p:spTree>
    <p:extLst>
      <p:ext uri="{BB962C8B-B14F-4D97-AF65-F5344CB8AC3E}">
        <p14:creationId xmlns:p14="http://schemas.microsoft.com/office/powerpoint/2010/main" val="3289004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p:txBody>
          <a:bodyPr>
            <a:normAutofit/>
          </a:bodyPr>
          <a:lstStyle/>
          <a:p>
            <a:r>
              <a:rPr lang="en-US" altLang="zh-TW" dirty="0"/>
              <a:t>Timelocks (2/5)</a:t>
            </a:r>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381328"/>
            <a:ext cx="10515600" cy="4975022"/>
          </a:xfrm>
        </p:spPr>
        <p:txBody>
          <a:bodyPr>
            <a:normAutofit/>
          </a:bodyPr>
          <a:lstStyle/>
          <a:p>
            <a:pPr>
              <a:spcBef>
                <a:spcPts val="1200"/>
              </a:spcBef>
            </a:pPr>
            <a:r>
              <a:rPr lang="en-US" altLang="zh-TW" b="1" dirty="0" err="1"/>
              <a:t>nLocktime</a:t>
            </a:r>
            <a:endParaRPr lang="en-US" altLang="zh-TW" b="1" dirty="0"/>
          </a:p>
          <a:p>
            <a:pPr lvl="1" algn="just">
              <a:spcBef>
                <a:spcPts val="1200"/>
              </a:spcBef>
            </a:pPr>
            <a:r>
              <a:rPr lang="en-US" altLang="zh-TW" dirty="0"/>
              <a:t>It is a type of full time lock that </a:t>
            </a:r>
            <a:r>
              <a:rPr lang="en-US" altLang="zh-TW" dirty="0">
                <a:solidFill>
                  <a:srgbClr val="0000FF"/>
                </a:solidFill>
              </a:rPr>
              <a:t>acts on transactions</a:t>
            </a:r>
            <a:r>
              <a:rPr lang="en-US" altLang="zh-TW" dirty="0"/>
              <a:t>. It was the first one created and the one available in Satoshi Nakamoto’s original Bitcoin software.</a:t>
            </a:r>
          </a:p>
          <a:p>
            <a:pPr lvl="1" algn="just">
              <a:spcBef>
                <a:spcPts val="1200"/>
              </a:spcBef>
            </a:pPr>
            <a:r>
              <a:rPr lang="en-US" altLang="zh-TW" dirty="0"/>
              <a:t>It specifies the earliest time in UNIX time – or milliseconds elapsed since midnight on January 1, 1970, so each day is treated as having 86400 seconds – or the lowest block height at which a transaction can be added to a valid block.</a:t>
            </a:r>
          </a:p>
          <a:p>
            <a:pPr lvl="1" algn="just">
              <a:spcBef>
                <a:spcPts val="1200"/>
              </a:spcBef>
            </a:pPr>
            <a:r>
              <a:rPr lang="en-US" altLang="zh-TW" dirty="0"/>
              <a:t>It has the </a:t>
            </a:r>
            <a:r>
              <a:rPr lang="en-US" altLang="zh-TW" dirty="0">
                <a:solidFill>
                  <a:srgbClr val="FF0000"/>
                </a:solidFill>
              </a:rPr>
              <a:t>limitation</a:t>
            </a:r>
            <a:r>
              <a:rPr lang="en-US" altLang="zh-TW" dirty="0"/>
              <a:t> that while it makes it possible to spend some outputs in the future, </a:t>
            </a:r>
            <a:r>
              <a:rPr lang="en-US" altLang="zh-TW" dirty="0">
                <a:solidFill>
                  <a:srgbClr val="0000FF"/>
                </a:solidFill>
              </a:rPr>
              <a:t>it does not make it impossible to spend them </a:t>
            </a:r>
            <a:r>
              <a:rPr lang="en-US" altLang="zh-TW" dirty="0"/>
              <a:t>until that time.</a:t>
            </a:r>
          </a:p>
          <a:p>
            <a:pPr lvl="1" algn="just">
              <a:spcBef>
                <a:spcPts val="1200"/>
              </a:spcBef>
            </a:pPr>
            <a:r>
              <a:rPr lang="en-US" altLang="zh-TW" dirty="0"/>
              <a:t>E.g. Alice signs a transaction spending one of her outputs to Bob’s address, and sets the transaction </a:t>
            </a:r>
            <a:r>
              <a:rPr lang="en-US" altLang="zh-TW" dirty="0" err="1"/>
              <a:t>nLocktime</a:t>
            </a:r>
            <a:r>
              <a:rPr lang="en-US" altLang="zh-TW" dirty="0"/>
              <a:t> to 3 months in the future. Alice sends that transaction to Bob to hold.</a:t>
            </a:r>
          </a:p>
          <a:p>
            <a:pPr lvl="1" algn="just">
              <a:spcBef>
                <a:spcPts val="1200"/>
              </a:spcBef>
            </a:pPr>
            <a:endParaRPr lang="en-US" altLang="zh-TW" dirty="0"/>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46</a:t>
            </a:fld>
            <a:endParaRPr lang="zh-TW" altLang="en-US"/>
          </a:p>
        </p:txBody>
      </p:sp>
    </p:spTree>
    <p:extLst>
      <p:ext uri="{BB962C8B-B14F-4D97-AF65-F5344CB8AC3E}">
        <p14:creationId xmlns:p14="http://schemas.microsoft.com/office/powerpoint/2010/main" val="697661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p:txBody>
          <a:bodyPr>
            <a:normAutofit/>
          </a:bodyPr>
          <a:lstStyle/>
          <a:p>
            <a:r>
              <a:rPr lang="en-US" altLang="zh-TW" dirty="0"/>
              <a:t>Timelocks (3/5)</a:t>
            </a:r>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381328"/>
            <a:ext cx="10515600" cy="4975022"/>
          </a:xfrm>
        </p:spPr>
        <p:txBody>
          <a:bodyPr>
            <a:normAutofit/>
          </a:bodyPr>
          <a:lstStyle/>
          <a:p>
            <a:pPr lvl="1" algn="just">
              <a:spcBef>
                <a:spcPts val="1200"/>
              </a:spcBef>
            </a:pPr>
            <a:r>
              <a:rPr lang="en-US" altLang="zh-TW" dirty="0"/>
              <a:t>With this transaction Alice and Bob know that: Bob cannot transmit the transaction to redeem the funds until 3 months have elapsed. Bob may transmit the transaction after 3 months.</a:t>
            </a:r>
          </a:p>
          <a:p>
            <a:pPr lvl="1" algn="just">
              <a:spcBef>
                <a:spcPts val="1200"/>
              </a:spcBef>
            </a:pPr>
            <a:r>
              <a:rPr lang="en-US" altLang="zh-TW" dirty="0"/>
              <a:t>However, Alice can create another transaction, double-spending the same inputs without a </a:t>
            </a:r>
            <a:r>
              <a:rPr lang="en-US" altLang="zh-TW" dirty="0" err="1"/>
              <a:t>locktime</a:t>
            </a:r>
            <a:r>
              <a:rPr lang="en-US" altLang="zh-TW" dirty="0"/>
              <a:t>. Thus, Alice can spend the same UTXO before the 3 months have elapsed. Bob has no guarantee that Alice won’t do that.</a:t>
            </a:r>
          </a:p>
          <a:p>
            <a:pPr lvl="1" algn="just">
              <a:spcBef>
                <a:spcPts val="1200"/>
              </a:spcBef>
            </a:pPr>
            <a:r>
              <a:rPr lang="en-US" altLang="zh-TW" dirty="0"/>
              <a:t>The only guarantee is that Bob will not be able to redeem it before 3 months have elapsed. There is no guarantee that Bob will get the funds.</a:t>
            </a:r>
          </a:p>
          <a:p>
            <a:pPr lvl="1" algn="just">
              <a:spcBef>
                <a:spcPts val="1200"/>
              </a:spcBef>
            </a:pPr>
            <a:r>
              <a:rPr lang="en-US" altLang="zh-TW" dirty="0">
                <a:solidFill>
                  <a:srgbClr val="0000FF"/>
                </a:solidFill>
              </a:rPr>
              <a:t>To achieve such a guarantee, the timelock restriction must be placed on the UTXO itself and be part of the locking script</a:t>
            </a:r>
            <a:r>
              <a:rPr lang="en-US" altLang="zh-TW" dirty="0"/>
              <a:t>, rather than on the transaction. This is achieved by the next form of timelock, called CLTV.</a:t>
            </a:r>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47</a:t>
            </a:fld>
            <a:endParaRPr lang="zh-TW" altLang="en-US"/>
          </a:p>
        </p:txBody>
      </p:sp>
    </p:spTree>
    <p:extLst>
      <p:ext uri="{BB962C8B-B14F-4D97-AF65-F5344CB8AC3E}">
        <p14:creationId xmlns:p14="http://schemas.microsoft.com/office/powerpoint/2010/main" val="2017499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E1BBD-BCE7-4548-BCE9-538F3F8B5C89}"/>
              </a:ext>
            </a:extLst>
          </p:cNvPr>
          <p:cNvSpPr>
            <a:spLocks noGrp="1"/>
          </p:cNvSpPr>
          <p:nvPr>
            <p:ph type="title"/>
          </p:nvPr>
        </p:nvSpPr>
        <p:spPr/>
        <p:txBody>
          <a:bodyPr/>
          <a:lstStyle/>
          <a:p>
            <a:r>
              <a:rPr lang="en-US" altLang="zh-TW" dirty="0"/>
              <a:t>Ref. Sample Transaction with </a:t>
            </a:r>
            <a:r>
              <a:rPr lang="en-US" altLang="zh-TW" dirty="0" err="1"/>
              <a:t>nLockTime</a:t>
            </a:r>
            <a:endParaRPr lang="zh-TW" altLang="en-US" dirty="0"/>
          </a:p>
        </p:txBody>
      </p:sp>
      <p:sp>
        <p:nvSpPr>
          <p:cNvPr id="4" name="投影片編號版面配置區 3">
            <a:extLst>
              <a:ext uri="{FF2B5EF4-FFF2-40B4-BE49-F238E27FC236}">
                <a16:creationId xmlns:a16="http://schemas.microsoft.com/office/drawing/2014/main" id="{51DF0E6F-3483-46A0-8D3C-123AA45815F1}"/>
              </a:ext>
            </a:extLst>
          </p:cNvPr>
          <p:cNvSpPr>
            <a:spLocks noGrp="1"/>
          </p:cNvSpPr>
          <p:nvPr>
            <p:ph type="sldNum" sz="quarter" idx="12"/>
          </p:nvPr>
        </p:nvSpPr>
        <p:spPr/>
        <p:txBody>
          <a:bodyPr/>
          <a:lstStyle/>
          <a:p>
            <a:fld id="{8C04AE96-B1B9-4ED2-B3ED-30B2680CEC7B}" type="slidenum">
              <a:rPr lang="zh-TW" altLang="en-US" smtClean="0"/>
              <a:pPr/>
              <a:t>48</a:t>
            </a:fld>
            <a:endParaRPr lang="zh-TW" altLang="en-US"/>
          </a:p>
        </p:txBody>
      </p:sp>
      <p:sp>
        <p:nvSpPr>
          <p:cNvPr id="5" name="矩形 4">
            <a:extLst>
              <a:ext uri="{FF2B5EF4-FFF2-40B4-BE49-F238E27FC236}">
                <a16:creationId xmlns:a16="http://schemas.microsoft.com/office/drawing/2014/main" id="{BF07D4E7-96AA-426F-9B1E-4CF917268A88}"/>
              </a:ext>
            </a:extLst>
          </p:cNvPr>
          <p:cNvSpPr/>
          <p:nvPr/>
        </p:nvSpPr>
        <p:spPr>
          <a:xfrm>
            <a:off x="7356201" y="1299945"/>
            <a:ext cx="4200799" cy="646331"/>
          </a:xfrm>
          <a:prstGeom prst="rect">
            <a:avLst/>
          </a:prstGeom>
        </p:spPr>
        <p:txBody>
          <a:bodyPr wrap="square">
            <a:spAutoFit/>
          </a:bodyPr>
          <a:lstStyle/>
          <a:p>
            <a:r>
              <a:rPr lang="zh-TW" altLang="en-US" dirty="0">
                <a:hlinkClick r:id="rId2"/>
              </a:rPr>
              <a:t>https://medium.com/@RobinHung/bitcoin-timelocks-in-a-nutshell-4c95aafc7a59</a:t>
            </a:r>
            <a:endParaRPr lang="zh-TW" altLang="en-US" dirty="0"/>
          </a:p>
        </p:txBody>
      </p:sp>
      <p:grpSp>
        <p:nvGrpSpPr>
          <p:cNvPr id="8" name="群組 7">
            <a:extLst>
              <a:ext uri="{FF2B5EF4-FFF2-40B4-BE49-F238E27FC236}">
                <a16:creationId xmlns:a16="http://schemas.microsoft.com/office/drawing/2014/main" id="{23152A41-906D-4480-A820-F309F2D54CF8}"/>
              </a:ext>
            </a:extLst>
          </p:cNvPr>
          <p:cNvGrpSpPr/>
          <p:nvPr/>
        </p:nvGrpSpPr>
        <p:grpSpPr>
          <a:xfrm>
            <a:off x="939800" y="1355665"/>
            <a:ext cx="6314801" cy="4934574"/>
            <a:chOff x="838200" y="1476971"/>
            <a:chExt cx="6314801" cy="4934574"/>
          </a:xfrm>
        </p:grpSpPr>
        <p:pic>
          <p:nvPicPr>
            <p:cNvPr id="6" name="圖片 5">
              <a:extLst>
                <a:ext uri="{FF2B5EF4-FFF2-40B4-BE49-F238E27FC236}">
                  <a16:creationId xmlns:a16="http://schemas.microsoft.com/office/drawing/2014/main" id="{D7AB3E95-149B-412B-9799-DF624F907CAF}"/>
                </a:ext>
              </a:extLst>
            </p:cNvPr>
            <p:cNvPicPr>
              <a:picLocks noChangeAspect="1"/>
            </p:cNvPicPr>
            <p:nvPr/>
          </p:nvPicPr>
          <p:blipFill>
            <a:blip r:embed="rId3"/>
            <a:stretch>
              <a:fillRect/>
            </a:stretch>
          </p:blipFill>
          <p:spPr>
            <a:xfrm>
              <a:off x="838200" y="1476971"/>
              <a:ext cx="6314801" cy="2241589"/>
            </a:xfrm>
            <a:prstGeom prst="rect">
              <a:avLst/>
            </a:prstGeom>
          </p:spPr>
        </p:pic>
        <p:pic>
          <p:nvPicPr>
            <p:cNvPr id="7" name="圖片 6">
              <a:extLst>
                <a:ext uri="{FF2B5EF4-FFF2-40B4-BE49-F238E27FC236}">
                  <a16:creationId xmlns:a16="http://schemas.microsoft.com/office/drawing/2014/main" id="{D3883EA4-C1B8-4309-9380-0F2F7B568CC6}"/>
                </a:ext>
              </a:extLst>
            </p:cNvPr>
            <p:cNvPicPr>
              <a:picLocks noChangeAspect="1"/>
            </p:cNvPicPr>
            <p:nvPr/>
          </p:nvPicPr>
          <p:blipFill>
            <a:blip r:embed="rId4"/>
            <a:stretch>
              <a:fillRect/>
            </a:stretch>
          </p:blipFill>
          <p:spPr>
            <a:xfrm>
              <a:off x="838200" y="3718560"/>
              <a:ext cx="6314801" cy="2692985"/>
            </a:xfrm>
            <a:prstGeom prst="rect">
              <a:avLst/>
            </a:prstGeom>
          </p:spPr>
        </p:pic>
      </p:grpSp>
      <p:sp>
        <p:nvSpPr>
          <p:cNvPr id="9" name="矩形 8">
            <a:extLst>
              <a:ext uri="{FF2B5EF4-FFF2-40B4-BE49-F238E27FC236}">
                <a16:creationId xmlns:a16="http://schemas.microsoft.com/office/drawing/2014/main" id="{84885649-B6DE-4A46-81B2-CC71946B61F7}"/>
              </a:ext>
            </a:extLst>
          </p:cNvPr>
          <p:cNvSpPr/>
          <p:nvPr/>
        </p:nvSpPr>
        <p:spPr>
          <a:xfrm>
            <a:off x="7571794" y="3429000"/>
            <a:ext cx="2809240" cy="1477328"/>
          </a:xfrm>
          <a:prstGeom prst="rect">
            <a:avLst/>
          </a:prstGeom>
        </p:spPr>
        <p:txBody>
          <a:bodyPr wrap="square">
            <a:spAutoFit/>
          </a:bodyPr>
          <a:lstStyle/>
          <a:p>
            <a:pPr algn="just"/>
            <a:r>
              <a:rPr lang="en-US" altLang="zh-TW" b="1" dirty="0" err="1"/>
              <a:t>nLockTime</a:t>
            </a:r>
            <a:r>
              <a:rPr lang="en-US" altLang="zh-TW" dirty="0"/>
              <a:t> set to 0 means that the transaction can be added into a block and be appended to the blockchain immediately.</a:t>
            </a:r>
            <a:endParaRPr lang="zh-TW" altLang="en-US" dirty="0"/>
          </a:p>
        </p:txBody>
      </p:sp>
    </p:spTree>
    <p:extLst>
      <p:ext uri="{BB962C8B-B14F-4D97-AF65-F5344CB8AC3E}">
        <p14:creationId xmlns:p14="http://schemas.microsoft.com/office/powerpoint/2010/main" val="22451941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p:txBody>
          <a:bodyPr>
            <a:normAutofit/>
          </a:bodyPr>
          <a:lstStyle/>
          <a:p>
            <a:r>
              <a:rPr lang="en-US" altLang="zh-TW" dirty="0"/>
              <a:t>Timelocks (4/5)</a:t>
            </a:r>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381328"/>
            <a:ext cx="10515600" cy="4975022"/>
          </a:xfrm>
        </p:spPr>
        <p:txBody>
          <a:bodyPr>
            <a:normAutofit/>
          </a:bodyPr>
          <a:lstStyle/>
          <a:p>
            <a:pPr>
              <a:spcBef>
                <a:spcPts val="1200"/>
              </a:spcBef>
            </a:pPr>
            <a:r>
              <a:rPr lang="en-US" altLang="zh-TW" b="1" dirty="0" err="1"/>
              <a:t>CheckLockTimeVerify</a:t>
            </a:r>
            <a:r>
              <a:rPr lang="en-US" altLang="zh-TW" dirty="0"/>
              <a:t> (</a:t>
            </a:r>
            <a:r>
              <a:rPr lang="en-US" altLang="zh-TW" b="1" dirty="0"/>
              <a:t>CLTV</a:t>
            </a:r>
            <a:r>
              <a:rPr lang="en-US" altLang="zh-TW" dirty="0"/>
              <a:t>)</a:t>
            </a:r>
          </a:p>
          <a:p>
            <a:pPr lvl="1" algn="just">
              <a:spcBef>
                <a:spcPts val="1200"/>
              </a:spcBef>
            </a:pPr>
            <a:r>
              <a:rPr lang="en-US" altLang="zh-TW" dirty="0"/>
              <a:t>In December 2015,  CLTV was introduced to bitcoin as a soft fork upgrade. Based on BIP-65, CLTV acts at the script level and </a:t>
            </a:r>
            <a:r>
              <a:rPr lang="en-US" altLang="zh-TW" dirty="0">
                <a:solidFill>
                  <a:srgbClr val="0000FF"/>
                </a:solidFill>
              </a:rPr>
              <a:t>locks transaction outputs </a:t>
            </a:r>
            <a:r>
              <a:rPr lang="en-US" altLang="zh-TW" dirty="0"/>
              <a:t>so that they cannot be spent before a certain time/date. This allows for much greater flexibility in the way timelocks are applied.</a:t>
            </a:r>
          </a:p>
          <a:p>
            <a:pPr lvl="1" algn="just">
              <a:spcBef>
                <a:spcPts val="1200"/>
              </a:spcBef>
            </a:pPr>
            <a:r>
              <a:rPr lang="en-US" altLang="zh-TW" dirty="0"/>
              <a:t>In simple terms, </a:t>
            </a:r>
            <a:r>
              <a:rPr lang="en-US" altLang="zh-TW" dirty="0">
                <a:solidFill>
                  <a:srgbClr val="0070C0"/>
                </a:solidFill>
              </a:rPr>
              <a:t>by adding the CLTV opcode in the redeem script of an output it restricts the output</a:t>
            </a:r>
            <a:r>
              <a:rPr lang="en-US" altLang="zh-TW" dirty="0"/>
              <a:t>, so that it can only be spent after the specified time has elapsed.</a:t>
            </a:r>
          </a:p>
          <a:p>
            <a:pPr lvl="1" algn="just">
              <a:spcBef>
                <a:spcPts val="1200"/>
              </a:spcBef>
            </a:pPr>
            <a:r>
              <a:rPr lang="en-US" altLang="zh-TW" dirty="0"/>
              <a:t>CLTV doesn’t replace </a:t>
            </a:r>
            <a:r>
              <a:rPr lang="en-US" altLang="zh-TW" dirty="0" err="1"/>
              <a:t>nLocktime</a:t>
            </a:r>
            <a:r>
              <a:rPr lang="en-US" altLang="zh-TW" dirty="0"/>
              <a:t>, but rather restricts specific UTXO such that they can only be spent in a future transaction with </a:t>
            </a:r>
            <a:r>
              <a:rPr lang="en-US" altLang="zh-TW" dirty="0" err="1"/>
              <a:t>nLocktime</a:t>
            </a:r>
            <a:r>
              <a:rPr lang="en-US" altLang="zh-TW" dirty="0"/>
              <a:t> set to a greater or equal value.</a:t>
            </a:r>
            <a:endParaRPr lang="zh-TW" altLang="en-US" dirty="0"/>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49</a:t>
            </a:fld>
            <a:endParaRPr lang="zh-TW" altLang="en-US"/>
          </a:p>
        </p:txBody>
      </p:sp>
    </p:spTree>
    <p:extLst>
      <p:ext uri="{BB962C8B-B14F-4D97-AF65-F5344CB8AC3E}">
        <p14:creationId xmlns:p14="http://schemas.microsoft.com/office/powerpoint/2010/main" val="24307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E939E-53C0-4D90-9C3E-A751465DC13A}"/>
              </a:ext>
            </a:extLst>
          </p:cNvPr>
          <p:cNvSpPr>
            <a:spLocks noGrp="1"/>
          </p:cNvSpPr>
          <p:nvPr>
            <p:ph type="title"/>
          </p:nvPr>
        </p:nvSpPr>
        <p:spPr>
          <a:xfrm>
            <a:off x="838200" y="365125"/>
            <a:ext cx="10515600" cy="1016203"/>
          </a:xfrm>
        </p:spPr>
        <p:txBody>
          <a:bodyPr/>
          <a:lstStyle/>
          <a:p>
            <a:r>
              <a:rPr lang="en-US" altLang="zh-TW" dirty="0">
                <a:solidFill>
                  <a:srgbClr val="0070C0"/>
                </a:solidFill>
              </a:rPr>
              <a:t>Transaction Outputs and Inputs </a:t>
            </a:r>
            <a:r>
              <a:rPr lang="en-US" altLang="zh-TW" dirty="0"/>
              <a:t>(1/5)</a:t>
            </a:r>
            <a:endParaRPr lang="zh-TW" altLang="en-US" dirty="0"/>
          </a:p>
        </p:txBody>
      </p:sp>
      <p:sp>
        <p:nvSpPr>
          <p:cNvPr id="3" name="內容版面配置區 2">
            <a:extLst>
              <a:ext uri="{FF2B5EF4-FFF2-40B4-BE49-F238E27FC236}">
                <a16:creationId xmlns:a16="http://schemas.microsoft.com/office/drawing/2014/main" id="{5AA5956E-C8BE-47DC-8183-0F8873B38ED4}"/>
              </a:ext>
            </a:extLst>
          </p:cNvPr>
          <p:cNvSpPr>
            <a:spLocks noGrp="1"/>
          </p:cNvSpPr>
          <p:nvPr>
            <p:ph idx="1"/>
          </p:nvPr>
        </p:nvSpPr>
        <p:spPr>
          <a:xfrm>
            <a:off x="838200" y="1488332"/>
            <a:ext cx="10515600" cy="4868018"/>
          </a:xfrm>
        </p:spPr>
        <p:txBody>
          <a:bodyPr>
            <a:normAutofit/>
          </a:bodyPr>
          <a:lstStyle/>
          <a:p>
            <a:pPr algn="just">
              <a:lnSpc>
                <a:spcPct val="95000"/>
              </a:lnSpc>
              <a:spcBef>
                <a:spcPts val="1200"/>
              </a:spcBef>
            </a:pPr>
            <a:r>
              <a:rPr lang="en-US" altLang="zh-TW" dirty="0"/>
              <a:t>Fundamental building block of a bitcoin transaction is a transaction output. </a:t>
            </a:r>
            <a:r>
              <a:rPr lang="en-US" altLang="zh-TW" dirty="0">
                <a:solidFill>
                  <a:srgbClr val="0000FF"/>
                </a:solidFill>
              </a:rPr>
              <a:t>Transaction outputs are indivisible chunks of bitcoin currency, recorded on the blockchain</a:t>
            </a:r>
            <a:r>
              <a:rPr lang="en-US" altLang="zh-TW" dirty="0"/>
              <a:t>, and recognized as valid by the entire network.</a:t>
            </a:r>
          </a:p>
          <a:p>
            <a:pPr algn="just">
              <a:lnSpc>
                <a:spcPct val="95000"/>
              </a:lnSpc>
              <a:spcBef>
                <a:spcPts val="1200"/>
              </a:spcBef>
            </a:pPr>
            <a:r>
              <a:rPr lang="en-US" altLang="zh-TW" dirty="0"/>
              <a:t>Bitcoin full nodes track all available and spendable outputs, known as </a:t>
            </a:r>
            <a:r>
              <a:rPr lang="en-US" altLang="zh-TW" dirty="0">
                <a:solidFill>
                  <a:srgbClr val="FF0000"/>
                </a:solidFill>
              </a:rPr>
              <a:t>unspent transaction outputs</a:t>
            </a:r>
            <a:r>
              <a:rPr lang="en-US" altLang="zh-TW" dirty="0"/>
              <a:t>, or </a:t>
            </a:r>
            <a:r>
              <a:rPr lang="en-US" altLang="zh-TW" dirty="0">
                <a:solidFill>
                  <a:srgbClr val="FF0000"/>
                </a:solidFill>
                <a:effectLst>
                  <a:outerShdw blurRad="38100" dist="38100" dir="2700000" algn="tl">
                    <a:srgbClr val="000000">
                      <a:alpha val="43137"/>
                    </a:srgbClr>
                  </a:outerShdw>
                </a:effectLst>
              </a:rPr>
              <a:t>UTXO</a:t>
            </a:r>
            <a:r>
              <a:rPr lang="en-US" altLang="zh-TW" dirty="0"/>
              <a:t>.</a:t>
            </a:r>
          </a:p>
          <a:p>
            <a:pPr lvl="1" algn="just">
              <a:lnSpc>
                <a:spcPct val="95000"/>
              </a:lnSpc>
              <a:spcBef>
                <a:spcPts val="1200"/>
              </a:spcBef>
            </a:pPr>
            <a:r>
              <a:rPr lang="en-US" altLang="zh-TW" dirty="0"/>
              <a:t>The collection of all UTXO is known as the UTXO set and numbers in the millions of UTXO. </a:t>
            </a:r>
          </a:p>
          <a:p>
            <a:pPr lvl="1" algn="just">
              <a:lnSpc>
                <a:spcPct val="95000"/>
              </a:lnSpc>
              <a:spcBef>
                <a:spcPts val="1200"/>
              </a:spcBef>
            </a:pPr>
            <a:r>
              <a:rPr lang="en-US" altLang="zh-TW" dirty="0"/>
              <a:t>The UTXO set grows as new UTXO is created and shrinks when UTXO is consumed. Every transaction represents a change (state transition) in the UTXO set.</a:t>
            </a:r>
          </a:p>
          <a:p>
            <a:pPr lvl="1" algn="just"/>
            <a:endParaRPr lang="zh-TW" altLang="en-US" dirty="0"/>
          </a:p>
        </p:txBody>
      </p:sp>
      <p:sp>
        <p:nvSpPr>
          <p:cNvPr id="4" name="投影片編號版面配置區 3">
            <a:extLst>
              <a:ext uri="{FF2B5EF4-FFF2-40B4-BE49-F238E27FC236}">
                <a16:creationId xmlns:a16="http://schemas.microsoft.com/office/drawing/2014/main" id="{588D185A-C22B-49A1-BDDC-268ECA34EB83}"/>
              </a:ext>
            </a:extLst>
          </p:cNvPr>
          <p:cNvSpPr>
            <a:spLocks noGrp="1"/>
          </p:cNvSpPr>
          <p:nvPr>
            <p:ph type="sldNum" sz="quarter" idx="12"/>
          </p:nvPr>
        </p:nvSpPr>
        <p:spPr/>
        <p:txBody>
          <a:bodyPr/>
          <a:lstStyle/>
          <a:p>
            <a:fld id="{8C04AE96-B1B9-4ED2-B3ED-30B2680CEC7B}" type="slidenum">
              <a:rPr lang="zh-TW" altLang="en-US" smtClean="0"/>
              <a:pPr/>
              <a:t>5</a:t>
            </a:fld>
            <a:endParaRPr lang="zh-TW" altLang="en-US"/>
          </a:p>
        </p:txBody>
      </p:sp>
    </p:spTree>
    <p:extLst>
      <p:ext uri="{BB962C8B-B14F-4D97-AF65-F5344CB8AC3E}">
        <p14:creationId xmlns:p14="http://schemas.microsoft.com/office/powerpoint/2010/main" val="2623282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FF11D-5121-4FEE-9CDE-87DEA37C0FFB}"/>
              </a:ext>
            </a:extLst>
          </p:cNvPr>
          <p:cNvSpPr>
            <a:spLocks noGrp="1"/>
          </p:cNvSpPr>
          <p:nvPr>
            <p:ph type="title"/>
          </p:nvPr>
        </p:nvSpPr>
        <p:spPr/>
        <p:txBody>
          <a:bodyPr>
            <a:normAutofit/>
          </a:bodyPr>
          <a:lstStyle/>
          <a:p>
            <a:r>
              <a:rPr lang="en-US" altLang="zh-TW" dirty="0"/>
              <a:t>Timelocks (5/5)</a:t>
            </a:r>
          </a:p>
        </p:txBody>
      </p:sp>
      <p:sp>
        <p:nvSpPr>
          <p:cNvPr id="3" name="內容版面配置區 2">
            <a:extLst>
              <a:ext uri="{FF2B5EF4-FFF2-40B4-BE49-F238E27FC236}">
                <a16:creationId xmlns:a16="http://schemas.microsoft.com/office/drawing/2014/main" id="{9588F9AF-B8DC-4C80-A1BC-2A0DA7B4D79A}"/>
              </a:ext>
            </a:extLst>
          </p:cNvPr>
          <p:cNvSpPr>
            <a:spLocks noGrp="1"/>
          </p:cNvSpPr>
          <p:nvPr>
            <p:ph idx="1"/>
          </p:nvPr>
        </p:nvSpPr>
        <p:spPr>
          <a:xfrm>
            <a:off x="838200" y="1381328"/>
            <a:ext cx="10515600" cy="4975022"/>
          </a:xfrm>
        </p:spPr>
        <p:txBody>
          <a:bodyPr>
            <a:normAutofit lnSpcReduction="10000"/>
          </a:bodyPr>
          <a:lstStyle/>
          <a:p>
            <a:pPr algn="just">
              <a:lnSpc>
                <a:spcPct val="100000"/>
              </a:lnSpc>
              <a:spcBef>
                <a:spcPts val="1200"/>
              </a:spcBef>
            </a:pPr>
            <a:r>
              <a:rPr lang="en-US" altLang="zh-TW" b="1" dirty="0"/>
              <a:t>Relative timelocks</a:t>
            </a:r>
            <a:r>
              <a:rPr lang="en-US" altLang="zh-TW" dirty="0"/>
              <a:t>, like absolute timelocks, are implemented with both a </a:t>
            </a:r>
            <a:r>
              <a:rPr lang="en-US" altLang="zh-TW" dirty="0">
                <a:solidFill>
                  <a:srgbClr val="0070C0"/>
                </a:solidFill>
              </a:rPr>
              <a:t>transaction-level feature </a:t>
            </a:r>
            <a:r>
              <a:rPr lang="en-US" altLang="zh-TW" dirty="0"/>
              <a:t>and a </a:t>
            </a:r>
            <a:r>
              <a:rPr lang="en-US" altLang="zh-TW" dirty="0">
                <a:solidFill>
                  <a:srgbClr val="0070C0"/>
                </a:solidFill>
              </a:rPr>
              <a:t>script-level opcode</a:t>
            </a:r>
            <a:r>
              <a:rPr lang="en-US" altLang="zh-TW" dirty="0"/>
              <a:t>. </a:t>
            </a:r>
          </a:p>
          <a:p>
            <a:pPr lvl="1" algn="just">
              <a:lnSpc>
                <a:spcPct val="100000"/>
              </a:lnSpc>
              <a:spcBef>
                <a:spcPts val="1000"/>
              </a:spcBef>
            </a:pPr>
            <a:r>
              <a:rPr lang="en-US" altLang="zh-TW" dirty="0"/>
              <a:t>The </a:t>
            </a:r>
            <a:r>
              <a:rPr lang="en-US" altLang="zh-TW" dirty="0">
                <a:solidFill>
                  <a:srgbClr val="0000FF"/>
                </a:solidFill>
              </a:rPr>
              <a:t>transaction-level relative timelock </a:t>
            </a:r>
            <a:r>
              <a:rPr lang="en-US" altLang="zh-TW" dirty="0"/>
              <a:t>is implemented as a consensus rule on the value of </a:t>
            </a:r>
            <a:r>
              <a:rPr lang="en-US" altLang="zh-TW" dirty="0">
                <a:solidFill>
                  <a:srgbClr val="0000FF"/>
                </a:solidFill>
              </a:rPr>
              <a:t>nSequence</a:t>
            </a:r>
            <a:r>
              <a:rPr lang="en-US" altLang="zh-TW" dirty="0"/>
              <a:t>, a transaction field </a:t>
            </a:r>
            <a:r>
              <a:rPr lang="en-US" altLang="zh-TW" dirty="0">
                <a:solidFill>
                  <a:srgbClr val="0000FF"/>
                </a:solidFill>
              </a:rPr>
              <a:t>set in every transaction input</a:t>
            </a:r>
            <a:r>
              <a:rPr lang="en-US" altLang="zh-TW" dirty="0"/>
              <a:t>.</a:t>
            </a:r>
          </a:p>
          <a:p>
            <a:pPr lvl="1" algn="just">
              <a:lnSpc>
                <a:spcPct val="100000"/>
              </a:lnSpc>
              <a:spcBef>
                <a:spcPts val="1000"/>
              </a:spcBef>
            </a:pPr>
            <a:r>
              <a:rPr lang="en-US" altLang="zh-TW" dirty="0">
                <a:solidFill>
                  <a:srgbClr val="FF0000"/>
                </a:solidFill>
              </a:rPr>
              <a:t>Script level relative timelocks</a:t>
            </a:r>
            <a:r>
              <a:rPr lang="en-US" altLang="zh-TW" dirty="0"/>
              <a:t> are implemented with the </a:t>
            </a:r>
            <a:r>
              <a:rPr lang="en-US" altLang="zh-TW" dirty="0" err="1">
                <a:solidFill>
                  <a:srgbClr val="FF0000"/>
                </a:solidFill>
              </a:rPr>
              <a:t>CheckSequenceVerify</a:t>
            </a:r>
            <a:r>
              <a:rPr lang="en-US" altLang="zh-TW" dirty="0">
                <a:solidFill>
                  <a:srgbClr val="FF0000"/>
                </a:solidFill>
              </a:rPr>
              <a:t> (CSV) opcode (</a:t>
            </a:r>
            <a:r>
              <a:rPr lang="en-US" altLang="zh-TW" dirty="0"/>
              <a:t>defined in </a:t>
            </a:r>
            <a:r>
              <a:rPr lang="en-US" altLang="zh-TW" dirty="0">
                <a:solidFill>
                  <a:srgbClr val="FF0000"/>
                </a:solidFill>
              </a:rPr>
              <a:t>BIP-112</a:t>
            </a:r>
            <a:r>
              <a:rPr lang="en-US" altLang="zh-TW" dirty="0"/>
              <a:t>).</a:t>
            </a:r>
          </a:p>
          <a:p>
            <a:pPr algn="just">
              <a:lnSpc>
                <a:spcPct val="100000"/>
              </a:lnSpc>
              <a:spcBef>
                <a:spcPts val="1200"/>
              </a:spcBef>
            </a:pPr>
            <a:r>
              <a:rPr lang="en-US" altLang="zh-TW" dirty="0"/>
              <a:t>Consensus rules of the </a:t>
            </a:r>
            <a:r>
              <a:rPr lang="en-US" altLang="zh-TW" dirty="0">
                <a:solidFill>
                  <a:srgbClr val="0000FF"/>
                </a:solidFill>
              </a:rPr>
              <a:t>nSequence</a:t>
            </a:r>
            <a:r>
              <a:rPr lang="en-US" altLang="zh-TW" dirty="0"/>
              <a:t> value are defined in </a:t>
            </a:r>
            <a:r>
              <a:rPr lang="en-US" altLang="zh-TW" dirty="0">
                <a:solidFill>
                  <a:srgbClr val="0000FF"/>
                </a:solidFill>
              </a:rPr>
              <a:t>BIP-68</a:t>
            </a:r>
            <a:r>
              <a:rPr lang="en-US" altLang="zh-TW" dirty="0"/>
              <a:t>.</a:t>
            </a:r>
          </a:p>
          <a:p>
            <a:pPr lvl="1" algn="just">
              <a:lnSpc>
                <a:spcPct val="100000"/>
              </a:lnSpc>
              <a:spcBef>
                <a:spcPts val="1000"/>
              </a:spcBef>
            </a:pPr>
            <a:r>
              <a:rPr lang="en-US" altLang="zh-TW" dirty="0"/>
              <a:t>Transaction inputs with nSequence values less than 2</a:t>
            </a:r>
            <a:r>
              <a:rPr lang="en-US" altLang="zh-TW" baseline="30000" dirty="0"/>
              <a:t>31</a:t>
            </a:r>
            <a:r>
              <a:rPr lang="en-US" altLang="zh-TW" dirty="0"/>
              <a:t> are interpreted as having a relative timelock.</a:t>
            </a:r>
          </a:p>
          <a:p>
            <a:pPr lvl="1" algn="just">
              <a:lnSpc>
                <a:spcPct val="100000"/>
              </a:lnSpc>
              <a:spcBef>
                <a:spcPts val="1000"/>
              </a:spcBef>
            </a:pPr>
            <a:r>
              <a:rPr lang="en-US" altLang="zh-TW" dirty="0"/>
              <a:t>E.g., a transaction with one input with an nSequence relative timelock of 30 blocks is only valid when at least 30 blocks have elapsed from the time the UTXO referenced in the input was mined.</a:t>
            </a:r>
          </a:p>
        </p:txBody>
      </p:sp>
      <p:sp>
        <p:nvSpPr>
          <p:cNvPr id="4" name="投影片編號版面配置區 3">
            <a:extLst>
              <a:ext uri="{FF2B5EF4-FFF2-40B4-BE49-F238E27FC236}">
                <a16:creationId xmlns:a16="http://schemas.microsoft.com/office/drawing/2014/main" id="{04D7CC63-EF0A-42F6-BAE5-4AD36F495AF6}"/>
              </a:ext>
            </a:extLst>
          </p:cNvPr>
          <p:cNvSpPr>
            <a:spLocks noGrp="1"/>
          </p:cNvSpPr>
          <p:nvPr>
            <p:ph type="sldNum" sz="quarter" idx="12"/>
          </p:nvPr>
        </p:nvSpPr>
        <p:spPr/>
        <p:txBody>
          <a:bodyPr/>
          <a:lstStyle/>
          <a:p>
            <a:fld id="{8C04AE96-B1B9-4ED2-B3ED-30B2680CEC7B}" type="slidenum">
              <a:rPr lang="zh-TW" altLang="en-US" smtClean="0"/>
              <a:pPr/>
              <a:t>50</a:t>
            </a:fld>
            <a:endParaRPr lang="zh-TW" altLang="en-US"/>
          </a:p>
        </p:txBody>
      </p:sp>
    </p:spTree>
    <p:extLst>
      <p:ext uri="{BB962C8B-B14F-4D97-AF65-F5344CB8AC3E}">
        <p14:creationId xmlns:p14="http://schemas.microsoft.com/office/powerpoint/2010/main" val="3739080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24D14B-B719-4FEA-A4EF-0A27AA6393FC}"/>
              </a:ext>
            </a:extLst>
          </p:cNvPr>
          <p:cNvSpPr>
            <a:spLocks noGrp="1"/>
          </p:cNvSpPr>
          <p:nvPr>
            <p:ph type="title"/>
          </p:nvPr>
        </p:nvSpPr>
        <p:spPr>
          <a:xfrm>
            <a:off x="838200" y="365125"/>
            <a:ext cx="10515600" cy="1016203"/>
          </a:xfrm>
        </p:spPr>
        <p:txBody>
          <a:bodyPr>
            <a:normAutofit/>
          </a:bodyPr>
          <a:lstStyle/>
          <a:p>
            <a:r>
              <a:rPr lang="en-US" altLang="zh-TW" dirty="0">
                <a:solidFill>
                  <a:srgbClr val="0070C0"/>
                </a:solidFill>
              </a:rPr>
              <a:t>Scripts with Flow Control </a:t>
            </a:r>
            <a:r>
              <a:rPr lang="en-US" altLang="zh-TW" dirty="0"/>
              <a:t>(1/2)</a:t>
            </a:r>
            <a:endParaRPr lang="zh-TW" altLang="en-US" dirty="0"/>
          </a:p>
        </p:txBody>
      </p:sp>
      <p:sp>
        <p:nvSpPr>
          <p:cNvPr id="3" name="內容版面配置區 2">
            <a:extLst>
              <a:ext uri="{FF2B5EF4-FFF2-40B4-BE49-F238E27FC236}">
                <a16:creationId xmlns:a16="http://schemas.microsoft.com/office/drawing/2014/main" id="{FCB01FBE-E76A-4B86-8FE4-8CD7DA892235}"/>
              </a:ext>
            </a:extLst>
          </p:cNvPr>
          <p:cNvSpPr>
            <a:spLocks noGrp="1"/>
          </p:cNvSpPr>
          <p:nvPr>
            <p:ph idx="1"/>
          </p:nvPr>
        </p:nvSpPr>
        <p:spPr>
          <a:xfrm>
            <a:off x="838200" y="1472664"/>
            <a:ext cx="10515600" cy="4883685"/>
          </a:xfrm>
        </p:spPr>
        <p:txBody>
          <a:bodyPr>
            <a:normAutofit/>
          </a:bodyPr>
          <a:lstStyle/>
          <a:p>
            <a:pPr algn="just">
              <a:spcBef>
                <a:spcPts val="1200"/>
              </a:spcBef>
            </a:pPr>
            <a:r>
              <a:rPr lang="en-US" altLang="zh-TW" dirty="0"/>
              <a:t>One of the more powerful features of Bitcoin Script is flow control, also known as </a:t>
            </a:r>
            <a:r>
              <a:rPr lang="en-US" altLang="zh-TW" dirty="0">
                <a:solidFill>
                  <a:srgbClr val="0000FF"/>
                </a:solidFill>
              </a:rPr>
              <a:t>conditional clauses</a:t>
            </a:r>
            <a:r>
              <a:rPr lang="en-US" altLang="zh-TW" dirty="0"/>
              <a:t>. You are probably familiar with flow control in various programming languages that use the construct IF…THEN…ELSE. Bitcoin conditional clauses look a bit different, but are essentially the same construct.</a:t>
            </a:r>
          </a:p>
          <a:p>
            <a:pPr algn="just">
              <a:spcBef>
                <a:spcPts val="1200"/>
              </a:spcBef>
            </a:pPr>
            <a:r>
              <a:rPr lang="en-US" altLang="zh-TW" dirty="0"/>
              <a:t>At a basic level, bitcoin conditional opcodes allow us to construct a redeem script that has two ways of being unlocked, depending on a TRUE/FALSE outcome of evaluating a logical condition. For example, if x is TRUE, the redeem script is A and the ELSE redeem script is B. </a:t>
            </a:r>
          </a:p>
          <a:p>
            <a:pPr algn="just">
              <a:spcBef>
                <a:spcPts val="1200"/>
              </a:spcBef>
            </a:pPr>
            <a:r>
              <a:rPr lang="en-US" altLang="zh-TW" dirty="0"/>
              <a:t>Additionally, conditional expressions can be “nested” indefinitely.</a:t>
            </a:r>
          </a:p>
        </p:txBody>
      </p:sp>
      <p:sp>
        <p:nvSpPr>
          <p:cNvPr id="4" name="投影片編號版面配置區 3">
            <a:extLst>
              <a:ext uri="{FF2B5EF4-FFF2-40B4-BE49-F238E27FC236}">
                <a16:creationId xmlns:a16="http://schemas.microsoft.com/office/drawing/2014/main" id="{E584F1EC-0B3D-453C-BB26-539391F914A0}"/>
              </a:ext>
            </a:extLst>
          </p:cNvPr>
          <p:cNvSpPr>
            <a:spLocks noGrp="1"/>
          </p:cNvSpPr>
          <p:nvPr>
            <p:ph type="sldNum" sz="quarter" idx="12"/>
          </p:nvPr>
        </p:nvSpPr>
        <p:spPr/>
        <p:txBody>
          <a:bodyPr/>
          <a:lstStyle/>
          <a:p>
            <a:fld id="{8C04AE96-B1B9-4ED2-B3ED-30B2680CEC7B}" type="slidenum">
              <a:rPr lang="zh-TW" altLang="en-US" smtClean="0"/>
              <a:pPr/>
              <a:t>51</a:t>
            </a:fld>
            <a:endParaRPr lang="zh-TW" altLang="en-US"/>
          </a:p>
        </p:txBody>
      </p:sp>
    </p:spTree>
    <p:extLst>
      <p:ext uri="{BB962C8B-B14F-4D97-AF65-F5344CB8AC3E}">
        <p14:creationId xmlns:p14="http://schemas.microsoft.com/office/powerpoint/2010/main" val="3340763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24D14B-B719-4FEA-A4EF-0A27AA6393FC}"/>
              </a:ext>
            </a:extLst>
          </p:cNvPr>
          <p:cNvSpPr>
            <a:spLocks noGrp="1"/>
          </p:cNvSpPr>
          <p:nvPr>
            <p:ph type="title"/>
          </p:nvPr>
        </p:nvSpPr>
        <p:spPr>
          <a:xfrm>
            <a:off x="838200" y="365125"/>
            <a:ext cx="10515600" cy="1016203"/>
          </a:xfrm>
        </p:spPr>
        <p:txBody>
          <a:bodyPr>
            <a:normAutofit/>
          </a:bodyPr>
          <a:lstStyle/>
          <a:p>
            <a:r>
              <a:rPr lang="en-US" altLang="zh-TW" dirty="0"/>
              <a:t>Scripts with Flow Control (2/2)</a:t>
            </a:r>
            <a:endParaRPr lang="zh-TW" altLang="en-US" dirty="0"/>
          </a:p>
        </p:txBody>
      </p:sp>
      <p:sp>
        <p:nvSpPr>
          <p:cNvPr id="3" name="內容版面配置區 2">
            <a:extLst>
              <a:ext uri="{FF2B5EF4-FFF2-40B4-BE49-F238E27FC236}">
                <a16:creationId xmlns:a16="http://schemas.microsoft.com/office/drawing/2014/main" id="{FCB01FBE-E76A-4B86-8FE4-8CD7DA892235}"/>
              </a:ext>
            </a:extLst>
          </p:cNvPr>
          <p:cNvSpPr>
            <a:spLocks noGrp="1"/>
          </p:cNvSpPr>
          <p:nvPr>
            <p:ph idx="1"/>
          </p:nvPr>
        </p:nvSpPr>
        <p:spPr>
          <a:xfrm>
            <a:off x="838200" y="1488332"/>
            <a:ext cx="10515600" cy="4688631"/>
          </a:xfrm>
        </p:spPr>
        <p:txBody>
          <a:bodyPr>
            <a:normAutofit/>
          </a:bodyPr>
          <a:lstStyle/>
          <a:p>
            <a:pPr algn="just"/>
            <a:r>
              <a:rPr lang="en-US" altLang="zh-TW" dirty="0"/>
              <a:t>Another form of conditional in Bitcoin Script is any opcode that ends in VERIFY. The </a:t>
            </a:r>
            <a:r>
              <a:rPr lang="en-US" altLang="zh-TW" dirty="0">
                <a:solidFill>
                  <a:srgbClr val="0000FF"/>
                </a:solidFill>
              </a:rPr>
              <a:t>VERIFY suffix</a:t>
            </a:r>
            <a:r>
              <a:rPr lang="en-US" altLang="zh-TW" dirty="0"/>
              <a:t> means that if the condition evaluated is not TRUE, execution of the script terminates immediately and the transaction is deemed invalid.</a:t>
            </a:r>
            <a:endParaRPr lang="zh-TW" altLang="en-US" dirty="0"/>
          </a:p>
        </p:txBody>
      </p:sp>
      <p:sp>
        <p:nvSpPr>
          <p:cNvPr id="4" name="投影片編號版面配置區 3">
            <a:extLst>
              <a:ext uri="{FF2B5EF4-FFF2-40B4-BE49-F238E27FC236}">
                <a16:creationId xmlns:a16="http://schemas.microsoft.com/office/drawing/2014/main" id="{E584F1EC-0B3D-453C-BB26-539391F914A0}"/>
              </a:ext>
            </a:extLst>
          </p:cNvPr>
          <p:cNvSpPr>
            <a:spLocks noGrp="1"/>
          </p:cNvSpPr>
          <p:nvPr>
            <p:ph type="sldNum" sz="quarter" idx="12"/>
          </p:nvPr>
        </p:nvSpPr>
        <p:spPr/>
        <p:txBody>
          <a:bodyPr/>
          <a:lstStyle/>
          <a:p>
            <a:fld id="{8C04AE96-B1B9-4ED2-B3ED-30B2680CEC7B}" type="slidenum">
              <a:rPr lang="zh-TW" altLang="en-US" smtClean="0"/>
              <a:pPr/>
              <a:t>52</a:t>
            </a:fld>
            <a:endParaRPr lang="zh-TW" altLang="en-US"/>
          </a:p>
        </p:txBody>
      </p:sp>
      <p:grpSp>
        <p:nvGrpSpPr>
          <p:cNvPr id="9" name="群組 8">
            <a:extLst>
              <a:ext uri="{FF2B5EF4-FFF2-40B4-BE49-F238E27FC236}">
                <a16:creationId xmlns:a16="http://schemas.microsoft.com/office/drawing/2014/main" id="{FAB53015-62A9-4D8E-9313-0C06155DC22E}"/>
              </a:ext>
            </a:extLst>
          </p:cNvPr>
          <p:cNvGrpSpPr/>
          <p:nvPr/>
        </p:nvGrpSpPr>
        <p:grpSpPr>
          <a:xfrm>
            <a:off x="2521817" y="3216080"/>
            <a:ext cx="7551641" cy="3199795"/>
            <a:chOff x="2521817" y="3293079"/>
            <a:chExt cx="7551641" cy="3199795"/>
          </a:xfrm>
        </p:grpSpPr>
        <p:pic>
          <p:nvPicPr>
            <p:cNvPr id="5" name="圖片 4">
              <a:extLst>
                <a:ext uri="{FF2B5EF4-FFF2-40B4-BE49-F238E27FC236}">
                  <a16:creationId xmlns:a16="http://schemas.microsoft.com/office/drawing/2014/main" id="{FF9A6D83-48F3-4413-BF60-B0B40B30CE72}"/>
                </a:ext>
              </a:extLst>
            </p:cNvPr>
            <p:cNvPicPr>
              <a:picLocks noChangeAspect="1"/>
            </p:cNvPicPr>
            <p:nvPr/>
          </p:nvPicPr>
          <p:blipFill rotWithShape="1">
            <a:blip r:embed="rId2"/>
            <a:srcRect l="1414" t="3473"/>
            <a:stretch/>
          </p:blipFill>
          <p:spPr>
            <a:xfrm>
              <a:off x="2521817" y="3445843"/>
              <a:ext cx="7551641" cy="3047031"/>
            </a:xfrm>
            <a:prstGeom prst="rect">
              <a:avLst/>
            </a:prstGeom>
          </p:spPr>
        </p:pic>
        <p:sp>
          <p:nvSpPr>
            <p:cNvPr id="7" name="文字方塊 6">
              <a:extLst>
                <a:ext uri="{FF2B5EF4-FFF2-40B4-BE49-F238E27FC236}">
                  <a16:creationId xmlns:a16="http://schemas.microsoft.com/office/drawing/2014/main" id="{FBC7B205-492A-447F-BC05-1287C9349F87}"/>
                </a:ext>
              </a:extLst>
            </p:cNvPr>
            <p:cNvSpPr txBox="1"/>
            <p:nvPr/>
          </p:nvSpPr>
          <p:spPr>
            <a:xfrm>
              <a:off x="4396079" y="3293079"/>
              <a:ext cx="3399841" cy="400110"/>
            </a:xfrm>
            <a:prstGeom prst="rect">
              <a:avLst/>
            </a:prstGeom>
            <a:noFill/>
          </p:spPr>
          <p:txBody>
            <a:bodyPr wrap="square" rtlCol="0">
              <a:spAutoFit/>
            </a:bodyPr>
            <a:lstStyle/>
            <a:p>
              <a:r>
                <a:rPr lang="en-US" altLang="zh-TW" sz="2000" dirty="0"/>
                <a:t>(Example on P.225 in the book)</a:t>
              </a:r>
              <a:endParaRPr lang="zh-TW" altLang="en-US" sz="2000" dirty="0"/>
            </a:p>
          </p:txBody>
        </p:sp>
      </p:grpSp>
    </p:spTree>
    <p:extLst>
      <p:ext uri="{BB962C8B-B14F-4D97-AF65-F5344CB8AC3E}">
        <p14:creationId xmlns:p14="http://schemas.microsoft.com/office/powerpoint/2010/main" val="181477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E939E-53C0-4D90-9C3E-A751465DC13A}"/>
              </a:ext>
            </a:extLst>
          </p:cNvPr>
          <p:cNvSpPr>
            <a:spLocks noGrp="1"/>
          </p:cNvSpPr>
          <p:nvPr>
            <p:ph type="title"/>
          </p:nvPr>
        </p:nvSpPr>
        <p:spPr/>
        <p:txBody>
          <a:bodyPr/>
          <a:lstStyle/>
          <a:p>
            <a:r>
              <a:rPr lang="en-US" altLang="zh-TW" dirty="0"/>
              <a:t>Transaction Outputs and Inputs (2/5)</a:t>
            </a:r>
            <a:endParaRPr lang="zh-TW" altLang="en-US" dirty="0"/>
          </a:p>
        </p:txBody>
      </p:sp>
      <p:sp>
        <p:nvSpPr>
          <p:cNvPr id="3" name="內容版面配置區 2">
            <a:extLst>
              <a:ext uri="{FF2B5EF4-FFF2-40B4-BE49-F238E27FC236}">
                <a16:creationId xmlns:a16="http://schemas.microsoft.com/office/drawing/2014/main" id="{5AA5956E-C8BE-47DC-8183-0F8873B38ED4}"/>
              </a:ext>
            </a:extLst>
          </p:cNvPr>
          <p:cNvSpPr>
            <a:spLocks noGrp="1"/>
          </p:cNvSpPr>
          <p:nvPr>
            <p:ph idx="1"/>
          </p:nvPr>
        </p:nvSpPr>
        <p:spPr>
          <a:xfrm>
            <a:off x="838200" y="1488332"/>
            <a:ext cx="10515600" cy="4688631"/>
          </a:xfrm>
        </p:spPr>
        <p:txBody>
          <a:bodyPr>
            <a:normAutofit/>
          </a:bodyPr>
          <a:lstStyle/>
          <a:p>
            <a:pPr algn="just">
              <a:lnSpc>
                <a:spcPct val="95000"/>
              </a:lnSpc>
            </a:pPr>
            <a:r>
              <a:rPr lang="en-US" altLang="zh-TW" dirty="0"/>
              <a:t>When we say that a user’s wallet has “</a:t>
            </a:r>
            <a:r>
              <a:rPr lang="en-US" altLang="zh-TW" dirty="0">
                <a:solidFill>
                  <a:srgbClr val="FF0000"/>
                </a:solidFill>
              </a:rPr>
              <a:t>received</a:t>
            </a:r>
            <a:r>
              <a:rPr lang="en-US" altLang="zh-TW" dirty="0"/>
              <a:t>” bitcoin, what we mean is that </a:t>
            </a:r>
            <a:r>
              <a:rPr lang="en-US" altLang="zh-TW" dirty="0">
                <a:solidFill>
                  <a:srgbClr val="FF0000"/>
                </a:solidFill>
              </a:rPr>
              <a:t>the wallet has detected a UTXO that can be spent with one of the keys controlled by that wallet</a:t>
            </a:r>
            <a:r>
              <a:rPr lang="en-US" altLang="zh-TW" dirty="0"/>
              <a:t>.</a:t>
            </a:r>
          </a:p>
          <a:p>
            <a:pPr lvl="1" algn="just">
              <a:lnSpc>
                <a:spcPct val="95000"/>
              </a:lnSpc>
              <a:spcBef>
                <a:spcPts val="1200"/>
              </a:spcBef>
            </a:pPr>
            <a:r>
              <a:rPr lang="en-US" altLang="zh-TW" dirty="0"/>
              <a:t>Thus, a user’s bitcoin “</a:t>
            </a:r>
            <a:r>
              <a:rPr lang="en-US" altLang="zh-TW" dirty="0">
                <a:solidFill>
                  <a:srgbClr val="0000FF"/>
                </a:solidFill>
              </a:rPr>
              <a:t>balance</a:t>
            </a:r>
            <a:r>
              <a:rPr lang="en-US" altLang="zh-TW" dirty="0"/>
              <a:t>” is </a:t>
            </a:r>
            <a:r>
              <a:rPr lang="en-US" altLang="zh-TW" dirty="0">
                <a:solidFill>
                  <a:srgbClr val="0000FF"/>
                </a:solidFill>
              </a:rPr>
              <a:t>the sum of all UTXO that user’s wallet can spend</a:t>
            </a:r>
            <a:r>
              <a:rPr lang="en-US" altLang="zh-TW" dirty="0"/>
              <a:t> and which may be scattered among hundreds of transactions and hundreds of blocks. </a:t>
            </a:r>
          </a:p>
          <a:p>
            <a:pPr lvl="1" algn="just">
              <a:lnSpc>
                <a:spcPct val="95000"/>
              </a:lnSpc>
              <a:spcBef>
                <a:spcPts val="1200"/>
              </a:spcBef>
            </a:pPr>
            <a:r>
              <a:rPr lang="en-US" altLang="zh-TW" dirty="0"/>
              <a:t>The concept of a balance is created by the wallet application. The wallet calculates the user’s balance by scanning the blockchain and aggregating the value of any UTXO the wallet can spend with the keys it controls.</a:t>
            </a:r>
          </a:p>
          <a:p>
            <a:pPr lvl="1" algn="just">
              <a:lnSpc>
                <a:spcPct val="95000"/>
              </a:lnSpc>
              <a:spcBef>
                <a:spcPts val="1200"/>
              </a:spcBef>
            </a:pPr>
            <a:r>
              <a:rPr lang="en-US" altLang="zh-TW" dirty="0"/>
              <a:t>Most wallets maintain a database or use a database service to store a quick reference set of all the UTXO they can spend with the keys they control.</a:t>
            </a:r>
            <a:endParaRPr lang="zh-TW" altLang="en-US" dirty="0"/>
          </a:p>
        </p:txBody>
      </p:sp>
      <p:sp>
        <p:nvSpPr>
          <p:cNvPr id="4" name="投影片編號版面配置區 3">
            <a:extLst>
              <a:ext uri="{FF2B5EF4-FFF2-40B4-BE49-F238E27FC236}">
                <a16:creationId xmlns:a16="http://schemas.microsoft.com/office/drawing/2014/main" id="{588D185A-C22B-49A1-BDDC-268ECA34EB83}"/>
              </a:ext>
            </a:extLst>
          </p:cNvPr>
          <p:cNvSpPr>
            <a:spLocks noGrp="1"/>
          </p:cNvSpPr>
          <p:nvPr>
            <p:ph type="sldNum" sz="quarter" idx="12"/>
          </p:nvPr>
        </p:nvSpPr>
        <p:spPr/>
        <p:txBody>
          <a:bodyPr/>
          <a:lstStyle/>
          <a:p>
            <a:fld id="{8C04AE96-B1B9-4ED2-B3ED-30B2680CEC7B}" type="slidenum">
              <a:rPr lang="zh-TW" altLang="en-US" smtClean="0"/>
              <a:pPr/>
              <a:t>6</a:t>
            </a:fld>
            <a:endParaRPr lang="zh-TW" altLang="en-US"/>
          </a:p>
        </p:txBody>
      </p:sp>
    </p:spTree>
    <p:extLst>
      <p:ext uri="{BB962C8B-B14F-4D97-AF65-F5344CB8AC3E}">
        <p14:creationId xmlns:p14="http://schemas.microsoft.com/office/powerpoint/2010/main" val="141652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E939E-53C0-4D90-9C3E-A751465DC13A}"/>
              </a:ext>
            </a:extLst>
          </p:cNvPr>
          <p:cNvSpPr>
            <a:spLocks noGrp="1"/>
          </p:cNvSpPr>
          <p:nvPr>
            <p:ph type="title"/>
          </p:nvPr>
        </p:nvSpPr>
        <p:spPr/>
        <p:txBody>
          <a:bodyPr/>
          <a:lstStyle/>
          <a:p>
            <a:r>
              <a:rPr lang="en-US" altLang="zh-TW" dirty="0"/>
              <a:t>Transaction Outputs and Inputs (3/5)</a:t>
            </a:r>
            <a:endParaRPr lang="zh-TW" altLang="en-US" dirty="0"/>
          </a:p>
        </p:txBody>
      </p:sp>
      <p:sp>
        <p:nvSpPr>
          <p:cNvPr id="3" name="內容版面配置區 2">
            <a:extLst>
              <a:ext uri="{FF2B5EF4-FFF2-40B4-BE49-F238E27FC236}">
                <a16:creationId xmlns:a16="http://schemas.microsoft.com/office/drawing/2014/main" id="{5AA5956E-C8BE-47DC-8183-0F8873B38ED4}"/>
              </a:ext>
            </a:extLst>
          </p:cNvPr>
          <p:cNvSpPr>
            <a:spLocks noGrp="1"/>
          </p:cNvSpPr>
          <p:nvPr>
            <p:ph idx="1"/>
          </p:nvPr>
        </p:nvSpPr>
        <p:spPr>
          <a:xfrm>
            <a:off x="838200" y="1488332"/>
            <a:ext cx="10515600" cy="4688631"/>
          </a:xfrm>
        </p:spPr>
        <p:txBody>
          <a:bodyPr>
            <a:normAutofit lnSpcReduction="10000"/>
          </a:bodyPr>
          <a:lstStyle/>
          <a:p>
            <a:pPr algn="just">
              <a:lnSpc>
                <a:spcPct val="100000"/>
              </a:lnSpc>
              <a:spcBef>
                <a:spcPts val="1200"/>
              </a:spcBef>
            </a:pPr>
            <a:r>
              <a:rPr lang="en-US" altLang="zh-TW" dirty="0"/>
              <a:t>Bitcoin can be divided down to eight decimal places as </a:t>
            </a:r>
            <a:r>
              <a:rPr lang="en-US" altLang="zh-TW" dirty="0">
                <a:solidFill>
                  <a:srgbClr val="0000FF"/>
                </a:solidFill>
              </a:rPr>
              <a:t>satoshi</a:t>
            </a:r>
            <a:r>
              <a:rPr lang="en-US" altLang="zh-TW" dirty="0"/>
              <a:t>s. A transaction output can have an arbitrary (integer) value denominated as a multiple of satoshis. (</a:t>
            </a:r>
            <a:r>
              <a:rPr lang="en-US" altLang="zh-TW" dirty="0">
                <a:solidFill>
                  <a:srgbClr val="FF0000"/>
                </a:solidFill>
              </a:rPr>
              <a:t>1 BTC = 10</a:t>
            </a:r>
            <a:r>
              <a:rPr lang="en-US" altLang="zh-TW" baseline="30000" dirty="0">
                <a:solidFill>
                  <a:srgbClr val="FF0000"/>
                </a:solidFill>
              </a:rPr>
              <a:t>8</a:t>
            </a:r>
            <a:r>
              <a:rPr lang="en-US" altLang="zh-TW" dirty="0">
                <a:solidFill>
                  <a:srgbClr val="FF0000"/>
                </a:solidFill>
              </a:rPr>
              <a:t> satoshis</a:t>
            </a:r>
            <a:r>
              <a:rPr lang="en-US" altLang="zh-TW" dirty="0"/>
              <a:t>)</a:t>
            </a:r>
          </a:p>
          <a:p>
            <a:pPr algn="just">
              <a:lnSpc>
                <a:spcPct val="100000"/>
              </a:lnSpc>
              <a:spcBef>
                <a:spcPts val="1200"/>
              </a:spcBef>
            </a:pPr>
            <a:r>
              <a:rPr lang="en-US" altLang="zh-TW" dirty="0"/>
              <a:t>Although an output can have any arbitrary value, once created it is indivisible. This is an important characteristic of outputs that needs to be emphasized: outputs are discrete and indivisible units of value, denominated in integer satoshis. </a:t>
            </a:r>
            <a:r>
              <a:rPr lang="en-US" altLang="zh-TW" dirty="0">
                <a:solidFill>
                  <a:srgbClr val="0000FF"/>
                </a:solidFill>
              </a:rPr>
              <a:t>An unspent output can only be consumed in its entirety by a transaction</a:t>
            </a:r>
            <a:r>
              <a:rPr lang="en-US" altLang="zh-TW" dirty="0"/>
              <a:t>.</a:t>
            </a:r>
          </a:p>
          <a:p>
            <a:pPr algn="just">
              <a:lnSpc>
                <a:spcPct val="100000"/>
              </a:lnSpc>
              <a:spcBef>
                <a:spcPts val="1200"/>
              </a:spcBef>
            </a:pPr>
            <a:r>
              <a:rPr lang="en-US" altLang="zh-TW" dirty="0"/>
              <a:t>If an UTXO is larger than the desired value of a transaction, </a:t>
            </a:r>
            <a:r>
              <a:rPr lang="en-US" altLang="zh-TW" dirty="0">
                <a:solidFill>
                  <a:srgbClr val="0000FF"/>
                </a:solidFill>
              </a:rPr>
              <a:t>it must still be consumed in its entirety </a:t>
            </a:r>
            <a:r>
              <a:rPr lang="en-US" altLang="zh-TW" dirty="0"/>
              <a:t>and </a:t>
            </a:r>
            <a:r>
              <a:rPr lang="en-US" altLang="zh-TW" dirty="0">
                <a:solidFill>
                  <a:srgbClr val="FF0000"/>
                </a:solidFill>
              </a:rPr>
              <a:t>change</a:t>
            </a:r>
            <a:r>
              <a:rPr lang="en-US" altLang="zh-TW" dirty="0"/>
              <a:t> must be generated in the transaction.</a:t>
            </a:r>
            <a:endParaRPr lang="zh-TW" altLang="en-US" dirty="0"/>
          </a:p>
        </p:txBody>
      </p:sp>
      <p:sp>
        <p:nvSpPr>
          <p:cNvPr id="4" name="投影片編號版面配置區 3">
            <a:extLst>
              <a:ext uri="{FF2B5EF4-FFF2-40B4-BE49-F238E27FC236}">
                <a16:creationId xmlns:a16="http://schemas.microsoft.com/office/drawing/2014/main" id="{588D185A-C22B-49A1-BDDC-268ECA34EB83}"/>
              </a:ext>
            </a:extLst>
          </p:cNvPr>
          <p:cNvSpPr>
            <a:spLocks noGrp="1"/>
          </p:cNvSpPr>
          <p:nvPr>
            <p:ph type="sldNum" sz="quarter" idx="12"/>
          </p:nvPr>
        </p:nvSpPr>
        <p:spPr/>
        <p:txBody>
          <a:bodyPr/>
          <a:lstStyle/>
          <a:p>
            <a:fld id="{8C04AE96-B1B9-4ED2-B3ED-30B2680CEC7B}" type="slidenum">
              <a:rPr lang="zh-TW" altLang="en-US" smtClean="0"/>
              <a:pPr/>
              <a:t>7</a:t>
            </a:fld>
            <a:endParaRPr lang="zh-TW" altLang="en-US"/>
          </a:p>
        </p:txBody>
      </p:sp>
    </p:spTree>
    <p:extLst>
      <p:ext uri="{BB962C8B-B14F-4D97-AF65-F5344CB8AC3E}">
        <p14:creationId xmlns:p14="http://schemas.microsoft.com/office/powerpoint/2010/main" val="304958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E939E-53C0-4D90-9C3E-A751465DC13A}"/>
              </a:ext>
            </a:extLst>
          </p:cNvPr>
          <p:cNvSpPr>
            <a:spLocks noGrp="1"/>
          </p:cNvSpPr>
          <p:nvPr>
            <p:ph type="title"/>
          </p:nvPr>
        </p:nvSpPr>
        <p:spPr/>
        <p:txBody>
          <a:bodyPr/>
          <a:lstStyle/>
          <a:p>
            <a:r>
              <a:rPr lang="en-US" altLang="zh-TW" dirty="0"/>
              <a:t>Transaction Outputs and Inputs (4/5)</a:t>
            </a:r>
            <a:endParaRPr lang="zh-TW" altLang="en-US" dirty="0"/>
          </a:p>
        </p:txBody>
      </p:sp>
      <p:sp>
        <p:nvSpPr>
          <p:cNvPr id="3" name="內容版面配置區 2">
            <a:extLst>
              <a:ext uri="{FF2B5EF4-FFF2-40B4-BE49-F238E27FC236}">
                <a16:creationId xmlns:a16="http://schemas.microsoft.com/office/drawing/2014/main" id="{5AA5956E-C8BE-47DC-8183-0F8873B38ED4}"/>
              </a:ext>
            </a:extLst>
          </p:cNvPr>
          <p:cNvSpPr>
            <a:spLocks noGrp="1"/>
          </p:cNvSpPr>
          <p:nvPr>
            <p:ph idx="1"/>
          </p:nvPr>
        </p:nvSpPr>
        <p:spPr>
          <a:xfrm>
            <a:off x="838200" y="1488332"/>
            <a:ext cx="10515600" cy="4688631"/>
          </a:xfrm>
        </p:spPr>
        <p:txBody>
          <a:bodyPr>
            <a:normAutofit/>
          </a:bodyPr>
          <a:lstStyle/>
          <a:p>
            <a:pPr algn="just">
              <a:lnSpc>
                <a:spcPct val="95000"/>
              </a:lnSpc>
              <a:spcBef>
                <a:spcPts val="1200"/>
              </a:spcBef>
            </a:pPr>
            <a:r>
              <a:rPr lang="en-US" altLang="zh-TW" dirty="0"/>
              <a:t>A bitcoin transaction must be created from a user’s UTXO in whatever denominations that user has available. The user’s wallet application will typically select from the user’s available UTXO to compose an amount greater than or equal to the desired transaction amount.</a:t>
            </a:r>
          </a:p>
          <a:p>
            <a:pPr algn="just">
              <a:lnSpc>
                <a:spcPct val="95000"/>
              </a:lnSpc>
              <a:spcBef>
                <a:spcPts val="1200"/>
              </a:spcBef>
            </a:pPr>
            <a:r>
              <a:rPr lang="en-US" altLang="zh-TW" dirty="0"/>
              <a:t>A </a:t>
            </a:r>
            <a:r>
              <a:rPr lang="en-US" altLang="zh-TW" dirty="0">
                <a:solidFill>
                  <a:srgbClr val="0000FF"/>
                </a:solidFill>
              </a:rPr>
              <a:t>transaction consumes previously recorded unspent transaction outputs</a:t>
            </a:r>
            <a:r>
              <a:rPr lang="en-US" altLang="zh-TW" dirty="0"/>
              <a:t> and </a:t>
            </a:r>
            <a:r>
              <a:rPr lang="en-US" altLang="zh-TW" dirty="0">
                <a:solidFill>
                  <a:srgbClr val="FF0000"/>
                </a:solidFill>
              </a:rPr>
              <a:t>creates new transaction outputs that can be consumed by a future transaction</a:t>
            </a:r>
            <a:r>
              <a:rPr lang="en-US" altLang="zh-TW" dirty="0"/>
              <a:t>. This way, chunks of bitcoin value move forward from owner to owner in a chain of transactions consuming and creating UTXO.</a:t>
            </a:r>
          </a:p>
          <a:p>
            <a:pPr algn="just">
              <a:lnSpc>
                <a:spcPct val="100000"/>
              </a:lnSpc>
              <a:spcBef>
                <a:spcPts val="1200"/>
              </a:spcBef>
            </a:pPr>
            <a:endParaRPr lang="zh-TW" altLang="en-US" dirty="0"/>
          </a:p>
        </p:txBody>
      </p:sp>
      <p:sp>
        <p:nvSpPr>
          <p:cNvPr id="4" name="投影片編號版面配置區 3">
            <a:extLst>
              <a:ext uri="{FF2B5EF4-FFF2-40B4-BE49-F238E27FC236}">
                <a16:creationId xmlns:a16="http://schemas.microsoft.com/office/drawing/2014/main" id="{588D185A-C22B-49A1-BDDC-268ECA34EB83}"/>
              </a:ext>
            </a:extLst>
          </p:cNvPr>
          <p:cNvSpPr>
            <a:spLocks noGrp="1"/>
          </p:cNvSpPr>
          <p:nvPr>
            <p:ph type="sldNum" sz="quarter" idx="12"/>
          </p:nvPr>
        </p:nvSpPr>
        <p:spPr/>
        <p:txBody>
          <a:bodyPr/>
          <a:lstStyle/>
          <a:p>
            <a:fld id="{8C04AE96-B1B9-4ED2-B3ED-30B2680CEC7B}" type="slidenum">
              <a:rPr lang="zh-TW" altLang="en-US" smtClean="0"/>
              <a:pPr/>
              <a:t>8</a:t>
            </a:fld>
            <a:endParaRPr lang="zh-TW" altLang="en-US"/>
          </a:p>
        </p:txBody>
      </p:sp>
    </p:spTree>
    <p:extLst>
      <p:ext uri="{BB962C8B-B14F-4D97-AF65-F5344CB8AC3E}">
        <p14:creationId xmlns:p14="http://schemas.microsoft.com/office/powerpoint/2010/main" val="128436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E939E-53C0-4D90-9C3E-A751465DC13A}"/>
              </a:ext>
            </a:extLst>
          </p:cNvPr>
          <p:cNvSpPr>
            <a:spLocks noGrp="1"/>
          </p:cNvSpPr>
          <p:nvPr>
            <p:ph type="title"/>
          </p:nvPr>
        </p:nvSpPr>
        <p:spPr/>
        <p:txBody>
          <a:bodyPr/>
          <a:lstStyle/>
          <a:p>
            <a:r>
              <a:rPr lang="en-US" altLang="zh-TW" dirty="0"/>
              <a:t>Transaction Outputs and Inputs (5/5)</a:t>
            </a:r>
            <a:endParaRPr lang="zh-TW" altLang="en-US" dirty="0"/>
          </a:p>
        </p:txBody>
      </p:sp>
      <p:sp>
        <p:nvSpPr>
          <p:cNvPr id="3" name="內容版面配置區 2">
            <a:extLst>
              <a:ext uri="{FF2B5EF4-FFF2-40B4-BE49-F238E27FC236}">
                <a16:creationId xmlns:a16="http://schemas.microsoft.com/office/drawing/2014/main" id="{5AA5956E-C8BE-47DC-8183-0F8873B38ED4}"/>
              </a:ext>
            </a:extLst>
          </p:cNvPr>
          <p:cNvSpPr>
            <a:spLocks noGrp="1"/>
          </p:cNvSpPr>
          <p:nvPr>
            <p:ph idx="1"/>
          </p:nvPr>
        </p:nvSpPr>
        <p:spPr>
          <a:xfrm>
            <a:off x="838200" y="1488332"/>
            <a:ext cx="10515600" cy="4688631"/>
          </a:xfrm>
        </p:spPr>
        <p:txBody>
          <a:bodyPr>
            <a:normAutofit/>
          </a:bodyPr>
          <a:lstStyle/>
          <a:p>
            <a:pPr algn="just">
              <a:lnSpc>
                <a:spcPct val="95000"/>
              </a:lnSpc>
              <a:spcBef>
                <a:spcPts val="1200"/>
              </a:spcBef>
            </a:pPr>
            <a:r>
              <a:rPr lang="en-US" altLang="zh-TW" dirty="0"/>
              <a:t>The exception to the output and input chain is a special type of transaction called the </a:t>
            </a:r>
            <a:r>
              <a:rPr lang="en-US" altLang="zh-TW" dirty="0">
                <a:solidFill>
                  <a:srgbClr val="FF0000"/>
                </a:solidFill>
              </a:rPr>
              <a:t>coinbase transaction</a:t>
            </a:r>
            <a:r>
              <a:rPr lang="en-US" altLang="zh-TW" dirty="0"/>
              <a:t>, which is the </a:t>
            </a:r>
            <a:r>
              <a:rPr lang="en-US" altLang="zh-TW" dirty="0">
                <a:solidFill>
                  <a:srgbClr val="0000FF"/>
                </a:solidFill>
              </a:rPr>
              <a:t>first transaction in each block</a:t>
            </a:r>
            <a:r>
              <a:rPr lang="en-US" altLang="zh-TW" dirty="0"/>
              <a:t>.</a:t>
            </a:r>
          </a:p>
          <a:p>
            <a:pPr algn="just">
              <a:lnSpc>
                <a:spcPct val="100000"/>
              </a:lnSpc>
              <a:spcBef>
                <a:spcPts val="1200"/>
              </a:spcBef>
            </a:pPr>
            <a:endParaRPr lang="zh-TW" altLang="en-US" dirty="0"/>
          </a:p>
        </p:txBody>
      </p:sp>
      <p:sp>
        <p:nvSpPr>
          <p:cNvPr id="4" name="投影片編號版面配置區 3">
            <a:extLst>
              <a:ext uri="{FF2B5EF4-FFF2-40B4-BE49-F238E27FC236}">
                <a16:creationId xmlns:a16="http://schemas.microsoft.com/office/drawing/2014/main" id="{588D185A-C22B-49A1-BDDC-268ECA34EB83}"/>
              </a:ext>
            </a:extLst>
          </p:cNvPr>
          <p:cNvSpPr>
            <a:spLocks noGrp="1"/>
          </p:cNvSpPr>
          <p:nvPr>
            <p:ph type="sldNum" sz="quarter" idx="12"/>
          </p:nvPr>
        </p:nvSpPr>
        <p:spPr/>
        <p:txBody>
          <a:bodyPr/>
          <a:lstStyle/>
          <a:p>
            <a:fld id="{8C04AE96-B1B9-4ED2-B3ED-30B2680CEC7B}" type="slidenum">
              <a:rPr lang="zh-TW" altLang="en-US" smtClean="0"/>
              <a:pPr/>
              <a:t>9</a:t>
            </a:fld>
            <a:endParaRPr lang="zh-TW" altLang="en-US"/>
          </a:p>
        </p:txBody>
      </p:sp>
      <p:pic>
        <p:nvPicPr>
          <p:cNvPr id="10" name="圖片 9">
            <a:extLst>
              <a:ext uri="{FF2B5EF4-FFF2-40B4-BE49-F238E27FC236}">
                <a16:creationId xmlns:a16="http://schemas.microsoft.com/office/drawing/2014/main" id="{C43DC5F0-00F2-440B-937D-5D5B52182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59" y="2662698"/>
            <a:ext cx="3961711" cy="3285452"/>
          </a:xfrm>
          <a:prstGeom prst="rect">
            <a:avLst/>
          </a:prstGeom>
        </p:spPr>
      </p:pic>
      <p:sp>
        <p:nvSpPr>
          <p:cNvPr id="11" name="矩形 10">
            <a:extLst>
              <a:ext uri="{FF2B5EF4-FFF2-40B4-BE49-F238E27FC236}">
                <a16:creationId xmlns:a16="http://schemas.microsoft.com/office/drawing/2014/main" id="{5C200056-2FA8-4735-9D3F-32E4BB644412}"/>
              </a:ext>
            </a:extLst>
          </p:cNvPr>
          <p:cNvSpPr/>
          <p:nvPr/>
        </p:nvSpPr>
        <p:spPr>
          <a:xfrm>
            <a:off x="664946" y="2895006"/>
            <a:ext cx="6842759" cy="3053144"/>
          </a:xfrm>
          <a:prstGeom prst="rect">
            <a:avLst/>
          </a:prstGeom>
        </p:spPr>
        <p:txBody>
          <a:bodyPr wrap="square">
            <a:spAutoFit/>
          </a:bodyPr>
          <a:lstStyle/>
          <a:p>
            <a:pPr marL="742950" lvl="1" indent="-285750" algn="just">
              <a:lnSpc>
                <a:spcPct val="95000"/>
              </a:lnSpc>
              <a:spcBef>
                <a:spcPts val="1200"/>
              </a:spcBef>
              <a:buFont typeface="Arial" panose="020B0604020202020204" pitchFamily="34" charset="0"/>
              <a:buChar char="•"/>
            </a:pPr>
            <a:r>
              <a:rPr lang="en-US" altLang="zh-TW" sz="2400" dirty="0"/>
              <a:t>This transaction is placed there by the “winning” miner and creates brand-new bitcoin payable to that miner as a reward for mining.</a:t>
            </a:r>
          </a:p>
          <a:p>
            <a:pPr marL="742950" lvl="1" indent="-285750" algn="just">
              <a:lnSpc>
                <a:spcPct val="95000"/>
              </a:lnSpc>
              <a:spcBef>
                <a:spcPts val="1200"/>
              </a:spcBef>
              <a:buFont typeface="Arial" panose="020B0604020202020204" pitchFamily="34" charset="0"/>
              <a:buChar char="•"/>
            </a:pPr>
            <a:r>
              <a:rPr lang="en-US" altLang="zh-TW" sz="2400" dirty="0"/>
              <a:t>This special </a:t>
            </a:r>
            <a:r>
              <a:rPr lang="en-US" altLang="zh-TW" sz="2400" dirty="0">
                <a:solidFill>
                  <a:srgbClr val="FF0000"/>
                </a:solidFill>
              </a:rPr>
              <a:t>coinbase transaction does not consume UTXO</a:t>
            </a:r>
            <a:r>
              <a:rPr lang="en-US" altLang="zh-TW" sz="2400" dirty="0"/>
              <a:t>; instead, it has a special type of input called the “coinbase.” This is how bitcoin’s money supply is created during the mining process.</a:t>
            </a:r>
          </a:p>
        </p:txBody>
      </p:sp>
    </p:spTree>
    <p:extLst>
      <p:ext uri="{BB962C8B-B14F-4D97-AF65-F5344CB8AC3E}">
        <p14:creationId xmlns:p14="http://schemas.microsoft.com/office/powerpoint/2010/main" val="314011261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5341</TotalTime>
  <Words>5143</Words>
  <Application>Microsoft Office PowerPoint</Application>
  <PresentationFormat>寬螢幕</PresentationFormat>
  <Paragraphs>295</Paragraphs>
  <Slides>52</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52</vt:i4>
      </vt:variant>
    </vt:vector>
  </HeadingPairs>
  <TitlesOfParts>
    <vt:vector size="59" baseType="lpstr">
      <vt:lpstr>新細明體</vt:lpstr>
      <vt:lpstr>Arial</vt:lpstr>
      <vt:lpstr>Calibri</vt:lpstr>
      <vt:lpstr>Calibri Light</vt:lpstr>
      <vt:lpstr>Cambria Math</vt:lpstr>
      <vt:lpstr>Times New Roman</vt:lpstr>
      <vt:lpstr>Office 佈景主題</vt:lpstr>
      <vt:lpstr>3. Bitcoin Transaction</vt:lpstr>
      <vt:lpstr>Introduction</vt:lpstr>
      <vt:lpstr>Transactions in Detail</vt:lpstr>
      <vt:lpstr>Transactions—Behind the Scenes</vt:lpstr>
      <vt:lpstr>Transaction Outputs and Inputs (1/5)</vt:lpstr>
      <vt:lpstr>Transaction Outputs and Inputs (2/5)</vt:lpstr>
      <vt:lpstr>Transaction Outputs and Inputs (3/5)</vt:lpstr>
      <vt:lpstr>Transaction Outputs and Inputs (4/5)</vt:lpstr>
      <vt:lpstr>Transaction Outputs and Inputs (5/5)</vt:lpstr>
      <vt:lpstr>Transaction Outputs (1/2)</vt:lpstr>
      <vt:lpstr>Transaction Outputs (2/2)</vt:lpstr>
      <vt:lpstr>Transaction Inputs (1/3)</vt:lpstr>
      <vt:lpstr>Transaction Inputs (2/3)</vt:lpstr>
      <vt:lpstr>Transaction Inputs (3/3)</vt:lpstr>
      <vt:lpstr>Transaction Fees (1/2)</vt:lpstr>
      <vt:lpstr>Transaction Fees (2/2)</vt:lpstr>
      <vt:lpstr>Transaction Scripts and Script Language</vt:lpstr>
      <vt:lpstr>Script Construction (Lock + Unlock) (1/2)</vt:lpstr>
      <vt:lpstr>Script Construction (Lock + Unlock) (2/2)</vt:lpstr>
      <vt:lpstr>Pay-to-Public-Key-Hash (P2PKH) Script (1/4)</vt:lpstr>
      <vt:lpstr>Pay-to-Public-Key-Hash (P2PKH) Script (2/4)</vt:lpstr>
      <vt:lpstr>Pay-to-Public-Key-Hash (P2PKH) Script (3/4)</vt:lpstr>
      <vt:lpstr>Pay-to-Public-Key-Hash (P2PKH) Script (4/4)</vt:lpstr>
      <vt:lpstr>Digital Signatures (ECDSA)</vt:lpstr>
      <vt:lpstr>How Digital Signatures Work</vt:lpstr>
      <vt:lpstr>Creating a Digital Signature</vt:lpstr>
      <vt:lpstr>Verifying the Signature</vt:lpstr>
      <vt:lpstr>Signature Hash Types (SIGHASH)</vt:lpstr>
      <vt:lpstr>ECDSA Math (1/2)</vt:lpstr>
      <vt:lpstr>ECDSA Math (2/2)</vt:lpstr>
      <vt:lpstr>Importance of Randomness in Signatures</vt:lpstr>
      <vt:lpstr>Advanced Transactions and Scripting</vt:lpstr>
      <vt:lpstr>Multisignature (1/2)</vt:lpstr>
      <vt:lpstr>Multisignature (2/2)</vt:lpstr>
      <vt:lpstr>Pay-to-Script-Hash (P2SH) (1/6)</vt:lpstr>
      <vt:lpstr>Pay-to-Script-Hash (P2SH) (2/6)</vt:lpstr>
      <vt:lpstr>Pay-to-Script-Hash (P2SH) (3/6)</vt:lpstr>
      <vt:lpstr>Pay-to-Script-Hash (P2SH) (4/6)</vt:lpstr>
      <vt:lpstr>Pay-to-Script-Hash (P2SH) (5/6)</vt:lpstr>
      <vt:lpstr>Pay-to-Script-Hash (P2SH) (6/6)</vt:lpstr>
      <vt:lpstr>Spending a P2SH Output</vt:lpstr>
      <vt:lpstr>Data Recording Output (RETURN) (1/3)</vt:lpstr>
      <vt:lpstr>Data Recording Output (RETURN) (2/3)</vt:lpstr>
      <vt:lpstr>Data Recording Output (RETURN) (3/3)</vt:lpstr>
      <vt:lpstr>Timelocks (1/5)</vt:lpstr>
      <vt:lpstr>Timelocks (2/5)</vt:lpstr>
      <vt:lpstr>Timelocks (3/5)</vt:lpstr>
      <vt:lpstr>Ref. Sample Transaction with nLockTime</vt:lpstr>
      <vt:lpstr>Timelocks (4/5)</vt:lpstr>
      <vt:lpstr>Timelocks (5/5)</vt:lpstr>
      <vt:lpstr>Scripts with Flow Control (1/2)</vt:lpstr>
      <vt:lpstr>Scripts with Flow Control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The Machine Learning Landscape</dc:title>
  <dc:creator>ccyang</dc:creator>
  <cp:lastModifiedBy>User</cp:lastModifiedBy>
  <cp:revision>1328</cp:revision>
  <dcterms:created xsi:type="dcterms:W3CDTF">2020-06-07T10:42:41Z</dcterms:created>
  <dcterms:modified xsi:type="dcterms:W3CDTF">2023-04-26T05:23:09Z</dcterms:modified>
</cp:coreProperties>
</file>