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22"/>
  </p:notesMasterIdLst>
  <p:sldIdLst>
    <p:sldId id="256" r:id="rId2"/>
    <p:sldId id="257" r:id="rId3"/>
    <p:sldId id="258" r:id="rId4"/>
    <p:sldId id="259" r:id="rId5"/>
    <p:sldId id="260" r:id="rId6"/>
    <p:sldId id="263" r:id="rId7"/>
    <p:sldId id="264" r:id="rId8"/>
    <p:sldId id="274" r:id="rId9"/>
    <p:sldId id="261" r:id="rId10"/>
    <p:sldId id="266" r:id="rId11"/>
    <p:sldId id="275" r:id="rId12"/>
    <p:sldId id="268" r:id="rId13"/>
    <p:sldId id="271" r:id="rId14"/>
    <p:sldId id="272" r:id="rId15"/>
    <p:sldId id="265" r:id="rId16"/>
    <p:sldId id="262" r:id="rId17"/>
    <p:sldId id="267" r:id="rId18"/>
    <p:sldId id="269" r:id="rId19"/>
    <p:sldId id="270" r:id="rId20"/>
    <p:sldId id="273"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sorterViewPr>
    <p:cViewPr>
      <p:scale>
        <a:sx n="110" d="100"/>
        <a:sy n="110" d="100"/>
      </p:scale>
      <p:origin x="0" y="-2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2023/4/25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2023/4/25</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2023/4/25</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2023/4/25</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2023/4/25</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2023/4/25</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2023/4/25</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2023/4/25</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cademy.horizen.io/technology/expert/utxo-vs-account-mode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com/@eiki1212/ethereum-state-trie-architecture-explained-a30237009d4e#:~:text=Ethereum%20uses%20%E2%80%9CModified%20Merkel%20Patricia,storage%20trie%2C%20and%20transaction%20tri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coinmonks/ethereum-under-the-hood-part-7-blocks-c8a5f57cc356"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eiki1212/ethereum-state-trie-architecture-explained-a30237009d4e#:~:text=Ethereum%20uses%20%E2%80%9CModified%20Merkel%20Patricia,storage%20trie%2C%20and%20transaction%20tri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2108.0551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com/research/scaling-blockchain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mini.com/cryptopedia/qtum-crypto-and-blockchain-ev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coinmonks/understanding-cardano-extended-utxo-950ae19829c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rcsteiner-consulting.ch/description-of-bitcoin-blocks-and-transaction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524000" y="2004351"/>
            <a:ext cx="9144000" cy="1065146"/>
          </a:xfrm>
        </p:spPr>
        <p:txBody>
          <a:bodyPr>
            <a:normAutofit/>
          </a:bodyPr>
          <a:lstStyle/>
          <a:p>
            <a:r>
              <a:rPr lang="en-US" altLang="zh-TW" dirty="0"/>
              <a:t>3a. UTXO vs. Account Model</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940067" y="3595997"/>
            <a:ext cx="10311866" cy="728831"/>
          </a:xfrm>
        </p:spPr>
        <p:txBody>
          <a:bodyPr anchor="ctr">
            <a:normAutofit fontScale="92500"/>
          </a:bodyPr>
          <a:lstStyle/>
          <a:p>
            <a:r>
              <a:rPr lang="en-US" altLang="zh-TW" sz="2800" dirty="0">
                <a:hlinkClick r:id="rId2"/>
              </a:rPr>
              <a:t>https://academy.horizen.io/technology/expert/utxo-vs-account-model/</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7FF5B-361D-4FD4-A1DF-58F2595DE71C}"/>
              </a:ext>
            </a:extLst>
          </p:cNvPr>
          <p:cNvSpPr>
            <a:spLocks noGrp="1"/>
          </p:cNvSpPr>
          <p:nvPr>
            <p:ph type="title"/>
          </p:nvPr>
        </p:nvSpPr>
        <p:spPr/>
        <p:txBody>
          <a:bodyPr/>
          <a:lstStyle/>
          <a:p>
            <a:r>
              <a:rPr lang="en-US" altLang="zh-TW" dirty="0"/>
              <a:t>The Account Model (2/2)</a:t>
            </a:r>
            <a:endParaRPr lang="zh-TW" altLang="en-US" dirty="0"/>
          </a:p>
        </p:txBody>
      </p:sp>
      <p:sp>
        <p:nvSpPr>
          <p:cNvPr id="3" name="內容版面配置區 2">
            <a:extLst>
              <a:ext uri="{FF2B5EF4-FFF2-40B4-BE49-F238E27FC236}">
                <a16:creationId xmlns:a16="http://schemas.microsoft.com/office/drawing/2014/main" id="{F0E60D97-49C8-4E36-B110-8BBF1D4B28F4}"/>
              </a:ext>
            </a:extLst>
          </p:cNvPr>
          <p:cNvSpPr>
            <a:spLocks noGrp="1"/>
          </p:cNvSpPr>
          <p:nvPr>
            <p:ph idx="1"/>
          </p:nvPr>
        </p:nvSpPr>
        <p:spPr/>
        <p:txBody>
          <a:bodyPr/>
          <a:lstStyle/>
          <a:p>
            <a:pPr lvl="1" algn="just">
              <a:spcBef>
                <a:spcPts val="1200"/>
              </a:spcBef>
            </a:pPr>
            <a:r>
              <a:rPr lang="en-US" altLang="zh-TW" dirty="0"/>
              <a:t>To prevent replay attacks, each transaction in the account model has a nonce attached. Each account in Ethereum has a public viewable </a:t>
            </a:r>
            <a:r>
              <a:rPr lang="en-US" altLang="zh-TW" dirty="0">
                <a:solidFill>
                  <a:srgbClr val="FF0000"/>
                </a:solidFill>
              </a:rPr>
              <a:t>nonce</a:t>
            </a:r>
            <a:r>
              <a:rPr lang="en-US" altLang="zh-TW" dirty="0"/>
              <a:t> that is incremented by one with each outgoing transaction. This prevents the same transaction being submitted to the network more than once.</a:t>
            </a:r>
          </a:p>
          <a:p>
            <a:pPr lvl="1" algn="just">
              <a:spcBef>
                <a:spcPts val="1200"/>
              </a:spcBef>
            </a:pPr>
            <a:r>
              <a:rPr lang="en-US" altLang="zh-TW" dirty="0">
                <a:solidFill>
                  <a:srgbClr val="FF0000"/>
                </a:solidFill>
              </a:rPr>
              <a:t>Transaction fees </a:t>
            </a:r>
            <a:r>
              <a:rPr lang="en-US" altLang="zh-TW" dirty="0"/>
              <a:t>also work differently in the account model: they are calculated </a:t>
            </a:r>
            <a:r>
              <a:rPr lang="en-US" altLang="zh-TW" dirty="0">
                <a:solidFill>
                  <a:srgbClr val="FF0000"/>
                </a:solidFill>
              </a:rPr>
              <a:t>based on the number of computations</a:t>
            </a:r>
            <a:r>
              <a:rPr lang="en-US" altLang="zh-TW" dirty="0"/>
              <a:t> required to complete the state transition.</a:t>
            </a:r>
          </a:p>
          <a:p>
            <a:pPr algn="just">
              <a:spcBef>
                <a:spcPts val="1200"/>
              </a:spcBef>
            </a:pPr>
            <a:r>
              <a:rPr lang="en-US" altLang="zh-TW" dirty="0"/>
              <a:t>The main difference comes down to the global state in the UTXO model being only extended with new UTXOs, whereas in the account model, the global state is updated and balances change.</a:t>
            </a:r>
          </a:p>
          <a:p>
            <a:pPr algn="just">
              <a:spcBef>
                <a:spcPts val="1200"/>
              </a:spcBef>
            </a:pPr>
            <a:r>
              <a:rPr lang="en-US" altLang="zh-TW" dirty="0"/>
              <a:t>Ref. </a:t>
            </a:r>
            <a:r>
              <a:rPr lang="en-US" altLang="zh-TW" dirty="0">
                <a:hlinkClick r:id="rId2"/>
              </a:rPr>
              <a:t>Ethereum State Trie Architecture Explained</a:t>
            </a:r>
            <a:endParaRPr lang="en-US" altLang="zh-TW" b="1" dirty="0"/>
          </a:p>
        </p:txBody>
      </p:sp>
      <p:sp>
        <p:nvSpPr>
          <p:cNvPr id="4" name="投影片編號版面配置區 3">
            <a:extLst>
              <a:ext uri="{FF2B5EF4-FFF2-40B4-BE49-F238E27FC236}">
                <a16:creationId xmlns:a16="http://schemas.microsoft.com/office/drawing/2014/main" id="{00405FC7-1A11-4741-99C4-DB2015355DC3}"/>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spTree>
    <p:extLst>
      <p:ext uri="{BB962C8B-B14F-4D97-AF65-F5344CB8AC3E}">
        <p14:creationId xmlns:p14="http://schemas.microsoft.com/office/powerpoint/2010/main" val="74408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A2A38-3E2B-4805-81F5-D069390FC173}"/>
              </a:ext>
            </a:extLst>
          </p:cNvPr>
          <p:cNvSpPr>
            <a:spLocks noGrp="1"/>
          </p:cNvSpPr>
          <p:nvPr>
            <p:ph type="title"/>
          </p:nvPr>
        </p:nvSpPr>
        <p:spPr>
          <a:xfrm>
            <a:off x="838200" y="365126"/>
            <a:ext cx="10515600" cy="761032"/>
          </a:xfrm>
        </p:spPr>
        <p:txBody>
          <a:bodyPr>
            <a:normAutofit/>
          </a:bodyPr>
          <a:lstStyle/>
          <a:p>
            <a:r>
              <a:rPr lang="en-US" altLang="zh-TW" sz="4000" dirty="0"/>
              <a:t>Ref. Ethereum Block Structure</a:t>
            </a:r>
            <a:endParaRPr lang="zh-TW" altLang="en-US" sz="4000" dirty="0"/>
          </a:p>
        </p:txBody>
      </p:sp>
      <p:sp>
        <p:nvSpPr>
          <p:cNvPr id="4" name="投影片編號版面配置區 3">
            <a:extLst>
              <a:ext uri="{FF2B5EF4-FFF2-40B4-BE49-F238E27FC236}">
                <a16:creationId xmlns:a16="http://schemas.microsoft.com/office/drawing/2014/main" id="{86E27931-FF79-47C9-A2DB-4FBC87325CAB}"/>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pic>
        <p:nvPicPr>
          <p:cNvPr id="7" name="內容版面配置區 6">
            <a:extLst>
              <a:ext uri="{FF2B5EF4-FFF2-40B4-BE49-F238E27FC236}">
                <a16:creationId xmlns:a16="http://schemas.microsoft.com/office/drawing/2014/main" id="{A1E7677C-DBAC-4ECF-B49E-C76E11FFFC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64" t="3997" r="1391" b="8775"/>
          <a:stretch/>
        </p:blipFill>
        <p:spPr>
          <a:xfrm>
            <a:off x="913197" y="1098969"/>
            <a:ext cx="10365606" cy="5393905"/>
          </a:xfrm>
        </p:spPr>
      </p:pic>
      <p:sp>
        <p:nvSpPr>
          <p:cNvPr id="3" name="矩形 2">
            <a:extLst>
              <a:ext uri="{FF2B5EF4-FFF2-40B4-BE49-F238E27FC236}">
                <a16:creationId xmlns:a16="http://schemas.microsoft.com/office/drawing/2014/main" id="{8E742D0B-9055-4064-BD03-624519B023D2}"/>
              </a:ext>
            </a:extLst>
          </p:cNvPr>
          <p:cNvSpPr/>
          <p:nvPr/>
        </p:nvSpPr>
        <p:spPr>
          <a:xfrm>
            <a:off x="8890427" y="5525353"/>
            <a:ext cx="2625291" cy="830997"/>
          </a:xfrm>
          <a:prstGeom prst="rect">
            <a:avLst/>
          </a:prstGeom>
        </p:spPr>
        <p:txBody>
          <a:bodyPr wrap="square">
            <a:spAutoFit/>
          </a:bodyPr>
          <a:lstStyle/>
          <a:p>
            <a:pPr algn="r"/>
            <a:r>
              <a:rPr lang="zh-TW" altLang="en-US" sz="1600" dirty="0">
                <a:latin typeface="Times New Roman" panose="02020603050405020304" pitchFamily="18" charset="0"/>
                <a:cs typeface="Times New Roman" panose="02020603050405020304" pitchFamily="18" charset="0"/>
                <a:hlinkClick r:id="rId3"/>
              </a:rPr>
              <a:t>https://medium.com/coinmonks/ethereum-under-the-hood-part-7-blocks-c8a5f57cc356</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11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86A49-AFF9-4639-AD50-B728387B90D5}"/>
              </a:ext>
            </a:extLst>
          </p:cNvPr>
          <p:cNvSpPr>
            <a:spLocks noGrp="1"/>
          </p:cNvSpPr>
          <p:nvPr>
            <p:ph type="title"/>
          </p:nvPr>
        </p:nvSpPr>
        <p:spPr>
          <a:xfrm>
            <a:off x="559067" y="365125"/>
            <a:ext cx="3031156" cy="2185570"/>
          </a:xfrm>
        </p:spPr>
        <p:txBody>
          <a:bodyPr>
            <a:noAutofit/>
          </a:bodyPr>
          <a:lstStyle/>
          <a:p>
            <a:pPr algn="ctr"/>
            <a:r>
              <a:rPr lang="en-US" altLang="zh-TW" sz="3600" dirty="0"/>
              <a:t>Ref. Ethereum State </a:t>
            </a:r>
            <a:r>
              <a:rPr lang="en-US" altLang="zh-TW" sz="3600" dirty="0" err="1"/>
              <a:t>Trie</a:t>
            </a:r>
            <a:r>
              <a:rPr lang="en-US" altLang="zh-TW" sz="3600" dirty="0"/>
              <a:t> Architecture (1/3) </a:t>
            </a:r>
            <a:endParaRPr lang="zh-TW" altLang="en-US" sz="3600" dirty="0"/>
          </a:p>
        </p:txBody>
      </p:sp>
      <p:sp>
        <p:nvSpPr>
          <p:cNvPr id="4" name="投影片編號版面配置區 3">
            <a:extLst>
              <a:ext uri="{FF2B5EF4-FFF2-40B4-BE49-F238E27FC236}">
                <a16:creationId xmlns:a16="http://schemas.microsoft.com/office/drawing/2014/main" id="{4EB3A268-057F-4C13-95A0-07FA9FCD1E7A}"/>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pic>
        <p:nvPicPr>
          <p:cNvPr id="1026" name="Picture 2" descr="https://miro.medium.com/max/1400/1*i8yrH9I0lpc0IbMuso3qYQ.png">
            <a:extLst>
              <a:ext uri="{FF2B5EF4-FFF2-40B4-BE49-F238E27FC236}">
                <a16:creationId xmlns:a16="http://schemas.microsoft.com/office/drawing/2014/main" id="{6BD8E50B-6823-433A-BD26-A64C93D29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8730" y="365125"/>
            <a:ext cx="7472864" cy="61277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EA98B6C-79E7-4CD8-8B2D-7AACDE1E3BA5}"/>
              </a:ext>
            </a:extLst>
          </p:cNvPr>
          <p:cNvSpPr/>
          <p:nvPr/>
        </p:nvSpPr>
        <p:spPr>
          <a:xfrm>
            <a:off x="616477" y="2967335"/>
            <a:ext cx="3204752" cy="1938992"/>
          </a:xfrm>
          <a:prstGeom prst="rect">
            <a:avLst/>
          </a:prstGeom>
        </p:spPr>
        <p:txBody>
          <a:bodyPr wrap="square">
            <a:spAutoFit/>
          </a:bodyPr>
          <a:lstStyle/>
          <a:p>
            <a:pPr algn="just"/>
            <a:r>
              <a:rPr lang="en-US" altLang="zh-TW" sz="2000" dirty="0">
                <a:solidFill>
                  <a:srgbClr val="FF0000"/>
                </a:solidFill>
              </a:rPr>
              <a:t>Modified Merkle Patricia Trie </a:t>
            </a:r>
            <a:r>
              <a:rPr lang="en-US" altLang="zh-TW" sz="2000" dirty="0"/>
              <a:t>is used as the main data structure in Ethereum tries: </a:t>
            </a:r>
            <a:r>
              <a:rPr lang="en-US" altLang="zh-TW" sz="2000" dirty="0">
                <a:solidFill>
                  <a:srgbClr val="0000FF"/>
                </a:solidFill>
              </a:rPr>
              <a:t>receipt trie</a:t>
            </a:r>
            <a:r>
              <a:rPr lang="en-US" altLang="zh-TW" sz="2000" dirty="0"/>
              <a:t>, </a:t>
            </a:r>
            <a:r>
              <a:rPr lang="en-US" altLang="zh-TW" sz="2000" dirty="0">
                <a:solidFill>
                  <a:srgbClr val="0000FF"/>
                </a:solidFill>
              </a:rPr>
              <a:t>world state trie</a:t>
            </a:r>
            <a:r>
              <a:rPr lang="en-US" altLang="zh-TW" sz="2000" dirty="0"/>
              <a:t>, </a:t>
            </a:r>
            <a:r>
              <a:rPr lang="en-US" altLang="zh-TW" sz="2000" dirty="0">
                <a:solidFill>
                  <a:srgbClr val="0000FF"/>
                </a:solidFill>
              </a:rPr>
              <a:t>account storage trie</a:t>
            </a:r>
            <a:r>
              <a:rPr lang="en-US" altLang="zh-TW" sz="2000" dirty="0"/>
              <a:t>, and </a:t>
            </a:r>
            <a:r>
              <a:rPr lang="en-US" altLang="zh-TW" sz="2000" dirty="0">
                <a:solidFill>
                  <a:srgbClr val="0000FF"/>
                </a:solidFill>
              </a:rPr>
              <a:t>transaction trie</a:t>
            </a:r>
            <a:r>
              <a:rPr lang="en-US" altLang="zh-TW" sz="2000" dirty="0"/>
              <a:t>.</a:t>
            </a:r>
            <a:endParaRPr lang="zh-TW" altLang="en-US" sz="2000" dirty="0"/>
          </a:p>
        </p:txBody>
      </p:sp>
      <p:sp>
        <p:nvSpPr>
          <p:cNvPr id="3" name="矩形 2">
            <a:extLst>
              <a:ext uri="{FF2B5EF4-FFF2-40B4-BE49-F238E27FC236}">
                <a16:creationId xmlns:a16="http://schemas.microsoft.com/office/drawing/2014/main" id="{32FC55AF-35D6-4BF3-A489-D8F0BE357548}"/>
              </a:ext>
            </a:extLst>
          </p:cNvPr>
          <p:cNvSpPr/>
          <p:nvPr/>
        </p:nvSpPr>
        <p:spPr>
          <a:xfrm>
            <a:off x="616477" y="6182541"/>
            <a:ext cx="3323859" cy="307777"/>
          </a:xfrm>
          <a:prstGeom prst="rect">
            <a:avLst/>
          </a:prstGeom>
        </p:spPr>
        <p:txBody>
          <a:bodyPr wrap="none">
            <a:spAutoFit/>
          </a:bodyPr>
          <a:lstStyle/>
          <a:p>
            <a:r>
              <a:rPr lang="en-US" altLang="zh-TW" sz="1400" dirty="0">
                <a:hlinkClick r:id="rId3"/>
              </a:rPr>
              <a:t>Ethereum State </a:t>
            </a:r>
            <a:r>
              <a:rPr lang="en-US" altLang="zh-TW" sz="1400" dirty="0" err="1">
                <a:hlinkClick r:id="rId3"/>
              </a:rPr>
              <a:t>Trie</a:t>
            </a:r>
            <a:r>
              <a:rPr lang="en-US" altLang="zh-TW" sz="1400" dirty="0">
                <a:hlinkClick r:id="rId3"/>
              </a:rPr>
              <a:t> Architecture Explained</a:t>
            </a:r>
            <a:endParaRPr lang="zh-TW" altLang="en-US" sz="1400" dirty="0"/>
          </a:p>
        </p:txBody>
      </p:sp>
    </p:spTree>
    <p:extLst>
      <p:ext uri="{BB962C8B-B14F-4D97-AF65-F5344CB8AC3E}">
        <p14:creationId xmlns:p14="http://schemas.microsoft.com/office/powerpoint/2010/main" val="277368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86A49-AFF9-4639-AD50-B728387B90D5}"/>
              </a:ext>
            </a:extLst>
          </p:cNvPr>
          <p:cNvSpPr>
            <a:spLocks noGrp="1"/>
          </p:cNvSpPr>
          <p:nvPr>
            <p:ph type="title"/>
          </p:nvPr>
        </p:nvSpPr>
        <p:spPr>
          <a:xfrm>
            <a:off x="838200" y="365125"/>
            <a:ext cx="10515600" cy="992037"/>
          </a:xfrm>
        </p:spPr>
        <p:txBody>
          <a:bodyPr>
            <a:noAutofit/>
          </a:bodyPr>
          <a:lstStyle/>
          <a:p>
            <a:r>
              <a:rPr lang="en-US" altLang="zh-TW" sz="4000" dirty="0"/>
              <a:t>Ref. Ethereum State </a:t>
            </a:r>
            <a:r>
              <a:rPr lang="en-US" altLang="zh-TW" sz="4000" dirty="0" err="1"/>
              <a:t>Trie</a:t>
            </a:r>
            <a:r>
              <a:rPr lang="en-US" altLang="zh-TW" sz="4000" dirty="0"/>
              <a:t> Architecture (2/3) </a:t>
            </a:r>
            <a:endParaRPr lang="zh-TW" altLang="en-US" sz="4000" dirty="0"/>
          </a:p>
        </p:txBody>
      </p:sp>
      <p:sp>
        <p:nvSpPr>
          <p:cNvPr id="4" name="投影片編號版面配置區 3">
            <a:extLst>
              <a:ext uri="{FF2B5EF4-FFF2-40B4-BE49-F238E27FC236}">
                <a16:creationId xmlns:a16="http://schemas.microsoft.com/office/drawing/2014/main" id="{4EB3A268-057F-4C13-95A0-07FA9FCD1E7A}"/>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
        <p:nvSpPr>
          <p:cNvPr id="5" name="內容版面配置區 4">
            <a:extLst>
              <a:ext uri="{FF2B5EF4-FFF2-40B4-BE49-F238E27FC236}">
                <a16:creationId xmlns:a16="http://schemas.microsoft.com/office/drawing/2014/main" id="{EC5F004C-7FF9-4F52-85C7-80807A451286}"/>
              </a:ext>
            </a:extLst>
          </p:cNvPr>
          <p:cNvSpPr>
            <a:spLocks noGrp="1"/>
          </p:cNvSpPr>
          <p:nvPr>
            <p:ph idx="1"/>
          </p:nvPr>
        </p:nvSpPr>
        <p:spPr>
          <a:xfrm>
            <a:off x="838200" y="1357162"/>
            <a:ext cx="10515600" cy="4918510"/>
          </a:xfrm>
        </p:spPr>
        <p:txBody>
          <a:bodyPr>
            <a:normAutofit/>
          </a:bodyPr>
          <a:lstStyle/>
          <a:p>
            <a:pPr algn="just">
              <a:spcBef>
                <a:spcPts val="1200"/>
              </a:spcBef>
            </a:pPr>
            <a:r>
              <a:rPr lang="en-US" altLang="zh-TW" dirty="0"/>
              <a:t>Three main state tries: </a:t>
            </a:r>
            <a:r>
              <a:rPr lang="en-US" altLang="zh-TW" dirty="0">
                <a:solidFill>
                  <a:srgbClr val="0000FF"/>
                </a:solidFill>
              </a:rPr>
              <a:t>world state </a:t>
            </a:r>
            <a:r>
              <a:rPr lang="en-US" altLang="zh-TW" dirty="0" err="1">
                <a:solidFill>
                  <a:srgbClr val="0000FF"/>
                </a:solidFill>
              </a:rPr>
              <a:t>trie</a:t>
            </a:r>
            <a:r>
              <a:rPr lang="en-US" altLang="zh-TW" dirty="0"/>
              <a:t>, </a:t>
            </a:r>
            <a:r>
              <a:rPr lang="en-US" altLang="zh-TW" dirty="0">
                <a:solidFill>
                  <a:srgbClr val="0000FF"/>
                </a:solidFill>
              </a:rPr>
              <a:t>transaction </a:t>
            </a:r>
            <a:r>
              <a:rPr lang="en-US" altLang="zh-TW" dirty="0" err="1">
                <a:solidFill>
                  <a:srgbClr val="0000FF"/>
                </a:solidFill>
              </a:rPr>
              <a:t>trie</a:t>
            </a:r>
            <a:r>
              <a:rPr lang="en-US" altLang="zh-TW" dirty="0"/>
              <a:t>, and </a:t>
            </a:r>
            <a:r>
              <a:rPr lang="en-US" altLang="zh-TW" dirty="0">
                <a:solidFill>
                  <a:srgbClr val="0000FF"/>
                </a:solidFill>
              </a:rPr>
              <a:t>receipt </a:t>
            </a:r>
            <a:r>
              <a:rPr lang="en-US" altLang="zh-TW" dirty="0" err="1">
                <a:solidFill>
                  <a:srgbClr val="0000FF"/>
                </a:solidFill>
              </a:rPr>
              <a:t>trie</a:t>
            </a:r>
            <a:r>
              <a:rPr lang="en-US" altLang="zh-TW" dirty="0"/>
              <a:t> are stored in the block. And, </a:t>
            </a:r>
            <a:r>
              <a:rPr lang="en-US" altLang="zh-TW" dirty="0">
                <a:solidFill>
                  <a:srgbClr val="0000FF"/>
                </a:solidFill>
              </a:rPr>
              <a:t>account storage </a:t>
            </a:r>
            <a:r>
              <a:rPr lang="en-US" altLang="zh-TW" dirty="0" err="1">
                <a:solidFill>
                  <a:srgbClr val="0000FF"/>
                </a:solidFill>
              </a:rPr>
              <a:t>trie</a:t>
            </a:r>
            <a:r>
              <a:rPr lang="en-US" altLang="zh-TW" dirty="0">
                <a:solidFill>
                  <a:srgbClr val="0000FF"/>
                </a:solidFill>
              </a:rPr>
              <a:t> </a:t>
            </a:r>
            <a:r>
              <a:rPr lang="en-US" altLang="zh-TW" dirty="0"/>
              <a:t>(account storage contents </a:t>
            </a:r>
            <a:r>
              <a:rPr lang="en-US" altLang="zh-TW" dirty="0" err="1"/>
              <a:t>trie</a:t>
            </a:r>
            <a:r>
              <a:rPr lang="en-US" altLang="zh-TW" dirty="0"/>
              <a:t>) construct leaf node in world state </a:t>
            </a:r>
            <a:r>
              <a:rPr lang="en-US" altLang="zh-TW" dirty="0" err="1"/>
              <a:t>trie</a:t>
            </a:r>
            <a:r>
              <a:rPr lang="en-US" altLang="zh-TW" dirty="0"/>
              <a:t>.</a:t>
            </a:r>
          </a:p>
          <a:p>
            <a:pPr lvl="1" algn="just">
              <a:spcBef>
                <a:spcPts val="1200"/>
              </a:spcBef>
            </a:pPr>
            <a:r>
              <a:rPr lang="en-US" altLang="zh-TW" dirty="0">
                <a:solidFill>
                  <a:srgbClr val="FF0000"/>
                </a:solidFill>
              </a:rPr>
              <a:t>World state </a:t>
            </a:r>
            <a:r>
              <a:rPr lang="en-US" altLang="zh-TW" dirty="0" err="1">
                <a:solidFill>
                  <a:srgbClr val="FF0000"/>
                </a:solidFill>
              </a:rPr>
              <a:t>trie</a:t>
            </a:r>
            <a:r>
              <a:rPr lang="en-US" altLang="zh-TW" dirty="0">
                <a:solidFill>
                  <a:srgbClr val="FF0000"/>
                </a:solidFill>
              </a:rPr>
              <a:t> </a:t>
            </a:r>
            <a:r>
              <a:rPr lang="en-US" altLang="zh-TW" dirty="0"/>
              <a:t>is a mapping between addresses and </a:t>
            </a:r>
            <a:r>
              <a:rPr lang="en-US" altLang="zh-TW" dirty="0">
                <a:solidFill>
                  <a:srgbClr val="FF0000"/>
                </a:solidFill>
              </a:rPr>
              <a:t>account states</a:t>
            </a:r>
            <a:r>
              <a:rPr lang="en-US" altLang="zh-TW" dirty="0"/>
              <a:t>. It can be seen as a global state that is constantly updated by transaction executions. All the information about accounts are stored in world state </a:t>
            </a:r>
            <a:r>
              <a:rPr lang="en-US" altLang="zh-TW" dirty="0" err="1"/>
              <a:t>trie</a:t>
            </a:r>
            <a:r>
              <a:rPr lang="en-US" altLang="zh-TW" dirty="0"/>
              <a:t> and you can retrieve information by querying it. World state </a:t>
            </a:r>
            <a:r>
              <a:rPr lang="en-US" altLang="zh-TW" dirty="0" err="1"/>
              <a:t>trie</a:t>
            </a:r>
            <a:r>
              <a:rPr lang="en-US" altLang="zh-TW" dirty="0"/>
              <a:t> is closely related to account storage </a:t>
            </a:r>
            <a:r>
              <a:rPr lang="en-US" altLang="zh-TW" dirty="0" err="1"/>
              <a:t>trie</a:t>
            </a:r>
            <a:r>
              <a:rPr lang="en-US" altLang="zh-TW" dirty="0"/>
              <a:t> because it has “</a:t>
            </a:r>
            <a:r>
              <a:rPr lang="en-US" altLang="zh-TW" dirty="0" err="1"/>
              <a:t>storageRoot</a:t>
            </a:r>
            <a:r>
              <a:rPr lang="en-US" altLang="zh-TW" dirty="0"/>
              <a:t>” field that points the root node in account storage </a:t>
            </a:r>
            <a:r>
              <a:rPr lang="en-US" altLang="zh-TW" dirty="0" err="1"/>
              <a:t>trie</a:t>
            </a:r>
            <a:r>
              <a:rPr lang="en-US" altLang="zh-TW" dirty="0"/>
              <a:t>. </a:t>
            </a:r>
          </a:p>
          <a:p>
            <a:pPr lvl="1" algn="just">
              <a:spcBef>
                <a:spcPts val="1200"/>
              </a:spcBef>
            </a:pPr>
            <a:r>
              <a:rPr lang="en-US" altLang="zh-TW" dirty="0">
                <a:solidFill>
                  <a:srgbClr val="0070C0"/>
                </a:solidFill>
              </a:rPr>
              <a:t>Account state</a:t>
            </a:r>
            <a:r>
              <a:rPr lang="en-US" altLang="zh-TW" dirty="0"/>
              <a:t> stores information about accounts such as how much the account has and how many transactions were sent from the account. It has four fields: </a:t>
            </a:r>
            <a:r>
              <a:rPr lang="en-US" altLang="zh-TW" dirty="0">
                <a:solidFill>
                  <a:srgbClr val="0070C0"/>
                </a:solidFill>
              </a:rPr>
              <a:t>nonce</a:t>
            </a:r>
            <a:r>
              <a:rPr lang="en-US" altLang="zh-TW" dirty="0"/>
              <a:t>, </a:t>
            </a:r>
            <a:r>
              <a:rPr lang="en-US" altLang="zh-TW" dirty="0">
                <a:solidFill>
                  <a:srgbClr val="0070C0"/>
                </a:solidFill>
              </a:rPr>
              <a:t>balance</a:t>
            </a:r>
            <a:r>
              <a:rPr lang="en-US" altLang="zh-TW" dirty="0"/>
              <a:t>, </a:t>
            </a:r>
            <a:r>
              <a:rPr lang="en-US" altLang="zh-TW" dirty="0" err="1">
                <a:solidFill>
                  <a:srgbClr val="0070C0"/>
                </a:solidFill>
              </a:rPr>
              <a:t>storageRoot</a:t>
            </a:r>
            <a:r>
              <a:rPr lang="en-US" altLang="zh-TW" dirty="0"/>
              <a:t>, and </a:t>
            </a:r>
            <a:r>
              <a:rPr lang="en-US" altLang="zh-TW" dirty="0" err="1">
                <a:solidFill>
                  <a:srgbClr val="0070C0"/>
                </a:solidFill>
              </a:rPr>
              <a:t>codeHash</a:t>
            </a:r>
            <a:r>
              <a:rPr lang="en-US" altLang="zh-TW" dirty="0"/>
              <a:t>. </a:t>
            </a:r>
            <a:r>
              <a:rPr lang="en-US" altLang="zh-TW" dirty="0">
                <a:solidFill>
                  <a:srgbClr val="0070C0"/>
                </a:solidFill>
              </a:rPr>
              <a:t>It is a leaf node in world state </a:t>
            </a:r>
            <a:r>
              <a:rPr lang="en-US" altLang="zh-TW" dirty="0" err="1">
                <a:solidFill>
                  <a:srgbClr val="0070C0"/>
                </a:solidFill>
              </a:rPr>
              <a:t>trie</a:t>
            </a:r>
            <a:r>
              <a:rPr lang="en-US" altLang="zh-TW" dirty="0"/>
              <a:t>.</a:t>
            </a:r>
          </a:p>
        </p:txBody>
      </p:sp>
    </p:spTree>
    <p:extLst>
      <p:ext uri="{BB962C8B-B14F-4D97-AF65-F5344CB8AC3E}">
        <p14:creationId xmlns:p14="http://schemas.microsoft.com/office/powerpoint/2010/main" val="184315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86A49-AFF9-4639-AD50-B728387B90D5}"/>
              </a:ext>
            </a:extLst>
          </p:cNvPr>
          <p:cNvSpPr>
            <a:spLocks noGrp="1"/>
          </p:cNvSpPr>
          <p:nvPr>
            <p:ph type="title"/>
          </p:nvPr>
        </p:nvSpPr>
        <p:spPr>
          <a:xfrm>
            <a:off x="838200" y="365125"/>
            <a:ext cx="10515600" cy="992037"/>
          </a:xfrm>
        </p:spPr>
        <p:txBody>
          <a:bodyPr>
            <a:noAutofit/>
          </a:bodyPr>
          <a:lstStyle/>
          <a:p>
            <a:r>
              <a:rPr lang="en-US" altLang="zh-TW" sz="4000" dirty="0"/>
              <a:t>Ref. Ethereum State </a:t>
            </a:r>
            <a:r>
              <a:rPr lang="en-US" altLang="zh-TW" sz="4000" dirty="0" err="1"/>
              <a:t>Trie</a:t>
            </a:r>
            <a:r>
              <a:rPr lang="en-US" altLang="zh-TW" sz="4000" dirty="0"/>
              <a:t> Architecture (3/3) </a:t>
            </a:r>
            <a:endParaRPr lang="zh-TW" altLang="en-US" sz="4000" dirty="0"/>
          </a:p>
        </p:txBody>
      </p:sp>
      <p:sp>
        <p:nvSpPr>
          <p:cNvPr id="4" name="投影片編號版面配置區 3">
            <a:extLst>
              <a:ext uri="{FF2B5EF4-FFF2-40B4-BE49-F238E27FC236}">
                <a16:creationId xmlns:a16="http://schemas.microsoft.com/office/drawing/2014/main" id="{4EB3A268-057F-4C13-95A0-07FA9FCD1E7A}"/>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sp>
        <p:nvSpPr>
          <p:cNvPr id="5" name="內容版面配置區 4">
            <a:extLst>
              <a:ext uri="{FF2B5EF4-FFF2-40B4-BE49-F238E27FC236}">
                <a16:creationId xmlns:a16="http://schemas.microsoft.com/office/drawing/2014/main" id="{EC5F004C-7FF9-4F52-85C7-80807A451286}"/>
              </a:ext>
            </a:extLst>
          </p:cNvPr>
          <p:cNvSpPr>
            <a:spLocks noGrp="1"/>
          </p:cNvSpPr>
          <p:nvPr>
            <p:ph idx="1"/>
          </p:nvPr>
        </p:nvSpPr>
        <p:spPr>
          <a:xfrm>
            <a:off x="838200" y="1357162"/>
            <a:ext cx="10515600" cy="4999188"/>
          </a:xfrm>
        </p:spPr>
        <p:txBody>
          <a:bodyPr>
            <a:normAutofit/>
          </a:bodyPr>
          <a:lstStyle/>
          <a:p>
            <a:pPr lvl="1" algn="just">
              <a:spcBef>
                <a:spcPts val="1200"/>
              </a:spcBef>
            </a:pPr>
            <a:r>
              <a:rPr lang="en-US" altLang="zh-TW" dirty="0">
                <a:solidFill>
                  <a:srgbClr val="FF0000"/>
                </a:solidFill>
              </a:rPr>
              <a:t>Account Storage </a:t>
            </a:r>
            <a:r>
              <a:rPr lang="en-US" altLang="zh-TW" dirty="0" err="1">
                <a:solidFill>
                  <a:srgbClr val="FF0000"/>
                </a:solidFill>
              </a:rPr>
              <a:t>Trie</a:t>
            </a:r>
            <a:r>
              <a:rPr lang="en-US" altLang="zh-TW" dirty="0">
                <a:solidFill>
                  <a:srgbClr val="FF0000"/>
                </a:solidFill>
              </a:rPr>
              <a:t> </a:t>
            </a:r>
            <a:r>
              <a:rPr lang="en-US" altLang="zh-TW" dirty="0"/>
              <a:t>is where </a:t>
            </a:r>
            <a:r>
              <a:rPr lang="en-US" altLang="zh-TW" dirty="0">
                <a:solidFill>
                  <a:srgbClr val="FF0000"/>
                </a:solidFill>
              </a:rPr>
              <a:t>data</a:t>
            </a:r>
            <a:r>
              <a:rPr lang="en-US" altLang="zh-TW" dirty="0"/>
              <a:t> associated with an account is stored. This is only relevant </a:t>
            </a:r>
            <a:r>
              <a:rPr lang="en-US" altLang="zh-TW" dirty="0">
                <a:solidFill>
                  <a:srgbClr val="FF0000"/>
                </a:solidFill>
              </a:rPr>
              <a:t>for Contract Account </a:t>
            </a:r>
            <a:r>
              <a:rPr lang="en-US" altLang="zh-TW" dirty="0"/>
              <a:t>and all smart contract data is persisted in the account storage </a:t>
            </a:r>
            <a:r>
              <a:rPr lang="en-US" altLang="zh-TW" dirty="0" err="1"/>
              <a:t>trie</a:t>
            </a:r>
            <a:r>
              <a:rPr lang="en-US" altLang="zh-TW" dirty="0"/>
              <a:t> as a mapping between 32-bytes integers. </a:t>
            </a:r>
            <a:endParaRPr lang="zh-TW" altLang="en-US" dirty="0"/>
          </a:p>
          <a:p>
            <a:pPr lvl="1" algn="just">
              <a:spcBef>
                <a:spcPts val="1200"/>
              </a:spcBef>
            </a:pPr>
            <a:r>
              <a:rPr lang="en-US" altLang="zh-TW" dirty="0">
                <a:solidFill>
                  <a:srgbClr val="FF0000"/>
                </a:solidFill>
              </a:rPr>
              <a:t>Transaction </a:t>
            </a:r>
            <a:r>
              <a:rPr lang="en-US" altLang="zh-TW" dirty="0" err="1">
                <a:solidFill>
                  <a:srgbClr val="FF0000"/>
                </a:solidFill>
              </a:rPr>
              <a:t>trie</a:t>
            </a:r>
            <a:r>
              <a:rPr lang="en-US" altLang="zh-TW" dirty="0"/>
              <a:t> records transactions in Ethereum. As Transaction </a:t>
            </a:r>
            <a:r>
              <a:rPr lang="en-US" altLang="zh-TW" dirty="0" err="1"/>
              <a:t>Trie</a:t>
            </a:r>
            <a:r>
              <a:rPr lang="en-US" altLang="zh-TW" dirty="0"/>
              <a:t> is constructed with Modified Merkel Patricia </a:t>
            </a:r>
            <a:r>
              <a:rPr lang="en-US" altLang="zh-TW" dirty="0" err="1"/>
              <a:t>Trie</a:t>
            </a:r>
            <a:r>
              <a:rPr lang="en-US" altLang="zh-TW" dirty="0"/>
              <a:t>, the only root node is stored in the block. (For contract creation, the field </a:t>
            </a:r>
            <a:r>
              <a:rPr lang="en-US" altLang="zh-TW" dirty="0" err="1">
                <a:solidFill>
                  <a:srgbClr val="0000FF"/>
                </a:solidFill>
              </a:rPr>
              <a:t>init</a:t>
            </a:r>
            <a:r>
              <a:rPr lang="en-US" altLang="zh-TW" dirty="0"/>
              <a:t> in this </a:t>
            </a:r>
            <a:r>
              <a:rPr lang="en-US" altLang="zh-TW" dirty="0" err="1"/>
              <a:t>trie</a:t>
            </a:r>
            <a:r>
              <a:rPr lang="en-US" altLang="zh-TW" dirty="0"/>
              <a:t> is filled with an EVM byte-code that generates a new contract. The result of the constructor invocation is the contract itself as it returns body of new contract, associated via the account field </a:t>
            </a:r>
            <a:r>
              <a:rPr lang="en-US" altLang="zh-TW" dirty="0" err="1">
                <a:solidFill>
                  <a:srgbClr val="0000FF"/>
                </a:solidFill>
              </a:rPr>
              <a:t>codeHash</a:t>
            </a:r>
            <a:r>
              <a:rPr lang="en-US" altLang="zh-TW" dirty="0">
                <a:solidFill>
                  <a:srgbClr val="0000FF"/>
                </a:solidFill>
              </a:rPr>
              <a:t>.</a:t>
            </a:r>
            <a:r>
              <a:rPr lang="en-US" altLang="zh-TW" dirty="0"/>
              <a:t>)</a:t>
            </a:r>
          </a:p>
          <a:p>
            <a:pPr lvl="1" algn="just">
              <a:spcBef>
                <a:spcPts val="1200"/>
              </a:spcBef>
            </a:pPr>
            <a:r>
              <a:rPr lang="en-US" altLang="zh-TW" dirty="0">
                <a:solidFill>
                  <a:srgbClr val="FF0000"/>
                </a:solidFill>
              </a:rPr>
              <a:t>Transaction Receipt </a:t>
            </a:r>
            <a:r>
              <a:rPr lang="en-US" altLang="zh-TW" dirty="0" err="1">
                <a:solidFill>
                  <a:srgbClr val="FF0000"/>
                </a:solidFill>
              </a:rPr>
              <a:t>Trie</a:t>
            </a:r>
            <a:r>
              <a:rPr lang="en-US" altLang="zh-TW" dirty="0">
                <a:solidFill>
                  <a:srgbClr val="FF0000"/>
                </a:solidFill>
              </a:rPr>
              <a:t> </a:t>
            </a:r>
            <a:r>
              <a:rPr lang="en-US" altLang="zh-TW" dirty="0"/>
              <a:t>records receipts (outcome) of transactions. The receipt is a result of the transaction which is executed successfully. The receipt includes a hash of transaction, block number, amount of gas used, and address of contract, etc.</a:t>
            </a:r>
            <a:endParaRPr lang="zh-TW" altLang="en-US" dirty="0"/>
          </a:p>
        </p:txBody>
      </p:sp>
      <p:sp>
        <p:nvSpPr>
          <p:cNvPr id="3" name="矩形 2">
            <a:extLst>
              <a:ext uri="{FF2B5EF4-FFF2-40B4-BE49-F238E27FC236}">
                <a16:creationId xmlns:a16="http://schemas.microsoft.com/office/drawing/2014/main" id="{30AF3721-50CE-4632-B8F2-3FC5EF7C36CC}"/>
              </a:ext>
            </a:extLst>
          </p:cNvPr>
          <p:cNvSpPr/>
          <p:nvPr/>
        </p:nvSpPr>
        <p:spPr>
          <a:xfrm>
            <a:off x="1522479" y="6102277"/>
            <a:ext cx="7465689" cy="400110"/>
          </a:xfrm>
          <a:prstGeom prst="rect">
            <a:avLst/>
          </a:prstGeom>
        </p:spPr>
        <p:txBody>
          <a:bodyPr wrap="square">
            <a:spAutoFit/>
          </a:bodyPr>
          <a:lstStyle/>
          <a:p>
            <a:r>
              <a:rPr lang="en-US" altLang="zh-TW" sz="2000" dirty="0"/>
              <a:t>Ref. Ethereum Data Structures: </a:t>
            </a:r>
            <a:r>
              <a:rPr lang="zh-TW" altLang="en-US" sz="2000" dirty="0">
                <a:hlinkClick r:id="rId2"/>
              </a:rPr>
              <a:t>https://arxiv.org/pdf/2108.05513.pdf</a:t>
            </a:r>
            <a:endParaRPr lang="zh-TW" altLang="en-US" sz="2000" dirty="0"/>
          </a:p>
        </p:txBody>
      </p:sp>
    </p:spTree>
    <p:extLst>
      <p:ext uri="{BB962C8B-B14F-4D97-AF65-F5344CB8AC3E}">
        <p14:creationId xmlns:p14="http://schemas.microsoft.com/office/powerpoint/2010/main" val="253841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A1C35-1FF0-4EA5-8654-7D7493C7568D}"/>
              </a:ext>
            </a:extLst>
          </p:cNvPr>
          <p:cNvSpPr>
            <a:spLocks noGrp="1"/>
          </p:cNvSpPr>
          <p:nvPr>
            <p:ph type="title"/>
          </p:nvPr>
        </p:nvSpPr>
        <p:spPr/>
        <p:txBody>
          <a:bodyPr/>
          <a:lstStyle/>
          <a:p>
            <a:r>
              <a:rPr lang="en-US" altLang="zh-TW" dirty="0"/>
              <a:t>State Transitions in the Account Model</a:t>
            </a:r>
            <a:endParaRPr lang="zh-TW" altLang="en-US" dirty="0"/>
          </a:p>
        </p:txBody>
      </p:sp>
      <p:sp>
        <p:nvSpPr>
          <p:cNvPr id="3" name="內容版面配置區 2">
            <a:extLst>
              <a:ext uri="{FF2B5EF4-FFF2-40B4-BE49-F238E27FC236}">
                <a16:creationId xmlns:a16="http://schemas.microsoft.com/office/drawing/2014/main" id="{DB9466E6-DCB2-4AB2-AC72-AB933A66A98D}"/>
              </a:ext>
            </a:extLst>
          </p:cNvPr>
          <p:cNvSpPr>
            <a:spLocks noGrp="1"/>
          </p:cNvSpPr>
          <p:nvPr>
            <p:ph idx="1"/>
          </p:nvPr>
        </p:nvSpPr>
        <p:spPr/>
        <p:txBody>
          <a:bodyPr/>
          <a:lstStyle/>
          <a:p>
            <a:pPr algn="just"/>
            <a:r>
              <a:rPr lang="en-US" altLang="zh-TW" dirty="0"/>
              <a:t>Just like in the UTXO model, it is infeasible to transition the system to a new state with every transaction without risking an inconsistent state. </a:t>
            </a:r>
            <a:r>
              <a:rPr lang="en-US" altLang="zh-TW" dirty="0">
                <a:solidFill>
                  <a:srgbClr val="0000FF"/>
                </a:solidFill>
              </a:rPr>
              <a:t>Transactions are also batched into blocks </a:t>
            </a:r>
            <a:r>
              <a:rPr lang="en-US" altLang="zh-TW" dirty="0"/>
              <a:t>in the account model, and with each new block, the system transitions to a new state.</a:t>
            </a:r>
          </a:p>
        </p:txBody>
      </p:sp>
      <p:sp>
        <p:nvSpPr>
          <p:cNvPr id="4" name="投影片編號版面配置區 3">
            <a:extLst>
              <a:ext uri="{FF2B5EF4-FFF2-40B4-BE49-F238E27FC236}">
                <a16:creationId xmlns:a16="http://schemas.microsoft.com/office/drawing/2014/main" id="{42DCC69B-B468-4986-9523-8B01D3F678AB}"/>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pic>
        <p:nvPicPr>
          <p:cNvPr id="3074" name="Picture 2" descr="https://academy.horizen.io/assets/post_files/technology/expert/4.1-utxo-vs-account/state-transition-account_D.jpg">
            <a:extLst>
              <a:ext uri="{FF2B5EF4-FFF2-40B4-BE49-F238E27FC236}">
                <a16:creationId xmlns:a16="http://schemas.microsoft.com/office/drawing/2014/main" id="{A554DE87-10D6-4639-BAFE-CEC86E507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48" t="37464" r="11105" b="11538"/>
          <a:stretch/>
        </p:blipFill>
        <p:spPr bwMode="auto">
          <a:xfrm>
            <a:off x="975362" y="3694745"/>
            <a:ext cx="10241276" cy="187913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683CD6C-A9EF-4AD3-BCD9-4C9136E64D61}"/>
              </a:ext>
            </a:extLst>
          </p:cNvPr>
          <p:cNvSpPr/>
          <p:nvPr/>
        </p:nvSpPr>
        <p:spPr>
          <a:xfrm>
            <a:off x="1537235" y="3294635"/>
            <a:ext cx="9117530" cy="400110"/>
          </a:xfrm>
          <a:prstGeom prst="rect">
            <a:avLst/>
          </a:prstGeom>
        </p:spPr>
        <p:txBody>
          <a:bodyPr wrap="square">
            <a:spAutoFit/>
          </a:bodyPr>
          <a:lstStyle/>
          <a:p>
            <a:r>
              <a:rPr lang="en-US" altLang="zh-TW" sz="2000" dirty="0">
                <a:solidFill>
                  <a:srgbClr val="041742"/>
                </a:solidFill>
                <a:ea typeface="+mj-ea"/>
              </a:rPr>
              <a:t>Simple example where a single transaction transitions the system to a new state below.</a:t>
            </a:r>
            <a:endParaRPr lang="zh-TW" altLang="en-US" sz="2000" dirty="0">
              <a:ea typeface="+mj-ea"/>
            </a:endParaRPr>
          </a:p>
        </p:txBody>
      </p:sp>
      <p:sp>
        <p:nvSpPr>
          <p:cNvPr id="6" name="矩形 5">
            <a:extLst>
              <a:ext uri="{FF2B5EF4-FFF2-40B4-BE49-F238E27FC236}">
                <a16:creationId xmlns:a16="http://schemas.microsoft.com/office/drawing/2014/main" id="{BB0C05D7-48D9-48F4-8940-D8D4F3D53DA6}"/>
              </a:ext>
            </a:extLst>
          </p:cNvPr>
          <p:cNvSpPr/>
          <p:nvPr/>
        </p:nvSpPr>
        <p:spPr>
          <a:xfrm>
            <a:off x="1039530" y="5753266"/>
            <a:ext cx="10112940" cy="646331"/>
          </a:xfrm>
          <a:prstGeom prst="rect">
            <a:avLst/>
          </a:prstGeom>
        </p:spPr>
        <p:txBody>
          <a:bodyPr wrap="square">
            <a:spAutoFit/>
          </a:bodyPr>
          <a:lstStyle/>
          <a:p>
            <a:pPr algn="ctr"/>
            <a:r>
              <a:rPr lang="en-US" altLang="zh-TW" dirty="0">
                <a:solidFill>
                  <a:srgbClr val="041742"/>
                </a:solidFill>
              </a:rPr>
              <a:t>Where in the UTXO model part of the verification process is checking if a transaction output in </a:t>
            </a:r>
            <a:r>
              <a:rPr lang="en-US" altLang="zh-TW" i="1" dirty="0">
                <a:solidFill>
                  <a:srgbClr val="041742"/>
                </a:solidFill>
              </a:rPr>
              <a:t>unspent</a:t>
            </a:r>
            <a:r>
              <a:rPr lang="en-US" altLang="zh-TW" dirty="0">
                <a:solidFill>
                  <a:srgbClr val="041742"/>
                </a:solidFill>
              </a:rPr>
              <a:t>, nodes in the account model check if the sender’s balance is larger than or equal to the transferred amount.</a:t>
            </a:r>
            <a:endParaRPr lang="zh-TW" altLang="en-US" dirty="0"/>
          </a:p>
        </p:txBody>
      </p:sp>
      <p:sp>
        <p:nvSpPr>
          <p:cNvPr id="8" name="矩形 7">
            <a:extLst>
              <a:ext uri="{FF2B5EF4-FFF2-40B4-BE49-F238E27FC236}">
                <a16:creationId xmlns:a16="http://schemas.microsoft.com/office/drawing/2014/main" id="{B7D2859D-4FC8-4399-AC22-7D5500DAA950}"/>
              </a:ext>
            </a:extLst>
          </p:cNvPr>
          <p:cNvSpPr/>
          <p:nvPr/>
        </p:nvSpPr>
        <p:spPr>
          <a:xfrm>
            <a:off x="3979346" y="4914229"/>
            <a:ext cx="1033360" cy="276999"/>
          </a:xfrm>
          <a:prstGeom prst="rect">
            <a:avLst/>
          </a:prstGeom>
        </p:spPr>
        <p:txBody>
          <a:bodyPr wrap="square">
            <a:spAutoFit/>
          </a:bodyPr>
          <a:lstStyle/>
          <a:p>
            <a:r>
              <a:rPr lang="en-US" altLang="zh-TW" sz="1200" dirty="0">
                <a:solidFill>
                  <a:srgbClr val="FF0000"/>
                </a:solidFill>
              </a:rPr>
              <a:t>(new block)</a:t>
            </a:r>
            <a:endParaRPr lang="zh-TW" altLang="en-US" sz="1200" dirty="0">
              <a:solidFill>
                <a:srgbClr val="FF0000"/>
              </a:solidFill>
            </a:endParaRPr>
          </a:p>
        </p:txBody>
      </p:sp>
      <p:sp>
        <p:nvSpPr>
          <p:cNvPr id="9" name="矩形 8">
            <a:extLst>
              <a:ext uri="{FF2B5EF4-FFF2-40B4-BE49-F238E27FC236}">
                <a16:creationId xmlns:a16="http://schemas.microsoft.com/office/drawing/2014/main" id="{3B5907CF-8C29-468D-A888-79A48C099C3F}"/>
              </a:ext>
            </a:extLst>
          </p:cNvPr>
          <p:cNvSpPr/>
          <p:nvPr/>
        </p:nvSpPr>
        <p:spPr>
          <a:xfrm>
            <a:off x="4023796" y="4316819"/>
            <a:ext cx="4110554" cy="83672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9020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C2C31-E1EB-44A8-9674-D7CA386360EB}"/>
              </a:ext>
            </a:extLst>
          </p:cNvPr>
          <p:cNvSpPr>
            <a:spLocks noGrp="1"/>
          </p:cNvSpPr>
          <p:nvPr>
            <p:ph type="title"/>
          </p:nvPr>
        </p:nvSpPr>
        <p:spPr/>
        <p:txBody>
          <a:bodyPr>
            <a:noAutofit/>
          </a:bodyPr>
          <a:lstStyle/>
          <a:p>
            <a:r>
              <a:rPr lang="en-US" altLang="zh-TW" sz="4200" dirty="0">
                <a:solidFill>
                  <a:srgbClr val="0070C0"/>
                </a:solidFill>
              </a:rPr>
              <a:t>Comparing the UTXO and Account Model </a:t>
            </a:r>
            <a:r>
              <a:rPr lang="en-US" altLang="zh-TW" sz="4200" dirty="0"/>
              <a:t>(1/4)</a:t>
            </a:r>
            <a:endParaRPr lang="zh-TW" altLang="en-US" sz="4200" dirty="0"/>
          </a:p>
        </p:txBody>
      </p:sp>
      <p:sp>
        <p:nvSpPr>
          <p:cNvPr id="3" name="內容版面配置區 2">
            <a:extLst>
              <a:ext uri="{FF2B5EF4-FFF2-40B4-BE49-F238E27FC236}">
                <a16:creationId xmlns:a16="http://schemas.microsoft.com/office/drawing/2014/main" id="{B9DF3646-BE18-400A-81C2-DA0314BB3DC2}"/>
              </a:ext>
            </a:extLst>
          </p:cNvPr>
          <p:cNvSpPr>
            <a:spLocks noGrp="1"/>
          </p:cNvSpPr>
          <p:nvPr>
            <p:ph idx="1"/>
          </p:nvPr>
        </p:nvSpPr>
        <p:spPr/>
        <p:txBody>
          <a:bodyPr/>
          <a:lstStyle/>
          <a:p>
            <a:pPr algn="just">
              <a:spcBef>
                <a:spcPts val="600"/>
              </a:spcBef>
            </a:pPr>
            <a:r>
              <a:rPr lang="en-US" altLang="zh-TW" dirty="0"/>
              <a:t>The UTXO model is a verification model.</a:t>
            </a:r>
          </a:p>
          <a:p>
            <a:pPr lvl="1" algn="just">
              <a:spcBef>
                <a:spcPts val="1000"/>
              </a:spcBef>
            </a:pPr>
            <a:r>
              <a:rPr lang="en-US" altLang="zh-TW" dirty="0"/>
              <a:t>Users submit transactions that specify the results of the state transition, defined as </a:t>
            </a:r>
            <a:r>
              <a:rPr lang="en-US" altLang="zh-TW" dirty="0">
                <a:solidFill>
                  <a:srgbClr val="FF0000"/>
                </a:solidFill>
              </a:rPr>
              <a:t>new transaction outputs spendable by the receiver</a:t>
            </a:r>
            <a:r>
              <a:rPr lang="en-US" altLang="zh-TW" dirty="0"/>
              <a:t>(s). </a:t>
            </a:r>
          </a:p>
          <a:p>
            <a:pPr lvl="1" algn="just">
              <a:spcBef>
                <a:spcPts val="1000"/>
              </a:spcBef>
            </a:pPr>
            <a:r>
              <a:rPr lang="en-US" altLang="zh-TW" dirty="0"/>
              <a:t>Nodes then </a:t>
            </a:r>
            <a:r>
              <a:rPr lang="en-US" altLang="zh-TW" dirty="0">
                <a:solidFill>
                  <a:srgbClr val="FF0000"/>
                </a:solidFill>
              </a:rPr>
              <a:t>verify if the consumed inputs are unspent </a:t>
            </a:r>
            <a:r>
              <a:rPr lang="en-US" altLang="zh-TW" dirty="0"/>
              <a:t>and if the signature(s) satisfy the spending conditions.</a:t>
            </a:r>
          </a:p>
          <a:p>
            <a:pPr algn="just">
              <a:spcBef>
                <a:spcPts val="1200"/>
              </a:spcBef>
            </a:pPr>
            <a:r>
              <a:rPr lang="en-US" altLang="zh-TW" dirty="0"/>
              <a:t>The account model is a computational model.</a:t>
            </a:r>
          </a:p>
          <a:p>
            <a:pPr lvl="1" algn="just">
              <a:spcBef>
                <a:spcPts val="1000"/>
              </a:spcBef>
            </a:pPr>
            <a:r>
              <a:rPr lang="en-US" altLang="zh-TW" dirty="0"/>
              <a:t>Users submit transactions </a:t>
            </a:r>
            <a:r>
              <a:rPr lang="en-US" altLang="zh-TW" dirty="0">
                <a:solidFill>
                  <a:srgbClr val="0000FF"/>
                </a:solidFill>
              </a:rPr>
              <a:t>instructing</a:t>
            </a:r>
            <a:r>
              <a:rPr lang="en-US" altLang="zh-TW" dirty="0"/>
              <a:t> nodes on what state transitions should look like. </a:t>
            </a:r>
          </a:p>
          <a:p>
            <a:pPr lvl="1" algn="just">
              <a:spcBef>
                <a:spcPts val="1000"/>
              </a:spcBef>
            </a:pPr>
            <a:r>
              <a:rPr lang="en-US" altLang="zh-TW" dirty="0"/>
              <a:t>The network then </a:t>
            </a:r>
            <a:r>
              <a:rPr lang="en-US" altLang="zh-TW" dirty="0">
                <a:solidFill>
                  <a:srgbClr val="0000FF"/>
                </a:solidFill>
              </a:rPr>
              <a:t>computes the new state based on the instructions</a:t>
            </a:r>
            <a:r>
              <a:rPr lang="en-US" altLang="zh-TW" dirty="0"/>
              <a:t>.</a:t>
            </a:r>
          </a:p>
          <a:p>
            <a:pPr lvl="1" algn="just">
              <a:spcBef>
                <a:spcPts val="1000"/>
              </a:spcBef>
            </a:pPr>
            <a:r>
              <a:rPr lang="en-US" altLang="zh-TW" dirty="0"/>
              <a:t>This method comes with specific implications regarding second layer scalability solutions like state channels and sharding.</a:t>
            </a:r>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E8AE4E3-ABA9-42BF-BCF3-4DC7EC1D8F9C}"/>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spTree>
    <p:extLst>
      <p:ext uri="{BB962C8B-B14F-4D97-AF65-F5344CB8AC3E}">
        <p14:creationId xmlns:p14="http://schemas.microsoft.com/office/powerpoint/2010/main" val="314874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C2C31-E1EB-44A8-9674-D7CA386360EB}"/>
              </a:ext>
            </a:extLst>
          </p:cNvPr>
          <p:cNvSpPr>
            <a:spLocks noGrp="1"/>
          </p:cNvSpPr>
          <p:nvPr>
            <p:ph type="title"/>
          </p:nvPr>
        </p:nvSpPr>
        <p:spPr/>
        <p:txBody>
          <a:bodyPr>
            <a:noAutofit/>
          </a:bodyPr>
          <a:lstStyle/>
          <a:p>
            <a:r>
              <a:rPr lang="en-US" altLang="zh-TW" sz="4200" dirty="0"/>
              <a:t>Comparing the UTXO and Account Model (2/4)</a:t>
            </a:r>
            <a:endParaRPr lang="zh-TW" altLang="en-US" sz="4200" dirty="0"/>
          </a:p>
        </p:txBody>
      </p:sp>
      <p:sp>
        <p:nvSpPr>
          <p:cNvPr id="3" name="內容版面配置區 2">
            <a:extLst>
              <a:ext uri="{FF2B5EF4-FFF2-40B4-BE49-F238E27FC236}">
                <a16:creationId xmlns:a16="http://schemas.microsoft.com/office/drawing/2014/main" id="{B9DF3646-BE18-400A-81C2-DA0314BB3DC2}"/>
              </a:ext>
            </a:extLst>
          </p:cNvPr>
          <p:cNvSpPr>
            <a:spLocks noGrp="1"/>
          </p:cNvSpPr>
          <p:nvPr>
            <p:ph idx="1"/>
          </p:nvPr>
        </p:nvSpPr>
        <p:spPr>
          <a:xfrm>
            <a:off x="838200" y="1488332"/>
            <a:ext cx="10515600" cy="4777714"/>
          </a:xfrm>
        </p:spPr>
        <p:txBody>
          <a:bodyPr>
            <a:normAutofit/>
          </a:bodyPr>
          <a:lstStyle/>
          <a:p>
            <a:r>
              <a:rPr lang="en-US" altLang="zh-TW" dirty="0"/>
              <a:t>Scalability</a:t>
            </a:r>
          </a:p>
          <a:p>
            <a:pPr lvl="1" algn="just">
              <a:spcBef>
                <a:spcPts val="600"/>
              </a:spcBef>
            </a:pPr>
            <a:r>
              <a:rPr lang="en-US" altLang="zh-TW" dirty="0"/>
              <a:t>Size of the Blockchain: The account model has more efficient memory usage. Storing a single account balance saves memory compared to storing several UTXOs that comprise a user’s total balance.</a:t>
            </a:r>
          </a:p>
          <a:p>
            <a:pPr lvl="1" algn="just">
              <a:spcBef>
                <a:spcPts val="600"/>
              </a:spcBef>
            </a:pPr>
            <a:r>
              <a:rPr lang="en-US" altLang="zh-TW" dirty="0"/>
              <a:t>Since it is possible to process multiple UTXOs at the same time, it enables parallel transactions and encourages scalability innovation, including sharding (Layer 1 scaling) and State- and Payment Channel Constructions (Layer 2 scaling).</a:t>
            </a:r>
          </a:p>
        </p:txBody>
      </p:sp>
      <p:sp>
        <p:nvSpPr>
          <p:cNvPr id="4" name="投影片編號版面配置區 3">
            <a:extLst>
              <a:ext uri="{FF2B5EF4-FFF2-40B4-BE49-F238E27FC236}">
                <a16:creationId xmlns:a16="http://schemas.microsoft.com/office/drawing/2014/main" id="{4E8AE4E3-ABA9-42BF-BCF3-4DC7EC1D8F9C}"/>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grpSp>
        <p:nvGrpSpPr>
          <p:cNvPr id="9" name="群組 8">
            <a:extLst>
              <a:ext uri="{FF2B5EF4-FFF2-40B4-BE49-F238E27FC236}">
                <a16:creationId xmlns:a16="http://schemas.microsoft.com/office/drawing/2014/main" id="{969123DF-550E-4DA8-9783-D86025795039}"/>
              </a:ext>
            </a:extLst>
          </p:cNvPr>
          <p:cNvGrpSpPr/>
          <p:nvPr/>
        </p:nvGrpSpPr>
        <p:grpSpPr>
          <a:xfrm>
            <a:off x="3761058" y="4187995"/>
            <a:ext cx="7554429" cy="2378564"/>
            <a:chOff x="2922408" y="4187995"/>
            <a:chExt cx="7554429" cy="2378564"/>
          </a:xfrm>
        </p:grpSpPr>
        <p:pic>
          <p:nvPicPr>
            <p:cNvPr id="6" name="圖片 5">
              <a:extLst>
                <a:ext uri="{FF2B5EF4-FFF2-40B4-BE49-F238E27FC236}">
                  <a16:creationId xmlns:a16="http://schemas.microsoft.com/office/drawing/2014/main" id="{2D54B951-3AC2-47C0-9490-8FDDE66AC14D}"/>
                </a:ext>
              </a:extLst>
            </p:cNvPr>
            <p:cNvPicPr>
              <a:picLocks noChangeAspect="1"/>
            </p:cNvPicPr>
            <p:nvPr/>
          </p:nvPicPr>
          <p:blipFill rotWithShape="1">
            <a:blip r:embed="rId2">
              <a:extLst>
                <a:ext uri="{28A0092B-C50C-407E-A947-70E740481C1C}">
                  <a14:useLocalDpi xmlns:a14="http://schemas.microsoft.com/office/drawing/2010/main" val="0"/>
                </a:ext>
              </a:extLst>
            </a:blip>
            <a:srcRect t="22872" b="9505"/>
            <a:stretch/>
          </p:blipFill>
          <p:spPr>
            <a:xfrm>
              <a:off x="2922408" y="4187995"/>
              <a:ext cx="4527546" cy="2378564"/>
            </a:xfrm>
            <a:prstGeom prst="rect">
              <a:avLst/>
            </a:prstGeom>
          </p:spPr>
        </p:pic>
        <p:sp>
          <p:nvSpPr>
            <p:cNvPr id="7" name="矩形 6">
              <a:extLst>
                <a:ext uri="{FF2B5EF4-FFF2-40B4-BE49-F238E27FC236}">
                  <a16:creationId xmlns:a16="http://schemas.microsoft.com/office/drawing/2014/main" id="{C818D86F-CC55-4BD3-B143-280735C4FE64}"/>
                </a:ext>
              </a:extLst>
            </p:cNvPr>
            <p:cNvSpPr/>
            <p:nvPr/>
          </p:nvSpPr>
          <p:spPr>
            <a:xfrm>
              <a:off x="7542031" y="5846544"/>
              <a:ext cx="2934806" cy="646331"/>
            </a:xfrm>
            <a:prstGeom prst="rect">
              <a:avLst/>
            </a:prstGeom>
          </p:spPr>
          <p:txBody>
            <a:bodyPr wrap="square">
              <a:spAutoFit/>
            </a:bodyPr>
            <a:lstStyle/>
            <a:p>
              <a:r>
                <a:rPr lang="zh-TW" altLang="en-US" dirty="0">
                  <a:hlinkClick r:id="rId3"/>
                </a:rPr>
                <a:t>https://crypto.com/research/scaling-blockchains</a:t>
              </a:r>
              <a:endParaRPr lang="zh-TW" altLang="en-US" dirty="0"/>
            </a:p>
          </p:txBody>
        </p:sp>
      </p:grpSp>
    </p:spTree>
    <p:extLst>
      <p:ext uri="{BB962C8B-B14F-4D97-AF65-F5344CB8AC3E}">
        <p14:creationId xmlns:p14="http://schemas.microsoft.com/office/powerpoint/2010/main" val="95241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C2C31-E1EB-44A8-9674-D7CA386360EB}"/>
              </a:ext>
            </a:extLst>
          </p:cNvPr>
          <p:cNvSpPr>
            <a:spLocks noGrp="1"/>
          </p:cNvSpPr>
          <p:nvPr>
            <p:ph type="title"/>
          </p:nvPr>
        </p:nvSpPr>
        <p:spPr/>
        <p:txBody>
          <a:bodyPr>
            <a:noAutofit/>
          </a:bodyPr>
          <a:lstStyle/>
          <a:p>
            <a:r>
              <a:rPr lang="en-US" altLang="zh-TW" sz="4200" dirty="0"/>
              <a:t>Comparing the UTXO and Account Model (3/4)</a:t>
            </a:r>
            <a:endParaRPr lang="zh-TW" altLang="en-US" sz="4200" dirty="0"/>
          </a:p>
        </p:txBody>
      </p:sp>
      <p:sp>
        <p:nvSpPr>
          <p:cNvPr id="3" name="內容版面配置區 2">
            <a:extLst>
              <a:ext uri="{FF2B5EF4-FFF2-40B4-BE49-F238E27FC236}">
                <a16:creationId xmlns:a16="http://schemas.microsoft.com/office/drawing/2014/main" id="{B9DF3646-BE18-400A-81C2-DA0314BB3DC2}"/>
              </a:ext>
            </a:extLst>
          </p:cNvPr>
          <p:cNvSpPr>
            <a:spLocks noGrp="1"/>
          </p:cNvSpPr>
          <p:nvPr>
            <p:ph idx="1"/>
          </p:nvPr>
        </p:nvSpPr>
        <p:spPr>
          <a:xfrm>
            <a:off x="838200" y="1488332"/>
            <a:ext cx="10515600" cy="4868018"/>
          </a:xfrm>
        </p:spPr>
        <p:txBody>
          <a:bodyPr>
            <a:normAutofit/>
          </a:bodyPr>
          <a:lstStyle/>
          <a:p>
            <a:r>
              <a:rPr lang="en-US" altLang="zh-TW" dirty="0"/>
              <a:t>Privacy</a:t>
            </a:r>
          </a:p>
          <a:p>
            <a:pPr lvl="1" algn="just">
              <a:spcBef>
                <a:spcPts val="1200"/>
              </a:spcBef>
            </a:pPr>
            <a:r>
              <a:rPr lang="en-US" altLang="zh-TW" dirty="0"/>
              <a:t>When change addresses are consequently used in the UTXO model, it makes tracking the ownership of coins harder compared to the account model.</a:t>
            </a:r>
          </a:p>
          <a:p>
            <a:pPr lvl="1" algn="just">
              <a:spcBef>
                <a:spcPts val="1200"/>
              </a:spcBef>
            </a:pPr>
            <a:r>
              <a:rPr lang="en-US" altLang="zh-TW" dirty="0"/>
              <a:t>With regard to fungibility, the account model offers better privacy. There is complete transparency of UTXO movements (read as assets) in the UTXO model when no privacy-preserving techniques are applied. When an account is funded with several transactions, the result is a single balance. When a payment from this account is made, an observer cannot determine which of the incoming coins is being spent.</a:t>
            </a:r>
          </a:p>
          <a:p>
            <a:pPr>
              <a:spcBef>
                <a:spcPts val="1200"/>
              </a:spcBef>
            </a:pPr>
            <a:r>
              <a:rPr lang="en-US" altLang="zh-TW" dirty="0"/>
              <a:t>Smart Contract Capabilities</a:t>
            </a:r>
          </a:p>
          <a:p>
            <a:pPr lvl="1" algn="just">
              <a:spcBef>
                <a:spcPts val="1200"/>
              </a:spcBef>
            </a:pPr>
            <a:r>
              <a:rPr lang="en-US" altLang="zh-TW" dirty="0"/>
              <a:t>The account model offers clear advantages when it comes to enabling smart contracts.</a:t>
            </a:r>
            <a:endParaRPr lang="zh-TW" altLang="en-US" dirty="0"/>
          </a:p>
        </p:txBody>
      </p:sp>
      <p:sp>
        <p:nvSpPr>
          <p:cNvPr id="4" name="投影片編號版面配置區 3">
            <a:extLst>
              <a:ext uri="{FF2B5EF4-FFF2-40B4-BE49-F238E27FC236}">
                <a16:creationId xmlns:a16="http://schemas.microsoft.com/office/drawing/2014/main" id="{4E8AE4E3-ABA9-42BF-BCF3-4DC7EC1D8F9C}"/>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spTree>
    <p:extLst>
      <p:ext uri="{BB962C8B-B14F-4D97-AF65-F5344CB8AC3E}">
        <p14:creationId xmlns:p14="http://schemas.microsoft.com/office/powerpoint/2010/main" val="382064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72DD8-A726-49C3-A6BD-B4C17C596F8F}"/>
              </a:ext>
            </a:extLst>
          </p:cNvPr>
          <p:cNvSpPr>
            <a:spLocks noGrp="1"/>
          </p:cNvSpPr>
          <p:nvPr>
            <p:ph type="title"/>
          </p:nvPr>
        </p:nvSpPr>
        <p:spPr/>
        <p:txBody>
          <a:bodyPr>
            <a:normAutofit/>
          </a:bodyPr>
          <a:lstStyle/>
          <a:p>
            <a:r>
              <a:rPr lang="en-US" altLang="zh-TW" sz="4200" dirty="0"/>
              <a:t>Comparing the UTXO and Account Model (4/4)</a:t>
            </a:r>
            <a:endParaRPr lang="zh-TW" altLang="en-US" sz="4200" dirty="0"/>
          </a:p>
        </p:txBody>
      </p:sp>
      <p:sp>
        <p:nvSpPr>
          <p:cNvPr id="3" name="內容版面配置區 2">
            <a:extLst>
              <a:ext uri="{FF2B5EF4-FFF2-40B4-BE49-F238E27FC236}">
                <a16:creationId xmlns:a16="http://schemas.microsoft.com/office/drawing/2014/main" id="{8D237985-FA99-46C2-A17B-404D47C4AB15}"/>
              </a:ext>
            </a:extLst>
          </p:cNvPr>
          <p:cNvSpPr>
            <a:spLocks noGrp="1"/>
          </p:cNvSpPr>
          <p:nvPr>
            <p:ph idx="1"/>
          </p:nvPr>
        </p:nvSpPr>
        <p:spPr/>
        <p:txBody>
          <a:bodyPr/>
          <a:lstStyle/>
          <a:p>
            <a:pPr algn="just">
              <a:spcBef>
                <a:spcPts val="1200"/>
              </a:spcBef>
            </a:pPr>
            <a:r>
              <a:rPr lang="en-US" altLang="zh-TW" dirty="0"/>
              <a:t>A key takeaway is that the UTXO model is better when dealing with simple transactions. The account model is beneficial when dealing with more complex logic.</a:t>
            </a:r>
          </a:p>
          <a:p>
            <a:pPr algn="just">
              <a:spcBef>
                <a:spcPts val="1200"/>
              </a:spcBef>
            </a:pPr>
            <a:r>
              <a:rPr lang="en-US" altLang="zh-TW" dirty="0"/>
              <a:t>Hence a popular trend with current smart contract platforms is using a hybrid model where the UTXO model is used for balances, and the account model is used for smart contracts.</a:t>
            </a:r>
          </a:p>
          <a:p>
            <a:pPr algn="just">
              <a:spcBef>
                <a:spcPts val="1200"/>
              </a:spcBef>
            </a:pPr>
            <a:r>
              <a:rPr lang="en-US" altLang="zh-TW" dirty="0" err="1"/>
              <a:t>Qtum</a:t>
            </a:r>
            <a:r>
              <a:rPr lang="en-US" altLang="zh-TW" dirty="0"/>
              <a:t> is an innovative UTXO-based blockchain that is smart contract-capable and compatible with the Ethereum Virtual Machine (EVM).</a:t>
            </a:r>
            <a:endParaRPr lang="zh-TW" altLang="en-US" dirty="0"/>
          </a:p>
        </p:txBody>
      </p:sp>
      <p:sp>
        <p:nvSpPr>
          <p:cNvPr id="4" name="投影片編號版面配置區 3">
            <a:extLst>
              <a:ext uri="{FF2B5EF4-FFF2-40B4-BE49-F238E27FC236}">
                <a16:creationId xmlns:a16="http://schemas.microsoft.com/office/drawing/2014/main" id="{E05ECF64-9E11-445D-BCE9-E8BC5CD1E6AF}"/>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pic>
        <p:nvPicPr>
          <p:cNvPr id="6" name="圖片 5">
            <a:extLst>
              <a:ext uri="{FF2B5EF4-FFF2-40B4-BE49-F238E27FC236}">
                <a16:creationId xmlns:a16="http://schemas.microsoft.com/office/drawing/2014/main" id="{1E9D63AB-6004-4C3E-9840-D0944B6BB237}"/>
              </a:ext>
            </a:extLst>
          </p:cNvPr>
          <p:cNvPicPr>
            <a:picLocks noChangeAspect="1"/>
          </p:cNvPicPr>
          <p:nvPr/>
        </p:nvPicPr>
        <p:blipFill>
          <a:blip r:embed="rId2"/>
          <a:stretch>
            <a:fillRect/>
          </a:stretch>
        </p:blipFill>
        <p:spPr>
          <a:xfrm>
            <a:off x="2659701" y="5084228"/>
            <a:ext cx="2759029" cy="1408647"/>
          </a:xfrm>
          <a:prstGeom prst="rect">
            <a:avLst/>
          </a:prstGeom>
        </p:spPr>
      </p:pic>
      <p:sp>
        <p:nvSpPr>
          <p:cNvPr id="5" name="矩形 4">
            <a:extLst>
              <a:ext uri="{FF2B5EF4-FFF2-40B4-BE49-F238E27FC236}">
                <a16:creationId xmlns:a16="http://schemas.microsoft.com/office/drawing/2014/main" id="{858A5002-4353-4CF1-A13C-EB78822316BA}"/>
              </a:ext>
            </a:extLst>
          </p:cNvPr>
          <p:cNvSpPr/>
          <p:nvPr/>
        </p:nvSpPr>
        <p:spPr>
          <a:xfrm>
            <a:off x="5569273" y="5465385"/>
            <a:ext cx="4758636" cy="707886"/>
          </a:xfrm>
          <a:prstGeom prst="rect">
            <a:avLst/>
          </a:prstGeom>
        </p:spPr>
        <p:txBody>
          <a:bodyPr wrap="square">
            <a:spAutoFit/>
          </a:bodyPr>
          <a:lstStyle/>
          <a:p>
            <a:pPr marL="1617663" indent="-1617663" algn="just"/>
            <a:r>
              <a:rPr lang="en-US" altLang="zh-TW" sz="2000" dirty="0" err="1">
                <a:hlinkClick r:id="rId3"/>
              </a:rPr>
              <a:t>Qtum</a:t>
            </a:r>
            <a:r>
              <a:rPr lang="en-US" altLang="zh-TW" sz="2000" dirty="0">
                <a:hlinkClick r:id="rId3"/>
              </a:rPr>
              <a:t> (QTUM): A Hybrid Blockchain Merging Bitcoin and Ethereum</a:t>
            </a:r>
            <a:endParaRPr lang="zh-TW" altLang="en-US" sz="2000" dirty="0"/>
          </a:p>
        </p:txBody>
      </p:sp>
    </p:spTree>
    <p:extLst>
      <p:ext uri="{BB962C8B-B14F-4D97-AF65-F5344CB8AC3E}">
        <p14:creationId xmlns:p14="http://schemas.microsoft.com/office/powerpoint/2010/main" val="172725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7C2DD-B7F5-4CE1-B7F7-5BED82F42C4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2116C74-EDB1-4522-B697-B38814FDF59E}"/>
              </a:ext>
            </a:extLst>
          </p:cNvPr>
          <p:cNvSpPr>
            <a:spLocks noGrp="1"/>
          </p:cNvSpPr>
          <p:nvPr>
            <p:ph idx="1"/>
          </p:nvPr>
        </p:nvSpPr>
        <p:spPr>
          <a:xfrm>
            <a:off x="838200" y="1453415"/>
            <a:ext cx="10515600" cy="4902935"/>
          </a:xfrm>
        </p:spPr>
        <p:txBody>
          <a:bodyPr>
            <a:normAutofit/>
          </a:bodyPr>
          <a:lstStyle/>
          <a:p>
            <a:pPr algn="just">
              <a:spcBef>
                <a:spcPts val="600"/>
              </a:spcBef>
            </a:pPr>
            <a:r>
              <a:rPr lang="en-US" altLang="zh-TW" dirty="0"/>
              <a:t>A blockchain is a stateful system. Its entire purpose is to record past events and user interactions. With each new block the system undergoes a state transition that happens according to the state transition logic defined in its protocol.</a:t>
            </a:r>
          </a:p>
          <a:p>
            <a:pPr algn="just">
              <a:spcBef>
                <a:spcPts val="600"/>
              </a:spcBef>
            </a:pPr>
            <a:r>
              <a:rPr lang="en-US" altLang="zh-TW" dirty="0"/>
              <a:t>The difference between the UTXO and the account model lies in the way the </a:t>
            </a:r>
            <a:r>
              <a:rPr lang="en-US" altLang="zh-TW" dirty="0">
                <a:solidFill>
                  <a:srgbClr val="0070C0"/>
                </a:solidFill>
              </a:rPr>
              <a:t>bookkeeping</a:t>
            </a:r>
            <a:r>
              <a:rPr lang="en-US" altLang="zh-TW" dirty="0"/>
              <a:t> is handled. With bookkeeping, we mean </a:t>
            </a:r>
            <a:r>
              <a:rPr lang="en-US" altLang="zh-TW" dirty="0">
                <a:solidFill>
                  <a:srgbClr val="0070C0"/>
                </a:solidFill>
              </a:rPr>
              <a:t>recording the state </a:t>
            </a:r>
            <a:r>
              <a:rPr lang="en-US" altLang="zh-TW" dirty="0"/>
              <a:t>and </a:t>
            </a:r>
            <a:r>
              <a:rPr lang="en-US" altLang="zh-TW" dirty="0">
                <a:solidFill>
                  <a:srgbClr val="0070C0"/>
                </a:solidFill>
              </a:rPr>
              <a:t>transitioning</a:t>
            </a:r>
            <a:r>
              <a:rPr lang="en-US" altLang="zh-TW" dirty="0"/>
              <a:t> from one state to another.</a:t>
            </a:r>
          </a:p>
          <a:p>
            <a:pPr algn="just">
              <a:spcBef>
                <a:spcPts val="600"/>
              </a:spcBef>
            </a:pPr>
            <a:r>
              <a:rPr lang="en-US" altLang="zh-TW" dirty="0"/>
              <a:t>The first significant difference between the two balance models is how the state of the system is recorded. In the </a:t>
            </a:r>
            <a:r>
              <a:rPr lang="en-US" altLang="zh-TW" dirty="0">
                <a:solidFill>
                  <a:srgbClr val="FF0000"/>
                </a:solidFill>
              </a:rPr>
              <a:t>UTXO model</a:t>
            </a:r>
            <a:r>
              <a:rPr lang="en-US" altLang="zh-TW" dirty="0"/>
              <a:t>, the movement of assets is recorded as a </a:t>
            </a:r>
            <a:r>
              <a:rPr lang="en-US" altLang="zh-TW" dirty="0">
                <a:solidFill>
                  <a:srgbClr val="FF0000"/>
                </a:solidFill>
              </a:rPr>
              <a:t>directed acyclic graph </a:t>
            </a:r>
            <a:r>
              <a:rPr lang="en-US" altLang="zh-TW" dirty="0"/>
              <a:t>(DAG) </a:t>
            </a:r>
            <a:r>
              <a:rPr lang="en-US" altLang="zh-TW" dirty="0">
                <a:solidFill>
                  <a:srgbClr val="FF0000"/>
                </a:solidFill>
              </a:rPr>
              <a:t>between addresses</a:t>
            </a:r>
            <a:r>
              <a:rPr lang="en-US" altLang="zh-TW" dirty="0"/>
              <a:t>, whereas the </a:t>
            </a:r>
            <a:r>
              <a:rPr lang="en-US" altLang="zh-TW" dirty="0">
                <a:solidFill>
                  <a:srgbClr val="0000FF"/>
                </a:solidFill>
              </a:rPr>
              <a:t>account model </a:t>
            </a:r>
            <a:r>
              <a:rPr lang="en-US" altLang="zh-TW" dirty="0"/>
              <a:t>maintains a </a:t>
            </a:r>
            <a:r>
              <a:rPr lang="en-US" altLang="zh-TW" dirty="0">
                <a:solidFill>
                  <a:srgbClr val="0000FF"/>
                </a:solidFill>
              </a:rPr>
              <a:t>database of network states</a:t>
            </a:r>
            <a:r>
              <a:rPr lang="en-US" altLang="zh-TW" dirty="0"/>
              <a:t>.</a:t>
            </a:r>
          </a:p>
        </p:txBody>
      </p:sp>
      <p:sp>
        <p:nvSpPr>
          <p:cNvPr id="4" name="投影片編號版面配置區 3">
            <a:extLst>
              <a:ext uri="{FF2B5EF4-FFF2-40B4-BE49-F238E27FC236}">
                <a16:creationId xmlns:a16="http://schemas.microsoft.com/office/drawing/2014/main" id="{B6CDFAF4-67B3-4D91-ABA1-6991AD405DC5}"/>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248698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90B066-5933-49C6-9FAC-BF0128467BE6}"/>
              </a:ext>
            </a:extLst>
          </p:cNvPr>
          <p:cNvSpPr>
            <a:spLocks noGrp="1"/>
          </p:cNvSpPr>
          <p:nvPr>
            <p:ph type="title"/>
          </p:nvPr>
        </p:nvSpPr>
        <p:spPr/>
        <p:txBody>
          <a:bodyPr/>
          <a:lstStyle/>
          <a:p>
            <a:r>
              <a:rPr lang="en-US" altLang="zh-TW" dirty="0"/>
              <a:t>Ref. Understanding </a:t>
            </a:r>
            <a:r>
              <a:rPr lang="en-US" altLang="zh-TW" dirty="0" err="1">
                <a:solidFill>
                  <a:srgbClr val="FF0000"/>
                </a:solidFill>
              </a:rPr>
              <a:t>Cardano</a:t>
            </a:r>
            <a:r>
              <a:rPr lang="en-US" altLang="zh-TW" dirty="0"/>
              <a:t> </a:t>
            </a:r>
            <a:r>
              <a:rPr lang="en-US" altLang="zh-TW" dirty="0">
                <a:solidFill>
                  <a:srgbClr val="0070C0"/>
                </a:solidFill>
              </a:rPr>
              <a:t>Extended-UTXO</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777118C1-21D8-462B-87C2-7E22263A9C35}"/>
              </a:ext>
            </a:extLst>
          </p:cNvPr>
          <p:cNvSpPr>
            <a:spLocks noGrp="1"/>
          </p:cNvSpPr>
          <p:nvPr>
            <p:ph idx="1"/>
          </p:nvPr>
        </p:nvSpPr>
        <p:spPr>
          <a:xfrm>
            <a:off x="838200" y="1488332"/>
            <a:ext cx="10515600" cy="4688631"/>
          </a:xfrm>
        </p:spPr>
        <p:txBody>
          <a:bodyPr>
            <a:normAutofit/>
          </a:bodyPr>
          <a:lstStyle/>
          <a:p>
            <a:r>
              <a:rPr lang="en-US" altLang="zh-TW" dirty="0">
                <a:hlinkClick r:id="rId2"/>
              </a:rPr>
              <a:t>https://medium.com/coinmonks/understanding-cardano-extended-utxo-950ae19829cf</a:t>
            </a:r>
            <a:endParaRPr lang="en-US" altLang="zh-TW" dirty="0"/>
          </a:p>
          <a:p>
            <a:pPr>
              <a:spcBef>
                <a:spcPts val="1200"/>
              </a:spcBef>
            </a:pPr>
            <a:r>
              <a:rPr lang="en-US" altLang="zh-TW" dirty="0"/>
              <a:t>Very good article comparing UTXO with Account-based Models</a:t>
            </a:r>
          </a:p>
          <a:p>
            <a:pPr algn="just">
              <a:spcBef>
                <a:spcPts val="1200"/>
              </a:spcBef>
            </a:pPr>
            <a:r>
              <a:rPr lang="en-US" altLang="zh-TW" dirty="0" err="1"/>
              <a:t>Cardano</a:t>
            </a:r>
            <a:r>
              <a:rPr lang="en-US" altLang="zh-TW" dirty="0"/>
              <a:t> uses the Extended UTXO model, abbreviated EUTXO. The purpose is to support higher expressiveness of programmability while maintaining all the benefits of Bitcoin’s UTXO model.</a:t>
            </a:r>
          </a:p>
          <a:p>
            <a:pPr lvl="1" algn="just">
              <a:spcBef>
                <a:spcPts val="1200"/>
              </a:spcBef>
            </a:pPr>
            <a:r>
              <a:rPr lang="en-US" altLang="zh-TW" dirty="0"/>
              <a:t>EUTXO offers some advantages over the account-based model. In particular, greater security when executing smart contracts, fee predictability, local verification ensuring that transactions will be accepted after the submission, and an inherently fragmented blockchain state. This allows parallelization in transaction processing, which has a positive effect on on-chain scalability.</a:t>
            </a:r>
          </a:p>
          <a:p>
            <a:pPr algn="just"/>
            <a:endParaRPr lang="zh-TW" altLang="en-US" dirty="0"/>
          </a:p>
        </p:txBody>
      </p:sp>
      <p:sp>
        <p:nvSpPr>
          <p:cNvPr id="4" name="投影片編號版面配置區 3">
            <a:extLst>
              <a:ext uri="{FF2B5EF4-FFF2-40B4-BE49-F238E27FC236}">
                <a16:creationId xmlns:a16="http://schemas.microsoft.com/office/drawing/2014/main" id="{01B2BE32-335F-4BAC-A7BE-05504188E6BA}"/>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spTree>
    <p:extLst>
      <p:ext uri="{BB962C8B-B14F-4D97-AF65-F5344CB8AC3E}">
        <p14:creationId xmlns:p14="http://schemas.microsoft.com/office/powerpoint/2010/main" val="223652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335F-0D56-4A3B-85F5-58BAAAB1A00C}"/>
              </a:ext>
            </a:extLst>
          </p:cNvPr>
          <p:cNvSpPr>
            <a:spLocks noGrp="1"/>
          </p:cNvSpPr>
          <p:nvPr>
            <p:ph type="title"/>
          </p:nvPr>
        </p:nvSpPr>
        <p:spPr/>
        <p:txBody>
          <a:bodyPr/>
          <a:lstStyle/>
          <a:p>
            <a:r>
              <a:rPr lang="en-US" altLang="zh-TW" dirty="0"/>
              <a:t>Recording the State of the System (1/2)</a:t>
            </a:r>
            <a:endParaRPr lang="zh-TW" altLang="en-US" dirty="0"/>
          </a:p>
        </p:txBody>
      </p:sp>
      <p:sp>
        <p:nvSpPr>
          <p:cNvPr id="4" name="投影片編號版面配置區 3">
            <a:extLst>
              <a:ext uri="{FF2B5EF4-FFF2-40B4-BE49-F238E27FC236}">
                <a16:creationId xmlns:a16="http://schemas.microsoft.com/office/drawing/2014/main" id="{C3D323D4-5388-42E6-AC69-7FC270451BE1}"/>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pic>
        <p:nvPicPr>
          <p:cNvPr id="1026" name="Picture 2" descr="https://academy.horizen.io/assets/post_files/technology/expert/4.1-utxo-vs-account/dag-vs-database_D.jpg">
            <a:extLst>
              <a:ext uri="{FF2B5EF4-FFF2-40B4-BE49-F238E27FC236}">
                <a16:creationId xmlns:a16="http://schemas.microsoft.com/office/drawing/2014/main" id="{0822C11E-5CF7-4EBD-92A4-58262C57710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293" t="19264" r="10234" b="3323"/>
          <a:stretch/>
        </p:blipFill>
        <p:spPr bwMode="auto">
          <a:xfrm>
            <a:off x="803596" y="1444811"/>
            <a:ext cx="10584808" cy="4848055"/>
          </a:xfrm>
          <a:prstGeom prst="rect">
            <a:avLst/>
          </a:prstGeom>
          <a:noFill/>
          <a:extLst>
            <a:ext uri="{909E8E84-426E-40DD-AFC4-6F175D3DCCD1}">
              <a14:hiddenFill xmlns:a14="http://schemas.microsoft.com/office/drawing/2010/main">
                <a:solidFill>
                  <a:srgbClr val="FFFFFF"/>
                </a:solidFill>
              </a14:hiddenFill>
            </a:ext>
          </a:extLst>
        </p:spPr>
      </p:pic>
      <p:sp>
        <p:nvSpPr>
          <p:cNvPr id="3" name="橢圓 2">
            <a:extLst>
              <a:ext uri="{FF2B5EF4-FFF2-40B4-BE49-F238E27FC236}">
                <a16:creationId xmlns:a16="http://schemas.microsoft.com/office/drawing/2014/main" id="{DD0176F3-1AC6-4DA2-B217-14E21096CB1B}"/>
              </a:ext>
            </a:extLst>
          </p:cNvPr>
          <p:cNvSpPr/>
          <p:nvPr/>
        </p:nvSpPr>
        <p:spPr>
          <a:xfrm>
            <a:off x="885525" y="3782728"/>
            <a:ext cx="875899" cy="875899"/>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85C9692F-859B-4C9A-9D25-B335CE0220C5}"/>
              </a:ext>
            </a:extLst>
          </p:cNvPr>
          <p:cNvSpPr/>
          <p:nvPr/>
        </p:nvSpPr>
        <p:spPr>
          <a:xfrm>
            <a:off x="1617045" y="4702860"/>
            <a:ext cx="875899" cy="875899"/>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7487FEE5-AA8E-405A-B3BB-49191A1E17A0}"/>
              </a:ext>
            </a:extLst>
          </p:cNvPr>
          <p:cNvSpPr/>
          <p:nvPr/>
        </p:nvSpPr>
        <p:spPr>
          <a:xfrm>
            <a:off x="3128211" y="4702860"/>
            <a:ext cx="875899" cy="875899"/>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76FBE050-3123-4AD9-B5A1-98F5977178F0}"/>
              </a:ext>
            </a:extLst>
          </p:cNvPr>
          <p:cNvSpPr/>
          <p:nvPr/>
        </p:nvSpPr>
        <p:spPr>
          <a:xfrm>
            <a:off x="4292868" y="4693235"/>
            <a:ext cx="875899" cy="875899"/>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3813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6DF56-EF05-467C-9DC3-B89B7141E0AD}"/>
              </a:ext>
            </a:extLst>
          </p:cNvPr>
          <p:cNvSpPr>
            <a:spLocks noGrp="1"/>
          </p:cNvSpPr>
          <p:nvPr>
            <p:ph type="title"/>
          </p:nvPr>
        </p:nvSpPr>
        <p:spPr/>
        <p:txBody>
          <a:bodyPr/>
          <a:lstStyle/>
          <a:p>
            <a:r>
              <a:rPr lang="en-US" altLang="zh-TW" dirty="0"/>
              <a:t>Recording the State of the System (2/2)</a:t>
            </a:r>
            <a:endParaRPr lang="zh-TW" altLang="en-US" dirty="0"/>
          </a:p>
        </p:txBody>
      </p:sp>
      <p:sp>
        <p:nvSpPr>
          <p:cNvPr id="3" name="內容版面配置區 2">
            <a:extLst>
              <a:ext uri="{FF2B5EF4-FFF2-40B4-BE49-F238E27FC236}">
                <a16:creationId xmlns:a16="http://schemas.microsoft.com/office/drawing/2014/main" id="{4ECDA774-704E-4404-9160-4B38F3092073}"/>
              </a:ext>
            </a:extLst>
          </p:cNvPr>
          <p:cNvSpPr>
            <a:spLocks noGrp="1"/>
          </p:cNvSpPr>
          <p:nvPr>
            <p:ph idx="1"/>
          </p:nvPr>
        </p:nvSpPr>
        <p:spPr/>
        <p:txBody>
          <a:bodyPr>
            <a:normAutofit/>
          </a:bodyPr>
          <a:lstStyle/>
          <a:p>
            <a:pPr algn="just"/>
            <a:r>
              <a:rPr lang="en-US" altLang="zh-TW" dirty="0"/>
              <a:t>In the UTXO model, the </a:t>
            </a:r>
            <a:r>
              <a:rPr lang="en-US" altLang="zh-TW" dirty="0">
                <a:solidFill>
                  <a:srgbClr val="FF0000"/>
                </a:solidFill>
              </a:rPr>
              <a:t>entire graph of transaction outputs</a:t>
            </a:r>
            <a:r>
              <a:rPr lang="en-US" altLang="zh-TW" dirty="0"/>
              <a:t>, </a:t>
            </a:r>
            <a:r>
              <a:rPr lang="en-US" altLang="zh-TW" dirty="0">
                <a:solidFill>
                  <a:srgbClr val="FF0000"/>
                </a:solidFill>
              </a:rPr>
              <a:t>spent and unspent</a:t>
            </a:r>
            <a:r>
              <a:rPr lang="en-US" altLang="zh-TW" dirty="0"/>
              <a:t>, represents the </a:t>
            </a:r>
            <a:r>
              <a:rPr lang="en-US" altLang="zh-TW" dirty="0">
                <a:solidFill>
                  <a:srgbClr val="FF0000"/>
                </a:solidFill>
              </a:rPr>
              <a:t>global state</a:t>
            </a:r>
            <a:r>
              <a:rPr lang="en-US" altLang="zh-TW" dirty="0"/>
              <a:t>.</a:t>
            </a:r>
          </a:p>
          <a:p>
            <a:pPr lvl="1" algn="just"/>
            <a:r>
              <a:rPr lang="en-US" altLang="zh-TW" dirty="0"/>
              <a:t>Directed acyclic graphs don’t allow circular relationships between nodes.</a:t>
            </a:r>
          </a:p>
          <a:p>
            <a:pPr lvl="1" algn="just"/>
            <a:r>
              <a:rPr lang="en-US" altLang="zh-TW" dirty="0"/>
              <a:t>An unspent transaction output does not have an edge originating from it.</a:t>
            </a:r>
          </a:p>
          <a:p>
            <a:pPr algn="just"/>
            <a:r>
              <a:rPr lang="en-US" altLang="zh-TW" dirty="0"/>
              <a:t>In the account model, only </a:t>
            </a:r>
            <a:r>
              <a:rPr lang="en-US" altLang="zh-TW" dirty="0">
                <a:solidFill>
                  <a:srgbClr val="0000FF"/>
                </a:solidFill>
              </a:rPr>
              <a:t>the current set of accounts and their balances</a:t>
            </a:r>
            <a:r>
              <a:rPr lang="en-US" altLang="zh-TW" dirty="0"/>
              <a:t> represents the </a:t>
            </a:r>
            <a:r>
              <a:rPr lang="en-US" altLang="zh-TW" dirty="0">
                <a:solidFill>
                  <a:srgbClr val="0000FF"/>
                </a:solidFill>
              </a:rPr>
              <a:t>global state</a:t>
            </a:r>
            <a:r>
              <a:rPr lang="en-US" altLang="zh-TW" dirty="0"/>
              <a:t>.</a:t>
            </a:r>
          </a:p>
          <a:p>
            <a:pPr algn="just"/>
            <a:r>
              <a:rPr lang="en-US" altLang="zh-TW" dirty="0"/>
              <a:t>Conceptual difference:</a:t>
            </a:r>
          </a:p>
          <a:p>
            <a:pPr lvl="1" algn="just"/>
            <a:r>
              <a:rPr lang="en-US" altLang="zh-TW" dirty="0"/>
              <a:t>The account model updates user balances globally. </a:t>
            </a:r>
          </a:p>
          <a:p>
            <a:pPr lvl="1" algn="just"/>
            <a:r>
              <a:rPr lang="en-US" altLang="zh-TW" dirty="0"/>
              <a:t>The UTXO model only records transaction receipts. In the UTXO model, account balances are calculated on the client-side by adding up the available unspent transaction outputs (UTXOs).</a:t>
            </a:r>
            <a:endParaRPr lang="zh-TW" altLang="en-US" dirty="0"/>
          </a:p>
        </p:txBody>
      </p:sp>
      <p:sp>
        <p:nvSpPr>
          <p:cNvPr id="4" name="投影片編號版面配置區 3">
            <a:extLst>
              <a:ext uri="{FF2B5EF4-FFF2-40B4-BE49-F238E27FC236}">
                <a16:creationId xmlns:a16="http://schemas.microsoft.com/office/drawing/2014/main" id="{3537BE8E-909A-4137-833A-B169CBADFC72}"/>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spTree>
    <p:extLst>
      <p:ext uri="{BB962C8B-B14F-4D97-AF65-F5344CB8AC3E}">
        <p14:creationId xmlns:p14="http://schemas.microsoft.com/office/powerpoint/2010/main" val="88372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0243E-CCA3-4419-9036-705A76EA4534}"/>
              </a:ext>
            </a:extLst>
          </p:cNvPr>
          <p:cNvSpPr>
            <a:spLocks noGrp="1"/>
          </p:cNvSpPr>
          <p:nvPr>
            <p:ph type="title"/>
          </p:nvPr>
        </p:nvSpPr>
        <p:spPr/>
        <p:txBody>
          <a:bodyPr/>
          <a:lstStyle/>
          <a:p>
            <a:r>
              <a:rPr lang="en-US" altLang="zh-TW" dirty="0">
                <a:solidFill>
                  <a:srgbClr val="0070C0"/>
                </a:solidFill>
              </a:rPr>
              <a:t>The UTXO Model</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043AE6E0-5F9C-4FF2-BEDD-AC9FEDE11EAE}"/>
              </a:ext>
            </a:extLst>
          </p:cNvPr>
          <p:cNvSpPr>
            <a:spLocks noGrp="1"/>
          </p:cNvSpPr>
          <p:nvPr>
            <p:ph idx="1"/>
          </p:nvPr>
        </p:nvSpPr>
        <p:spPr/>
        <p:txBody>
          <a:bodyPr/>
          <a:lstStyle/>
          <a:p>
            <a:pPr algn="just"/>
            <a:r>
              <a:rPr lang="en-US" altLang="zh-TW" dirty="0"/>
              <a:t>The UTXO model does not incorporate accounts or wallets at the protocol level. The model is </a:t>
            </a:r>
            <a:r>
              <a:rPr lang="en-US" altLang="zh-TW" dirty="0">
                <a:solidFill>
                  <a:srgbClr val="FF0000"/>
                </a:solidFill>
              </a:rPr>
              <a:t>based entirely on individual transactions</a:t>
            </a:r>
            <a:r>
              <a:rPr lang="en-US" altLang="zh-TW" dirty="0"/>
              <a:t>, grouped in blocks.</a:t>
            </a:r>
          </a:p>
        </p:txBody>
      </p:sp>
      <p:sp>
        <p:nvSpPr>
          <p:cNvPr id="4" name="投影片編號版面配置區 3">
            <a:extLst>
              <a:ext uri="{FF2B5EF4-FFF2-40B4-BE49-F238E27FC236}">
                <a16:creationId xmlns:a16="http://schemas.microsoft.com/office/drawing/2014/main" id="{BA85EFE7-8DFB-4E34-8015-F58B6E67247A}"/>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pic>
        <p:nvPicPr>
          <p:cNvPr id="1026" name="Picture 2" descr="https://academy.horizen.io/assets/post_files/technology/expert/4.1-utxo-vs-account/utxo_D.jpg">
            <a:extLst>
              <a:ext uri="{FF2B5EF4-FFF2-40B4-BE49-F238E27FC236}">
                <a16:creationId xmlns:a16="http://schemas.microsoft.com/office/drawing/2014/main" id="{32A0D7BA-AEED-4367-866C-615C5F76C6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05" t="4201" r="22395" b="3269"/>
          <a:stretch/>
        </p:blipFill>
        <p:spPr bwMode="auto">
          <a:xfrm>
            <a:off x="4937762" y="2532921"/>
            <a:ext cx="6182511" cy="391362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DF967CC-5FC0-4461-8EDA-1408D6A098BD}"/>
              </a:ext>
            </a:extLst>
          </p:cNvPr>
          <p:cNvSpPr/>
          <p:nvPr/>
        </p:nvSpPr>
        <p:spPr>
          <a:xfrm>
            <a:off x="1793623" y="3894137"/>
            <a:ext cx="4029661" cy="2462213"/>
          </a:xfrm>
          <a:prstGeom prst="rect">
            <a:avLst/>
          </a:prstGeom>
        </p:spPr>
        <p:txBody>
          <a:bodyPr wrap="square">
            <a:spAutoFit/>
          </a:bodyPr>
          <a:lstStyle/>
          <a:p>
            <a:pPr marL="0" lvl="1" algn="just"/>
            <a:r>
              <a:rPr lang="en-US" altLang="zh-TW" sz="2200" dirty="0"/>
              <a:t>Wallets maintain a record of all addresses controlled by a user and </a:t>
            </a:r>
            <a:r>
              <a:rPr lang="en-US" altLang="zh-TW" sz="2200" dirty="0">
                <a:solidFill>
                  <a:srgbClr val="FF0000"/>
                </a:solidFill>
              </a:rPr>
              <a:t>monitor the blockchain for all associated transactions</a:t>
            </a:r>
            <a:r>
              <a:rPr lang="en-US" altLang="zh-TW" sz="2200" dirty="0"/>
              <a:t>. The sum of all unspent transaction outputs it can control determines the current balance.</a:t>
            </a:r>
          </a:p>
        </p:txBody>
      </p:sp>
    </p:spTree>
    <p:extLst>
      <p:ext uri="{BB962C8B-B14F-4D97-AF65-F5344CB8AC3E}">
        <p14:creationId xmlns:p14="http://schemas.microsoft.com/office/powerpoint/2010/main" val="382524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F27880-CC54-4FC3-99C9-D530D3ED3C21}"/>
              </a:ext>
            </a:extLst>
          </p:cNvPr>
          <p:cNvSpPr>
            <a:spLocks noGrp="1"/>
          </p:cNvSpPr>
          <p:nvPr>
            <p:ph type="title"/>
          </p:nvPr>
        </p:nvSpPr>
        <p:spPr/>
        <p:txBody>
          <a:bodyPr/>
          <a:lstStyle/>
          <a:p>
            <a:r>
              <a:rPr lang="en-US" altLang="zh-TW" dirty="0"/>
              <a:t>State Transitions in the UTXO Model (1/2)</a:t>
            </a:r>
            <a:endParaRPr lang="zh-TW" altLang="en-US" dirty="0"/>
          </a:p>
        </p:txBody>
      </p:sp>
      <p:sp>
        <p:nvSpPr>
          <p:cNvPr id="3" name="內容版面配置區 2">
            <a:extLst>
              <a:ext uri="{FF2B5EF4-FFF2-40B4-BE49-F238E27FC236}">
                <a16:creationId xmlns:a16="http://schemas.microsoft.com/office/drawing/2014/main" id="{A99787DF-2021-4385-B608-A80BE9716D95}"/>
              </a:ext>
            </a:extLst>
          </p:cNvPr>
          <p:cNvSpPr>
            <a:spLocks noGrp="1"/>
          </p:cNvSpPr>
          <p:nvPr>
            <p:ph idx="1"/>
          </p:nvPr>
        </p:nvSpPr>
        <p:spPr/>
        <p:txBody>
          <a:bodyPr/>
          <a:lstStyle/>
          <a:p>
            <a:pPr algn="just">
              <a:spcBef>
                <a:spcPts val="1200"/>
              </a:spcBef>
            </a:pPr>
            <a:r>
              <a:rPr lang="en-US" altLang="zh-TW" dirty="0"/>
              <a:t>Each transaction in the UTXO model can transition the system to a new state, but transitioning to a new state </a:t>
            </a:r>
            <a:r>
              <a:rPr lang="en-US" altLang="zh-TW" dirty="0">
                <a:solidFill>
                  <a:srgbClr val="0000FF"/>
                </a:solidFill>
              </a:rPr>
              <a:t>with </a:t>
            </a:r>
            <a:r>
              <a:rPr lang="en-US" altLang="zh-TW" dirty="0">
                <a:solidFill>
                  <a:srgbClr val="0000FF"/>
                </a:solidFill>
                <a:effectLst>
                  <a:outerShdw blurRad="38100" dist="38100" dir="2700000" algn="tl">
                    <a:srgbClr val="000000">
                      <a:alpha val="43137"/>
                    </a:srgbClr>
                  </a:outerShdw>
                </a:effectLst>
              </a:rPr>
              <a:t>each</a:t>
            </a:r>
            <a:r>
              <a:rPr lang="en-US" altLang="zh-TW" dirty="0">
                <a:solidFill>
                  <a:srgbClr val="0000FF"/>
                </a:solidFill>
              </a:rPr>
              <a:t> transaction</a:t>
            </a:r>
            <a:r>
              <a:rPr lang="en-US" altLang="zh-TW" dirty="0"/>
              <a:t> is infeasible.</a:t>
            </a:r>
          </a:p>
          <a:p>
            <a:pPr lvl="1" algn="just">
              <a:spcBef>
                <a:spcPts val="1200"/>
              </a:spcBef>
            </a:pPr>
            <a:r>
              <a:rPr lang="en-US" altLang="zh-TW" dirty="0"/>
              <a:t>All network participants must stay in synch on the current state. Designing a consensus mechanism that keeps all nodes synchronized becomes </a:t>
            </a:r>
            <a:r>
              <a:rPr lang="en-US" altLang="zh-TW" dirty="0">
                <a:solidFill>
                  <a:srgbClr val="0000FF"/>
                </a:solidFill>
              </a:rPr>
              <a:t>harder, when state transitions happen more frequently</a:t>
            </a:r>
            <a:r>
              <a:rPr lang="en-US" altLang="zh-TW" dirty="0"/>
              <a:t>.</a:t>
            </a:r>
          </a:p>
          <a:p>
            <a:pPr lvl="1" algn="just">
              <a:spcBef>
                <a:spcPts val="1200"/>
              </a:spcBef>
            </a:pPr>
            <a:r>
              <a:rPr lang="en-US" altLang="zh-TW" dirty="0"/>
              <a:t>The shorter the period for nodes to update the state, the higher the chance of reaching an inconsistent state where some nodes have a different view of past events than others.</a:t>
            </a:r>
          </a:p>
          <a:p>
            <a:pPr lvl="1" algn="just">
              <a:spcBef>
                <a:spcPts val="1200"/>
              </a:spcBef>
            </a:pPr>
            <a:r>
              <a:rPr lang="en-US" altLang="zh-TW" dirty="0"/>
              <a:t>As a result, </a:t>
            </a:r>
            <a:r>
              <a:rPr lang="en-US" altLang="zh-TW" dirty="0">
                <a:solidFill>
                  <a:srgbClr val="0000FF"/>
                </a:solidFill>
              </a:rPr>
              <a:t>transactions are batched into blocks</a:t>
            </a:r>
            <a:r>
              <a:rPr lang="en-US" altLang="zh-TW" dirty="0"/>
              <a:t>, and </a:t>
            </a:r>
            <a:r>
              <a:rPr lang="en-US" altLang="zh-TW" dirty="0">
                <a:solidFill>
                  <a:srgbClr val="0000FF"/>
                </a:solidFill>
              </a:rPr>
              <a:t>each new block </a:t>
            </a:r>
            <a:r>
              <a:rPr lang="en-US" altLang="zh-TW" dirty="0"/>
              <a:t>presents a </a:t>
            </a:r>
            <a:r>
              <a:rPr lang="en-US" altLang="zh-TW" dirty="0">
                <a:solidFill>
                  <a:srgbClr val="0000FF"/>
                </a:solidFill>
              </a:rPr>
              <a:t>system state transition</a:t>
            </a:r>
            <a:r>
              <a:rPr lang="en-US" altLang="zh-TW" dirty="0"/>
              <a:t>.</a:t>
            </a:r>
          </a:p>
          <a:p>
            <a:pPr algn="just"/>
            <a:endParaRPr lang="zh-TW" altLang="en-US" dirty="0"/>
          </a:p>
        </p:txBody>
      </p:sp>
      <p:sp>
        <p:nvSpPr>
          <p:cNvPr id="4" name="投影片編號版面配置區 3">
            <a:extLst>
              <a:ext uri="{FF2B5EF4-FFF2-40B4-BE49-F238E27FC236}">
                <a16:creationId xmlns:a16="http://schemas.microsoft.com/office/drawing/2014/main" id="{5F9E5BB8-07C3-4970-8876-4BD36D4860DD}"/>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26179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F27880-CC54-4FC3-99C9-D530D3ED3C21}"/>
              </a:ext>
            </a:extLst>
          </p:cNvPr>
          <p:cNvSpPr>
            <a:spLocks noGrp="1"/>
          </p:cNvSpPr>
          <p:nvPr>
            <p:ph type="title"/>
          </p:nvPr>
        </p:nvSpPr>
        <p:spPr/>
        <p:txBody>
          <a:bodyPr/>
          <a:lstStyle/>
          <a:p>
            <a:r>
              <a:rPr lang="en-US" altLang="zh-TW" dirty="0"/>
              <a:t>State Transitions in the UTXO Model (2/2)</a:t>
            </a:r>
            <a:endParaRPr lang="zh-TW" altLang="en-US" dirty="0"/>
          </a:p>
        </p:txBody>
      </p:sp>
      <p:sp>
        <p:nvSpPr>
          <p:cNvPr id="4" name="投影片編號版面配置區 3">
            <a:extLst>
              <a:ext uri="{FF2B5EF4-FFF2-40B4-BE49-F238E27FC236}">
                <a16:creationId xmlns:a16="http://schemas.microsoft.com/office/drawing/2014/main" id="{5F9E5BB8-07C3-4970-8876-4BD36D4860DD}"/>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pic>
        <p:nvPicPr>
          <p:cNvPr id="2050" name="Picture 2" descr="https://academy.horizen.io/assets/post_files/technology/expert/4.1-utxo-vs-account/state-transition-utxo_D.jpg">
            <a:extLst>
              <a:ext uri="{FF2B5EF4-FFF2-40B4-BE49-F238E27FC236}">
                <a16:creationId xmlns:a16="http://schemas.microsoft.com/office/drawing/2014/main" id="{09431F5F-7A98-47EB-AD07-E3C0F35B17C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891" t="26160" r="5217" b="7684"/>
          <a:stretch/>
        </p:blipFill>
        <p:spPr bwMode="auto">
          <a:xfrm>
            <a:off x="817312" y="2565133"/>
            <a:ext cx="10557376" cy="271432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C15D13B-7C6D-4843-B724-972DCCFA32FA}"/>
              </a:ext>
            </a:extLst>
          </p:cNvPr>
          <p:cNvSpPr/>
          <p:nvPr/>
        </p:nvSpPr>
        <p:spPr>
          <a:xfrm>
            <a:off x="3086501" y="1750335"/>
            <a:ext cx="6018998" cy="707886"/>
          </a:xfrm>
          <a:prstGeom prst="rect">
            <a:avLst/>
          </a:prstGeom>
        </p:spPr>
        <p:txBody>
          <a:bodyPr wrap="square">
            <a:spAutoFit/>
          </a:bodyPr>
          <a:lstStyle/>
          <a:p>
            <a:pPr algn="just"/>
            <a:r>
              <a:rPr lang="en-US" altLang="zh-TW" sz="2000" dirty="0">
                <a:solidFill>
                  <a:srgbClr val="041742"/>
                </a:solidFill>
              </a:rPr>
              <a:t>In the example below, we look at a UTXO state transition with only a single hypothetical transaction for simplicity.</a:t>
            </a:r>
            <a:endParaRPr lang="zh-TW" altLang="en-US" sz="2000" dirty="0"/>
          </a:p>
        </p:txBody>
      </p:sp>
      <p:sp>
        <p:nvSpPr>
          <p:cNvPr id="6" name="矩形 5">
            <a:extLst>
              <a:ext uri="{FF2B5EF4-FFF2-40B4-BE49-F238E27FC236}">
                <a16:creationId xmlns:a16="http://schemas.microsoft.com/office/drawing/2014/main" id="{F1CD948A-784C-4A5F-90B6-CDA096DF246A}"/>
              </a:ext>
            </a:extLst>
          </p:cNvPr>
          <p:cNvSpPr/>
          <p:nvPr/>
        </p:nvSpPr>
        <p:spPr>
          <a:xfrm>
            <a:off x="1340518" y="5463960"/>
            <a:ext cx="9510964" cy="707886"/>
          </a:xfrm>
          <a:prstGeom prst="rect">
            <a:avLst/>
          </a:prstGeom>
        </p:spPr>
        <p:txBody>
          <a:bodyPr wrap="square">
            <a:spAutoFit/>
          </a:bodyPr>
          <a:lstStyle/>
          <a:p>
            <a:pPr algn="just"/>
            <a:r>
              <a:rPr lang="en-US" altLang="zh-TW" sz="2000" dirty="0">
                <a:solidFill>
                  <a:srgbClr val="041742"/>
                </a:solidFill>
              </a:rPr>
              <a:t>The </a:t>
            </a:r>
            <a:r>
              <a:rPr lang="en-US" altLang="zh-TW" sz="2000" dirty="0">
                <a:solidFill>
                  <a:srgbClr val="FF0000"/>
                </a:solidFill>
              </a:rPr>
              <a:t>transaction fee</a:t>
            </a:r>
            <a:r>
              <a:rPr lang="en-US" altLang="zh-TW" sz="2000" dirty="0">
                <a:solidFill>
                  <a:srgbClr val="041742"/>
                </a:solidFill>
              </a:rPr>
              <a:t>’s size is estimated by the wallet </a:t>
            </a:r>
            <a:r>
              <a:rPr lang="en-US" altLang="zh-TW" sz="2000" dirty="0">
                <a:solidFill>
                  <a:srgbClr val="FF0000"/>
                </a:solidFill>
              </a:rPr>
              <a:t>based on the amount of data</a:t>
            </a:r>
            <a:r>
              <a:rPr lang="en-US" altLang="zh-TW" sz="2000" dirty="0">
                <a:solidFill>
                  <a:srgbClr val="041742"/>
                </a:solidFill>
              </a:rPr>
              <a:t> recorded on-chain. Miners will typically pick the transactions with the highest fees per byte.</a:t>
            </a:r>
            <a:endParaRPr lang="zh-TW" altLang="en-US" sz="2000" dirty="0"/>
          </a:p>
        </p:txBody>
      </p:sp>
      <p:sp>
        <p:nvSpPr>
          <p:cNvPr id="3" name="手繪多邊形: 圖案 2">
            <a:extLst>
              <a:ext uri="{FF2B5EF4-FFF2-40B4-BE49-F238E27FC236}">
                <a16:creationId xmlns:a16="http://schemas.microsoft.com/office/drawing/2014/main" id="{4791C89C-856D-469B-98ED-C7D006BA5FFA}"/>
              </a:ext>
            </a:extLst>
          </p:cNvPr>
          <p:cNvSpPr/>
          <p:nvPr/>
        </p:nvSpPr>
        <p:spPr>
          <a:xfrm>
            <a:off x="4672284" y="3493971"/>
            <a:ext cx="3590223" cy="279132"/>
          </a:xfrm>
          <a:custGeom>
            <a:avLst/>
            <a:gdLst>
              <a:gd name="connsiteX0" fmla="*/ 0 w 3590223"/>
              <a:gd name="connsiteY0" fmla="*/ 279132 h 279132"/>
              <a:gd name="connsiteX1" fmla="*/ 0 w 3590223"/>
              <a:gd name="connsiteY1" fmla="*/ 192505 h 279132"/>
              <a:gd name="connsiteX2" fmla="*/ 3301465 w 3590223"/>
              <a:gd name="connsiteY2" fmla="*/ 192505 h 279132"/>
              <a:gd name="connsiteX3" fmla="*/ 3301465 w 3590223"/>
              <a:gd name="connsiteY3" fmla="*/ 0 h 279132"/>
              <a:gd name="connsiteX4" fmla="*/ 3590223 w 3590223"/>
              <a:gd name="connsiteY4" fmla="*/ 0 h 279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0223" h="279132">
                <a:moveTo>
                  <a:pt x="0" y="279132"/>
                </a:moveTo>
                <a:lnTo>
                  <a:pt x="0" y="192505"/>
                </a:lnTo>
                <a:lnTo>
                  <a:pt x="3301465" y="192505"/>
                </a:lnTo>
                <a:lnTo>
                  <a:pt x="3301465" y="0"/>
                </a:lnTo>
                <a:lnTo>
                  <a:pt x="3590223" y="0"/>
                </a:lnTo>
              </a:path>
            </a:pathLst>
          </a:custGeom>
          <a:noFill/>
          <a:ln>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EE99EB7E-9417-4025-85A3-4C700B49E8D4}"/>
              </a:ext>
            </a:extLst>
          </p:cNvPr>
          <p:cNvSpPr txBox="1"/>
          <p:nvPr/>
        </p:nvSpPr>
        <p:spPr>
          <a:xfrm>
            <a:off x="5387665" y="3424187"/>
            <a:ext cx="604589" cy="307777"/>
          </a:xfrm>
          <a:prstGeom prst="rect">
            <a:avLst/>
          </a:prstGeom>
          <a:noFill/>
        </p:spPr>
        <p:txBody>
          <a:bodyPr wrap="none" rtlCol="0">
            <a:spAutoFit/>
          </a:bodyPr>
          <a:lstStyle/>
          <a:p>
            <a:r>
              <a:rPr lang="en-US" altLang="zh-TW" sz="1400" dirty="0">
                <a:solidFill>
                  <a:srgbClr val="0000FF"/>
                </a:solidFill>
                <a:effectLst>
                  <a:outerShdw blurRad="38100" dist="38100" dir="2700000" algn="tl">
                    <a:srgbClr val="000000">
                      <a:alpha val="43137"/>
                    </a:srgbClr>
                  </a:outerShdw>
                </a:effectLst>
              </a:rPr>
              <a:t>S</a:t>
            </a:r>
            <a:r>
              <a:rPr lang="en-US" altLang="zh-TW" sz="1400" dirty="0">
                <a:solidFill>
                  <a:srgbClr val="0000FF"/>
                </a:solidFill>
              </a:rPr>
              <a:t>pent</a:t>
            </a:r>
            <a:endParaRPr lang="zh-TW" altLang="en-US" sz="1400" dirty="0">
              <a:solidFill>
                <a:srgbClr val="0000FF"/>
              </a:solidFill>
            </a:endParaRPr>
          </a:p>
        </p:txBody>
      </p:sp>
      <p:sp>
        <p:nvSpPr>
          <p:cNvPr id="8" name="矩形 7">
            <a:extLst>
              <a:ext uri="{FF2B5EF4-FFF2-40B4-BE49-F238E27FC236}">
                <a16:creationId xmlns:a16="http://schemas.microsoft.com/office/drawing/2014/main" id="{DFEAC5B1-7BAC-4DE9-8211-79EA015483F3}"/>
              </a:ext>
            </a:extLst>
          </p:cNvPr>
          <p:cNvSpPr/>
          <p:nvPr/>
        </p:nvSpPr>
        <p:spPr>
          <a:xfrm>
            <a:off x="4183291" y="4552715"/>
            <a:ext cx="1033360" cy="307777"/>
          </a:xfrm>
          <a:prstGeom prst="rect">
            <a:avLst/>
          </a:prstGeom>
        </p:spPr>
        <p:txBody>
          <a:bodyPr wrap="square">
            <a:spAutoFit/>
          </a:bodyPr>
          <a:lstStyle/>
          <a:p>
            <a:r>
              <a:rPr lang="en-US" altLang="zh-TW" sz="1400" dirty="0">
                <a:solidFill>
                  <a:srgbClr val="FF0000"/>
                </a:solidFill>
              </a:rPr>
              <a:t>(new block)</a:t>
            </a:r>
            <a:endParaRPr lang="zh-TW" altLang="en-US" sz="1400" dirty="0">
              <a:solidFill>
                <a:srgbClr val="FF0000"/>
              </a:solidFill>
            </a:endParaRPr>
          </a:p>
        </p:txBody>
      </p:sp>
      <p:sp>
        <p:nvSpPr>
          <p:cNvPr id="9" name="矩形 8">
            <a:extLst>
              <a:ext uri="{FF2B5EF4-FFF2-40B4-BE49-F238E27FC236}">
                <a16:creationId xmlns:a16="http://schemas.microsoft.com/office/drawing/2014/main" id="{A5DC5C19-B4BB-4E69-88C1-06831E1D3DDC}"/>
              </a:ext>
            </a:extLst>
          </p:cNvPr>
          <p:cNvSpPr/>
          <p:nvPr/>
        </p:nvSpPr>
        <p:spPr>
          <a:xfrm>
            <a:off x="4197467" y="3330341"/>
            <a:ext cx="3675998" cy="152548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手繪多邊形: 圖案 9">
            <a:extLst>
              <a:ext uri="{FF2B5EF4-FFF2-40B4-BE49-F238E27FC236}">
                <a16:creationId xmlns:a16="http://schemas.microsoft.com/office/drawing/2014/main" id="{BD733F64-B275-4D20-8B0B-2EC9A2521347}"/>
              </a:ext>
            </a:extLst>
          </p:cNvPr>
          <p:cNvSpPr/>
          <p:nvPr/>
        </p:nvSpPr>
        <p:spPr>
          <a:xfrm>
            <a:off x="1346200" y="3327400"/>
            <a:ext cx="3028950" cy="533400"/>
          </a:xfrm>
          <a:custGeom>
            <a:avLst/>
            <a:gdLst>
              <a:gd name="connsiteX0" fmla="*/ 0 w 3028950"/>
              <a:gd name="connsiteY0" fmla="*/ 63500 h 533400"/>
              <a:gd name="connsiteX1" fmla="*/ 0 w 3028950"/>
              <a:gd name="connsiteY1" fmla="*/ 0 h 533400"/>
              <a:gd name="connsiteX2" fmla="*/ 2667000 w 3028950"/>
              <a:gd name="connsiteY2" fmla="*/ 0 h 533400"/>
              <a:gd name="connsiteX3" fmla="*/ 2667000 w 3028950"/>
              <a:gd name="connsiteY3" fmla="*/ 533400 h 533400"/>
              <a:gd name="connsiteX4" fmla="*/ 3028950 w 3028950"/>
              <a:gd name="connsiteY4" fmla="*/ 53340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950" h="533400">
                <a:moveTo>
                  <a:pt x="0" y="63500"/>
                </a:moveTo>
                <a:lnTo>
                  <a:pt x="0" y="0"/>
                </a:lnTo>
                <a:lnTo>
                  <a:pt x="2667000" y="0"/>
                </a:lnTo>
                <a:lnTo>
                  <a:pt x="2667000" y="533400"/>
                </a:lnTo>
                <a:lnTo>
                  <a:pt x="3028950" y="53340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968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A2A38-3E2B-4805-81F5-D069390FC173}"/>
              </a:ext>
            </a:extLst>
          </p:cNvPr>
          <p:cNvSpPr>
            <a:spLocks noGrp="1"/>
          </p:cNvSpPr>
          <p:nvPr>
            <p:ph type="title"/>
          </p:nvPr>
        </p:nvSpPr>
        <p:spPr>
          <a:xfrm>
            <a:off x="838200" y="365126"/>
            <a:ext cx="10515600" cy="761032"/>
          </a:xfrm>
        </p:spPr>
        <p:txBody>
          <a:bodyPr>
            <a:normAutofit/>
          </a:bodyPr>
          <a:lstStyle/>
          <a:p>
            <a:r>
              <a:rPr lang="en-US" altLang="zh-TW" sz="4000" dirty="0"/>
              <a:t>Ref. Bitcoin Block Structure</a:t>
            </a:r>
            <a:endParaRPr lang="zh-TW" altLang="en-US" sz="4000" dirty="0"/>
          </a:p>
        </p:txBody>
      </p:sp>
      <p:sp>
        <p:nvSpPr>
          <p:cNvPr id="4" name="投影片編號版面配置區 3">
            <a:extLst>
              <a:ext uri="{FF2B5EF4-FFF2-40B4-BE49-F238E27FC236}">
                <a16:creationId xmlns:a16="http://schemas.microsoft.com/office/drawing/2014/main" id="{86E27931-FF79-47C9-A2DB-4FBC87325CAB}"/>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pic>
        <p:nvPicPr>
          <p:cNvPr id="10" name="內容版面配置區 9">
            <a:extLst>
              <a:ext uri="{FF2B5EF4-FFF2-40B4-BE49-F238E27FC236}">
                <a16:creationId xmlns:a16="http://schemas.microsoft.com/office/drawing/2014/main" id="{6D5A47F3-B2B7-4FAE-ACBC-541FC5DF96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6157"/>
            <a:ext cx="10521940" cy="5366718"/>
          </a:xfrm>
        </p:spPr>
      </p:pic>
      <p:sp>
        <p:nvSpPr>
          <p:cNvPr id="3" name="矩形 2">
            <a:extLst>
              <a:ext uri="{FF2B5EF4-FFF2-40B4-BE49-F238E27FC236}">
                <a16:creationId xmlns:a16="http://schemas.microsoft.com/office/drawing/2014/main" id="{A8101BA9-B41A-4F00-AF6C-5E4771C90DF7}"/>
              </a:ext>
            </a:extLst>
          </p:cNvPr>
          <p:cNvSpPr/>
          <p:nvPr/>
        </p:nvSpPr>
        <p:spPr>
          <a:xfrm>
            <a:off x="4607292" y="1126156"/>
            <a:ext cx="6746508" cy="338554"/>
          </a:xfrm>
          <a:prstGeom prst="rect">
            <a:avLst/>
          </a:prstGeom>
        </p:spPr>
        <p:txBody>
          <a:bodyPr wrap="square">
            <a:spAutoFit/>
          </a:bodyPr>
          <a:lstStyle/>
          <a:p>
            <a:pPr algn="r"/>
            <a:r>
              <a:rPr lang="zh-TW" altLang="en-US" sz="1600" dirty="0">
                <a:latin typeface="Times New Roman" panose="02020603050405020304" pitchFamily="18" charset="0"/>
                <a:cs typeface="Times New Roman" panose="02020603050405020304" pitchFamily="18" charset="0"/>
                <a:hlinkClick r:id="rId3"/>
              </a:rPr>
              <a:t>https://marcsteiner-consulting.ch/description-of-bitcoin-blocks-and-transactions</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5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83C86-F92E-4B5A-B5E5-4A66927B9865}"/>
              </a:ext>
            </a:extLst>
          </p:cNvPr>
          <p:cNvSpPr>
            <a:spLocks noGrp="1"/>
          </p:cNvSpPr>
          <p:nvPr>
            <p:ph type="title"/>
          </p:nvPr>
        </p:nvSpPr>
        <p:spPr/>
        <p:txBody>
          <a:bodyPr/>
          <a:lstStyle/>
          <a:p>
            <a:r>
              <a:rPr lang="en-US" altLang="zh-TW" dirty="0">
                <a:solidFill>
                  <a:srgbClr val="0070C0"/>
                </a:solidFill>
              </a:rPr>
              <a:t>The Account Model </a:t>
            </a:r>
            <a:r>
              <a:rPr lang="en-US" altLang="zh-TW" dirty="0"/>
              <a:t>(1/2)</a:t>
            </a:r>
            <a:endParaRPr lang="zh-TW" altLang="en-US" dirty="0"/>
          </a:p>
        </p:txBody>
      </p:sp>
      <p:sp>
        <p:nvSpPr>
          <p:cNvPr id="3" name="內容版面配置區 2">
            <a:extLst>
              <a:ext uri="{FF2B5EF4-FFF2-40B4-BE49-F238E27FC236}">
                <a16:creationId xmlns:a16="http://schemas.microsoft.com/office/drawing/2014/main" id="{AF975FA3-6ACA-4157-9275-B5D12CEBC91E}"/>
              </a:ext>
            </a:extLst>
          </p:cNvPr>
          <p:cNvSpPr>
            <a:spLocks noGrp="1"/>
          </p:cNvSpPr>
          <p:nvPr>
            <p:ph idx="1"/>
          </p:nvPr>
        </p:nvSpPr>
        <p:spPr>
          <a:xfrm>
            <a:off x="838200" y="1488332"/>
            <a:ext cx="10515600" cy="4868018"/>
          </a:xfrm>
        </p:spPr>
        <p:txBody>
          <a:bodyPr>
            <a:normAutofit/>
          </a:bodyPr>
          <a:lstStyle/>
          <a:p>
            <a:pPr algn="just">
              <a:spcBef>
                <a:spcPts val="600"/>
              </a:spcBef>
            </a:pPr>
            <a:r>
              <a:rPr lang="en-US" altLang="zh-TW" dirty="0"/>
              <a:t>The account-based transaction model represents assets as </a:t>
            </a:r>
            <a:r>
              <a:rPr lang="en-US" altLang="zh-TW" dirty="0">
                <a:solidFill>
                  <a:srgbClr val="0000FF"/>
                </a:solidFill>
              </a:rPr>
              <a:t>balances within accounts</a:t>
            </a:r>
            <a:r>
              <a:rPr lang="en-US" altLang="zh-TW" dirty="0"/>
              <a:t>, similar to bank accounts. </a:t>
            </a:r>
            <a:r>
              <a:rPr lang="en-US" altLang="zh-TW" dirty="0">
                <a:solidFill>
                  <a:srgbClr val="0000FF"/>
                </a:solidFill>
              </a:rPr>
              <a:t>Ethereum</a:t>
            </a:r>
            <a:r>
              <a:rPr lang="en-US" altLang="zh-TW" dirty="0"/>
              <a:t> uses this transaction model.</a:t>
            </a:r>
          </a:p>
          <a:p>
            <a:pPr lvl="1" algn="just">
              <a:spcBef>
                <a:spcPts val="600"/>
              </a:spcBef>
            </a:pPr>
            <a:r>
              <a:rPr lang="en-US" altLang="zh-TW" dirty="0"/>
              <a:t>When you create an Ether wallet and receive your first transaction, a </a:t>
            </a:r>
            <a:r>
              <a:rPr lang="en-US" altLang="zh-TW" dirty="0">
                <a:solidFill>
                  <a:srgbClr val="0000FF"/>
                </a:solidFill>
              </a:rPr>
              <a:t>private key controlled account</a:t>
            </a:r>
            <a:r>
              <a:rPr lang="en-US" altLang="zh-TW" dirty="0"/>
              <a:t> (</a:t>
            </a:r>
            <a:r>
              <a:rPr lang="en-US" altLang="zh-TW" dirty="0">
                <a:solidFill>
                  <a:srgbClr val="0000FF"/>
                </a:solidFill>
              </a:rPr>
              <a:t>EOA</a:t>
            </a:r>
            <a:r>
              <a:rPr lang="en-US" altLang="zh-TW" dirty="0"/>
              <a:t>) is added to the global state and stored across all nodes on the network.</a:t>
            </a:r>
          </a:p>
          <a:p>
            <a:pPr lvl="1" algn="just">
              <a:spcBef>
                <a:spcPts val="600"/>
              </a:spcBef>
            </a:pPr>
            <a:r>
              <a:rPr lang="en-US" altLang="zh-TW" dirty="0">
                <a:solidFill>
                  <a:srgbClr val="0000FF"/>
                </a:solidFill>
              </a:rPr>
              <a:t>Smart contracts</a:t>
            </a:r>
            <a:r>
              <a:rPr lang="en-US" altLang="zh-TW" dirty="0"/>
              <a:t> can hold funds themselves, which they can redistribute according to the conditions defined in the contract logic.</a:t>
            </a:r>
          </a:p>
          <a:p>
            <a:pPr lvl="1" algn="just">
              <a:spcBef>
                <a:spcPts val="600"/>
              </a:spcBef>
            </a:pPr>
            <a:r>
              <a:rPr lang="en-US" altLang="zh-TW" dirty="0"/>
              <a:t>Every account in Ethereum has a </a:t>
            </a:r>
            <a:r>
              <a:rPr lang="en-US" altLang="zh-TW" dirty="0">
                <a:solidFill>
                  <a:srgbClr val="FF0000"/>
                </a:solidFill>
              </a:rPr>
              <a:t>balance</a:t>
            </a:r>
            <a:r>
              <a:rPr lang="en-US" altLang="zh-TW" dirty="0"/>
              <a:t>, </a:t>
            </a:r>
            <a:r>
              <a:rPr lang="en-US" altLang="zh-TW" dirty="0">
                <a:solidFill>
                  <a:srgbClr val="FF0000"/>
                </a:solidFill>
              </a:rPr>
              <a:t>storage</a:t>
            </a:r>
            <a:r>
              <a:rPr lang="en-US" altLang="zh-TW" dirty="0"/>
              <a:t>, and </a:t>
            </a:r>
            <a:r>
              <a:rPr lang="en-US" altLang="zh-TW" dirty="0">
                <a:solidFill>
                  <a:srgbClr val="FF0000"/>
                </a:solidFill>
              </a:rPr>
              <a:t>code-space</a:t>
            </a:r>
            <a:r>
              <a:rPr lang="en-US" altLang="zh-TW" dirty="0"/>
              <a:t> for calling other accounts or addresses.</a:t>
            </a:r>
          </a:p>
          <a:p>
            <a:pPr lvl="1" algn="just">
              <a:spcBef>
                <a:spcPts val="600"/>
              </a:spcBef>
            </a:pPr>
            <a:r>
              <a:rPr lang="en-US" altLang="zh-TW" dirty="0"/>
              <a:t>A transaction in the account-based model triggers nodes to decrement the balance of the sender’s account and increment the balance of the receiver’s account.</a:t>
            </a:r>
            <a:endParaRPr lang="zh-TW" altLang="en-US" dirty="0"/>
          </a:p>
        </p:txBody>
      </p:sp>
      <p:sp>
        <p:nvSpPr>
          <p:cNvPr id="4" name="投影片編號版面配置區 3">
            <a:extLst>
              <a:ext uri="{FF2B5EF4-FFF2-40B4-BE49-F238E27FC236}">
                <a16:creationId xmlns:a16="http://schemas.microsoft.com/office/drawing/2014/main" id="{D230EFC9-58A9-4939-94B8-8EBE1C3D684F}"/>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spTree>
    <p:extLst>
      <p:ext uri="{BB962C8B-B14F-4D97-AF65-F5344CB8AC3E}">
        <p14:creationId xmlns:p14="http://schemas.microsoft.com/office/powerpoint/2010/main" val="29278090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5478</TotalTime>
  <Words>2055</Words>
  <Application>Microsoft Office PowerPoint</Application>
  <PresentationFormat>寬螢幕</PresentationFormat>
  <Paragraphs>108</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新細明體</vt:lpstr>
      <vt:lpstr>Arial</vt:lpstr>
      <vt:lpstr>Calibri</vt:lpstr>
      <vt:lpstr>Calibri Light</vt:lpstr>
      <vt:lpstr>Times New Roman</vt:lpstr>
      <vt:lpstr>Office 佈景主題</vt:lpstr>
      <vt:lpstr>3a. UTXO vs. Account Model</vt:lpstr>
      <vt:lpstr>Introduction</vt:lpstr>
      <vt:lpstr>Recording the State of the System (1/2)</vt:lpstr>
      <vt:lpstr>Recording the State of the System (2/2)</vt:lpstr>
      <vt:lpstr>The UTXO Model</vt:lpstr>
      <vt:lpstr>State Transitions in the UTXO Model (1/2)</vt:lpstr>
      <vt:lpstr>State Transitions in the UTXO Model (2/2)</vt:lpstr>
      <vt:lpstr>Ref. Bitcoin Block Structure</vt:lpstr>
      <vt:lpstr>The Account Model (1/2)</vt:lpstr>
      <vt:lpstr>The Account Model (2/2)</vt:lpstr>
      <vt:lpstr>Ref. Ethereum Block Structure</vt:lpstr>
      <vt:lpstr>Ref. Ethereum State Trie Architecture (1/3) </vt:lpstr>
      <vt:lpstr>Ref. Ethereum State Trie Architecture (2/3) </vt:lpstr>
      <vt:lpstr>Ref. Ethereum State Trie Architecture (3/3) </vt:lpstr>
      <vt:lpstr>State Transitions in the Account Model</vt:lpstr>
      <vt:lpstr>Comparing the UTXO and Account Model (1/4)</vt:lpstr>
      <vt:lpstr>Comparing the UTXO and Account Model (2/4)</vt:lpstr>
      <vt:lpstr>Comparing the UTXO and Account Model (3/4)</vt:lpstr>
      <vt:lpstr>Comparing the UTXO and Account Model (4/4)</vt:lpstr>
      <vt:lpstr>Ref. Understanding Cardano Extended-UTXO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1341</cp:revision>
  <dcterms:created xsi:type="dcterms:W3CDTF">2020-06-07T10:42:41Z</dcterms:created>
  <dcterms:modified xsi:type="dcterms:W3CDTF">2023-04-25T14:03:27Z</dcterms:modified>
</cp:coreProperties>
</file>