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99" r:id="rId11"/>
    <p:sldId id="265" r:id="rId12"/>
    <p:sldId id="269" r:id="rId13"/>
    <p:sldId id="270" r:id="rId14"/>
    <p:sldId id="300" r:id="rId15"/>
    <p:sldId id="267" r:id="rId16"/>
    <p:sldId id="272" r:id="rId17"/>
    <p:sldId id="274" r:id="rId18"/>
    <p:sldId id="273" r:id="rId19"/>
    <p:sldId id="275" r:id="rId20"/>
    <p:sldId id="277" r:id="rId21"/>
    <p:sldId id="278" r:id="rId22"/>
    <p:sldId id="279" r:id="rId23"/>
    <p:sldId id="276" r:id="rId24"/>
    <p:sldId id="280" r:id="rId25"/>
    <p:sldId id="266" r:id="rId26"/>
    <p:sldId id="268" r:id="rId27"/>
    <p:sldId id="281" r:id="rId28"/>
    <p:sldId id="282" r:id="rId29"/>
    <p:sldId id="283" r:id="rId30"/>
    <p:sldId id="284" r:id="rId31"/>
    <p:sldId id="285" r:id="rId32"/>
    <p:sldId id="286" r:id="rId33"/>
    <p:sldId id="291" r:id="rId34"/>
    <p:sldId id="290" r:id="rId35"/>
    <p:sldId id="287" r:id="rId36"/>
    <p:sldId id="292" r:id="rId37"/>
    <p:sldId id="293" r:id="rId38"/>
    <p:sldId id="294" r:id="rId39"/>
    <p:sldId id="295" r:id="rId40"/>
    <p:sldId id="296" r:id="rId41"/>
    <p:sldId id="288" r:id="rId42"/>
    <p:sldId id="298" r:id="rId43"/>
    <p:sldId id="271" r:id="rId44"/>
    <p:sldId id="289"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2023/5/18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2023/5/18</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2023/5/18</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2023/5/18</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2023/5/18</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2023/5/18</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2023/5/18</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2023/5/18</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2023/5/18</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2023/5/18</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2023/5/18</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2023/5/18</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2023/5/18</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charts.com/indicators/bitcoin_blockchain_siz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wiki.bitcoinsv.io/index.php/Simplified_Payment_Verification"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402079" y="1317275"/>
            <a:ext cx="9387840" cy="2111725"/>
          </a:xfrm>
        </p:spPr>
        <p:txBody>
          <a:bodyPr>
            <a:normAutofit/>
          </a:bodyPr>
          <a:lstStyle/>
          <a:p>
            <a:r>
              <a:rPr lang="en-US" altLang="zh-TW" dirty="0"/>
              <a:t>4. Bitcoin Network and Blockchain</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882315" y="3788503"/>
            <a:ext cx="10427370" cy="728831"/>
          </a:xfrm>
        </p:spPr>
        <p:txBody>
          <a:bodyPr anchor="ctr">
            <a:normAutofit/>
          </a:bodyPr>
          <a:lstStyle/>
          <a:p>
            <a:r>
              <a:rPr lang="en-US" altLang="zh-TW" sz="2800" dirty="0"/>
              <a:t>Mastering Bitcoin - Programming the Open Blockchain, 2</a:t>
            </a:r>
            <a:r>
              <a:rPr lang="en-US" altLang="zh-TW" sz="2800" baseline="30000" dirty="0"/>
              <a:t>nd</a:t>
            </a:r>
            <a:r>
              <a:rPr lang="en-US" altLang="zh-TW" sz="2800" dirty="0"/>
              <a:t> Ed., 2017</a:t>
            </a:r>
            <a:endParaRPr lang="zh-TW" altLang="en-US" sz="2800" dirty="0"/>
          </a:p>
        </p:txBody>
      </p:sp>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7CF207-DE0E-47AF-BDF9-D1FF33C149A3}"/>
              </a:ext>
            </a:extLst>
          </p:cNvPr>
          <p:cNvSpPr>
            <a:spLocks noGrp="1"/>
          </p:cNvSpPr>
          <p:nvPr>
            <p:ph type="title"/>
          </p:nvPr>
        </p:nvSpPr>
        <p:spPr/>
        <p:txBody>
          <a:bodyPr>
            <a:normAutofit/>
          </a:bodyPr>
          <a:lstStyle/>
          <a:p>
            <a:r>
              <a:rPr lang="en-US" altLang="zh-TW" sz="3600" dirty="0"/>
              <a:t>Ref. </a:t>
            </a:r>
            <a:r>
              <a:rPr lang="en-US" altLang="zh-TW" sz="3600" dirty="0">
                <a:solidFill>
                  <a:srgbClr val="0070C0"/>
                </a:solidFill>
                <a:hlinkClick r:id="rId2">
                  <a:extLst>
                    <a:ext uri="{A12FA001-AC4F-418D-AE19-62706E023703}">
                      <ahyp:hlinkClr xmlns:ahyp="http://schemas.microsoft.com/office/drawing/2018/hyperlinkcolor" val="tx"/>
                    </a:ext>
                  </a:extLst>
                </a:hlinkClick>
              </a:rPr>
              <a:t>Bitcoin Blockchain Size</a:t>
            </a:r>
            <a:endParaRPr lang="zh-TW" altLang="en-US" sz="3600" dirty="0">
              <a:solidFill>
                <a:srgbClr val="0070C0"/>
              </a:solidFill>
            </a:endParaRPr>
          </a:p>
        </p:txBody>
      </p:sp>
      <p:sp>
        <p:nvSpPr>
          <p:cNvPr id="4" name="投影片編號版面配置區 3">
            <a:extLst>
              <a:ext uri="{FF2B5EF4-FFF2-40B4-BE49-F238E27FC236}">
                <a16:creationId xmlns:a16="http://schemas.microsoft.com/office/drawing/2014/main" id="{0EF7D548-869C-469A-8EF2-7D5DD000A8C6}"/>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pic>
        <p:nvPicPr>
          <p:cNvPr id="8" name="內容版面配置區 7">
            <a:extLst>
              <a:ext uri="{FF2B5EF4-FFF2-40B4-BE49-F238E27FC236}">
                <a16:creationId xmlns:a16="http://schemas.microsoft.com/office/drawing/2014/main" id="{44491CF5-BAB4-485C-BC54-283A20F28C0A}"/>
              </a:ext>
            </a:extLst>
          </p:cNvPr>
          <p:cNvPicPr>
            <a:picLocks noGrp="1" noChangeAspect="1"/>
          </p:cNvPicPr>
          <p:nvPr>
            <p:ph idx="1"/>
          </p:nvPr>
        </p:nvPicPr>
        <p:blipFill>
          <a:blip r:embed="rId3"/>
          <a:stretch>
            <a:fillRect/>
          </a:stretch>
        </p:blipFill>
        <p:spPr>
          <a:xfrm>
            <a:off x="1411731" y="1348898"/>
            <a:ext cx="9368538" cy="5143977"/>
          </a:xfrm>
          <a:prstGeom prst="rect">
            <a:avLst/>
          </a:prstGeom>
        </p:spPr>
      </p:pic>
      <p:sp>
        <p:nvSpPr>
          <p:cNvPr id="10" name="箭號: 向下 9">
            <a:extLst>
              <a:ext uri="{FF2B5EF4-FFF2-40B4-BE49-F238E27FC236}">
                <a16:creationId xmlns:a16="http://schemas.microsoft.com/office/drawing/2014/main" id="{79E90850-311F-4281-A840-7C5C78A84182}"/>
              </a:ext>
            </a:extLst>
          </p:cNvPr>
          <p:cNvSpPr/>
          <p:nvPr/>
        </p:nvSpPr>
        <p:spPr>
          <a:xfrm rot="20583377">
            <a:off x="7291762" y="4530138"/>
            <a:ext cx="149038" cy="25988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6189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8AF27-39ED-43C2-A98F-1EE637F6FAFB}"/>
              </a:ext>
            </a:extLst>
          </p:cNvPr>
          <p:cNvSpPr>
            <a:spLocks noGrp="1"/>
          </p:cNvSpPr>
          <p:nvPr>
            <p:ph type="title"/>
          </p:nvPr>
        </p:nvSpPr>
        <p:spPr>
          <a:xfrm>
            <a:off x="838200" y="365125"/>
            <a:ext cx="10515600" cy="809157"/>
          </a:xfrm>
        </p:spPr>
        <p:txBody>
          <a:bodyPr/>
          <a:lstStyle/>
          <a:p>
            <a:r>
              <a:rPr lang="en-US" altLang="zh-TW" dirty="0">
                <a:solidFill>
                  <a:srgbClr val="0070C0"/>
                </a:solidFill>
              </a:rPr>
              <a:t>SPV Nodes </a:t>
            </a:r>
            <a:r>
              <a:rPr lang="en-US" altLang="zh-TW" dirty="0"/>
              <a:t>(1/3)</a:t>
            </a:r>
            <a:endParaRPr lang="zh-TW" altLang="en-US" dirty="0"/>
          </a:p>
        </p:txBody>
      </p:sp>
      <p:sp>
        <p:nvSpPr>
          <p:cNvPr id="3" name="內容版面配置區 2">
            <a:extLst>
              <a:ext uri="{FF2B5EF4-FFF2-40B4-BE49-F238E27FC236}">
                <a16:creationId xmlns:a16="http://schemas.microsoft.com/office/drawing/2014/main" id="{CA7EADDA-F738-4B4F-A784-45FBFEF19D90}"/>
              </a:ext>
            </a:extLst>
          </p:cNvPr>
          <p:cNvSpPr>
            <a:spLocks noGrp="1"/>
          </p:cNvSpPr>
          <p:nvPr>
            <p:ph idx="1"/>
          </p:nvPr>
        </p:nvSpPr>
        <p:spPr>
          <a:xfrm>
            <a:off x="838200" y="1260909"/>
            <a:ext cx="10515600" cy="5095441"/>
          </a:xfrm>
        </p:spPr>
        <p:txBody>
          <a:bodyPr>
            <a:normAutofit/>
          </a:bodyPr>
          <a:lstStyle/>
          <a:p>
            <a:pPr algn="just">
              <a:spcBef>
                <a:spcPts val="600"/>
              </a:spcBef>
            </a:pPr>
            <a:r>
              <a:rPr lang="en-US" altLang="zh-TW" dirty="0"/>
              <a:t>For space- and power-constrained devices, a </a:t>
            </a:r>
            <a:r>
              <a:rPr lang="en-US" altLang="zh-TW" dirty="0">
                <a:solidFill>
                  <a:srgbClr val="FF0000"/>
                </a:solidFill>
              </a:rPr>
              <a:t>simplified payment verification </a:t>
            </a:r>
            <a:r>
              <a:rPr lang="en-US" altLang="zh-TW" dirty="0"/>
              <a:t>(</a:t>
            </a:r>
            <a:r>
              <a:rPr lang="en-US" altLang="zh-TW" dirty="0">
                <a:solidFill>
                  <a:srgbClr val="FF0000"/>
                </a:solidFill>
              </a:rPr>
              <a:t>SPV</a:t>
            </a:r>
            <a:r>
              <a:rPr lang="en-US" altLang="zh-TW" dirty="0"/>
              <a:t>) method is used to allow them to operate without storing the full blockchain.</a:t>
            </a:r>
          </a:p>
          <a:p>
            <a:pPr lvl="1" algn="just">
              <a:spcBef>
                <a:spcPts val="1200"/>
              </a:spcBef>
            </a:pPr>
            <a:r>
              <a:rPr lang="en-US" altLang="zh-TW" dirty="0"/>
              <a:t>As bitcoin adoption surges, the SPV node is becoming the most common form of bitcoin node, especially for bitcoin wallets.</a:t>
            </a:r>
          </a:p>
          <a:p>
            <a:pPr lvl="1" algn="just">
              <a:spcBef>
                <a:spcPts val="1200"/>
              </a:spcBef>
            </a:pPr>
            <a:r>
              <a:rPr lang="en-US" altLang="zh-TW" dirty="0"/>
              <a:t>SPV nodes download </a:t>
            </a:r>
            <a:r>
              <a:rPr lang="en-US" altLang="zh-TW" dirty="0">
                <a:solidFill>
                  <a:srgbClr val="FF0000"/>
                </a:solidFill>
              </a:rPr>
              <a:t>only the block headers </a:t>
            </a:r>
            <a:r>
              <a:rPr lang="en-US" altLang="zh-TW" dirty="0"/>
              <a:t>and </a:t>
            </a:r>
            <a:r>
              <a:rPr lang="en-US" altLang="zh-TW" dirty="0">
                <a:solidFill>
                  <a:srgbClr val="0070C0"/>
                </a:solidFill>
              </a:rPr>
              <a:t>do not download the transactions included in each block</a:t>
            </a:r>
            <a:r>
              <a:rPr lang="en-US" altLang="zh-TW" dirty="0"/>
              <a:t>. The resulting chain of blocks, without transactions, is </a:t>
            </a:r>
            <a:r>
              <a:rPr lang="en-US" altLang="zh-TW" dirty="0">
                <a:solidFill>
                  <a:srgbClr val="FF0000"/>
                </a:solidFill>
              </a:rPr>
              <a:t>1,000 times smaller than the full blockchain</a:t>
            </a:r>
            <a:r>
              <a:rPr lang="en-US" altLang="zh-TW" dirty="0"/>
              <a:t>.</a:t>
            </a:r>
          </a:p>
          <a:p>
            <a:pPr lvl="1" algn="just">
              <a:spcBef>
                <a:spcPts val="1200"/>
              </a:spcBef>
            </a:pPr>
            <a:r>
              <a:rPr lang="en-US" altLang="zh-TW" dirty="0"/>
              <a:t>SPV nodes cannot construct a full picture of all the UTXOs that are available for spending because they do not know about all the transactions on the network. </a:t>
            </a:r>
            <a:r>
              <a:rPr lang="en-US" altLang="zh-TW" dirty="0">
                <a:solidFill>
                  <a:srgbClr val="0000FF"/>
                </a:solidFill>
              </a:rPr>
              <a:t>SPV nodes verify transactions using a slightly different methodology </a:t>
            </a:r>
            <a:r>
              <a:rPr lang="en-US" altLang="zh-TW" dirty="0"/>
              <a:t>that </a:t>
            </a:r>
            <a:r>
              <a:rPr lang="en-US" altLang="zh-TW" dirty="0">
                <a:solidFill>
                  <a:srgbClr val="0070C0"/>
                </a:solidFill>
              </a:rPr>
              <a:t>relies on peers to provide partial views of relevant parts of the blockchain on demand</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EC395ABA-ED03-49B1-82DD-699F7638DE05}"/>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spTree>
    <p:extLst>
      <p:ext uri="{BB962C8B-B14F-4D97-AF65-F5344CB8AC3E}">
        <p14:creationId xmlns:p14="http://schemas.microsoft.com/office/powerpoint/2010/main" val="251438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8AF27-39ED-43C2-A98F-1EE637F6FAFB}"/>
              </a:ext>
            </a:extLst>
          </p:cNvPr>
          <p:cNvSpPr>
            <a:spLocks noGrp="1"/>
          </p:cNvSpPr>
          <p:nvPr>
            <p:ph type="title"/>
          </p:nvPr>
        </p:nvSpPr>
        <p:spPr/>
        <p:txBody>
          <a:bodyPr/>
          <a:lstStyle/>
          <a:p>
            <a:r>
              <a:rPr lang="en-US" altLang="zh-TW" dirty="0"/>
              <a:t>SPV Nodes (2/3)</a:t>
            </a:r>
            <a:endParaRPr lang="zh-TW" altLang="en-US" dirty="0"/>
          </a:p>
        </p:txBody>
      </p:sp>
      <p:sp>
        <p:nvSpPr>
          <p:cNvPr id="3" name="內容版面配置區 2">
            <a:extLst>
              <a:ext uri="{FF2B5EF4-FFF2-40B4-BE49-F238E27FC236}">
                <a16:creationId xmlns:a16="http://schemas.microsoft.com/office/drawing/2014/main" id="{CA7EADDA-F738-4B4F-A784-45FBFEF19D90}"/>
              </a:ext>
            </a:extLst>
          </p:cNvPr>
          <p:cNvSpPr>
            <a:spLocks noGrp="1"/>
          </p:cNvSpPr>
          <p:nvPr>
            <p:ph idx="1"/>
          </p:nvPr>
        </p:nvSpPr>
        <p:spPr>
          <a:xfrm>
            <a:off x="838200" y="1381328"/>
            <a:ext cx="10515600" cy="4975022"/>
          </a:xfrm>
        </p:spPr>
        <p:txBody>
          <a:bodyPr>
            <a:normAutofit/>
          </a:bodyPr>
          <a:lstStyle/>
          <a:p>
            <a:pPr algn="just"/>
            <a:r>
              <a:rPr lang="en-US" altLang="zh-TW" dirty="0">
                <a:solidFill>
                  <a:srgbClr val="FF0000"/>
                </a:solidFill>
              </a:rPr>
              <a:t>SPV verifies transactions by reference to their depth </a:t>
            </a:r>
            <a:r>
              <a:rPr lang="en-US" altLang="zh-TW" dirty="0"/>
              <a:t>in the blockchain instead of their height.</a:t>
            </a:r>
          </a:p>
          <a:p>
            <a:pPr lvl="1" algn="just">
              <a:spcBef>
                <a:spcPts val="1200"/>
              </a:spcBef>
            </a:pPr>
            <a:r>
              <a:rPr lang="en-US" altLang="zh-TW" dirty="0"/>
              <a:t>An SPV node will verify the chain of all blocks (but not all transactions) and link that chain to the transaction of interest.</a:t>
            </a:r>
          </a:p>
          <a:p>
            <a:pPr lvl="1" algn="just">
              <a:spcBef>
                <a:spcPts val="1200"/>
              </a:spcBef>
            </a:pPr>
            <a:r>
              <a:rPr lang="en-US" altLang="zh-TW" dirty="0"/>
              <a:t>E.g., when examining a transaction in block 300,000, a full node links all 300,000 blocks down to the genesis block and builds a full database of UTXO, establishing the validity of the transaction by confirming that the UTXO remains unspent.</a:t>
            </a:r>
          </a:p>
          <a:p>
            <a:pPr lvl="1" algn="just">
              <a:spcBef>
                <a:spcPts val="1200"/>
              </a:spcBef>
            </a:pPr>
            <a:r>
              <a:rPr lang="en-US" altLang="zh-TW" dirty="0"/>
              <a:t>An SPV node cannot validate whether the UTXO is unspent. Instead, the SPV node will establish a </a:t>
            </a:r>
            <a:r>
              <a:rPr lang="en-US" altLang="zh-TW" dirty="0">
                <a:solidFill>
                  <a:srgbClr val="0000FF"/>
                </a:solidFill>
              </a:rPr>
              <a:t>link between the transaction and the block </a:t>
            </a:r>
            <a:r>
              <a:rPr lang="en-US" altLang="zh-TW" dirty="0"/>
              <a:t>that contains it, using a </a:t>
            </a:r>
            <a:r>
              <a:rPr lang="en-US" altLang="zh-TW" dirty="0">
                <a:solidFill>
                  <a:srgbClr val="FF0000"/>
                </a:solidFill>
              </a:rPr>
              <a:t>merkle path</a:t>
            </a:r>
            <a:r>
              <a:rPr lang="en-US" altLang="zh-TW" dirty="0"/>
              <a:t>. Then, the SPV node waits until it sees the six blocks 300,001 through 300,006 piled on top of the block containing the transaction and verifies it by establishing its depth under blocks 300,006 to 300,001.</a:t>
            </a:r>
            <a:endParaRPr lang="zh-TW" altLang="en-US" dirty="0"/>
          </a:p>
        </p:txBody>
      </p:sp>
      <p:sp>
        <p:nvSpPr>
          <p:cNvPr id="4" name="投影片編號版面配置區 3">
            <a:extLst>
              <a:ext uri="{FF2B5EF4-FFF2-40B4-BE49-F238E27FC236}">
                <a16:creationId xmlns:a16="http://schemas.microsoft.com/office/drawing/2014/main" id="{EC395ABA-ED03-49B1-82DD-699F7638DE05}"/>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spTree>
    <p:extLst>
      <p:ext uri="{BB962C8B-B14F-4D97-AF65-F5344CB8AC3E}">
        <p14:creationId xmlns:p14="http://schemas.microsoft.com/office/powerpoint/2010/main" val="21794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8AF27-39ED-43C2-A98F-1EE637F6FAFB}"/>
              </a:ext>
            </a:extLst>
          </p:cNvPr>
          <p:cNvSpPr>
            <a:spLocks noGrp="1"/>
          </p:cNvSpPr>
          <p:nvPr>
            <p:ph type="title"/>
          </p:nvPr>
        </p:nvSpPr>
        <p:spPr>
          <a:xfrm>
            <a:off x="838200" y="288123"/>
            <a:ext cx="10515600" cy="838033"/>
          </a:xfrm>
        </p:spPr>
        <p:txBody>
          <a:bodyPr/>
          <a:lstStyle/>
          <a:p>
            <a:r>
              <a:rPr lang="en-US" altLang="zh-TW" dirty="0"/>
              <a:t>SPV Nodes (3/3)</a:t>
            </a:r>
            <a:endParaRPr lang="zh-TW" altLang="en-US" dirty="0"/>
          </a:p>
        </p:txBody>
      </p:sp>
      <p:sp>
        <p:nvSpPr>
          <p:cNvPr id="3" name="內容版面配置區 2">
            <a:extLst>
              <a:ext uri="{FF2B5EF4-FFF2-40B4-BE49-F238E27FC236}">
                <a16:creationId xmlns:a16="http://schemas.microsoft.com/office/drawing/2014/main" id="{CA7EADDA-F738-4B4F-A784-45FBFEF19D90}"/>
              </a:ext>
            </a:extLst>
          </p:cNvPr>
          <p:cNvSpPr>
            <a:spLocks noGrp="1"/>
          </p:cNvSpPr>
          <p:nvPr>
            <p:ph idx="1"/>
          </p:nvPr>
        </p:nvSpPr>
        <p:spPr>
          <a:xfrm>
            <a:off x="838200" y="1126156"/>
            <a:ext cx="10515600" cy="5361271"/>
          </a:xfrm>
        </p:spPr>
        <p:txBody>
          <a:bodyPr>
            <a:normAutofit/>
          </a:bodyPr>
          <a:lstStyle/>
          <a:p>
            <a:pPr lvl="1" algn="just">
              <a:spcBef>
                <a:spcPts val="600"/>
              </a:spcBef>
            </a:pPr>
            <a:r>
              <a:rPr lang="en-US" altLang="zh-TW" dirty="0"/>
              <a:t>The fact that other nodes on the network accepted block 300,000 and then did the necessary work to produce six more blocks on top of it is proof, by proxy, that the transaction was not a double-spend.</a:t>
            </a:r>
          </a:p>
          <a:p>
            <a:pPr lvl="1" algn="just">
              <a:spcBef>
                <a:spcPts val="600"/>
              </a:spcBef>
            </a:pPr>
            <a:r>
              <a:rPr lang="en-US" altLang="zh-TW" dirty="0">
                <a:solidFill>
                  <a:srgbClr val="0070C0"/>
                </a:solidFill>
              </a:rPr>
              <a:t>An SPV node cannot be persuaded that a transaction exists in a block when the transaction does not in fact exist.</a:t>
            </a:r>
            <a:r>
              <a:rPr lang="en-US" altLang="zh-TW" dirty="0"/>
              <a:t> The SPV node establishes the existence of a transaction in a block </a:t>
            </a:r>
            <a:r>
              <a:rPr lang="en-US" altLang="zh-TW" dirty="0">
                <a:solidFill>
                  <a:srgbClr val="FF0000"/>
                </a:solidFill>
              </a:rPr>
              <a:t>by</a:t>
            </a:r>
            <a:r>
              <a:rPr lang="en-US" altLang="zh-TW" dirty="0"/>
              <a:t> </a:t>
            </a:r>
            <a:r>
              <a:rPr lang="en-US" altLang="zh-TW" dirty="0">
                <a:solidFill>
                  <a:srgbClr val="FF0000"/>
                </a:solidFill>
              </a:rPr>
              <a:t>requesting a merkle path proof </a:t>
            </a:r>
            <a:r>
              <a:rPr lang="en-US" altLang="zh-TW" dirty="0"/>
              <a:t>and </a:t>
            </a:r>
            <a:r>
              <a:rPr lang="en-US" altLang="zh-TW" dirty="0">
                <a:solidFill>
                  <a:srgbClr val="FF0000"/>
                </a:solidFill>
              </a:rPr>
              <a:t>by</a:t>
            </a:r>
            <a:r>
              <a:rPr lang="en-US" altLang="zh-TW" dirty="0"/>
              <a:t> </a:t>
            </a:r>
            <a:r>
              <a:rPr lang="en-US" altLang="zh-TW" dirty="0">
                <a:solidFill>
                  <a:srgbClr val="FF0000"/>
                </a:solidFill>
              </a:rPr>
              <a:t>validating the Proof-of-Work in the chain of blocks</a:t>
            </a:r>
            <a:r>
              <a:rPr lang="en-US" altLang="zh-TW" dirty="0"/>
              <a:t>.</a:t>
            </a:r>
          </a:p>
          <a:p>
            <a:pPr lvl="1" algn="just">
              <a:spcBef>
                <a:spcPts val="600"/>
              </a:spcBef>
            </a:pPr>
            <a:r>
              <a:rPr lang="en-US" altLang="zh-TW" dirty="0">
                <a:solidFill>
                  <a:srgbClr val="0000FF"/>
                </a:solidFill>
              </a:rPr>
              <a:t>However, a transaction’s existence can be “hidden” from an SPV node. </a:t>
            </a:r>
            <a:r>
              <a:rPr lang="en-US" altLang="zh-TW" dirty="0"/>
              <a:t>An SPV node can definitely prove that a transaction exists but cannot verify that a transaction, such as a double-spend of the same UTXO, doesn’t exist because it doesn’t have a record of all transactions.</a:t>
            </a:r>
          </a:p>
          <a:p>
            <a:pPr lvl="1" algn="just">
              <a:spcBef>
                <a:spcPts val="600"/>
              </a:spcBef>
            </a:pPr>
            <a:r>
              <a:rPr lang="en-US" altLang="zh-TW" dirty="0"/>
              <a:t>This </a:t>
            </a:r>
            <a:r>
              <a:rPr lang="en-US" altLang="zh-TW" dirty="0">
                <a:solidFill>
                  <a:srgbClr val="FF0000"/>
                </a:solidFill>
              </a:rPr>
              <a:t>vulnerability</a:t>
            </a:r>
            <a:r>
              <a:rPr lang="en-US" altLang="zh-TW" dirty="0"/>
              <a:t> can be used in a denial-of-service attack or for a double-spending attack against SPV nodes. To defend against this, an </a:t>
            </a:r>
            <a:r>
              <a:rPr lang="en-US" altLang="zh-TW" dirty="0">
                <a:solidFill>
                  <a:srgbClr val="0000FF"/>
                </a:solidFill>
              </a:rPr>
              <a:t>SPV node needs to connect randomly to several nodes</a:t>
            </a:r>
            <a:r>
              <a:rPr lang="en-US" altLang="zh-TW" dirty="0"/>
              <a:t>, to increase the probability that it is in contact with at least one honest node.</a:t>
            </a:r>
            <a:endParaRPr lang="zh-TW" altLang="en-US" dirty="0"/>
          </a:p>
        </p:txBody>
      </p:sp>
      <p:sp>
        <p:nvSpPr>
          <p:cNvPr id="4" name="投影片編號版面配置區 3">
            <a:extLst>
              <a:ext uri="{FF2B5EF4-FFF2-40B4-BE49-F238E27FC236}">
                <a16:creationId xmlns:a16="http://schemas.microsoft.com/office/drawing/2014/main" id="{EC395ABA-ED03-49B1-82DD-699F7638DE05}"/>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spTree>
    <p:extLst>
      <p:ext uri="{BB962C8B-B14F-4D97-AF65-F5344CB8AC3E}">
        <p14:creationId xmlns:p14="http://schemas.microsoft.com/office/powerpoint/2010/main" val="63267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B3053D-AC59-46AD-89C1-8ACE272DC936}"/>
              </a:ext>
            </a:extLst>
          </p:cNvPr>
          <p:cNvSpPr>
            <a:spLocks noGrp="1"/>
          </p:cNvSpPr>
          <p:nvPr>
            <p:ph type="title"/>
          </p:nvPr>
        </p:nvSpPr>
        <p:spPr>
          <a:xfrm>
            <a:off x="838200" y="509737"/>
            <a:ext cx="3019344" cy="1343481"/>
          </a:xfrm>
        </p:spPr>
        <p:txBody>
          <a:bodyPr>
            <a:normAutofit/>
          </a:bodyPr>
          <a:lstStyle/>
          <a:p>
            <a:r>
              <a:rPr lang="en-US" altLang="zh-TW" dirty="0"/>
              <a:t>Block Depth &amp; Height</a:t>
            </a:r>
            <a:endParaRPr lang="zh-TW" altLang="en-US" dirty="0"/>
          </a:p>
        </p:txBody>
      </p:sp>
      <p:sp>
        <p:nvSpPr>
          <p:cNvPr id="4" name="投影片編號版面配置區 3">
            <a:extLst>
              <a:ext uri="{FF2B5EF4-FFF2-40B4-BE49-F238E27FC236}">
                <a16:creationId xmlns:a16="http://schemas.microsoft.com/office/drawing/2014/main" id="{7D9A3E3A-DC2A-4477-9040-21D87D05E7CD}"/>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grpSp>
        <p:nvGrpSpPr>
          <p:cNvPr id="17" name="群組 16">
            <a:extLst>
              <a:ext uri="{FF2B5EF4-FFF2-40B4-BE49-F238E27FC236}">
                <a16:creationId xmlns:a16="http://schemas.microsoft.com/office/drawing/2014/main" id="{51B566BA-5DA5-40AF-8EB6-BAA3DFD6F19B}"/>
              </a:ext>
            </a:extLst>
          </p:cNvPr>
          <p:cNvGrpSpPr/>
          <p:nvPr/>
        </p:nvGrpSpPr>
        <p:grpSpPr>
          <a:xfrm>
            <a:off x="4065070" y="549963"/>
            <a:ext cx="5051098" cy="5988949"/>
            <a:chOff x="3434443" y="1449546"/>
            <a:chExt cx="4323742" cy="5126543"/>
          </a:xfrm>
        </p:grpSpPr>
        <p:grpSp>
          <p:nvGrpSpPr>
            <p:cNvPr id="5" name="群組 4">
              <a:extLst>
                <a:ext uri="{FF2B5EF4-FFF2-40B4-BE49-F238E27FC236}">
                  <a16:creationId xmlns:a16="http://schemas.microsoft.com/office/drawing/2014/main" id="{89385DE8-C59B-4B25-970D-75F1F8FF6C28}"/>
                </a:ext>
              </a:extLst>
            </p:cNvPr>
            <p:cNvGrpSpPr/>
            <p:nvPr/>
          </p:nvGrpSpPr>
          <p:grpSpPr>
            <a:xfrm>
              <a:off x="3957212" y="1449546"/>
              <a:ext cx="3800973" cy="4838585"/>
              <a:chOff x="2844545" y="0"/>
              <a:chExt cx="5387334" cy="6858000"/>
            </a:xfrm>
          </p:grpSpPr>
          <p:pic>
            <p:nvPicPr>
              <p:cNvPr id="6" name="圖片 5">
                <a:extLst>
                  <a:ext uri="{FF2B5EF4-FFF2-40B4-BE49-F238E27FC236}">
                    <a16:creationId xmlns:a16="http://schemas.microsoft.com/office/drawing/2014/main" id="{5782FEBE-E707-4413-BAE6-8B0BFBAD06BE}"/>
                  </a:ext>
                </a:extLst>
              </p:cNvPr>
              <p:cNvPicPr>
                <a:picLocks noChangeAspect="1"/>
              </p:cNvPicPr>
              <p:nvPr/>
            </p:nvPicPr>
            <p:blipFill>
              <a:blip r:embed="rId2"/>
              <a:stretch>
                <a:fillRect/>
              </a:stretch>
            </p:blipFill>
            <p:spPr>
              <a:xfrm>
                <a:off x="3960121" y="0"/>
                <a:ext cx="4271758" cy="6858000"/>
              </a:xfrm>
              <a:prstGeom prst="rect">
                <a:avLst/>
              </a:prstGeom>
            </p:spPr>
          </p:pic>
          <p:pic>
            <p:nvPicPr>
              <p:cNvPr id="7" name="圖片 6">
                <a:extLst>
                  <a:ext uri="{FF2B5EF4-FFF2-40B4-BE49-F238E27FC236}">
                    <a16:creationId xmlns:a16="http://schemas.microsoft.com/office/drawing/2014/main" id="{9D7B76E7-FDC8-4AE6-ADAE-C0C31685073A}"/>
                  </a:ext>
                </a:extLst>
              </p:cNvPr>
              <p:cNvPicPr>
                <a:picLocks noChangeAspect="1"/>
              </p:cNvPicPr>
              <p:nvPr/>
            </p:nvPicPr>
            <p:blipFill>
              <a:blip r:embed="rId3"/>
              <a:stretch>
                <a:fillRect/>
              </a:stretch>
            </p:blipFill>
            <p:spPr>
              <a:xfrm>
                <a:off x="2844545" y="1273856"/>
                <a:ext cx="1143992" cy="3692779"/>
              </a:xfrm>
              <a:prstGeom prst="rect">
                <a:avLst/>
              </a:prstGeom>
            </p:spPr>
          </p:pic>
        </p:grpSp>
        <p:sp>
          <p:nvSpPr>
            <p:cNvPr id="8" name="文字方塊 7">
              <a:extLst>
                <a:ext uri="{FF2B5EF4-FFF2-40B4-BE49-F238E27FC236}">
                  <a16:creationId xmlns:a16="http://schemas.microsoft.com/office/drawing/2014/main" id="{F5E89D8A-9E99-4066-BB2A-E74557B81A29}"/>
                </a:ext>
              </a:extLst>
            </p:cNvPr>
            <p:cNvSpPr txBox="1"/>
            <p:nvPr/>
          </p:nvSpPr>
          <p:spPr>
            <a:xfrm>
              <a:off x="5812536" y="4061862"/>
              <a:ext cx="1157689" cy="307777"/>
            </a:xfrm>
            <a:prstGeom prst="rect">
              <a:avLst/>
            </a:prstGeom>
            <a:noFill/>
          </p:spPr>
          <p:txBody>
            <a:bodyPr wrap="none" rtlCol="0">
              <a:spAutoFit/>
            </a:bodyPr>
            <a:lstStyle/>
            <a:p>
              <a:r>
                <a:rPr lang="en-US" altLang="zh-TW" sz="1400" dirty="0">
                  <a:solidFill>
                    <a:srgbClr val="0000FF"/>
                  </a:solidFill>
                </a:rPr>
                <a:t>(Alice -&gt; Bob)</a:t>
              </a:r>
              <a:endParaRPr lang="zh-TW" altLang="en-US" sz="1400" dirty="0">
                <a:solidFill>
                  <a:srgbClr val="0000FF"/>
                </a:solidFill>
              </a:endParaRPr>
            </a:p>
          </p:txBody>
        </p:sp>
        <p:cxnSp>
          <p:nvCxnSpPr>
            <p:cNvPr id="9" name="直線單箭頭接點 8">
              <a:extLst>
                <a:ext uri="{FF2B5EF4-FFF2-40B4-BE49-F238E27FC236}">
                  <a16:creationId xmlns:a16="http://schemas.microsoft.com/office/drawing/2014/main" id="{52E1A4F5-5194-404D-A08B-A3A12200047D}"/>
                </a:ext>
              </a:extLst>
            </p:cNvPr>
            <p:cNvCxnSpPr>
              <a:cxnSpLocks/>
            </p:cNvCxnSpPr>
            <p:nvPr/>
          </p:nvCxnSpPr>
          <p:spPr>
            <a:xfrm flipV="1">
              <a:off x="4331370" y="4953700"/>
              <a:ext cx="0" cy="128383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59CED29-4740-4DC2-801C-AE3ED1FFC7BA}"/>
                </a:ext>
              </a:extLst>
            </p:cNvPr>
            <p:cNvSpPr/>
            <p:nvPr/>
          </p:nvSpPr>
          <p:spPr>
            <a:xfrm>
              <a:off x="3434443" y="6237535"/>
              <a:ext cx="2027093" cy="338554"/>
            </a:xfrm>
            <a:prstGeom prst="rect">
              <a:avLst/>
            </a:prstGeom>
          </p:spPr>
          <p:txBody>
            <a:bodyPr wrap="none">
              <a:spAutoFit/>
            </a:bodyPr>
            <a:lstStyle/>
            <a:p>
              <a:r>
                <a:rPr lang="en-US" altLang="zh-TW" sz="1600" dirty="0">
                  <a:solidFill>
                    <a:srgbClr val="0070C0"/>
                  </a:solidFill>
                </a:rPr>
                <a:t>Starting from block #0</a:t>
              </a:r>
              <a:endParaRPr lang="zh-TW" altLang="en-US" sz="1600" dirty="0">
                <a:solidFill>
                  <a:srgbClr val="0070C0"/>
                </a:solidFill>
              </a:endParaRPr>
            </a:p>
          </p:txBody>
        </p:sp>
        <p:cxnSp>
          <p:nvCxnSpPr>
            <p:cNvPr id="11" name="直線單箭頭接點 10">
              <a:extLst>
                <a:ext uri="{FF2B5EF4-FFF2-40B4-BE49-F238E27FC236}">
                  <a16:creationId xmlns:a16="http://schemas.microsoft.com/office/drawing/2014/main" id="{6468A3D5-D77D-45EA-A392-D4EB4C768D7B}"/>
                </a:ext>
              </a:extLst>
            </p:cNvPr>
            <p:cNvCxnSpPr>
              <a:cxnSpLocks/>
            </p:cNvCxnSpPr>
            <p:nvPr/>
          </p:nvCxnSpPr>
          <p:spPr>
            <a:xfrm flipV="1">
              <a:off x="4321745" y="1896177"/>
              <a:ext cx="0" cy="1337912"/>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8E9C321-413E-4CCF-8DE0-E8286E525BC5}"/>
                </a:ext>
              </a:extLst>
            </p:cNvPr>
            <p:cNvSpPr/>
            <p:nvPr/>
          </p:nvSpPr>
          <p:spPr>
            <a:xfrm>
              <a:off x="3619099" y="3208414"/>
              <a:ext cx="1415722" cy="830997"/>
            </a:xfrm>
            <a:prstGeom prst="rect">
              <a:avLst/>
            </a:prstGeom>
          </p:spPr>
          <p:txBody>
            <a:bodyPr wrap="square">
              <a:spAutoFit/>
            </a:bodyPr>
            <a:lstStyle/>
            <a:p>
              <a:pPr algn="ctr"/>
              <a:r>
                <a:rPr lang="en-US" altLang="zh-TW" sz="1600" dirty="0">
                  <a:solidFill>
                    <a:srgbClr val="00B050"/>
                  </a:solidFill>
                </a:rPr>
                <a:t># new blocks after the block of interest</a:t>
              </a:r>
              <a:endParaRPr lang="zh-TW" altLang="en-US" sz="1600" dirty="0">
                <a:solidFill>
                  <a:srgbClr val="00B050"/>
                </a:solidFill>
              </a:endParaRPr>
            </a:p>
          </p:txBody>
        </p:sp>
        <p:cxnSp>
          <p:nvCxnSpPr>
            <p:cNvPr id="13" name="直線單箭頭接點 12">
              <a:extLst>
                <a:ext uri="{FF2B5EF4-FFF2-40B4-BE49-F238E27FC236}">
                  <a16:creationId xmlns:a16="http://schemas.microsoft.com/office/drawing/2014/main" id="{D2174E35-3C7D-4B4C-B5C9-95C730B6C207}"/>
                </a:ext>
              </a:extLst>
            </p:cNvPr>
            <p:cNvCxnSpPr>
              <a:cxnSpLocks/>
            </p:cNvCxnSpPr>
            <p:nvPr/>
          </p:nvCxnSpPr>
          <p:spPr>
            <a:xfrm flipH="1">
              <a:off x="4764343" y="3852028"/>
              <a:ext cx="64097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ECD631F-9144-45FB-8829-4858F782B2B5}"/>
                </a:ext>
              </a:extLst>
            </p:cNvPr>
            <p:cNvSpPr/>
            <p:nvPr/>
          </p:nvSpPr>
          <p:spPr>
            <a:xfrm>
              <a:off x="3695830" y="1546085"/>
              <a:ext cx="1309846" cy="338554"/>
            </a:xfrm>
            <a:prstGeom prst="rect">
              <a:avLst/>
            </a:prstGeom>
          </p:spPr>
          <p:txBody>
            <a:bodyPr wrap="square">
              <a:spAutoFit/>
            </a:bodyPr>
            <a:lstStyle/>
            <a:p>
              <a:pPr algn="ctr"/>
              <a:r>
                <a:rPr lang="en-US" altLang="zh-TW" sz="1600" dirty="0">
                  <a:solidFill>
                    <a:srgbClr val="00B050"/>
                  </a:solidFill>
                </a:rPr>
                <a:t>Latest Block</a:t>
              </a:r>
              <a:endParaRPr lang="zh-TW" altLang="en-US" sz="1600" dirty="0">
                <a:solidFill>
                  <a:srgbClr val="00B050"/>
                </a:solidFill>
              </a:endParaRPr>
            </a:p>
          </p:txBody>
        </p:sp>
        <p:sp>
          <p:nvSpPr>
            <p:cNvPr id="15" name="矩形 14">
              <a:extLst>
                <a:ext uri="{FF2B5EF4-FFF2-40B4-BE49-F238E27FC236}">
                  <a16:creationId xmlns:a16="http://schemas.microsoft.com/office/drawing/2014/main" id="{9DC1B737-C8F7-43D7-B325-E44CDF7324C0}"/>
                </a:ext>
              </a:extLst>
            </p:cNvPr>
            <p:cNvSpPr/>
            <p:nvPr/>
          </p:nvSpPr>
          <p:spPr>
            <a:xfrm>
              <a:off x="3893355" y="4427764"/>
              <a:ext cx="914797" cy="338554"/>
            </a:xfrm>
            <a:prstGeom prst="rect">
              <a:avLst/>
            </a:prstGeom>
          </p:spPr>
          <p:txBody>
            <a:bodyPr wrap="square">
              <a:spAutoFit/>
            </a:bodyPr>
            <a:lstStyle/>
            <a:p>
              <a:pPr algn="ctr"/>
              <a:r>
                <a:rPr lang="en-US" altLang="zh-TW" sz="1600" dirty="0">
                  <a:solidFill>
                    <a:srgbClr val="0070C0"/>
                  </a:solidFill>
                </a:rPr>
                <a:t>(277316)</a:t>
              </a:r>
              <a:endParaRPr lang="zh-TW" altLang="en-US" sz="1600" dirty="0">
                <a:solidFill>
                  <a:srgbClr val="0070C0"/>
                </a:solidFill>
              </a:endParaRPr>
            </a:p>
          </p:txBody>
        </p:sp>
        <p:sp>
          <p:nvSpPr>
            <p:cNvPr id="16" name="矩形 15">
              <a:extLst>
                <a:ext uri="{FF2B5EF4-FFF2-40B4-BE49-F238E27FC236}">
                  <a16:creationId xmlns:a16="http://schemas.microsoft.com/office/drawing/2014/main" id="{0809A3E0-03B0-4C46-BEB5-A27328B4A489}"/>
                </a:ext>
              </a:extLst>
            </p:cNvPr>
            <p:cNvSpPr/>
            <p:nvPr/>
          </p:nvSpPr>
          <p:spPr>
            <a:xfrm>
              <a:off x="4412957" y="2102791"/>
              <a:ext cx="351386" cy="338554"/>
            </a:xfrm>
            <a:prstGeom prst="rect">
              <a:avLst/>
            </a:prstGeom>
          </p:spPr>
          <p:txBody>
            <a:bodyPr wrap="square">
              <a:spAutoFit/>
            </a:bodyPr>
            <a:lstStyle/>
            <a:p>
              <a:pPr algn="ctr"/>
              <a:r>
                <a:rPr lang="en-US" altLang="zh-TW" sz="1600" dirty="0">
                  <a:solidFill>
                    <a:srgbClr val="00B050"/>
                  </a:solidFill>
                </a:rPr>
                <a:t>(2)</a:t>
              </a:r>
              <a:endParaRPr lang="zh-TW" altLang="en-US" sz="1600" dirty="0">
                <a:solidFill>
                  <a:srgbClr val="00B050"/>
                </a:solidFill>
              </a:endParaRPr>
            </a:p>
          </p:txBody>
        </p:sp>
      </p:grpSp>
    </p:spTree>
    <p:extLst>
      <p:ext uri="{BB962C8B-B14F-4D97-AF65-F5344CB8AC3E}">
        <p14:creationId xmlns:p14="http://schemas.microsoft.com/office/powerpoint/2010/main" val="211331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93EBD-04A9-4E7C-B799-E22620488FA0}"/>
              </a:ext>
            </a:extLst>
          </p:cNvPr>
          <p:cNvSpPr>
            <a:spLocks noGrp="1"/>
          </p:cNvSpPr>
          <p:nvPr>
            <p:ph type="title"/>
          </p:nvPr>
        </p:nvSpPr>
        <p:spPr/>
        <p:txBody>
          <a:bodyPr/>
          <a:lstStyle/>
          <a:p>
            <a:r>
              <a:rPr lang="en-US" altLang="zh-TW" dirty="0">
                <a:solidFill>
                  <a:srgbClr val="0070C0"/>
                </a:solidFill>
              </a:rPr>
              <a:t>Bloom Filters </a:t>
            </a:r>
            <a:r>
              <a:rPr lang="en-US" altLang="zh-TW" dirty="0"/>
              <a:t>(1/8)</a:t>
            </a:r>
            <a:endParaRPr lang="zh-TW" altLang="en-US" dirty="0"/>
          </a:p>
        </p:txBody>
      </p:sp>
      <p:sp>
        <p:nvSpPr>
          <p:cNvPr id="3" name="內容版面配置區 2">
            <a:extLst>
              <a:ext uri="{FF2B5EF4-FFF2-40B4-BE49-F238E27FC236}">
                <a16:creationId xmlns:a16="http://schemas.microsoft.com/office/drawing/2014/main" id="{F7474A39-7E98-4DDC-80C1-60F65FC0C211}"/>
              </a:ext>
            </a:extLst>
          </p:cNvPr>
          <p:cNvSpPr>
            <a:spLocks noGrp="1"/>
          </p:cNvSpPr>
          <p:nvPr>
            <p:ph idx="1"/>
          </p:nvPr>
        </p:nvSpPr>
        <p:spPr>
          <a:xfrm>
            <a:off x="838200" y="1488332"/>
            <a:ext cx="10515600" cy="4868018"/>
          </a:xfrm>
        </p:spPr>
        <p:txBody>
          <a:bodyPr>
            <a:normAutofit/>
          </a:bodyPr>
          <a:lstStyle/>
          <a:p>
            <a:pPr algn="just">
              <a:spcBef>
                <a:spcPts val="1200"/>
              </a:spcBef>
            </a:pPr>
            <a:r>
              <a:rPr lang="en-US" altLang="zh-TW" dirty="0"/>
              <a:t>A bloom filter is a probabilistic search filter, </a:t>
            </a:r>
            <a:r>
              <a:rPr lang="en-US" altLang="zh-TW" dirty="0">
                <a:solidFill>
                  <a:srgbClr val="0000FF"/>
                </a:solidFill>
              </a:rPr>
              <a:t>a way to describe a desired pattern without specifying it exactly</a:t>
            </a:r>
            <a:r>
              <a:rPr lang="en-US" altLang="zh-TW" dirty="0"/>
              <a:t>. Bloom filters offer an efficient way to express a search pattern while </a:t>
            </a:r>
            <a:r>
              <a:rPr lang="en-US" altLang="zh-TW" dirty="0">
                <a:solidFill>
                  <a:srgbClr val="FF0000"/>
                </a:solidFill>
              </a:rPr>
              <a:t>protecting privacy</a:t>
            </a:r>
            <a:r>
              <a:rPr lang="en-US" altLang="zh-TW" dirty="0"/>
              <a:t>. </a:t>
            </a:r>
          </a:p>
          <a:p>
            <a:pPr algn="just">
              <a:spcBef>
                <a:spcPts val="1200"/>
              </a:spcBef>
            </a:pPr>
            <a:r>
              <a:rPr lang="en-US" altLang="zh-TW" dirty="0"/>
              <a:t>They are </a:t>
            </a:r>
            <a:r>
              <a:rPr lang="en-US" altLang="zh-TW" dirty="0">
                <a:solidFill>
                  <a:srgbClr val="0070C0"/>
                </a:solidFill>
              </a:rPr>
              <a:t>used by SPV nodes to ask their peers for transactions matching a specific pattern</a:t>
            </a:r>
            <a:r>
              <a:rPr lang="en-US" altLang="zh-TW" dirty="0"/>
              <a:t>, without revealing which addresses, keys, or transactions they are searching for.</a:t>
            </a:r>
          </a:p>
          <a:p>
            <a:pPr lvl="1" algn="just">
              <a:spcBef>
                <a:spcPts val="1200"/>
              </a:spcBef>
            </a:pPr>
            <a:r>
              <a:rPr lang="en-US" altLang="zh-TW" dirty="0"/>
              <a:t>A </a:t>
            </a:r>
            <a:r>
              <a:rPr lang="en-US" altLang="zh-TW" dirty="0">
                <a:solidFill>
                  <a:srgbClr val="0000FF"/>
                </a:solidFill>
              </a:rPr>
              <a:t>more specific </a:t>
            </a:r>
            <a:r>
              <a:rPr lang="en-US" altLang="zh-TW" dirty="0"/>
              <a:t>bloom filter will produce accurate results, but at the expense of revealing what patterns the SPV node is interested in, thus revealing the addresses owned by the user’s wallet. </a:t>
            </a:r>
          </a:p>
          <a:p>
            <a:pPr lvl="1" algn="just">
              <a:spcBef>
                <a:spcPts val="1200"/>
              </a:spcBef>
            </a:pPr>
            <a:r>
              <a:rPr lang="en-US" altLang="zh-TW" dirty="0"/>
              <a:t>A </a:t>
            </a:r>
            <a:r>
              <a:rPr lang="en-US" altLang="zh-TW" dirty="0">
                <a:solidFill>
                  <a:srgbClr val="0000FF"/>
                </a:solidFill>
              </a:rPr>
              <a:t>less specific </a:t>
            </a:r>
            <a:r>
              <a:rPr lang="en-US" altLang="zh-TW" dirty="0"/>
              <a:t>bloom filter will produce more data about more transactions, many irrelevant to the node, but will allow the node to maintain better privacy.</a:t>
            </a:r>
            <a:endParaRPr lang="zh-TW" altLang="en-US" dirty="0"/>
          </a:p>
        </p:txBody>
      </p:sp>
      <p:sp>
        <p:nvSpPr>
          <p:cNvPr id="4" name="投影片編號版面配置區 3">
            <a:extLst>
              <a:ext uri="{FF2B5EF4-FFF2-40B4-BE49-F238E27FC236}">
                <a16:creationId xmlns:a16="http://schemas.microsoft.com/office/drawing/2014/main" id="{4CE6C0D3-7BA8-4401-995A-211407F95F83}"/>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spTree>
    <p:extLst>
      <p:ext uri="{BB962C8B-B14F-4D97-AF65-F5344CB8AC3E}">
        <p14:creationId xmlns:p14="http://schemas.microsoft.com/office/powerpoint/2010/main" val="230332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93EBD-04A9-4E7C-B799-E22620488FA0}"/>
              </a:ext>
            </a:extLst>
          </p:cNvPr>
          <p:cNvSpPr>
            <a:spLocks noGrp="1"/>
          </p:cNvSpPr>
          <p:nvPr>
            <p:ph type="title"/>
          </p:nvPr>
        </p:nvSpPr>
        <p:spPr/>
        <p:txBody>
          <a:bodyPr/>
          <a:lstStyle/>
          <a:p>
            <a:r>
              <a:rPr lang="en-US" altLang="zh-TW" dirty="0"/>
              <a:t>Bloom Filters (2/8)</a:t>
            </a:r>
            <a:endParaRPr lang="zh-TW" altLang="en-US" dirty="0"/>
          </a:p>
        </p:txBody>
      </p:sp>
      <p:sp>
        <p:nvSpPr>
          <p:cNvPr id="3" name="內容版面配置區 2">
            <a:extLst>
              <a:ext uri="{FF2B5EF4-FFF2-40B4-BE49-F238E27FC236}">
                <a16:creationId xmlns:a16="http://schemas.microsoft.com/office/drawing/2014/main" id="{F7474A39-7E98-4DDC-80C1-60F65FC0C211}"/>
              </a:ext>
            </a:extLst>
          </p:cNvPr>
          <p:cNvSpPr>
            <a:spLocks noGrp="1"/>
          </p:cNvSpPr>
          <p:nvPr>
            <p:ph idx="1"/>
          </p:nvPr>
        </p:nvSpPr>
        <p:spPr/>
        <p:txBody>
          <a:bodyPr>
            <a:normAutofit/>
          </a:bodyPr>
          <a:lstStyle/>
          <a:p>
            <a:pPr algn="just">
              <a:spcBef>
                <a:spcPts val="1200"/>
              </a:spcBef>
            </a:pPr>
            <a:r>
              <a:rPr lang="en-US" altLang="zh-TW" dirty="0"/>
              <a:t>Bloom filters are implemented as a variable-size array of </a:t>
            </a:r>
            <a:r>
              <a:rPr lang="en-US" altLang="zh-TW" dirty="0">
                <a:solidFill>
                  <a:srgbClr val="0070C0"/>
                </a:solidFill>
              </a:rPr>
              <a:t>N binary digits (a bit field) </a:t>
            </a:r>
            <a:r>
              <a:rPr lang="en-US" altLang="zh-TW" dirty="0"/>
              <a:t>and a variable number of </a:t>
            </a:r>
            <a:r>
              <a:rPr lang="en-US" altLang="zh-TW" dirty="0">
                <a:solidFill>
                  <a:srgbClr val="0070C0"/>
                </a:solidFill>
              </a:rPr>
              <a:t>M hash functions</a:t>
            </a:r>
            <a:r>
              <a:rPr lang="en-US" altLang="zh-TW" dirty="0"/>
              <a:t>.</a:t>
            </a:r>
          </a:p>
          <a:p>
            <a:pPr algn="just">
              <a:spcBef>
                <a:spcPts val="1200"/>
              </a:spcBef>
            </a:pPr>
            <a:r>
              <a:rPr lang="en-US" altLang="zh-TW" dirty="0"/>
              <a:t>The </a:t>
            </a:r>
            <a:r>
              <a:rPr lang="en-US" altLang="zh-TW" dirty="0">
                <a:solidFill>
                  <a:srgbClr val="FF0000"/>
                </a:solidFill>
              </a:rPr>
              <a:t>hash functions are designed to always produce an output that is between 1 and N</a:t>
            </a:r>
            <a:r>
              <a:rPr lang="en-US" altLang="zh-TW" dirty="0"/>
              <a:t>, corresponding to the array of binary digits. The hash functions are generated deterministically, so that </a:t>
            </a:r>
            <a:r>
              <a:rPr lang="en-US" altLang="zh-TW" dirty="0">
                <a:solidFill>
                  <a:srgbClr val="0000FF"/>
                </a:solidFill>
              </a:rPr>
              <a:t>any node implementing a bloom filter will always use the same hash functions and get the same results for a specific input</a:t>
            </a:r>
            <a:r>
              <a:rPr lang="en-US" altLang="zh-TW" dirty="0"/>
              <a:t>.</a:t>
            </a:r>
          </a:p>
          <a:p>
            <a:pPr algn="just">
              <a:spcBef>
                <a:spcPts val="1200"/>
              </a:spcBef>
            </a:pPr>
            <a:r>
              <a:rPr lang="en-US" altLang="zh-TW" dirty="0"/>
              <a:t>By choosing different length (N) bloom filters and a different number (M) of hash functions, the bloom filter can be tuned, </a:t>
            </a:r>
            <a:r>
              <a:rPr lang="en-US" altLang="zh-TW" dirty="0">
                <a:solidFill>
                  <a:srgbClr val="FF0000"/>
                </a:solidFill>
              </a:rPr>
              <a:t>varying the level of accuracy and therefore privacy</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4CE6C0D3-7BA8-4401-995A-211407F95F83}"/>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spTree>
    <p:extLst>
      <p:ext uri="{BB962C8B-B14F-4D97-AF65-F5344CB8AC3E}">
        <p14:creationId xmlns:p14="http://schemas.microsoft.com/office/powerpoint/2010/main" val="2327151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93EBD-04A9-4E7C-B799-E22620488FA0}"/>
              </a:ext>
            </a:extLst>
          </p:cNvPr>
          <p:cNvSpPr>
            <a:spLocks noGrp="1"/>
          </p:cNvSpPr>
          <p:nvPr>
            <p:ph type="title"/>
          </p:nvPr>
        </p:nvSpPr>
        <p:spPr/>
        <p:txBody>
          <a:bodyPr/>
          <a:lstStyle/>
          <a:p>
            <a:r>
              <a:rPr lang="en-US" altLang="zh-TW" dirty="0"/>
              <a:t>Bloom Filters (3/8)</a:t>
            </a:r>
            <a:endParaRPr lang="zh-TW" altLang="en-US" dirty="0"/>
          </a:p>
        </p:txBody>
      </p:sp>
      <p:pic>
        <p:nvPicPr>
          <p:cNvPr id="5" name="內容版面配置區 4">
            <a:extLst>
              <a:ext uri="{FF2B5EF4-FFF2-40B4-BE49-F238E27FC236}">
                <a16:creationId xmlns:a16="http://schemas.microsoft.com/office/drawing/2014/main" id="{2FD2CF1F-EC12-4104-8005-8EC4906164F6}"/>
              </a:ext>
            </a:extLst>
          </p:cNvPr>
          <p:cNvPicPr>
            <a:picLocks noGrp="1" noChangeAspect="1"/>
          </p:cNvPicPr>
          <p:nvPr>
            <p:ph idx="1"/>
          </p:nvPr>
        </p:nvPicPr>
        <p:blipFill>
          <a:blip r:embed="rId2"/>
          <a:stretch>
            <a:fillRect/>
          </a:stretch>
        </p:blipFill>
        <p:spPr>
          <a:xfrm>
            <a:off x="1147762" y="1536993"/>
            <a:ext cx="9896475" cy="4495800"/>
          </a:xfrm>
          <a:prstGeom prst="rect">
            <a:avLst/>
          </a:prstGeom>
        </p:spPr>
      </p:pic>
      <p:sp>
        <p:nvSpPr>
          <p:cNvPr id="4" name="投影片編號版面配置區 3">
            <a:extLst>
              <a:ext uri="{FF2B5EF4-FFF2-40B4-BE49-F238E27FC236}">
                <a16:creationId xmlns:a16="http://schemas.microsoft.com/office/drawing/2014/main" id="{4CE6C0D3-7BA8-4401-995A-211407F95F83}"/>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spTree>
    <p:extLst>
      <p:ext uri="{BB962C8B-B14F-4D97-AF65-F5344CB8AC3E}">
        <p14:creationId xmlns:p14="http://schemas.microsoft.com/office/powerpoint/2010/main" val="34001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93EBD-04A9-4E7C-B799-E22620488FA0}"/>
              </a:ext>
            </a:extLst>
          </p:cNvPr>
          <p:cNvSpPr>
            <a:spLocks noGrp="1"/>
          </p:cNvSpPr>
          <p:nvPr>
            <p:ph type="title"/>
          </p:nvPr>
        </p:nvSpPr>
        <p:spPr/>
        <p:txBody>
          <a:bodyPr/>
          <a:lstStyle/>
          <a:p>
            <a:r>
              <a:rPr lang="en-US" altLang="zh-TW" dirty="0"/>
              <a:t>Bloom Filters (4/8)</a:t>
            </a:r>
            <a:endParaRPr lang="zh-TW" altLang="en-US" dirty="0"/>
          </a:p>
        </p:txBody>
      </p:sp>
      <p:sp>
        <p:nvSpPr>
          <p:cNvPr id="3" name="內容版面配置區 2">
            <a:extLst>
              <a:ext uri="{FF2B5EF4-FFF2-40B4-BE49-F238E27FC236}">
                <a16:creationId xmlns:a16="http://schemas.microsoft.com/office/drawing/2014/main" id="{F7474A39-7E98-4DDC-80C1-60F65FC0C211}"/>
              </a:ext>
            </a:extLst>
          </p:cNvPr>
          <p:cNvSpPr>
            <a:spLocks noGrp="1"/>
          </p:cNvSpPr>
          <p:nvPr>
            <p:ph idx="1"/>
          </p:nvPr>
        </p:nvSpPr>
        <p:spPr>
          <a:xfrm>
            <a:off x="838200" y="1381328"/>
            <a:ext cx="10515600" cy="4868018"/>
          </a:xfrm>
        </p:spPr>
        <p:txBody>
          <a:bodyPr>
            <a:normAutofit/>
          </a:bodyPr>
          <a:lstStyle/>
          <a:p>
            <a:pPr algn="just">
              <a:spcBef>
                <a:spcPts val="600"/>
              </a:spcBef>
            </a:pPr>
            <a:r>
              <a:rPr lang="en-US" altLang="zh-TW" dirty="0"/>
              <a:t>The bloom filter is initialized so that the array of bits is all zeros. To add a pattern to the bloom filter, the pattern is hashed by each hash function in turn. </a:t>
            </a:r>
          </a:p>
          <a:p>
            <a:pPr lvl="1" algn="just">
              <a:spcBef>
                <a:spcPts val="600"/>
              </a:spcBef>
            </a:pPr>
            <a:r>
              <a:rPr lang="en-US" altLang="zh-TW" dirty="0"/>
              <a:t>Applying the first hash function to the input results in a number between 1 and N. The corresponding bit in the array (indexed from 1 to N) is found and set to 1, thereby recording the output of the hash function. Then, the next hash function is used to set another bit and so on.</a:t>
            </a:r>
          </a:p>
          <a:p>
            <a:pPr algn="just">
              <a:spcBef>
                <a:spcPts val="1200"/>
              </a:spcBef>
            </a:pPr>
            <a:r>
              <a:rPr lang="en-US" altLang="zh-TW" dirty="0"/>
              <a:t>In essence, as more patterns record on overlapping bits, the bloom filter starts to become saturated with more bits set to 1 and the accuracy of the filter decreases.</a:t>
            </a:r>
          </a:p>
          <a:p>
            <a:pPr algn="just">
              <a:spcBef>
                <a:spcPts val="1200"/>
              </a:spcBef>
            </a:pPr>
            <a:r>
              <a:rPr lang="en-US" altLang="zh-TW" dirty="0"/>
              <a:t>This is why the filter is a probabilistic data structure—it gets less accurate as more patterns are added.</a:t>
            </a:r>
            <a:endParaRPr lang="zh-TW" altLang="en-US" dirty="0"/>
          </a:p>
        </p:txBody>
      </p:sp>
      <p:sp>
        <p:nvSpPr>
          <p:cNvPr id="4" name="投影片編號版面配置區 3">
            <a:extLst>
              <a:ext uri="{FF2B5EF4-FFF2-40B4-BE49-F238E27FC236}">
                <a16:creationId xmlns:a16="http://schemas.microsoft.com/office/drawing/2014/main" id="{4CE6C0D3-7BA8-4401-995A-211407F95F83}"/>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spTree>
    <p:extLst>
      <p:ext uri="{BB962C8B-B14F-4D97-AF65-F5344CB8AC3E}">
        <p14:creationId xmlns:p14="http://schemas.microsoft.com/office/powerpoint/2010/main" val="229263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93EBD-04A9-4E7C-B799-E22620488FA0}"/>
              </a:ext>
            </a:extLst>
          </p:cNvPr>
          <p:cNvSpPr>
            <a:spLocks noGrp="1"/>
          </p:cNvSpPr>
          <p:nvPr>
            <p:ph type="title"/>
          </p:nvPr>
        </p:nvSpPr>
        <p:spPr/>
        <p:txBody>
          <a:bodyPr/>
          <a:lstStyle/>
          <a:p>
            <a:r>
              <a:rPr lang="en-US" altLang="zh-TW" dirty="0"/>
              <a:t>Bloom Filters (5/8)</a:t>
            </a:r>
            <a:endParaRPr lang="zh-TW" altLang="en-US" dirty="0"/>
          </a:p>
        </p:txBody>
      </p:sp>
      <p:pic>
        <p:nvPicPr>
          <p:cNvPr id="5" name="內容版面配置區 4">
            <a:extLst>
              <a:ext uri="{FF2B5EF4-FFF2-40B4-BE49-F238E27FC236}">
                <a16:creationId xmlns:a16="http://schemas.microsoft.com/office/drawing/2014/main" id="{5ED882A0-BF1B-4D99-AE6E-8A8F7ADE30AF}"/>
              </a:ext>
            </a:extLst>
          </p:cNvPr>
          <p:cNvPicPr>
            <a:picLocks noGrp="1" noChangeAspect="1"/>
          </p:cNvPicPr>
          <p:nvPr>
            <p:ph idx="1"/>
          </p:nvPr>
        </p:nvPicPr>
        <p:blipFill rotWithShape="1">
          <a:blip r:embed="rId2"/>
          <a:srcRect t="2672"/>
          <a:stretch/>
        </p:blipFill>
        <p:spPr>
          <a:xfrm>
            <a:off x="1597586" y="1183908"/>
            <a:ext cx="8996828" cy="5308968"/>
          </a:xfrm>
          <a:prstGeom prst="rect">
            <a:avLst/>
          </a:prstGeom>
        </p:spPr>
      </p:pic>
      <p:sp>
        <p:nvSpPr>
          <p:cNvPr id="4" name="投影片編號版面配置區 3">
            <a:extLst>
              <a:ext uri="{FF2B5EF4-FFF2-40B4-BE49-F238E27FC236}">
                <a16:creationId xmlns:a16="http://schemas.microsoft.com/office/drawing/2014/main" id="{4CE6C0D3-7BA8-4401-995A-211407F95F83}"/>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spTree>
    <p:extLst>
      <p:ext uri="{BB962C8B-B14F-4D97-AF65-F5344CB8AC3E}">
        <p14:creationId xmlns:p14="http://schemas.microsoft.com/office/powerpoint/2010/main" val="181481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solidFill>
                  <a:srgbClr val="0070C0"/>
                </a:solidFill>
              </a:rPr>
              <a:t>Peer-to-Peer Network Architecture </a:t>
            </a:r>
            <a:r>
              <a:rPr lang="en-US" altLang="zh-TW" dirty="0"/>
              <a:t>(1/2)</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9"/>
            <a:ext cx="10515600" cy="4975021"/>
          </a:xfrm>
        </p:spPr>
        <p:txBody>
          <a:bodyPr>
            <a:normAutofit/>
          </a:bodyPr>
          <a:lstStyle/>
          <a:p>
            <a:pPr algn="just">
              <a:lnSpc>
                <a:spcPct val="100000"/>
              </a:lnSpc>
              <a:spcBef>
                <a:spcPts val="1200"/>
              </a:spcBef>
            </a:pPr>
            <a:r>
              <a:rPr lang="en-US" altLang="zh-TW" dirty="0"/>
              <a:t>Bitcoin is structured as a </a:t>
            </a:r>
            <a:r>
              <a:rPr lang="en-US" altLang="zh-TW" dirty="0">
                <a:solidFill>
                  <a:srgbClr val="0000FF"/>
                </a:solidFill>
              </a:rPr>
              <a:t>peer-to-peer</a:t>
            </a:r>
            <a:r>
              <a:rPr lang="en-US" altLang="zh-TW" dirty="0"/>
              <a:t> (</a:t>
            </a:r>
            <a:r>
              <a:rPr lang="en-US" altLang="zh-TW" dirty="0">
                <a:solidFill>
                  <a:srgbClr val="0000FF"/>
                </a:solidFill>
              </a:rPr>
              <a:t>P2P</a:t>
            </a:r>
            <a:r>
              <a:rPr lang="en-US" altLang="zh-TW" dirty="0"/>
              <a:t>) network architecture on top of the Internet.</a:t>
            </a:r>
          </a:p>
          <a:p>
            <a:pPr lvl="1" algn="just">
              <a:spcBef>
                <a:spcPts val="1200"/>
              </a:spcBef>
            </a:pPr>
            <a:r>
              <a:rPr lang="en-US" altLang="zh-TW" dirty="0"/>
              <a:t>P2P means that the computers that participate in the network are peers to each other, that they are all equal, that there are no “special” nodes.</a:t>
            </a:r>
          </a:p>
          <a:p>
            <a:pPr lvl="1" algn="just">
              <a:spcBef>
                <a:spcPts val="1200"/>
              </a:spcBef>
            </a:pPr>
            <a:r>
              <a:rPr lang="en-US" altLang="zh-TW" dirty="0"/>
              <a:t>There is </a:t>
            </a:r>
            <a:r>
              <a:rPr lang="en-US" altLang="zh-TW" dirty="0">
                <a:solidFill>
                  <a:srgbClr val="0000FF"/>
                </a:solidFill>
              </a:rPr>
              <a:t>no server</a:t>
            </a:r>
            <a:r>
              <a:rPr lang="en-US" altLang="zh-TW" dirty="0"/>
              <a:t>, </a:t>
            </a:r>
            <a:r>
              <a:rPr lang="en-US" altLang="zh-TW" dirty="0">
                <a:solidFill>
                  <a:srgbClr val="0000FF"/>
                </a:solidFill>
              </a:rPr>
              <a:t>no centralized service</a:t>
            </a:r>
            <a:r>
              <a:rPr lang="en-US" altLang="zh-TW" dirty="0"/>
              <a:t>, and </a:t>
            </a:r>
            <a:r>
              <a:rPr lang="en-US" altLang="zh-TW" dirty="0">
                <a:solidFill>
                  <a:srgbClr val="0000FF"/>
                </a:solidFill>
              </a:rPr>
              <a:t>no hierarchy </a:t>
            </a:r>
            <a:r>
              <a:rPr lang="en-US" altLang="zh-TW" dirty="0"/>
              <a:t>within the network. Nodes in a P2P network both provide and consume services at the same time with reciprocity acting as the incentive for participation.</a:t>
            </a:r>
          </a:p>
          <a:p>
            <a:pPr lvl="1" algn="just">
              <a:lnSpc>
                <a:spcPct val="100000"/>
              </a:lnSpc>
              <a:spcBef>
                <a:spcPts val="1200"/>
              </a:spcBef>
            </a:pPr>
            <a:r>
              <a:rPr lang="en-US" altLang="zh-TW" dirty="0"/>
              <a:t>P2P networks are inherently resilient, decentralized, and open.</a:t>
            </a:r>
          </a:p>
          <a:p>
            <a:pPr algn="just">
              <a:lnSpc>
                <a:spcPct val="100000"/>
              </a:lnSpc>
              <a:spcBef>
                <a:spcPts val="1200"/>
              </a:spcBef>
            </a:pPr>
            <a:r>
              <a:rPr lang="en-US" altLang="zh-TW" dirty="0"/>
              <a:t>The term “Bitcoin Network” refers to the collection of nodes running the bitcoin P2P protocol.</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spTree>
    <p:extLst>
      <p:ext uri="{BB962C8B-B14F-4D97-AF65-F5344CB8AC3E}">
        <p14:creationId xmlns:p14="http://schemas.microsoft.com/office/powerpoint/2010/main" val="199654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F11D7-0AE8-4AFB-A161-E79DE6F96671}"/>
              </a:ext>
            </a:extLst>
          </p:cNvPr>
          <p:cNvSpPr>
            <a:spLocks noGrp="1"/>
          </p:cNvSpPr>
          <p:nvPr>
            <p:ph type="title"/>
          </p:nvPr>
        </p:nvSpPr>
        <p:spPr/>
        <p:txBody>
          <a:bodyPr/>
          <a:lstStyle/>
          <a:p>
            <a:r>
              <a:rPr lang="en-US" altLang="zh-TW" dirty="0"/>
              <a:t>Bloom Filters (6/8)</a:t>
            </a:r>
            <a:endParaRPr lang="zh-TW" altLang="en-US" dirty="0"/>
          </a:p>
        </p:txBody>
      </p:sp>
      <p:pic>
        <p:nvPicPr>
          <p:cNvPr id="5" name="內容版面配置區 4">
            <a:extLst>
              <a:ext uri="{FF2B5EF4-FFF2-40B4-BE49-F238E27FC236}">
                <a16:creationId xmlns:a16="http://schemas.microsoft.com/office/drawing/2014/main" id="{1A22585F-E3FF-4D53-AC2D-9F8E49B6E10C}"/>
              </a:ext>
            </a:extLst>
          </p:cNvPr>
          <p:cNvPicPr>
            <a:picLocks noGrp="1" noChangeAspect="1"/>
          </p:cNvPicPr>
          <p:nvPr>
            <p:ph idx="1"/>
          </p:nvPr>
        </p:nvPicPr>
        <p:blipFill rotWithShape="1">
          <a:blip r:embed="rId2"/>
          <a:srcRect t="2525"/>
          <a:stretch/>
        </p:blipFill>
        <p:spPr>
          <a:xfrm>
            <a:off x="1821482" y="1268260"/>
            <a:ext cx="8549036" cy="4983983"/>
          </a:xfrm>
          <a:prstGeom prst="rect">
            <a:avLst/>
          </a:prstGeom>
        </p:spPr>
      </p:pic>
      <p:sp>
        <p:nvSpPr>
          <p:cNvPr id="4" name="投影片編號版面配置區 3">
            <a:extLst>
              <a:ext uri="{FF2B5EF4-FFF2-40B4-BE49-F238E27FC236}">
                <a16:creationId xmlns:a16="http://schemas.microsoft.com/office/drawing/2014/main" id="{B4681C3F-7D1E-4A02-8F05-0AC4527C1B78}"/>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spTree>
    <p:extLst>
      <p:ext uri="{BB962C8B-B14F-4D97-AF65-F5344CB8AC3E}">
        <p14:creationId xmlns:p14="http://schemas.microsoft.com/office/powerpoint/2010/main" val="48454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81E5F-8131-4E10-BD49-7ED7645DA3AC}"/>
              </a:ext>
            </a:extLst>
          </p:cNvPr>
          <p:cNvSpPr>
            <a:spLocks noGrp="1"/>
          </p:cNvSpPr>
          <p:nvPr>
            <p:ph type="title"/>
          </p:nvPr>
        </p:nvSpPr>
        <p:spPr/>
        <p:txBody>
          <a:bodyPr/>
          <a:lstStyle/>
          <a:p>
            <a:r>
              <a:rPr lang="en-US" altLang="zh-TW" dirty="0"/>
              <a:t>Bloom Filters (7/8)</a:t>
            </a:r>
            <a:endParaRPr lang="zh-TW" altLang="en-US" dirty="0"/>
          </a:p>
        </p:txBody>
      </p:sp>
      <p:pic>
        <p:nvPicPr>
          <p:cNvPr id="5" name="內容版面配置區 4">
            <a:extLst>
              <a:ext uri="{FF2B5EF4-FFF2-40B4-BE49-F238E27FC236}">
                <a16:creationId xmlns:a16="http://schemas.microsoft.com/office/drawing/2014/main" id="{1C864902-2B3F-4C5C-869D-75047BBD01CA}"/>
              </a:ext>
            </a:extLst>
          </p:cNvPr>
          <p:cNvPicPr>
            <a:picLocks noGrp="1" noChangeAspect="1"/>
          </p:cNvPicPr>
          <p:nvPr>
            <p:ph idx="1"/>
          </p:nvPr>
        </p:nvPicPr>
        <p:blipFill>
          <a:blip r:embed="rId2"/>
          <a:stretch>
            <a:fillRect/>
          </a:stretch>
        </p:blipFill>
        <p:spPr>
          <a:xfrm>
            <a:off x="2081008" y="1314227"/>
            <a:ext cx="8029984" cy="5178647"/>
          </a:xfrm>
          <a:prstGeom prst="rect">
            <a:avLst/>
          </a:prstGeom>
        </p:spPr>
      </p:pic>
      <p:sp>
        <p:nvSpPr>
          <p:cNvPr id="4" name="投影片編號版面配置區 3">
            <a:extLst>
              <a:ext uri="{FF2B5EF4-FFF2-40B4-BE49-F238E27FC236}">
                <a16:creationId xmlns:a16="http://schemas.microsoft.com/office/drawing/2014/main" id="{97F46636-81A3-47D8-B06C-C427A7A90C85}"/>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spTree>
    <p:extLst>
      <p:ext uri="{BB962C8B-B14F-4D97-AF65-F5344CB8AC3E}">
        <p14:creationId xmlns:p14="http://schemas.microsoft.com/office/powerpoint/2010/main" val="113865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15728-3884-4852-9D22-50D976F1CA06}"/>
              </a:ext>
            </a:extLst>
          </p:cNvPr>
          <p:cNvSpPr>
            <a:spLocks noGrp="1"/>
          </p:cNvSpPr>
          <p:nvPr>
            <p:ph type="title"/>
          </p:nvPr>
        </p:nvSpPr>
        <p:spPr/>
        <p:txBody>
          <a:bodyPr/>
          <a:lstStyle/>
          <a:p>
            <a:r>
              <a:rPr lang="en-US" altLang="zh-TW" dirty="0"/>
              <a:t>Bloom Filters (8/8)</a:t>
            </a:r>
            <a:endParaRPr lang="zh-TW" altLang="en-US" dirty="0"/>
          </a:p>
        </p:txBody>
      </p:sp>
      <p:pic>
        <p:nvPicPr>
          <p:cNvPr id="5" name="內容版面配置區 4">
            <a:extLst>
              <a:ext uri="{FF2B5EF4-FFF2-40B4-BE49-F238E27FC236}">
                <a16:creationId xmlns:a16="http://schemas.microsoft.com/office/drawing/2014/main" id="{D443009D-E740-4015-8A5D-91A8DA5C89CE}"/>
              </a:ext>
            </a:extLst>
          </p:cNvPr>
          <p:cNvPicPr>
            <a:picLocks noGrp="1" noChangeAspect="1"/>
          </p:cNvPicPr>
          <p:nvPr>
            <p:ph idx="1"/>
          </p:nvPr>
        </p:nvPicPr>
        <p:blipFill>
          <a:blip r:embed="rId2"/>
          <a:stretch>
            <a:fillRect/>
          </a:stretch>
        </p:blipFill>
        <p:spPr>
          <a:xfrm>
            <a:off x="2067710" y="1209942"/>
            <a:ext cx="8056579" cy="5146408"/>
          </a:xfrm>
          <a:prstGeom prst="rect">
            <a:avLst/>
          </a:prstGeom>
        </p:spPr>
      </p:pic>
      <p:sp>
        <p:nvSpPr>
          <p:cNvPr id="4" name="投影片編號版面配置區 3">
            <a:extLst>
              <a:ext uri="{FF2B5EF4-FFF2-40B4-BE49-F238E27FC236}">
                <a16:creationId xmlns:a16="http://schemas.microsoft.com/office/drawing/2014/main" id="{AA82110B-440D-4D70-8CFE-E191DCDFAAB1}"/>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spTree>
    <p:extLst>
      <p:ext uri="{BB962C8B-B14F-4D97-AF65-F5344CB8AC3E}">
        <p14:creationId xmlns:p14="http://schemas.microsoft.com/office/powerpoint/2010/main" val="153195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500C8-D45C-4535-BC28-D9C8E9D86BAB}"/>
              </a:ext>
            </a:extLst>
          </p:cNvPr>
          <p:cNvSpPr>
            <a:spLocks noGrp="1"/>
          </p:cNvSpPr>
          <p:nvPr>
            <p:ph type="title"/>
          </p:nvPr>
        </p:nvSpPr>
        <p:spPr/>
        <p:txBody>
          <a:bodyPr/>
          <a:lstStyle/>
          <a:p>
            <a:r>
              <a:rPr lang="en-US" altLang="zh-TW" dirty="0"/>
              <a:t>How SPV Nodes Use Bloom Filters (1/2)</a:t>
            </a:r>
            <a:endParaRPr lang="zh-TW" altLang="en-US" dirty="0"/>
          </a:p>
        </p:txBody>
      </p:sp>
      <p:sp>
        <p:nvSpPr>
          <p:cNvPr id="3" name="內容版面配置區 2">
            <a:extLst>
              <a:ext uri="{FF2B5EF4-FFF2-40B4-BE49-F238E27FC236}">
                <a16:creationId xmlns:a16="http://schemas.microsoft.com/office/drawing/2014/main" id="{2B252E24-9ECF-4CED-9E2B-660C23A18DC5}"/>
              </a:ext>
            </a:extLst>
          </p:cNvPr>
          <p:cNvSpPr>
            <a:spLocks noGrp="1"/>
          </p:cNvSpPr>
          <p:nvPr>
            <p:ph idx="1"/>
          </p:nvPr>
        </p:nvSpPr>
        <p:spPr/>
        <p:txBody>
          <a:bodyPr/>
          <a:lstStyle/>
          <a:p>
            <a:pPr algn="just">
              <a:spcBef>
                <a:spcPts val="1200"/>
              </a:spcBef>
            </a:pPr>
            <a:r>
              <a:rPr lang="en-US" altLang="zh-TW" dirty="0"/>
              <a:t>An SPV node will initialize a bloom filter as “empty”; in that state the bloom filter will not match any patterns. The SPV node will then </a:t>
            </a:r>
            <a:r>
              <a:rPr lang="en-US" altLang="zh-TW" dirty="0">
                <a:solidFill>
                  <a:srgbClr val="0070C0"/>
                </a:solidFill>
              </a:rPr>
              <a:t>make a list of all the addresses, keys, and hashes that it is interested in</a:t>
            </a:r>
            <a:r>
              <a:rPr lang="en-US" altLang="zh-TW" dirty="0"/>
              <a:t>.</a:t>
            </a:r>
          </a:p>
          <a:p>
            <a:pPr lvl="1" algn="just">
              <a:spcBef>
                <a:spcPts val="1200"/>
              </a:spcBef>
            </a:pPr>
            <a:r>
              <a:rPr lang="en-US" altLang="zh-TW" dirty="0"/>
              <a:t>It will do this by extracting the public key hash and script hash and transaction IDs from any UTXO controlled by its wallet.</a:t>
            </a:r>
          </a:p>
          <a:p>
            <a:pPr algn="just">
              <a:spcBef>
                <a:spcPts val="1200"/>
              </a:spcBef>
            </a:pPr>
            <a:r>
              <a:rPr lang="en-US" altLang="zh-TW" dirty="0"/>
              <a:t>The SPV node then </a:t>
            </a:r>
            <a:r>
              <a:rPr lang="en-US" altLang="zh-TW" dirty="0">
                <a:solidFill>
                  <a:srgbClr val="0070C0"/>
                </a:solidFill>
              </a:rPr>
              <a:t>adds each of these to the bloom filter</a:t>
            </a:r>
            <a:r>
              <a:rPr lang="en-US" altLang="zh-TW" dirty="0"/>
              <a:t>, so that the bloom filter will “match” if these patterns are present in a transaction, without revealing the patterns themselves.</a:t>
            </a:r>
          </a:p>
          <a:p>
            <a:pPr algn="just">
              <a:spcBef>
                <a:spcPts val="1200"/>
              </a:spcBef>
            </a:pPr>
            <a:r>
              <a:rPr lang="en-US" altLang="zh-TW" dirty="0"/>
              <a:t>The SPV node will then send a </a:t>
            </a:r>
            <a:r>
              <a:rPr lang="en-US" altLang="zh-TW" i="1" dirty="0" err="1"/>
              <a:t>filterload</a:t>
            </a:r>
            <a:r>
              <a:rPr lang="en-US" altLang="zh-TW" dirty="0"/>
              <a:t> message to the peer, containing the bloom filter to use on the connection.</a:t>
            </a:r>
            <a:endParaRPr lang="zh-TW" altLang="en-US" dirty="0"/>
          </a:p>
        </p:txBody>
      </p:sp>
      <p:sp>
        <p:nvSpPr>
          <p:cNvPr id="4" name="投影片編號版面配置區 3">
            <a:extLst>
              <a:ext uri="{FF2B5EF4-FFF2-40B4-BE49-F238E27FC236}">
                <a16:creationId xmlns:a16="http://schemas.microsoft.com/office/drawing/2014/main" id="{70258626-4455-406B-8F5F-04DB8D385BED}"/>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spTree>
    <p:extLst>
      <p:ext uri="{BB962C8B-B14F-4D97-AF65-F5344CB8AC3E}">
        <p14:creationId xmlns:p14="http://schemas.microsoft.com/office/powerpoint/2010/main" val="1326471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500C8-D45C-4535-BC28-D9C8E9D86BAB}"/>
              </a:ext>
            </a:extLst>
          </p:cNvPr>
          <p:cNvSpPr>
            <a:spLocks noGrp="1"/>
          </p:cNvSpPr>
          <p:nvPr>
            <p:ph type="title"/>
          </p:nvPr>
        </p:nvSpPr>
        <p:spPr/>
        <p:txBody>
          <a:bodyPr/>
          <a:lstStyle/>
          <a:p>
            <a:r>
              <a:rPr lang="en-US" altLang="zh-TW" dirty="0"/>
              <a:t>How SPV Nodes Use Bloom Filters (2/2)</a:t>
            </a:r>
            <a:endParaRPr lang="zh-TW" altLang="en-US" dirty="0"/>
          </a:p>
        </p:txBody>
      </p:sp>
      <p:sp>
        <p:nvSpPr>
          <p:cNvPr id="3" name="內容版面配置區 2">
            <a:extLst>
              <a:ext uri="{FF2B5EF4-FFF2-40B4-BE49-F238E27FC236}">
                <a16:creationId xmlns:a16="http://schemas.microsoft.com/office/drawing/2014/main" id="{2B252E24-9ECF-4CED-9E2B-660C23A18DC5}"/>
              </a:ext>
            </a:extLst>
          </p:cNvPr>
          <p:cNvSpPr>
            <a:spLocks noGrp="1"/>
          </p:cNvSpPr>
          <p:nvPr>
            <p:ph idx="1"/>
          </p:nvPr>
        </p:nvSpPr>
        <p:spPr>
          <a:xfrm>
            <a:off x="838200" y="1381328"/>
            <a:ext cx="10515600" cy="4975022"/>
          </a:xfrm>
        </p:spPr>
        <p:txBody>
          <a:bodyPr>
            <a:normAutofit/>
          </a:bodyPr>
          <a:lstStyle/>
          <a:p>
            <a:pPr algn="just">
              <a:spcBef>
                <a:spcPts val="1200"/>
              </a:spcBef>
            </a:pPr>
            <a:r>
              <a:rPr lang="en-US" altLang="zh-TW" dirty="0"/>
              <a:t>On the peer, bloom filters are checked against each incoming transaction. </a:t>
            </a:r>
            <a:r>
              <a:rPr lang="en-US" altLang="zh-TW" dirty="0">
                <a:solidFill>
                  <a:srgbClr val="0070C0"/>
                </a:solidFill>
              </a:rPr>
              <a:t>The full node checks several parts of the transaction against the bloom filter, looking for a match</a:t>
            </a:r>
            <a:r>
              <a:rPr lang="en-US" altLang="zh-TW" dirty="0"/>
              <a:t> including:</a:t>
            </a:r>
          </a:p>
          <a:p>
            <a:pPr lvl="1" algn="just">
              <a:spcBef>
                <a:spcPts val="1200"/>
              </a:spcBef>
            </a:pPr>
            <a:r>
              <a:rPr lang="en-US" altLang="zh-TW" dirty="0"/>
              <a:t>The </a:t>
            </a:r>
            <a:r>
              <a:rPr lang="en-US" altLang="zh-TW" dirty="0">
                <a:solidFill>
                  <a:srgbClr val="0000FF"/>
                </a:solidFill>
              </a:rPr>
              <a:t>transaction ID</a:t>
            </a:r>
            <a:r>
              <a:rPr lang="en-US" altLang="zh-TW" dirty="0"/>
              <a:t>. The </a:t>
            </a:r>
            <a:r>
              <a:rPr lang="en-US" altLang="zh-TW" dirty="0">
                <a:solidFill>
                  <a:srgbClr val="0000FF"/>
                </a:solidFill>
              </a:rPr>
              <a:t>data components</a:t>
            </a:r>
            <a:r>
              <a:rPr lang="en-US" altLang="zh-TW" dirty="0"/>
              <a:t> from the locking scripts of each of the transaction outputs (every </a:t>
            </a:r>
            <a:r>
              <a:rPr lang="en-US" altLang="zh-TW" dirty="0">
                <a:solidFill>
                  <a:srgbClr val="0000FF"/>
                </a:solidFill>
              </a:rPr>
              <a:t>key</a:t>
            </a:r>
            <a:r>
              <a:rPr lang="en-US" altLang="zh-TW" dirty="0"/>
              <a:t> and </a:t>
            </a:r>
            <a:r>
              <a:rPr lang="en-US" altLang="zh-TW" dirty="0">
                <a:solidFill>
                  <a:srgbClr val="0000FF"/>
                </a:solidFill>
              </a:rPr>
              <a:t>hash</a:t>
            </a:r>
            <a:r>
              <a:rPr lang="en-US" altLang="zh-TW" dirty="0"/>
              <a:t> in the script). Each of the transaction </a:t>
            </a:r>
            <a:r>
              <a:rPr lang="en-US" altLang="zh-TW" dirty="0">
                <a:solidFill>
                  <a:srgbClr val="0000FF"/>
                </a:solidFill>
              </a:rPr>
              <a:t>inputs</a:t>
            </a:r>
            <a:r>
              <a:rPr lang="en-US" altLang="zh-TW" dirty="0"/>
              <a:t>. Each of the input </a:t>
            </a:r>
            <a:r>
              <a:rPr lang="en-US" altLang="zh-TW" dirty="0">
                <a:solidFill>
                  <a:srgbClr val="0000FF"/>
                </a:solidFill>
              </a:rPr>
              <a:t>signature</a:t>
            </a:r>
            <a:r>
              <a:rPr lang="en-US" altLang="zh-TW" dirty="0"/>
              <a:t> data components</a:t>
            </a:r>
          </a:p>
          <a:p>
            <a:pPr algn="just">
              <a:spcBef>
                <a:spcPts val="1200"/>
              </a:spcBef>
            </a:pPr>
            <a:r>
              <a:rPr lang="en-US" altLang="zh-TW" dirty="0"/>
              <a:t>After a filter is established, the peer will then test each transaction’s outputs against the bloom filter. </a:t>
            </a:r>
            <a:r>
              <a:rPr lang="en-US" altLang="zh-TW" dirty="0">
                <a:solidFill>
                  <a:srgbClr val="FF0000"/>
                </a:solidFill>
              </a:rPr>
              <a:t>Only transactions that match the filter are sent to the node</a:t>
            </a:r>
            <a:r>
              <a:rPr lang="en-US" altLang="zh-TW" dirty="0"/>
              <a:t>.</a:t>
            </a:r>
          </a:p>
          <a:p>
            <a:pPr lvl="1" algn="just">
              <a:spcBef>
                <a:spcPts val="1200"/>
              </a:spcBef>
            </a:pPr>
            <a:r>
              <a:rPr lang="en-US" altLang="zh-TW" dirty="0"/>
              <a:t>As the full node sends transactions to the SPV node, the SPV node discards any false positives and uses the correctly matched transactions to update its UTXO set and wallet balance.</a:t>
            </a:r>
            <a:endParaRPr lang="zh-TW" altLang="en-US" dirty="0"/>
          </a:p>
        </p:txBody>
      </p:sp>
      <p:sp>
        <p:nvSpPr>
          <p:cNvPr id="4" name="投影片編號版面配置區 3">
            <a:extLst>
              <a:ext uri="{FF2B5EF4-FFF2-40B4-BE49-F238E27FC236}">
                <a16:creationId xmlns:a16="http://schemas.microsoft.com/office/drawing/2014/main" id="{70258626-4455-406B-8F5F-04DB8D385BED}"/>
              </a:ext>
            </a:extLst>
          </p:cNvPr>
          <p:cNvSpPr>
            <a:spLocks noGrp="1"/>
          </p:cNvSpPr>
          <p:nvPr>
            <p:ph type="sldNum" sz="quarter" idx="12"/>
          </p:nvPr>
        </p:nvSpPr>
        <p:spPr/>
        <p:txBody>
          <a:bodyPr/>
          <a:lstStyle/>
          <a:p>
            <a:fld id="{8C04AE96-B1B9-4ED2-B3ED-30B2680CEC7B}" type="slidenum">
              <a:rPr lang="zh-TW" altLang="en-US" smtClean="0"/>
              <a:pPr/>
              <a:t>24</a:t>
            </a:fld>
            <a:endParaRPr lang="zh-TW" altLang="en-US"/>
          </a:p>
        </p:txBody>
      </p:sp>
    </p:spTree>
    <p:extLst>
      <p:ext uri="{BB962C8B-B14F-4D97-AF65-F5344CB8AC3E}">
        <p14:creationId xmlns:p14="http://schemas.microsoft.com/office/powerpoint/2010/main" val="2263761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6539F0-F09D-40F6-8040-67FE2F18C97C}"/>
              </a:ext>
            </a:extLst>
          </p:cNvPr>
          <p:cNvSpPr>
            <a:spLocks noGrp="1"/>
          </p:cNvSpPr>
          <p:nvPr>
            <p:ph type="title"/>
          </p:nvPr>
        </p:nvSpPr>
        <p:spPr/>
        <p:txBody>
          <a:bodyPr/>
          <a:lstStyle/>
          <a:p>
            <a:r>
              <a:rPr lang="en-US" altLang="zh-TW" dirty="0"/>
              <a:t>Transaction Pools</a:t>
            </a:r>
            <a:endParaRPr lang="zh-TW" altLang="en-US" dirty="0"/>
          </a:p>
        </p:txBody>
      </p:sp>
      <p:sp>
        <p:nvSpPr>
          <p:cNvPr id="3" name="內容版面配置區 2">
            <a:extLst>
              <a:ext uri="{FF2B5EF4-FFF2-40B4-BE49-F238E27FC236}">
                <a16:creationId xmlns:a16="http://schemas.microsoft.com/office/drawing/2014/main" id="{5A561D84-4F98-4FB4-8FDE-C31F40CF1105}"/>
              </a:ext>
            </a:extLst>
          </p:cNvPr>
          <p:cNvSpPr>
            <a:spLocks noGrp="1"/>
          </p:cNvSpPr>
          <p:nvPr>
            <p:ph idx="1"/>
          </p:nvPr>
        </p:nvSpPr>
        <p:spPr>
          <a:xfrm>
            <a:off x="838200" y="1381328"/>
            <a:ext cx="10515600" cy="4975022"/>
          </a:xfrm>
        </p:spPr>
        <p:txBody>
          <a:bodyPr>
            <a:normAutofit/>
          </a:bodyPr>
          <a:lstStyle/>
          <a:p>
            <a:pPr algn="just">
              <a:spcBef>
                <a:spcPts val="1200"/>
              </a:spcBef>
            </a:pPr>
            <a:r>
              <a:rPr lang="en-US" altLang="zh-TW" dirty="0"/>
              <a:t>Almost every node on the bitcoin network maintains a temporary list of </a:t>
            </a:r>
            <a:r>
              <a:rPr lang="en-US" altLang="zh-TW" dirty="0">
                <a:solidFill>
                  <a:srgbClr val="FF0000"/>
                </a:solidFill>
              </a:rPr>
              <a:t>unconfirmed transactions</a:t>
            </a:r>
            <a:r>
              <a:rPr lang="en-US" altLang="zh-TW" dirty="0"/>
              <a:t> called the </a:t>
            </a:r>
            <a:r>
              <a:rPr lang="en-US" altLang="zh-TW" i="1" dirty="0"/>
              <a:t>memory pool</a:t>
            </a:r>
            <a:r>
              <a:rPr lang="en-US" altLang="zh-TW" dirty="0"/>
              <a:t>, </a:t>
            </a:r>
            <a:r>
              <a:rPr lang="en-US" altLang="zh-TW" i="1" dirty="0" err="1">
                <a:solidFill>
                  <a:srgbClr val="FF0000"/>
                </a:solidFill>
              </a:rPr>
              <a:t>mempool</a:t>
            </a:r>
            <a:r>
              <a:rPr lang="en-US" altLang="zh-TW" dirty="0"/>
              <a:t>, or </a:t>
            </a:r>
            <a:r>
              <a:rPr lang="en-US" altLang="zh-TW" i="1" dirty="0"/>
              <a:t>transaction pool</a:t>
            </a:r>
            <a:r>
              <a:rPr lang="en-US" altLang="zh-TW" dirty="0"/>
              <a:t>. Nodes use this pool to </a:t>
            </a:r>
            <a:r>
              <a:rPr lang="en-US" altLang="zh-TW" dirty="0">
                <a:solidFill>
                  <a:srgbClr val="0070C0"/>
                </a:solidFill>
              </a:rPr>
              <a:t>keep track of transactions that are known to the network but are not yet included in the blockchain</a:t>
            </a:r>
            <a:r>
              <a:rPr lang="en-US" altLang="zh-TW" dirty="0"/>
              <a:t>.</a:t>
            </a:r>
          </a:p>
          <a:p>
            <a:pPr lvl="1" algn="just">
              <a:spcBef>
                <a:spcPts val="1200"/>
              </a:spcBef>
            </a:pPr>
            <a:r>
              <a:rPr lang="en-US" altLang="zh-TW" dirty="0"/>
              <a:t>E.g., a wallet node will use the transaction pool to track incoming payments to the user’s wallet that have been received on the network but are not yet confirmed.</a:t>
            </a:r>
          </a:p>
          <a:p>
            <a:pPr lvl="1" algn="just">
              <a:spcBef>
                <a:spcPts val="1200"/>
              </a:spcBef>
            </a:pPr>
            <a:r>
              <a:rPr lang="en-US" altLang="zh-TW" dirty="0"/>
              <a:t>As transactions are received and verified, they are added to the transaction pool and relayed to the neighboring nodes to propagate on the network.</a:t>
            </a:r>
          </a:p>
          <a:p>
            <a:pPr algn="just">
              <a:spcBef>
                <a:spcPts val="1200"/>
              </a:spcBef>
            </a:pPr>
            <a:r>
              <a:rPr lang="en-US" altLang="zh-TW" dirty="0"/>
              <a:t>Some implementations of the bitcoin client also maintain a UTXO database, which is the set of all unspent outputs on the blockchain.</a:t>
            </a:r>
          </a:p>
        </p:txBody>
      </p:sp>
      <p:sp>
        <p:nvSpPr>
          <p:cNvPr id="4" name="投影片編號版面配置區 3">
            <a:extLst>
              <a:ext uri="{FF2B5EF4-FFF2-40B4-BE49-F238E27FC236}">
                <a16:creationId xmlns:a16="http://schemas.microsoft.com/office/drawing/2014/main" id="{90FFB621-B692-4B7C-B8FD-3DFFD0454D21}"/>
              </a:ext>
            </a:extLst>
          </p:cNvPr>
          <p:cNvSpPr>
            <a:spLocks noGrp="1"/>
          </p:cNvSpPr>
          <p:nvPr>
            <p:ph type="sldNum" sz="quarter" idx="12"/>
          </p:nvPr>
        </p:nvSpPr>
        <p:spPr/>
        <p:txBody>
          <a:bodyPr/>
          <a:lstStyle/>
          <a:p>
            <a:fld id="{8C04AE96-B1B9-4ED2-B3ED-30B2680CEC7B}" type="slidenum">
              <a:rPr lang="zh-TW" altLang="en-US" smtClean="0"/>
              <a:pPr/>
              <a:t>25</a:t>
            </a:fld>
            <a:endParaRPr lang="zh-TW" altLang="en-US"/>
          </a:p>
        </p:txBody>
      </p:sp>
    </p:spTree>
    <p:extLst>
      <p:ext uri="{BB962C8B-B14F-4D97-AF65-F5344CB8AC3E}">
        <p14:creationId xmlns:p14="http://schemas.microsoft.com/office/powerpoint/2010/main" val="15280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1A7450-B51F-43DF-B8BC-3D608F91B550}"/>
              </a:ext>
            </a:extLst>
          </p:cNvPr>
          <p:cNvSpPr>
            <a:spLocks noGrp="1"/>
          </p:cNvSpPr>
          <p:nvPr>
            <p:ph type="title"/>
          </p:nvPr>
        </p:nvSpPr>
        <p:spPr/>
        <p:txBody>
          <a:bodyPr/>
          <a:lstStyle/>
          <a:p>
            <a:r>
              <a:rPr lang="en-US" altLang="zh-TW" dirty="0">
                <a:solidFill>
                  <a:srgbClr val="0070C0"/>
                </a:solidFill>
              </a:rPr>
              <a:t>The Blockchain </a:t>
            </a:r>
            <a:r>
              <a:rPr lang="en-US" altLang="zh-TW" dirty="0"/>
              <a:t>(1/3)</a:t>
            </a:r>
            <a:endParaRPr lang="zh-TW" altLang="en-US" dirty="0"/>
          </a:p>
        </p:txBody>
      </p:sp>
      <p:sp>
        <p:nvSpPr>
          <p:cNvPr id="3" name="內容版面配置區 2">
            <a:extLst>
              <a:ext uri="{FF2B5EF4-FFF2-40B4-BE49-F238E27FC236}">
                <a16:creationId xmlns:a16="http://schemas.microsoft.com/office/drawing/2014/main" id="{B9F254C1-DB98-4AB3-B61C-DFF9062D7671}"/>
              </a:ext>
            </a:extLst>
          </p:cNvPr>
          <p:cNvSpPr>
            <a:spLocks noGrp="1"/>
          </p:cNvSpPr>
          <p:nvPr>
            <p:ph idx="1"/>
          </p:nvPr>
        </p:nvSpPr>
        <p:spPr>
          <a:xfrm>
            <a:off x="838200" y="1381328"/>
            <a:ext cx="10515600" cy="4975022"/>
          </a:xfrm>
        </p:spPr>
        <p:txBody>
          <a:bodyPr>
            <a:normAutofit/>
          </a:bodyPr>
          <a:lstStyle/>
          <a:p>
            <a:pPr algn="just">
              <a:spcBef>
                <a:spcPts val="1200"/>
              </a:spcBef>
            </a:pPr>
            <a:r>
              <a:rPr lang="en-US" altLang="zh-TW" dirty="0"/>
              <a:t>The blockchain data structure is an </a:t>
            </a:r>
            <a:r>
              <a:rPr lang="en-US" altLang="zh-TW" dirty="0">
                <a:solidFill>
                  <a:srgbClr val="0000FF"/>
                </a:solidFill>
              </a:rPr>
              <a:t>ordered</a:t>
            </a:r>
            <a:r>
              <a:rPr lang="en-US" altLang="zh-TW" dirty="0"/>
              <a:t>, </a:t>
            </a:r>
            <a:r>
              <a:rPr lang="en-US" altLang="zh-TW" dirty="0">
                <a:solidFill>
                  <a:srgbClr val="0000FF"/>
                </a:solidFill>
              </a:rPr>
              <a:t>back-linked list </a:t>
            </a:r>
            <a:r>
              <a:rPr lang="en-US" altLang="zh-TW" dirty="0"/>
              <a:t>of </a:t>
            </a:r>
            <a:r>
              <a:rPr lang="en-US" altLang="zh-TW" dirty="0">
                <a:solidFill>
                  <a:srgbClr val="FF0000"/>
                </a:solidFill>
              </a:rPr>
              <a:t>blocks of transactions</a:t>
            </a:r>
            <a:r>
              <a:rPr lang="en-US" altLang="zh-TW" dirty="0"/>
              <a:t>.</a:t>
            </a:r>
          </a:p>
          <a:p>
            <a:pPr lvl="1" algn="just">
              <a:spcBef>
                <a:spcPts val="1200"/>
              </a:spcBef>
            </a:pPr>
            <a:r>
              <a:rPr lang="en-US" altLang="zh-TW" dirty="0"/>
              <a:t>The blockchain is often visualized as a vertical stack, with blocks layered on top of each other and the first block serving as the foundation of the stack.</a:t>
            </a:r>
          </a:p>
          <a:p>
            <a:pPr lvl="1" algn="just">
              <a:spcBef>
                <a:spcPts val="1200"/>
              </a:spcBef>
            </a:pPr>
            <a:r>
              <a:rPr lang="en-US" altLang="zh-TW" dirty="0">
                <a:solidFill>
                  <a:srgbClr val="FF0000"/>
                </a:solidFill>
              </a:rPr>
              <a:t>Each block </a:t>
            </a:r>
            <a:r>
              <a:rPr lang="en-US" altLang="zh-TW" dirty="0"/>
              <a:t>within the blockchain is </a:t>
            </a:r>
            <a:r>
              <a:rPr lang="en-US" altLang="zh-TW" dirty="0">
                <a:solidFill>
                  <a:srgbClr val="FF0000"/>
                </a:solidFill>
              </a:rPr>
              <a:t>identified by a hash</a:t>
            </a:r>
            <a:r>
              <a:rPr lang="en-US" altLang="zh-TW" dirty="0"/>
              <a:t>, generated using the SHA256 cryptographic hash algorithm </a:t>
            </a:r>
            <a:r>
              <a:rPr lang="en-US" altLang="zh-TW" dirty="0">
                <a:solidFill>
                  <a:srgbClr val="FF0000"/>
                </a:solidFill>
              </a:rPr>
              <a:t>on the header of the block</a:t>
            </a:r>
            <a:r>
              <a:rPr lang="en-US" altLang="zh-TW" dirty="0"/>
              <a:t>.</a:t>
            </a:r>
          </a:p>
          <a:p>
            <a:pPr lvl="1" algn="just">
              <a:spcBef>
                <a:spcPts val="1200"/>
              </a:spcBef>
            </a:pPr>
            <a:r>
              <a:rPr lang="en-US" altLang="zh-TW" dirty="0"/>
              <a:t>Each block references a previous block, known as the parent block, through the “previous block hash” field in the block header. In other words, </a:t>
            </a:r>
            <a:r>
              <a:rPr lang="en-US" altLang="zh-TW" dirty="0">
                <a:solidFill>
                  <a:srgbClr val="FF0000"/>
                </a:solidFill>
              </a:rPr>
              <a:t>each block contains the hash of its parent inside its own header</a:t>
            </a:r>
            <a:r>
              <a:rPr lang="en-US" altLang="zh-TW" dirty="0"/>
              <a:t>.</a:t>
            </a:r>
          </a:p>
          <a:p>
            <a:pPr lvl="1" algn="just">
              <a:spcBef>
                <a:spcPts val="1200"/>
              </a:spcBef>
            </a:pPr>
            <a:r>
              <a:rPr lang="en-US" altLang="zh-TW" dirty="0"/>
              <a:t>The sequence of hashes linking each block to its parent creates a chain going back all the way to the first block ever created, known as the </a:t>
            </a:r>
            <a:r>
              <a:rPr lang="en-US" altLang="zh-TW" dirty="0">
                <a:solidFill>
                  <a:srgbClr val="0000FF"/>
                </a:solidFill>
              </a:rPr>
              <a:t>genesis block</a:t>
            </a:r>
            <a:r>
              <a:rPr lang="en-US" altLang="zh-TW" dirty="0"/>
              <a:t>.</a:t>
            </a:r>
          </a:p>
        </p:txBody>
      </p:sp>
      <p:sp>
        <p:nvSpPr>
          <p:cNvPr id="4" name="投影片編號版面配置區 3">
            <a:extLst>
              <a:ext uri="{FF2B5EF4-FFF2-40B4-BE49-F238E27FC236}">
                <a16:creationId xmlns:a16="http://schemas.microsoft.com/office/drawing/2014/main" id="{40B37C9F-A195-42A1-8D93-FE1E3763D5BF}"/>
              </a:ext>
            </a:extLst>
          </p:cNvPr>
          <p:cNvSpPr>
            <a:spLocks noGrp="1"/>
          </p:cNvSpPr>
          <p:nvPr>
            <p:ph type="sldNum" sz="quarter" idx="12"/>
          </p:nvPr>
        </p:nvSpPr>
        <p:spPr/>
        <p:txBody>
          <a:bodyPr/>
          <a:lstStyle/>
          <a:p>
            <a:fld id="{8C04AE96-B1B9-4ED2-B3ED-30B2680CEC7B}" type="slidenum">
              <a:rPr lang="zh-TW" altLang="en-US" smtClean="0"/>
              <a:pPr/>
              <a:t>26</a:t>
            </a:fld>
            <a:endParaRPr lang="zh-TW" altLang="en-US"/>
          </a:p>
        </p:txBody>
      </p:sp>
    </p:spTree>
    <p:extLst>
      <p:ext uri="{BB962C8B-B14F-4D97-AF65-F5344CB8AC3E}">
        <p14:creationId xmlns:p14="http://schemas.microsoft.com/office/powerpoint/2010/main" val="2044524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8B4AB4-33F9-4FE2-BBCE-D6B9C342CEB0}"/>
              </a:ext>
            </a:extLst>
          </p:cNvPr>
          <p:cNvSpPr>
            <a:spLocks noGrp="1"/>
          </p:cNvSpPr>
          <p:nvPr>
            <p:ph type="title"/>
          </p:nvPr>
        </p:nvSpPr>
        <p:spPr/>
        <p:txBody>
          <a:bodyPr/>
          <a:lstStyle/>
          <a:p>
            <a:r>
              <a:rPr lang="en-US" altLang="zh-TW" dirty="0"/>
              <a:t>The Blockchain (2/3)</a:t>
            </a:r>
            <a:endParaRPr lang="zh-TW" altLang="en-US" dirty="0"/>
          </a:p>
        </p:txBody>
      </p:sp>
      <p:sp>
        <p:nvSpPr>
          <p:cNvPr id="3" name="內容版面配置區 2">
            <a:extLst>
              <a:ext uri="{FF2B5EF4-FFF2-40B4-BE49-F238E27FC236}">
                <a16:creationId xmlns:a16="http://schemas.microsoft.com/office/drawing/2014/main" id="{12DBA22A-6B40-4DA0-B632-2EB796ED6DD4}"/>
              </a:ext>
            </a:extLst>
          </p:cNvPr>
          <p:cNvSpPr>
            <a:spLocks noGrp="1"/>
          </p:cNvSpPr>
          <p:nvPr>
            <p:ph idx="1"/>
          </p:nvPr>
        </p:nvSpPr>
        <p:spPr>
          <a:xfrm>
            <a:off x="838200" y="1517208"/>
            <a:ext cx="10515600" cy="4688631"/>
          </a:xfrm>
        </p:spPr>
        <p:txBody>
          <a:bodyPr>
            <a:normAutofit/>
          </a:bodyPr>
          <a:lstStyle/>
          <a:p>
            <a:pPr algn="just">
              <a:spcBef>
                <a:spcPts val="1200"/>
              </a:spcBef>
            </a:pPr>
            <a:r>
              <a:rPr lang="en-US" altLang="zh-TW" dirty="0">
                <a:solidFill>
                  <a:srgbClr val="0000FF"/>
                </a:solidFill>
              </a:rPr>
              <a:t>Blockchain Forks</a:t>
            </a:r>
          </a:p>
          <a:p>
            <a:pPr lvl="1" algn="just">
              <a:spcBef>
                <a:spcPts val="1200"/>
              </a:spcBef>
            </a:pPr>
            <a:r>
              <a:rPr lang="en-US" altLang="zh-TW" dirty="0"/>
              <a:t>Although a block has just one parent, it can temporarily have multiple children. Multiple children arise during a blockchain “fork,” a temporary situation that occurs when different blocks are discovered almost simultaneously by different miners. Eventually, only one child block becomes part of the blockchain and the “fork” is resolved.</a:t>
            </a:r>
          </a:p>
          <a:p>
            <a:pPr algn="just">
              <a:spcBef>
                <a:spcPts val="1200"/>
              </a:spcBef>
            </a:pPr>
            <a:r>
              <a:rPr lang="en-US" altLang="zh-TW" dirty="0"/>
              <a:t>The “previous block hash” field is inside the block header and thereby affects the current block’s hash.</a:t>
            </a:r>
          </a:p>
          <a:p>
            <a:pPr lvl="1" algn="just">
              <a:spcBef>
                <a:spcPts val="1200"/>
              </a:spcBef>
            </a:pPr>
            <a:r>
              <a:rPr lang="en-US" altLang="zh-TW" dirty="0"/>
              <a:t>The child’s own identity changes if the parent’s identity changes. This cascade effect ensures that once a block has many generations following it, it cannot be changed without forcing a recalculation of all subsequent blocks.</a:t>
            </a:r>
            <a:endParaRPr lang="zh-TW" altLang="en-US" dirty="0"/>
          </a:p>
        </p:txBody>
      </p:sp>
      <p:sp>
        <p:nvSpPr>
          <p:cNvPr id="4" name="投影片編號版面配置區 3">
            <a:extLst>
              <a:ext uri="{FF2B5EF4-FFF2-40B4-BE49-F238E27FC236}">
                <a16:creationId xmlns:a16="http://schemas.microsoft.com/office/drawing/2014/main" id="{C48E23A6-299C-4164-B8FA-F1AE5D6760E4}"/>
              </a:ext>
            </a:extLst>
          </p:cNvPr>
          <p:cNvSpPr>
            <a:spLocks noGrp="1"/>
          </p:cNvSpPr>
          <p:nvPr>
            <p:ph type="sldNum" sz="quarter" idx="12"/>
          </p:nvPr>
        </p:nvSpPr>
        <p:spPr/>
        <p:txBody>
          <a:bodyPr/>
          <a:lstStyle/>
          <a:p>
            <a:fld id="{8C04AE96-B1B9-4ED2-B3ED-30B2680CEC7B}" type="slidenum">
              <a:rPr lang="zh-TW" altLang="en-US" smtClean="0"/>
              <a:pPr/>
              <a:t>27</a:t>
            </a:fld>
            <a:endParaRPr lang="zh-TW" altLang="en-US"/>
          </a:p>
        </p:txBody>
      </p:sp>
    </p:spTree>
    <p:extLst>
      <p:ext uri="{BB962C8B-B14F-4D97-AF65-F5344CB8AC3E}">
        <p14:creationId xmlns:p14="http://schemas.microsoft.com/office/powerpoint/2010/main" val="425208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8B4AB4-33F9-4FE2-BBCE-D6B9C342CEB0}"/>
              </a:ext>
            </a:extLst>
          </p:cNvPr>
          <p:cNvSpPr>
            <a:spLocks noGrp="1"/>
          </p:cNvSpPr>
          <p:nvPr>
            <p:ph type="title"/>
          </p:nvPr>
        </p:nvSpPr>
        <p:spPr/>
        <p:txBody>
          <a:bodyPr/>
          <a:lstStyle/>
          <a:p>
            <a:r>
              <a:rPr lang="en-US" altLang="zh-TW" dirty="0"/>
              <a:t>The Blockchain (3/3)</a:t>
            </a:r>
            <a:endParaRPr lang="zh-TW" altLang="en-US" dirty="0"/>
          </a:p>
        </p:txBody>
      </p:sp>
      <p:sp>
        <p:nvSpPr>
          <p:cNvPr id="3" name="內容版面配置區 2">
            <a:extLst>
              <a:ext uri="{FF2B5EF4-FFF2-40B4-BE49-F238E27FC236}">
                <a16:creationId xmlns:a16="http://schemas.microsoft.com/office/drawing/2014/main" id="{12DBA22A-6B40-4DA0-B632-2EB796ED6DD4}"/>
              </a:ext>
            </a:extLst>
          </p:cNvPr>
          <p:cNvSpPr>
            <a:spLocks noGrp="1"/>
          </p:cNvSpPr>
          <p:nvPr>
            <p:ph idx="1"/>
          </p:nvPr>
        </p:nvSpPr>
        <p:spPr>
          <a:xfrm>
            <a:off x="838200" y="1517208"/>
            <a:ext cx="10515600" cy="4688631"/>
          </a:xfrm>
        </p:spPr>
        <p:txBody>
          <a:bodyPr>
            <a:normAutofit/>
          </a:bodyPr>
          <a:lstStyle/>
          <a:p>
            <a:pPr lvl="1" algn="just">
              <a:spcBef>
                <a:spcPts val="1200"/>
              </a:spcBef>
            </a:pPr>
            <a:r>
              <a:rPr lang="en-US" altLang="zh-TW" dirty="0"/>
              <a:t>Because such a recalculation would require enormous computation, the existence of a long chain of blocks makes the blockchain’s deep history </a:t>
            </a:r>
            <a:r>
              <a:rPr lang="en-US" altLang="zh-TW" dirty="0">
                <a:solidFill>
                  <a:srgbClr val="0000FF"/>
                </a:solidFill>
              </a:rPr>
              <a:t>immutable</a:t>
            </a:r>
            <a:r>
              <a:rPr lang="en-US" altLang="zh-TW" dirty="0"/>
              <a:t>, which is a </a:t>
            </a:r>
            <a:r>
              <a:rPr lang="en-US" altLang="zh-TW" dirty="0">
                <a:solidFill>
                  <a:srgbClr val="0070C0"/>
                </a:solidFill>
              </a:rPr>
              <a:t>key feature of bitcoin’s security</a:t>
            </a:r>
            <a:r>
              <a:rPr lang="en-US" altLang="zh-TW" dirty="0"/>
              <a:t>.</a:t>
            </a:r>
          </a:p>
          <a:p>
            <a:pPr lvl="1" algn="just">
              <a:spcBef>
                <a:spcPts val="1200"/>
              </a:spcBef>
            </a:pPr>
            <a:r>
              <a:rPr lang="en-US" altLang="zh-TW" dirty="0"/>
              <a:t>In the blockchain, the most recent few blocks might be revised if there is a chain recalculation due to a fork. But once you go more deeply into the blockchain, beyond six blocks, blocks are less and less likely to change.</a:t>
            </a:r>
            <a:endParaRPr lang="zh-TW" altLang="en-US" dirty="0"/>
          </a:p>
        </p:txBody>
      </p:sp>
      <p:sp>
        <p:nvSpPr>
          <p:cNvPr id="4" name="投影片編號版面配置區 3">
            <a:extLst>
              <a:ext uri="{FF2B5EF4-FFF2-40B4-BE49-F238E27FC236}">
                <a16:creationId xmlns:a16="http://schemas.microsoft.com/office/drawing/2014/main" id="{C48E23A6-299C-4164-B8FA-F1AE5D6760E4}"/>
              </a:ext>
            </a:extLst>
          </p:cNvPr>
          <p:cNvSpPr>
            <a:spLocks noGrp="1"/>
          </p:cNvSpPr>
          <p:nvPr>
            <p:ph type="sldNum" sz="quarter" idx="12"/>
          </p:nvPr>
        </p:nvSpPr>
        <p:spPr/>
        <p:txBody>
          <a:bodyPr/>
          <a:lstStyle/>
          <a:p>
            <a:fld id="{8C04AE96-B1B9-4ED2-B3ED-30B2680CEC7B}" type="slidenum">
              <a:rPr lang="zh-TW" altLang="en-US" smtClean="0"/>
              <a:pPr/>
              <a:t>28</a:t>
            </a:fld>
            <a:endParaRPr lang="zh-TW" altLang="en-US"/>
          </a:p>
        </p:txBody>
      </p:sp>
      <p:pic>
        <p:nvPicPr>
          <p:cNvPr id="6" name="圖片 5">
            <a:extLst>
              <a:ext uri="{FF2B5EF4-FFF2-40B4-BE49-F238E27FC236}">
                <a16:creationId xmlns:a16="http://schemas.microsoft.com/office/drawing/2014/main" id="{2A0DB47F-D2D1-4DF7-8A13-2238D7CF314A}"/>
              </a:ext>
            </a:extLst>
          </p:cNvPr>
          <p:cNvPicPr>
            <a:picLocks noChangeAspect="1"/>
          </p:cNvPicPr>
          <p:nvPr/>
        </p:nvPicPr>
        <p:blipFill rotWithShape="1">
          <a:blip r:embed="rId2">
            <a:extLst>
              <a:ext uri="{28A0092B-C50C-407E-A947-70E740481C1C}">
                <a14:useLocalDpi xmlns:a14="http://schemas.microsoft.com/office/drawing/2010/main" val="0"/>
              </a:ext>
            </a:extLst>
          </a:blip>
          <a:srcRect t="17348" b="13327"/>
          <a:stretch/>
        </p:blipFill>
        <p:spPr>
          <a:xfrm>
            <a:off x="6096000" y="4195585"/>
            <a:ext cx="5046244" cy="2085509"/>
          </a:xfrm>
          <a:prstGeom prst="rect">
            <a:avLst/>
          </a:prstGeom>
        </p:spPr>
      </p:pic>
    </p:spTree>
    <p:extLst>
      <p:ext uri="{BB962C8B-B14F-4D97-AF65-F5344CB8AC3E}">
        <p14:creationId xmlns:p14="http://schemas.microsoft.com/office/powerpoint/2010/main" val="2283525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A627F-53E0-45D3-A747-3864F44FA64A}"/>
              </a:ext>
            </a:extLst>
          </p:cNvPr>
          <p:cNvSpPr>
            <a:spLocks noGrp="1"/>
          </p:cNvSpPr>
          <p:nvPr>
            <p:ph type="title"/>
          </p:nvPr>
        </p:nvSpPr>
        <p:spPr/>
        <p:txBody>
          <a:bodyPr/>
          <a:lstStyle/>
          <a:p>
            <a:r>
              <a:rPr lang="en-US" altLang="zh-TW" dirty="0"/>
              <a:t>Structure of a Block (1/2)</a:t>
            </a:r>
            <a:endParaRPr lang="zh-TW" altLang="en-US" dirty="0"/>
          </a:p>
        </p:txBody>
      </p:sp>
      <p:sp>
        <p:nvSpPr>
          <p:cNvPr id="3" name="內容版面配置區 2">
            <a:extLst>
              <a:ext uri="{FF2B5EF4-FFF2-40B4-BE49-F238E27FC236}">
                <a16:creationId xmlns:a16="http://schemas.microsoft.com/office/drawing/2014/main" id="{1441DF6F-1082-4788-AA54-10846D403972}"/>
              </a:ext>
            </a:extLst>
          </p:cNvPr>
          <p:cNvSpPr>
            <a:spLocks noGrp="1"/>
          </p:cNvSpPr>
          <p:nvPr>
            <p:ph idx="1"/>
          </p:nvPr>
        </p:nvSpPr>
        <p:spPr>
          <a:xfrm>
            <a:off x="838200" y="1381328"/>
            <a:ext cx="10515600" cy="4795635"/>
          </a:xfrm>
        </p:spPr>
        <p:txBody>
          <a:bodyPr/>
          <a:lstStyle/>
          <a:p>
            <a:pPr algn="just"/>
            <a:r>
              <a:rPr lang="en-US" altLang="zh-TW" dirty="0"/>
              <a:t>A block is a container data structure that </a:t>
            </a:r>
            <a:r>
              <a:rPr lang="en-US" altLang="zh-TW" dirty="0">
                <a:solidFill>
                  <a:srgbClr val="FF0000"/>
                </a:solidFill>
              </a:rPr>
              <a:t>aggregates transactions </a:t>
            </a:r>
            <a:r>
              <a:rPr lang="en-US" altLang="zh-TW" dirty="0"/>
              <a:t>for inclusion in the public ledger, the blockchain.</a:t>
            </a:r>
          </a:p>
          <a:p>
            <a:pPr algn="just"/>
            <a:r>
              <a:rPr lang="en-US" altLang="zh-TW" dirty="0"/>
              <a:t>The block is made of a header, containing metadata, followed by a long list of transactions that make up the bulk of its size.</a:t>
            </a:r>
            <a:endParaRPr lang="zh-TW" altLang="en-US" dirty="0"/>
          </a:p>
        </p:txBody>
      </p:sp>
      <p:sp>
        <p:nvSpPr>
          <p:cNvPr id="4" name="投影片編號版面配置區 3">
            <a:extLst>
              <a:ext uri="{FF2B5EF4-FFF2-40B4-BE49-F238E27FC236}">
                <a16:creationId xmlns:a16="http://schemas.microsoft.com/office/drawing/2014/main" id="{BD34A553-E62C-416E-BF5C-6C17EEA6E2F0}"/>
              </a:ext>
            </a:extLst>
          </p:cNvPr>
          <p:cNvSpPr>
            <a:spLocks noGrp="1"/>
          </p:cNvSpPr>
          <p:nvPr>
            <p:ph type="sldNum" sz="quarter" idx="12"/>
          </p:nvPr>
        </p:nvSpPr>
        <p:spPr/>
        <p:txBody>
          <a:bodyPr/>
          <a:lstStyle/>
          <a:p>
            <a:fld id="{8C04AE96-B1B9-4ED2-B3ED-30B2680CEC7B}" type="slidenum">
              <a:rPr lang="zh-TW" altLang="en-US" smtClean="0"/>
              <a:pPr/>
              <a:t>29</a:t>
            </a:fld>
            <a:endParaRPr lang="zh-TW" altLang="en-US"/>
          </a:p>
        </p:txBody>
      </p:sp>
      <p:pic>
        <p:nvPicPr>
          <p:cNvPr id="5" name="圖片 4">
            <a:extLst>
              <a:ext uri="{FF2B5EF4-FFF2-40B4-BE49-F238E27FC236}">
                <a16:creationId xmlns:a16="http://schemas.microsoft.com/office/drawing/2014/main" id="{EBD50B82-337E-426B-8250-73F41A610DCC}"/>
              </a:ext>
            </a:extLst>
          </p:cNvPr>
          <p:cNvPicPr>
            <a:picLocks noChangeAspect="1"/>
          </p:cNvPicPr>
          <p:nvPr/>
        </p:nvPicPr>
        <p:blipFill>
          <a:blip r:embed="rId2"/>
          <a:stretch>
            <a:fillRect/>
          </a:stretch>
        </p:blipFill>
        <p:spPr>
          <a:xfrm>
            <a:off x="2191151" y="3280507"/>
            <a:ext cx="7809698" cy="3075843"/>
          </a:xfrm>
          <a:prstGeom prst="rect">
            <a:avLst/>
          </a:prstGeom>
        </p:spPr>
      </p:pic>
      <p:sp>
        <p:nvSpPr>
          <p:cNvPr id="6" name="矩形 5">
            <a:extLst>
              <a:ext uri="{FF2B5EF4-FFF2-40B4-BE49-F238E27FC236}">
                <a16:creationId xmlns:a16="http://schemas.microsoft.com/office/drawing/2014/main" id="{89545B3D-73B7-4377-82BD-FA0FD0EC3441}"/>
              </a:ext>
            </a:extLst>
          </p:cNvPr>
          <p:cNvSpPr/>
          <p:nvPr/>
        </p:nvSpPr>
        <p:spPr>
          <a:xfrm>
            <a:off x="3937001" y="4902200"/>
            <a:ext cx="1238250" cy="2413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31FA58A2-4DCF-476F-9D71-7C3155EDFB92}"/>
              </a:ext>
            </a:extLst>
          </p:cNvPr>
          <p:cNvSpPr/>
          <p:nvPr/>
        </p:nvSpPr>
        <p:spPr>
          <a:xfrm>
            <a:off x="3937001" y="5942013"/>
            <a:ext cx="1130299" cy="2413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7256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43600E-CEBB-4443-9F66-E97808B56207}"/>
              </a:ext>
            </a:extLst>
          </p:cNvPr>
          <p:cNvSpPr>
            <a:spLocks noGrp="1"/>
          </p:cNvSpPr>
          <p:nvPr>
            <p:ph type="title"/>
          </p:nvPr>
        </p:nvSpPr>
        <p:spPr/>
        <p:txBody>
          <a:bodyPr/>
          <a:lstStyle/>
          <a:p>
            <a:r>
              <a:rPr lang="en-US" altLang="zh-TW" dirty="0"/>
              <a:t>Peer-to-Peer Network Architecture (2/2)</a:t>
            </a:r>
            <a:endParaRPr lang="zh-TW" altLang="en-US" dirty="0"/>
          </a:p>
        </p:txBody>
      </p:sp>
      <p:sp>
        <p:nvSpPr>
          <p:cNvPr id="3" name="內容版面配置區 2">
            <a:extLst>
              <a:ext uri="{FF2B5EF4-FFF2-40B4-BE49-F238E27FC236}">
                <a16:creationId xmlns:a16="http://schemas.microsoft.com/office/drawing/2014/main" id="{ECFF2332-FF02-48E9-A88E-5B4CAF1A1FF0}"/>
              </a:ext>
            </a:extLst>
          </p:cNvPr>
          <p:cNvSpPr>
            <a:spLocks noGrp="1"/>
          </p:cNvSpPr>
          <p:nvPr>
            <p:ph idx="1"/>
          </p:nvPr>
        </p:nvSpPr>
        <p:spPr/>
        <p:txBody>
          <a:bodyPr/>
          <a:lstStyle/>
          <a:p>
            <a:pPr algn="just">
              <a:spcBef>
                <a:spcPts val="1200"/>
              </a:spcBef>
            </a:pPr>
            <a:r>
              <a:rPr lang="en-US" altLang="zh-TW" dirty="0"/>
              <a:t>In addition to the bitcoin P2P protocol, there are other protocols such as Stratum that are used for mining and lightweight or mobile wallets. </a:t>
            </a:r>
          </a:p>
          <a:p>
            <a:pPr lvl="1" algn="just">
              <a:spcBef>
                <a:spcPts val="1200"/>
              </a:spcBef>
            </a:pPr>
            <a:r>
              <a:rPr lang="en-US" altLang="zh-TW" dirty="0"/>
              <a:t>These additional protocols are </a:t>
            </a:r>
            <a:r>
              <a:rPr lang="en-US" altLang="zh-TW" dirty="0">
                <a:solidFill>
                  <a:srgbClr val="0000FF"/>
                </a:solidFill>
              </a:rPr>
              <a:t>provided by gateway routing servers </a:t>
            </a:r>
            <a:r>
              <a:rPr lang="en-US" altLang="zh-TW" dirty="0"/>
              <a:t>that access the bitcoin network using the bitcoin P2P protocol and then extend that network to nodes running other protocols.</a:t>
            </a:r>
          </a:p>
          <a:p>
            <a:pPr lvl="1" algn="just">
              <a:spcBef>
                <a:spcPts val="1200"/>
              </a:spcBef>
            </a:pPr>
            <a:r>
              <a:rPr lang="en-US" altLang="zh-TW" dirty="0"/>
              <a:t>For example, Stratum servers connect Stratum mining nodes via the Stratum protocol to the main bitcoin network and bridge the Stratum protocol to the bitcoin P2P protocol.</a:t>
            </a:r>
          </a:p>
          <a:p>
            <a:pPr lvl="1" algn="just">
              <a:spcBef>
                <a:spcPts val="1200"/>
              </a:spcBef>
            </a:pPr>
            <a:r>
              <a:rPr lang="en-US" altLang="zh-TW" dirty="0"/>
              <a:t>We use the term “extended bitcoin network” to refer to the overall network that includes the bitcoin P2P protocol, pool-mining protocols, the Stratum protocol, and any other related protocols connecting the components of the bitcoin system.</a:t>
            </a:r>
            <a:endParaRPr lang="zh-TW" altLang="en-US" dirty="0"/>
          </a:p>
        </p:txBody>
      </p:sp>
      <p:sp>
        <p:nvSpPr>
          <p:cNvPr id="4" name="投影片編號版面配置區 3">
            <a:extLst>
              <a:ext uri="{FF2B5EF4-FFF2-40B4-BE49-F238E27FC236}">
                <a16:creationId xmlns:a16="http://schemas.microsoft.com/office/drawing/2014/main" id="{7FFEBF4A-C88A-4F83-8CF2-99DBF52EFFA9}"/>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Tree>
    <p:extLst>
      <p:ext uri="{BB962C8B-B14F-4D97-AF65-F5344CB8AC3E}">
        <p14:creationId xmlns:p14="http://schemas.microsoft.com/office/powerpoint/2010/main" val="4016887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A627F-53E0-45D3-A747-3864F44FA64A}"/>
              </a:ext>
            </a:extLst>
          </p:cNvPr>
          <p:cNvSpPr>
            <a:spLocks noGrp="1"/>
          </p:cNvSpPr>
          <p:nvPr>
            <p:ph type="title"/>
          </p:nvPr>
        </p:nvSpPr>
        <p:spPr/>
        <p:txBody>
          <a:bodyPr/>
          <a:lstStyle/>
          <a:p>
            <a:r>
              <a:rPr lang="en-US" altLang="zh-TW" dirty="0"/>
              <a:t>Structure of a Block (2/2)</a:t>
            </a:r>
            <a:endParaRPr lang="zh-TW" altLang="en-US" dirty="0"/>
          </a:p>
        </p:txBody>
      </p:sp>
      <p:pic>
        <p:nvPicPr>
          <p:cNvPr id="5" name="內容版面配置區 4">
            <a:extLst>
              <a:ext uri="{FF2B5EF4-FFF2-40B4-BE49-F238E27FC236}">
                <a16:creationId xmlns:a16="http://schemas.microsoft.com/office/drawing/2014/main" id="{4D698C1D-5EED-4A47-8D6C-7C78FCCEA2F3}"/>
              </a:ext>
            </a:extLst>
          </p:cNvPr>
          <p:cNvPicPr>
            <a:picLocks noGrp="1" noChangeAspect="1"/>
          </p:cNvPicPr>
          <p:nvPr>
            <p:ph idx="1"/>
          </p:nvPr>
        </p:nvPicPr>
        <p:blipFill>
          <a:blip r:embed="rId2"/>
          <a:stretch>
            <a:fillRect/>
          </a:stretch>
        </p:blipFill>
        <p:spPr>
          <a:xfrm>
            <a:off x="1883409" y="1366939"/>
            <a:ext cx="8829442" cy="5138312"/>
          </a:xfrm>
          <a:prstGeom prst="rect">
            <a:avLst/>
          </a:prstGeom>
        </p:spPr>
      </p:pic>
      <p:sp>
        <p:nvSpPr>
          <p:cNvPr id="4" name="投影片編號版面配置區 3">
            <a:extLst>
              <a:ext uri="{FF2B5EF4-FFF2-40B4-BE49-F238E27FC236}">
                <a16:creationId xmlns:a16="http://schemas.microsoft.com/office/drawing/2014/main" id="{BD34A553-E62C-416E-BF5C-6C17EEA6E2F0}"/>
              </a:ext>
            </a:extLst>
          </p:cNvPr>
          <p:cNvSpPr>
            <a:spLocks noGrp="1"/>
          </p:cNvSpPr>
          <p:nvPr>
            <p:ph type="sldNum" sz="quarter" idx="12"/>
          </p:nvPr>
        </p:nvSpPr>
        <p:spPr/>
        <p:txBody>
          <a:bodyPr/>
          <a:lstStyle/>
          <a:p>
            <a:fld id="{8C04AE96-B1B9-4ED2-B3ED-30B2680CEC7B}" type="slidenum">
              <a:rPr lang="zh-TW" altLang="en-US" smtClean="0"/>
              <a:pPr/>
              <a:t>30</a:t>
            </a:fld>
            <a:endParaRPr lang="zh-TW" altLang="en-US"/>
          </a:p>
        </p:txBody>
      </p:sp>
      <p:sp>
        <p:nvSpPr>
          <p:cNvPr id="6" name="矩形 5">
            <a:extLst>
              <a:ext uri="{FF2B5EF4-FFF2-40B4-BE49-F238E27FC236}">
                <a16:creationId xmlns:a16="http://schemas.microsoft.com/office/drawing/2014/main" id="{18D627C4-1D46-4B20-8BF1-89751A9C954E}"/>
              </a:ext>
            </a:extLst>
          </p:cNvPr>
          <p:cNvSpPr/>
          <p:nvPr/>
        </p:nvSpPr>
        <p:spPr>
          <a:xfrm>
            <a:off x="329463" y="4967257"/>
            <a:ext cx="1354188" cy="923330"/>
          </a:xfrm>
          <a:prstGeom prst="rect">
            <a:avLst/>
          </a:prstGeom>
        </p:spPr>
        <p:txBody>
          <a:bodyPr wrap="square">
            <a:spAutoFit/>
          </a:bodyPr>
          <a:lstStyle/>
          <a:p>
            <a:pPr algn="ctr"/>
            <a:r>
              <a:rPr lang="en-US" altLang="zh-TW" dirty="0"/>
              <a:t>Relate to the </a:t>
            </a:r>
            <a:r>
              <a:rPr lang="en-US" altLang="zh-TW" dirty="0">
                <a:solidFill>
                  <a:srgbClr val="0070C0"/>
                </a:solidFill>
              </a:rPr>
              <a:t>mining competition</a:t>
            </a:r>
            <a:endParaRPr lang="zh-TW" altLang="en-US" dirty="0">
              <a:solidFill>
                <a:srgbClr val="0070C0"/>
              </a:solidFill>
            </a:endParaRPr>
          </a:p>
        </p:txBody>
      </p:sp>
      <p:sp>
        <p:nvSpPr>
          <p:cNvPr id="7" name="左大括弧 6">
            <a:extLst>
              <a:ext uri="{FF2B5EF4-FFF2-40B4-BE49-F238E27FC236}">
                <a16:creationId xmlns:a16="http://schemas.microsoft.com/office/drawing/2014/main" id="{4119F6B8-B882-4009-8EA0-7884EE77084C}"/>
              </a:ext>
            </a:extLst>
          </p:cNvPr>
          <p:cNvSpPr/>
          <p:nvPr/>
        </p:nvSpPr>
        <p:spPr>
          <a:xfrm>
            <a:off x="1617044" y="4505244"/>
            <a:ext cx="266365" cy="1851727"/>
          </a:xfrm>
          <a:prstGeom prst="leftBrace">
            <a:avLst>
              <a:gd name="adj1" fmla="val 661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D2300BBF-7560-4FB5-A110-85EFC05D3456}"/>
              </a:ext>
            </a:extLst>
          </p:cNvPr>
          <p:cNvSpPr/>
          <p:nvPr/>
        </p:nvSpPr>
        <p:spPr>
          <a:xfrm>
            <a:off x="2806810" y="4015409"/>
            <a:ext cx="1184745" cy="25444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2C56CD98-1F39-4C06-B40E-C755C0444A0E}"/>
              </a:ext>
            </a:extLst>
          </p:cNvPr>
          <p:cNvCxnSpPr/>
          <p:nvPr/>
        </p:nvCxnSpPr>
        <p:spPr>
          <a:xfrm>
            <a:off x="4675367" y="4269850"/>
            <a:ext cx="5565913"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C458F1F-8A5E-4BE5-8FDA-22F79E757C97}"/>
              </a:ext>
            </a:extLst>
          </p:cNvPr>
          <p:cNvSpPr/>
          <p:nvPr/>
        </p:nvSpPr>
        <p:spPr>
          <a:xfrm>
            <a:off x="5636637" y="1390954"/>
            <a:ext cx="1649687" cy="3608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69088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A627F-53E0-45D3-A747-3864F44FA64A}"/>
              </a:ext>
            </a:extLst>
          </p:cNvPr>
          <p:cNvSpPr>
            <a:spLocks noGrp="1"/>
          </p:cNvSpPr>
          <p:nvPr>
            <p:ph type="title"/>
          </p:nvPr>
        </p:nvSpPr>
        <p:spPr/>
        <p:txBody>
          <a:bodyPr/>
          <a:lstStyle/>
          <a:p>
            <a:r>
              <a:rPr lang="en-US" altLang="zh-TW" dirty="0"/>
              <a:t>Block Identifiers</a:t>
            </a:r>
            <a:endParaRPr lang="zh-TW" altLang="en-US" dirty="0"/>
          </a:p>
        </p:txBody>
      </p:sp>
      <p:sp>
        <p:nvSpPr>
          <p:cNvPr id="3" name="內容版面配置區 2">
            <a:extLst>
              <a:ext uri="{FF2B5EF4-FFF2-40B4-BE49-F238E27FC236}">
                <a16:creationId xmlns:a16="http://schemas.microsoft.com/office/drawing/2014/main" id="{1441DF6F-1082-4788-AA54-10846D403972}"/>
              </a:ext>
            </a:extLst>
          </p:cNvPr>
          <p:cNvSpPr>
            <a:spLocks noGrp="1"/>
          </p:cNvSpPr>
          <p:nvPr>
            <p:ph idx="1"/>
          </p:nvPr>
        </p:nvSpPr>
        <p:spPr>
          <a:xfrm>
            <a:off x="838200" y="1381328"/>
            <a:ext cx="10515600" cy="4975022"/>
          </a:xfrm>
        </p:spPr>
        <p:txBody>
          <a:bodyPr>
            <a:normAutofit/>
          </a:bodyPr>
          <a:lstStyle/>
          <a:p>
            <a:pPr>
              <a:spcBef>
                <a:spcPts val="600"/>
              </a:spcBef>
            </a:pPr>
            <a:r>
              <a:rPr lang="en-US" altLang="zh-TW" dirty="0"/>
              <a:t>Block Header Hash</a:t>
            </a:r>
          </a:p>
          <a:p>
            <a:pPr lvl="1" algn="just">
              <a:spcBef>
                <a:spcPts val="1200"/>
              </a:spcBef>
            </a:pPr>
            <a:r>
              <a:rPr lang="en-US" altLang="zh-TW" dirty="0"/>
              <a:t>The primary identifier of a block is its cryptographic hash, a digital fingerprint, made by </a:t>
            </a:r>
            <a:r>
              <a:rPr lang="en-US" altLang="zh-TW" dirty="0">
                <a:solidFill>
                  <a:srgbClr val="0000FF"/>
                </a:solidFill>
              </a:rPr>
              <a:t>hashing the block header</a:t>
            </a:r>
            <a:r>
              <a:rPr lang="en-US" altLang="zh-TW" dirty="0"/>
              <a:t> </a:t>
            </a:r>
            <a:r>
              <a:rPr lang="en-US" altLang="zh-TW" dirty="0">
                <a:solidFill>
                  <a:srgbClr val="FF0000"/>
                </a:solidFill>
              </a:rPr>
              <a:t>twice through the SHA256</a:t>
            </a:r>
            <a:r>
              <a:rPr lang="en-US" altLang="zh-TW" dirty="0"/>
              <a:t> algorithm.</a:t>
            </a:r>
          </a:p>
          <a:p>
            <a:pPr lvl="1" algn="just">
              <a:spcBef>
                <a:spcPts val="1200"/>
              </a:spcBef>
            </a:pPr>
            <a:r>
              <a:rPr lang="en-US" altLang="zh-TW" dirty="0"/>
              <a:t>Note that </a:t>
            </a:r>
            <a:r>
              <a:rPr lang="en-US" altLang="zh-TW" dirty="0">
                <a:solidFill>
                  <a:srgbClr val="0070C0"/>
                </a:solidFill>
              </a:rPr>
              <a:t>the block header hash is not actually included inside the block’s data structure</a:t>
            </a:r>
            <a:r>
              <a:rPr lang="en-US" altLang="zh-TW" dirty="0"/>
              <a:t>. It is computed by each node as the block is received from the network. (Might be stored in a separate database table to facilitate indexing.)</a:t>
            </a:r>
          </a:p>
          <a:p>
            <a:pPr algn="just">
              <a:spcBef>
                <a:spcPts val="1200"/>
              </a:spcBef>
            </a:pPr>
            <a:r>
              <a:rPr lang="en-US" altLang="zh-TW" dirty="0"/>
              <a:t>Block Height</a:t>
            </a:r>
          </a:p>
          <a:p>
            <a:pPr lvl="1" algn="just">
              <a:spcBef>
                <a:spcPts val="1200"/>
              </a:spcBef>
            </a:pPr>
            <a:r>
              <a:rPr lang="en-US" altLang="zh-TW" dirty="0"/>
              <a:t>A second way to identify a block is by its </a:t>
            </a:r>
            <a:r>
              <a:rPr lang="en-US" altLang="zh-TW" dirty="0">
                <a:solidFill>
                  <a:srgbClr val="FF0000"/>
                </a:solidFill>
              </a:rPr>
              <a:t>position in the blockchain</a:t>
            </a:r>
            <a:r>
              <a:rPr lang="en-US" altLang="zh-TW" dirty="0"/>
              <a:t>, called the block height.</a:t>
            </a:r>
          </a:p>
          <a:p>
            <a:pPr lvl="1" algn="just">
              <a:spcBef>
                <a:spcPts val="1200"/>
              </a:spcBef>
            </a:pPr>
            <a:r>
              <a:rPr lang="en-US" altLang="zh-TW" dirty="0"/>
              <a:t>Unlike the block hash, the block height is </a:t>
            </a:r>
            <a:r>
              <a:rPr lang="en-US" altLang="zh-TW" dirty="0">
                <a:solidFill>
                  <a:srgbClr val="0070C0"/>
                </a:solidFill>
              </a:rPr>
              <a:t>not a unique identifier</a:t>
            </a:r>
            <a:r>
              <a:rPr lang="en-US" altLang="zh-TW" dirty="0"/>
              <a:t>. Two or more blocks might have the same block height, competing for the same position in the blockchain. (Blockchain Forks)</a:t>
            </a:r>
            <a:endParaRPr lang="zh-TW" altLang="en-US" dirty="0"/>
          </a:p>
        </p:txBody>
      </p:sp>
      <p:sp>
        <p:nvSpPr>
          <p:cNvPr id="4" name="投影片編號版面配置區 3">
            <a:extLst>
              <a:ext uri="{FF2B5EF4-FFF2-40B4-BE49-F238E27FC236}">
                <a16:creationId xmlns:a16="http://schemas.microsoft.com/office/drawing/2014/main" id="{BD34A553-E62C-416E-BF5C-6C17EEA6E2F0}"/>
              </a:ext>
            </a:extLst>
          </p:cNvPr>
          <p:cNvSpPr>
            <a:spLocks noGrp="1"/>
          </p:cNvSpPr>
          <p:nvPr>
            <p:ph type="sldNum" sz="quarter" idx="12"/>
          </p:nvPr>
        </p:nvSpPr>
        <p:spPr/>
        <p:txBody>
          <a:bodyPr/>
          <a:lstStyle/>
          <a:p>
            <a:fld id="{8C04AE96-B1B9-4ED2-B3ED-30B2680CEC7B}" type="slidenum">
              <a:rPr lang="zh-TW" altLang="en-US" smtClean="0"/>
              <a:pPr/>
              <a:t>31</a:t>
            </a:fld>
            <a:endParaRPr lang="zh-TW" altLang="en-US"/>
          </a:p>
        </p:txBody>
      </p:sp>
    </p:spTree>
    <p:extLst>
      <p:ext uri="{BB962C8B-B14F-4D97-AF65-F5344CB8AC3E}">
        <p14:creationId xmlns:p14="http://schemas.microsoft.com/office/powerpoint/2010/main" val="1405956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282D4F-77E0-4D14-9E78-039919CEC14C}"/>
              </a:ext>
            </a:extLst>
          </p:cNvPr>
          <p:cNvSpPr>
            <a:spLocks noGrp="1"/>
          </p:cNvSpPr>
          <p:nvPr>
            <p:ph type="title"/>
          </p:nvPr>
        </p:nvSpPr>
        <p:spPr/>
        <p:txBody>
          <a:bodyPr/>
          <a:lstStyle/>
          <a:p>
            <a:r>
              <a:rPr lang="en-US" altLang="zh-TW" dirty="0"/>
              <a:t>The Genesis Block</a:t>
            </a:r>
            <a:endParaRPr lang="zh-TW" altLang="en-US" dirty="0"/>
          </a:p>
        </p:txBody>
      </p:sp>
      <p:sp>
        <p:nvSpPr>
          <p:cNvPr id="3" name="內容版面配置區 2">
            <a:extLst>
              <a:ext uri="{FF2B5EF4-FFF2-40B4-BE49-F238E27FC236}">
                <a16:creationId xmlns:a16="http://schemas.microsoft.com/office/drawing/2014/main" id="{EFD04F23-9907-4641-B09D-15D6E6396A16}"/>
              </a:ext>
            </a:extLst>
          </p:cNvPr>
          <p:cNvSpPr>
            <a:spLocks noGrp="1"/>
          </p:cNvSpPr>
          <p:nvPr>
            <p:ph idx="1"/>
          </p:nvPr>
        </p:nvSpPr>
        <p:spPr>
          <a:xfrm>
            <a:off x="838200" y="1260909"/>
            <a:ext cx="10515600" cy="5095441"/>
          </a:xfrm>
        </p:spPr>
        <p:txBody>
          <a:bodyPr>
            <a:normAutofit/>
          </a:bodyPr>
          <a:lstStyle/>
          <a:p>
            <a:pPr algn="just">
              <a:spcBef>
                <a:spcPts val="1200"/>
              </a:spcBef>
            </a:pPr>
            <a:r>
              <a:rPr lang="en-US" altLang="zh-TW" dirty="0"/>
              <a:t>The first block in the blockchain is called the genesis block and was created in 2009. It is the common ancestor of all the blocks in the blockchain, meaning that if you start at any block and follow the chain backward in time, you will eventually arrive at the genesis block.</a:t>
            </a:r>
          </a:p>
          <a:p>
            <a:pPr algn="just">
              <a:spcBef>
                <a:spcPts val="1200"/>
              </a:spcBef>
            </a:pPr>
            <a:r>
              <a:rPr lang="en-US" altLang="zh-TW" dirty="0"/>
              <a:t>Every node always starts with a blockchain of at least one block because </a:t>
            </a:r>
            <a:r>
              <a:rPr lang="en-US" altLang="zh-TW" dirty="0">
                <a:solidFill>
                  <a:srgbClr val="0070C0"/>
                </a:solidFill>
              </a:rPr>
              <a:t>the genesis block is statically encoded within the bitcoin client software, such that it cannot be altered</a:t>
            </a:r>
            <a:r>
              <a:rPr lang="en-US" altLang="zh-TW" dirty="0"/>
              <a:t>.</a:t>
            </a:r>
          </a:p>
          <a:p>
            <a:pPr algn="just">
              <a:spcBef>
                <a:spcPts val="1200"/>
              </a:spcBef>
            </a:pPr>
            <a:r>
              <a:rPr lang="en-US" altLang="zh-TW" dirty="0"/>
              <a:t>The genesis block contains a hidden message within it. The </a:t>
            </a:r>
            <a:r>
              <a:rPr lang="en-US" altLang="zh-TW" dirty="0" err="1"/>
              <a:t>coinbase</a:t>
            </a:r>
            <a:r>
              <a:rPr lang="en-US" altLang="zh-TW" dirty="0"/>
              <a:t> transaction input contains the text “The Times 03/Jan/2009 Chancellor on brink of second bailout for banks.” This message was intended to offer proof of the earliest date this block was created, by referencing the headline of the British newspaper The Times.</a:t>
            </a:r>
            <a:endParaRPr lang="zh-TW" altLang="en-US" dirty="0"/>
          </a:p>
        </p:txBody>
      </p:sp>
      <p:sp>
        <p:nvSpPr>
          <p:cNvPr id="4" name="投影片編號版面配置區 3">
            <a:extLst>
              <a:ext uri="{FF2B5EF4-FFF2-40B4-BE49-F238E27FC236}">
                <a16:creationId xmlns:a16="http://schemas.microsoft.com/office/drawing/2014/main" id="{DF374F18-9A96-476E-86FE-3DBC31DEC719}"/>
              </a:ext>
            </a:extLst>
          </p:cNvPr>
          <p:cNvSpPr>
            <a:spLocks noGrp="1"/>
          </p:cNvSpPr>
          <p:nvPr>
            <p:ph type="sldNum" sz="quarter" idx="12"/>
          </p:nvPr>
        </p:nvSpPr>
        <p:spPr/>
        <p:txBody>
          <a:bodyPr/>
          <a:lstStyle/>
          <a:p>
            <a:fld id="{8C04AE96-B1B9-4ED2-B3ED-30B2680CEC7B}" type="slidenum">
              <a:rPr lang="zh-TW" altLang="en-US" smtClean="0"/>
              <a:pPr/>
              <a:t>32</a:t>
            </a:fld>
            <a:endParaRPr lang="zh-TW" altLang="en-US"/>
          </a:p>
        </p:txBody>
      </p:sp>
    </p:spTree>
    <p:extLst>
      <p:ext uri="{BB962C8B-B14F-4D97-AF65-F5344CB8AC3E}">
        <p14:creationId xmlns:p14="http://schemas.microsoft.com/office/powerpoint/2010/main" val="542612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A778B-52EC-4EF5-B634-9BE9AB7D3E19}"/>
              </a:ext>
            </a:extLst>
          </p:cNvPr>
          <p:cNvSpPr>
            <a:spLocks noGrp="1"/>
          </p:cNvSpPr>
          <p:nvPr>
            <p:ph type="title"/>
          </p:nvPr>
        </p:nvSpPr>
        <p:spPr>
          <a:xfrm>
            <a:off x="838200" y="365125"/>
            <a:ext cx="10515600" cy="1016203"/>
          </a:xfrm>
        </p:spPr>
        <p:txBody>
          <a:bodyPr/>
          <a:lstStyle/>
          <a:p>
            <a:r>
              <a:rPr lang="en-US" altLang="zh-TW" dirty="0"/>
              <a:t>Linking Blocks in the Blockchain (1/2)</a:t>
            </a:r>
            <a:endParaRPr lang="zh-TW" altLang="en-US" dirty="0"/>
          </a:p>
        </p:txBody>
      </p:sp>
      <p:sp>
        <p:nvSpPr>
          <p:cNvPr id="3" name="內容版面配置區 2">
            <a:extLst>
              <a:ext uri="{FF2B5EF4-FFF2-40B4-BE49-F238E27FC236}">
                <a16:creationId xmlns:a16="http://schemas.microsoft.com/office/drawing/2014/main" id="{4D322C74-4B64-406D-AD30-29D6531D0372}"/>
              </a:ext>
            </a:extLst>
          </p:cNvPr>
          <p:cNvSpPr>
            <a:spLocks noGrp="1"/>
          </p:cNvSpPr>
          <p:nvPr>
            <p:ph idx="1"/>
          </p:nvPr>
        </p:nvSpPr>
        <p:spPr>
          <a:xfrm>
            <a:off x="838199" y="1488332"/>
            <a:ext cx="10515600" cy="4868018"/>
          </a:xfrm>
        </p:spPr>
        <p:txBody>
          <a:bodyPr>
            <a:normAutofit/>
          </a:bodyPr>
          <a:lstStyle/>
          <a:p>
            <a:pPr algn="just">
              <a:spcBef>
                <a:spcPts val="1200"/>
              </a:spcBef>
            </a:pPr>
            <a:r>
              <a:rPr lang="en-US" altLang="zh-TW" dirty="0"/>
              <a:t>As a node receives incoming blocks from the network, it will validate these blocks and then link them to the existing blockchain. </a:t>
            </a:r>
          </a:p>
          <a:p>
            <a:pPr algn="just">
              <a:spcBef>
                <a:spcPts val="1200"/>
              </a:spcBef>
            </a:pPr>
            <a:r>
              <a:rPr lang="en-US" altLang="zh-TW" dirty="0"/>
              <a:t>For example</a:t>
            </a:r>
          </a:p>
          <a:p>
            <a:pPr lvl="1" algn="just">
              <a:spcBef>
                <a:spcPts val="1200"/>
              </a:spcBef>
            </a:pPr>
            <a:r>
              <a:rPr lang="en-US" altLang="zh-TW" dirty="0"/>
              <a:t>A node has 277,314 blocks in the local copy of the blockchain. The last block the node knows about is block 277,314, with its block header hash. The bitcoin node then receives a new block from the network.</a:t>
            </a:r>
          </a:p>
          <a:p>
            <a:pPr lvl="1" algn="just">
              <a:spcBef>
                <a:spcPts val="1200"/>
              </a:spcBef>
            </a:pPr>
            <a:r>
              <a:rPr lang="en-US" altLang="zh-TW" dirty="0"/>
              <a:t>Looking at this new block, the node finds the </a:t>
            </a:r>
            <a:r>
              <a:rPr lang="en-US" altLang="zh-TW" i="1" dirty="0">
                <a:solidFill>
                  <a:srgbClr val="0070C0"/>
                </a:solidFill>
              </a:rPr>
              <a:t>previousblockhash</a:t>
            </a:r>
            <a:r>
              <a:rPr lang="en-US" altLang="zh-TW" dirty="0"/>
              <a:t> field, which contains the hash of its parent block. It is a hash known to the node, that of the last block on the chain at height 277,314. Therefore, this new block is a child of the last block on the chain and extends the existing blockchain. The node adds this new block to the end of the chain, making the blockchain longer with a new height of 277,315.</a:t>
            </a:r>
          </a:p>
          <a:p>
            <a:pPr algn="just"/>
            <a:endParaRPr lang="zh-TW" altLang="en-US" dirty="0"/>
          </a:p>
        </p:txBody>
      </p:sp>
      <p:sp>
        <p:nvSpPr>
          <p:cNvPr id="4" name="投影片編號版面配置區 3">
            <a:extLst>
              <a:ext uri="{FF2B5EF4-FFF2-40B4-BE49-F238E27FC236}">
                <a16:creationId xmlns:a16="http://schemas.microsoft.com/office/drawing/2014/main" id="{44335B90-8FA8-42B1-96B1-F3430DDB3376}"/>
              </a:ext>
            </a:extLst>
          </p:cNvPr>
          <p:cNvSpPr>
            <a:spLocks noGrp="1"/>
          </p:cNvSpPr>
          <p:nvPr>
            <p:ph type="sldNum" sz="quarter" idx="12"/>
          </p:nvPr>
        </p:nvSpPr>
        <p:spPr/>
        <p:txBody>
          <a:bodyPr/>
          <a:lstStyle/>
          <a:p>
            <a:fld id="{8C04AE96-B1B9-4ED2-B3ED-30B2680CEC7B}" type="slidenum">
              <a:rPr lang="zh-TW" altLang="en-US" smtClean="0"/>
              <a:pPr/>
              <a:t>33</a:t>
            </a:fld>
            <a:endParaRPr lang="zh-TW" altLang="en-US"/>
          </a:p>
        </p:txBody>
      </p:sp>
    </p:spTree>
    <p:extLst>
      <p:ext uri="{BB962C8B-B14F-4D97-AF65-F5344CB8AC3E}">
        <p14:creationId xmlns:p14="http://schemas.microsoft.com/office/powerpoint/2010/main" val="1015973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4A778B-52EC-4EF5-B634-9BE9AB7D3E19}"/>
              </a:ext>
            </a:extLst>
          </p:cNvPr>
          <p:cNvSpPr>
            <a:spLocks noGrp="1"/>
          </p:cNvSpPr>
          <p:nvPr>
            <p:ph type="title"/>
          </p:nvPr>
        </p:nvSpPr>
        <p:spPr/>
        <p:txBody>
          <a:bodyPr/>
          <a:lstStyle/>
          <a:p>
            <a:r>
              <a:rPr lang="en-US" altLang="zh-TW" dirty="0"/>
              <a:t>Linking Blocks in the Blockchain (2/2)</a:t>
            </a:r>
            <a:endParaRPr lang="zh-TW" altLang="en-US" dirty="0"/>
          </a:p>
        </p:txBody>
      </p:sp>
      <p:pic>
        <p:nvPicPr>
          <p:cNvPr id="6" name="內容版面配置區 5">
            <a:extLst>
              <a:ext uri="{FF2B5EF4-FFF2-40B4-BE49-F238E27FC236}">
                <a16:creationId xmlns:a16="http://schemas.microsoft.com/office/drawing/2014/main" id="{B38655BC-9BE0-4009-9B3D-9326BB713C8A}"/>
              </a:ext>
            </a:extLst>
          </p:cNvPr>
          <p:cNvPicPr>
            <a:picLocks noGrp="1" noChangeAspect="1"/>
          </p:cNvPicPr>
          <p:nvPr>
            <p:ph idx="1"/>
          </p:nvPr>
        </p:nvPicPr>
        <p:blipFill>
          <a:blip r:embed="rId2"/>
          <a:stretch>
            <a:fillRect/>
          </a:stretch>
        </p:blipFill>
        <p:spPr>
          <a:xfrm>
            <a:off x="1039440" y="1489075"/>
            <a:ext cx="10113120" cy="4687888"/>
          </a:xfrm>
          <a:prstGeom prst="rect">
            <a:avLst/>
          </a:prstGeom>
        </p:spPr>
      </p:pic>
      <p:sp>
        <p:nvSpPr>
          <p:cNvPr id="4" name="投影片編號版面配置區 3">
            <a:extLst>
              <a:ext uri="{FF2B5EF4-FFF2-40B4-BE49-F238E27FC236}">
                <a16:creationId xmlns:a16="http://schemas.microsoft.com/office/drawing/2014/main" id="{44335B90-8FA8-42B1-96B1-F3430DDB3376}"/>
              </a:ext>
            </a:extLst>
          </p:cNvPr>
          <p:cNvSpPr>
            <a:spLocks noGrp="1"/>
          </p:cNvSpPr>
          <p:nvPr>
            <p:ph type="sldNum" sz="quarter" idx="12"/>
          </p:nvPr>
        </p:nvSpPr>
        <p:spPr/>
        <p:txBody>
          <a:bodyPr/>
          <a:lstStyle/>
          <a:p>
            <a:fld id="{8C04AE96-B1B9-4ED2-B3ED-30B2680CEC7B}" type="slidenum">
              <a:rPr lang="zh-TW" altLang="en-US" smtClean="0"/>
              <a:pPr/>
              <a:t>34</a:t>
            </a:fld>
            <a:endParaRPr lang="zh-TW" altLang="en-US"/>
          </a:p>
        </p:txBody>
      </p:sp>
    </p:spTree>
    <p:extLst>
      <p:ext uri="{BB962C8B-B14F-4D97-AF65-F5344CB8AC3E}">
        <p14:creationId xmlns:p14="http://schemas.microsoft.com/office/powerpoint/2010/main" val="628292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E46E69-9127-4994-9B74-017A6E457149}"/>
              </a:ext>
            </a:extLst>
          </p:cNvPr>
          <p:cNvSpPr>
            <a:spLocks noGrp="1"/>
          </p:cNvSpPr>
          <p:nvPr>
            <p:ph type="title"/>
          </p:nvPr>
        </p:nvSpPr>
        <p:spPr/>
        <p:txBody>
          <a:bodyPr/>
          <a:lstStyle/>
          <a:p>
            <a:r>
              <a:rPr lang="en-US" altLang="zh-TW" dirty="0">
                <a:solidFill>
                  <a:srgbClr val="0070C0"/>
                </a:solidFill>
              </a:rPr>
              <a:t>Merkle Trees </a:t>
            </a:r>
            <a:r>
              <a:rPr lang="en-US" altLang="zh-TW" dirty="0"/>
              <a:t>(1/4)</a:t>
            </a:r>
            <a:endParaRPr lang="zh-TW" altLang="en-US" dirty="0"/>
          </a:p>
        </p:txBody>
      </p:sp>
      <p:sp>
        <p:nvSpPr>
          <p:cNvPr id="3" name="內容版面配置區 2">
            <a:extLst>
              <a:ext uri="{FF2B5EF4-FFF2-40B4-BE49-F238E27FC236}">
                <a16:creationId xmlns:a16="http://schemas.microsoft.com/office/drawing/2014/main" id="{E516764B-FDF1-4E97-8BEE-11876F539AF1}"/>
              </a:ext>
            </a:extLst>
          </p:cNvPr>
          <p:cNvSpPr>
            <a:spLocks noGrp="1"/>
          </p:cNvSpPr>
          <p:nvPr>
            <p:ph idx="1"/>
          </p:nvPr>
        </p:nvSpPr>
        <p:spPr>
          <a:xfrm>
            <a:off x="838200" y="1381327"/>
            <a:ext cx="10515600" cy="4975023"/>
          </a:xfrm>
        </p:spPr>
        <p:txBody>
          <a:bodyPr>
            <a:normAutofit/>
          </a:bodyPr>
          <a:lstStyle/>
          <a:p>
            <a:pPr algn="just"/>
            <a:r>
              <a:rPr lang="en-US" altLang="zh-TW" dirty="0"/>
              <a:t>Each block in the bitcoin blockchain contains </a:t>
            </a:r>
            <a:r>
              <a:rPr lang="en-US" altLang="zh-TW" dirty="0">
                <a:solidFill>
                  <a:srgbClr val="0000FF"/>
                </a:solidFill>
              </a:rPr>
              <a:t>a summary of all the transactions</a:t>
            </a:r>
            <a:r>
              <a:rPr lang="en-US" altLang="zh-TW" dirty="0">
                <a:solidFill>
                  <a:srgbClr val="0070C0"/>
                </a:solidFill>
              </a:rPr>
              <a:t> in the block using a </a:t>
            </a:r>
            <a:r>
              <a:rPr lang="en-US" altLang="zh-TW" dirty="0">
                <a:solidFill>
                  <a:srgbClr val="FF0000"/>
                </a:solidFill>
              </a:rPr>
              <a:t>merkle tree</a:t>
            </a:r>
            <a:r>
              <a:rPr lang="en-US" altLang="zh-TW" dirty="0"/>
              <a:t>.</a:t>
            </a:r>
          </a:p>
          <a:p>
            <a:pPr lvl="1" algn="just">
              <a:spcBef>
                <a:spcPts val="800"/>
              </a:spcBef>
            </a:pPr>
            <a:r>
              <a:rPr lang="en-US" altLang="zh-TW" dirty="0"/>
              <a:t>A merkle tree, also known as a </a:t>
            </a:r>
            <a:r>
              <a:rPr lang="en-US" altLang="zh-TW" dirty="0">
                <a:solidFill>
                  <a:srgbClr val="0000FF"/>
                </a:solidFill>
              </a:rPr>
              <a:t>binary hash tree</a:t>
            </a:r>
            <a:r>
              <a:rPr lang="en-US" altLang="zh-TW" dirty="0"/>
              <a:t>, is a data structure used for efficiently summarizing and verifying the integrity of large sets of data.</a:t>
            </a:r>
          </a:p>
          <a:p>
            <a:pPr lvl="1" algn="just">
              <a:spcBef>
                <a:spcPts val="800"/>
              </a:spcBef>
            </a:pPr>
            <a:r>
              <a:rPr lang="en-US" altLang="zh-TW" dirty="0"/>
              <a:t>Merkle trees are used in bitcoin providing a very </a:t>
            </a:r>
            <a:r>
              <a:rPr lang="en-US" altLang="zh-TW" dirty="0">
                <a:solidFill>
                  <a:srgbClr val="0070C0"/>
                </a:solidFill>
              </a:rPr>
              <a:t>efficient process to verify whether a transaction is included in a block</a:t>
            </a:r>
            <a:r>
              <a:rPr lang="en-US" altLang="zh-TW" dirty="0"/>
              <a:t>.</a:t>
            </a:r>
          </a:p>
          <a:p>
            <a:pPr lvl="1" algn="just">
              <a:spcBef>
                <a:spcPts val="800"/>
              </a:spcBef>
            </a:pPr>
            <a:r>
              <a:rPr lang="en-US" altLang="zh-TW" dirty="0"/>
              <a:t>A merkle tree is constructed by recursively hashing pairs of nodes until there is only one hash, called the root, or </a:t>
            </a:r>
            <a:r>
              <a:rPr lang="en-US" altLang="zh-TW" dirty="0">
                <a:solidFill>
                  <a:srgbClr val="FF0000"/>
                </a:solidFill>
              </a:rPr>
              <a:t>merkle root</a:t>
            </a:r>
            <a:r>
              <a:rPr lang="en-US" altLang="zh-TW" dirty="0"/>
              <a:t>. The cryptographic hash algorithm used in bitcoin’s merkle trees is SHA256 applied twice, also known as double-SHA256.</a:t>
            </a:r>
          </a:p>
          <a:p>
            <a:pPr lvl="1" algn="just">
              <a:spcBef>
                <a:spcPts val="800"/>
              </a:spcBef>
            </a:pPr>
            <a:r>
              <a:rPr lang="en-US" altLang="zh-TW" dirty="0"/>
              <a:t>When N data elements are hashed and summarized in a merkle tree, you </a:t>
            </a:r>
            <a:r>
              <a:rPr lang="en-US" altLang="zh-TW" dirty="0">
                <a:solidFill>
                  <a:srgbClr val="0070C0"/>
                </a:solidFill>
              </a:rPr>
              <a:t>can check to see if any one data element is included in the tree with </a:t>
            </a:r>
            <a:r>
              <a:rPr lang="en-US" altLang="zh-TW" dirty="0">
                <a:solidFill>
                  <a:srgbClr val="0000FF"/>
                </a:solidFill>
              </a:rPr>
              <a:t>at most 2*log (N) calculations</a:t>
            </a:r>
            <a:r>
              <a:rPr lang="en-US" altLang="zh-TW" dirty="0"/>
              <a:t>, making this a very efficient data structure.</a:t>
            </a:r>
            <a:endParaRPr lang="zh-TW" altLang="en-US" dirty="0"/>
          </a:p>
        </p:txBody>
      </p:sp>
      <p:sp>
        <p:nvSpPr>
          <p:cNvPr id="4" name="投影片編號版面配置區 3">
            <a:extLst>
              <a:ext uri="{FF2B5EF4-FFF2-40B4-BE49-F238E27FC236}">
                <a16:creationId xmlns:a16="http://schemas.microsoft.com/office/drawing/2014/main" id="{8AB0FE71-56AA-4578-B8F2-9EA911680C7B}"/>
              </a:ext>
            </a:extLst>
          </p:cNvPr>
          <p:cNvSpPr>
            <a:spLocks noGrp="1"/>
          </p:cNvSpPr>
          <p:nvPr>
            <p:ph type="sldNum" sz="quarter" idx="12"/>
          </p:nvPr>
        </p:nvSpPr>
        <p:spPr/>
        <p:txBody>
          <a:bodyPr/>
          <a:lstStyle/>
          <a:p>
            <a:fld id="{8C04AE96-B1B9-4ED2-B3ED-30B2680CEC7B}" type="slidenum">
              <a:rPr lang="zh-TW" altLang="en-US" smtClean="0"/>
              <a:pPr/>
              <a:t>35</a:t>
            </a:fld>
            <a:endParaRPr lang="zh-TW" altLang="en-US"/>
          </a:p>
        </p:txBody>
      </p:sp>
    </p:spTree>
    <p:extLst>
      <p:ext uri="{BB962C8B-B14F-4D97-AF65-F5344CB8AC3E}">
        <p14:creationId xmlns:p14="http://schemas.microsoft.com/office/powerpoint/2010/main" val="2840605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E46E69-9127-4994-9B74-017A6E457149}"/>
              </a:ext>
            </a:extLst>
          </p:cNvPr>
          <p:cNvSpPr>
            <a:spLocks noGrp="1"/>
          </p:cNvSpPr>
          <p:nvPr>
            <p:ph type="title"/>
          </p:nvPr>
        </p:nvSpPr>
        <p:spPr/>
        <p:txBody>
          <a:bodyPr/>
          <a:lstStyle/>
          <a:p>
            <a:r>
              <a:rPr lang="en-US" altLang="zh-TW" dirty="0"/>
              <a:t>Merkle Trees (2/4)</a:t>
            </a:r>
            <a:endParaRPr lang="zh-TW" altLang="en-US" dirty="0"/>
          </a:p>
        </p:txBody>
      </p:sp>
      <p:sp>
        <p:nvSpPr>
          <p:cNvPr id="4" name="投影片編號版面配置區 3">
            <a:extLst>
              <a:ext uri="{FF2B5EF4-FFF2-40B4-BE49-F238E27FC236}">
                <a16:creationId xmlns:a16="http://schemas.microsoft.com/office/drawing/2014/main" id="{8AB0FE71-56AA-4578-B8F2-9EA911680C7B}"/>
              </a:ext>
            </a:extLst>
          </p:cNvPr>
          <p:cNvSpPr>
            <a:spLocks noGrp="1"/>
          </p:cNvSpPr>
          <p:nvPr>
            <p:ph type="sldNum" sz="quarter" idx="12"/>
          </p:nvPr>
        </p:nvSpPr>
        <p:spPr/>
        <p:txBody>
          <a:bodyPr/>
          <a:lstStyle/>
          <a:p>
            <a:fld id="{8C04AE96-B1B9-4ED2-B3ED-30B2680CEC7B}" type="slidenum">
              <a:rPr lang="zh-TW" altLang="en-US" smtClean="0"/>
              <a:pPr/>
              <a:t>36</a:t>
            </a:fld>
            <a:endParaRPr lang="zh-TW" altLang="en-US"/>
          </a:p>
        </p:txBody>
      </p:sp>
      <p:pic>
        <p:nvPicPr>
          <p:cNvPr id="5" name="圖片 4">
            <a:extLst>
              <a:ext uri="{FF2B5EF4-FFF2-40B4-BE49-F238E27FC236}">
                <a16:creationId xmlns:a16="http://schemas.microsoft.com/office/drawing/2014/main" id="{F939E84C-C47D-4A97-8F79-FFA11EBDF943}"/>
              </a:ext>
            </a:extLst>
          </p:cNvPr>
          <p:cNvPicPr>
            <a:picLocks noChangeAspect="1"/>
          </p:cNvPicPr>
          <p:nvPr/>
        </p:nvPicPr>
        <p:blipFill>
          <a:blip r:embed="rId2"/>
          <a:stretch>
            <a:fillRect/>
          </a:stretch>
        </p:blipFill>
        <p:spPr>
          <a:xfrm>
            <a:off x="2334589" y="1304402"/>
            <a:ext cx="8504597" cy="4702737"/>
          </a:xfrm>
          <a:prstGeom prst="rect">
            <a:avLst/>
          </a:prstGeom>
        </p:spPr>
      </p:pic>
      <p:sp>
        <p:nvSpPr>
          <p:cNvPr id="6" name="矩形 5">
            <a:extLst>
              <a:ext uri="{FF2B5EF4-FFF2-40B4-BE49-F238E27FC236}">
                <a16:creationId xmlns:a16="http://schemas.microsoft.com/office/drawing/2014/main" id="{5BDD035C-CFFB-41DA-BE93-C7282598D26E}"/>
              </a:ext>
            </a:extLst>
          </p:cNvPr>
          <p:cNvSpPr/>
          <p:nvPr/>
        </p:nvSpPr>
        <p:spPr>
          <a:xfrm>
            <a:off x="2797741" y="6025390"/>
            <a:ext cx="7578292" cy="400110"/>
          </a:xfrm>
          <a:prstGeom prst="rect">
            <a:avLst/>
          </a:prstGeom>
        </p:spPr>
        <p:txBody>
          <a:bodyPr wrap="square">
            <a:spAutoFit/>
          </a:bodyPr>
          <a:lstStyle/>
          <a:p>
            <a:r>
              <a:rPr lang="en-US" altLang="zh-TW" sz="2000" dirty="0">
                <a:solidFill>
                  <a:srgbClr val="0070C0"/>
                </a:solidFill>
              </a:rPr>
              <a:t>E.g. Four transactions, A, B, C, and D, form the leaves of the merkle tree</a:t>
            </a:r>
            <a:endParaRPr lang="zh-TW" altLang="en-US" sz="2000" dirty="0">
              <a:solidFill>
                <a:srgbClr val="0070C0"/>
              </a:solidFill>
            </a:endParaRPr>
          </a:p>
        </p:txBody>
      </p:sp>
      <p:pic>
        <p:nvPicPr>
          <p:cNvPr id="7" name="圖片 6">
            <a:extLst>
              <a:ext uri="{FF2B5EF4-FFF2-40B4-BE49-F238E27FC236}">
                <a16:creationId xmlns:a16="http://schemas.microsoft.com/office/drawing/2014/main" id="{58A6DE7E-76E4-4D62-9318-0158FFC64271}"/>
              </a:ext>
            </a:extLst>
          </p:cNvPr>
          <p:cNvPicPr>
            <a:picLocks noChangeAspect="1"/>
          </p:cNvPicPr>
          <p:nvPr/>
        </p:nvPicPr>
        <p:blipFill>
          <a:blip r:embed="rId3"/>
          <a:stretch>
            <a:fillRect/>
          </a:stretch>
        </p:blipFill>
        <p:spPr>
          <a:xfrm>
            <a:off x="838200" y="1450082"/>
            <a:ext cx="3806695" cy="361048"/>
          </a:xfrm>
          <a:prstGeom prst="rect">
            <a:avLst/>
          </a:prstGeom>
        </p:spPr>
      </p:pic>
      <p:pic>
        <p:nvPicPr>
          <p:cNvPr id="8" name="圖片 7">
            <a:extLst>
              <a:ext uri="{FF2B5EF4-FFF2-40B4-BE49-F238E27FC236}">
                <a16:creationId xmlns:a16="http://schemas.microsoft.com/office/drawing/2014/main" id="{C0CC7AD8-7A12-411A-8554-4A5E5FEDA27E}"/>
              </a:ext>
            </a:extLst>
          </p:cNvPr>
          <p:cNvPicPr>
            <a:picLocks noChangeAspect="1"/>
          </p:cNvPicPr>
          <p:nvPr/>
        </p:nvPicPr>
        <p:blipFill>
          <a:blip r:embed="rId4"/>
          <a:stretch>
            <a:fillRect/>
          </a:stretch>
        </p:blipFill>
        <p:spPr>
          <a:xfrm>
            <a:off x="838200" y="1948576"/>
            <a:ext cx="3275474" cy="372029"/>
          </a:xfrm>
          <a:prstGeom prst="rect">
            <a:avLst/>
          </a:prstGeom>
        </p:spPr>
      </p:pic>
    </p:spTree>
    <p:extLst>
      <p:ext uri="{BB962C8B-B14F-4D97-AF65-F5344CB8AC3E}">
        <p14:creationId xmlns:p14="http://schemas.microsoft.com/office/powerpoint/2010/main" val="1123412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C4B2A5-05FA-41A1-AAEF-C4A078476DE5}"/>
              </a:ext>
            </a:extLst>
          </p:cNvPr>
          <p:cNvSpPr>
            <a:spLocks noGrp="1"/>
          </p:cNvSpPr>
          <p:nvPr>
            <p:ph type="title"/>
          </p:nvPr>
        </p:nvSpPr>
        <p:spPr/>
        <p:txBody>
          <a:bodyPr/>
          <a:lstStyle/>
          <a:p>
            <a:r>
              <a:rPr lang="en-US" altLang="zh-TW" dirty="0"/>
              <a:t>Merkle Trees (3/4)</a:t>
            </a:r>
            <a:endParaRPr lang="zh-TW" altLang="en-US" dirty="0"/>
          </a:p>
        </p:txBody>
      </p:sp>
      <p:pic>
        <p:nvPicPr>
          <p:cNvPr id="5" name="內容版面配置區 4">
            <a:extLst>
              <a:ext uri="{FF2B5EF4-FFF2-40B4-BE49-F238E27FC236}">
                <a16:creationId xmlns:a16="http://schemas.microsoft.com/office/drawing/2014/main" id="{61B31027-1B7E-4000-B9AB-73B064EDB58A}"/>
              </a:ext>
            </a:extLst>
          </p:cNvPr>
          <p:cNvPicPr>
            <a:picLocks noGrp="1" noChangeAspect="1"/>
          </p:cNvPicPr>
          <p:nvPr>
            <p:ph idx="1"/>
          </p:nvPr>
        </p:nvPicPr>
        <p:blipFill>
          <a:blip r:embed="rId2"/>
          <a:stretch>
            <a:fillRect/>
          </a:stretch>
        </p:blipFill>
        <p:spPr>
          <a:xfrm>
            <a:off x="1727552" y="1524895"/>
            <a:ext cx="8736895" cy="4687888"/>
          </a:xfrm>
          <a:prstGeom prst="rect">
            <a:avLst/>
          </a:prstGeom>
        </p:spPr>
      </p:pic>
      <p:sp>
        <p:nvSpPr>
          <p:cNvPr id="4" name="投影片編號版面配置區 3">
            <a:extLst>
              <a:ext uri="{FF2B5EF4-FFF2-40B4-BE49-F238E27FC236}">
                <a16:creationId xmlns:a16="http://schemas.microsoft.com/office/drawing/2014/main" id="{F38C424A-5205-486A-A3B7-A1881AF341DD}"/>
              </a:ext>
            </a:extLst>
          </p:cNvPr>
          <p:cNvSpPr>
            <a:spLocks noGrp="1"/>
          </p:cNvSpPr>
          <p:nvPr>
            <p:ph type="sldNum" sz="quarter" idx="12"/>
          </p:nvPr>
        </p:nvSpPr>
        <p:spPr/>
        <p:txBody>
          <a:bodyPr/>
          <a:lstStyle/>
          <a:p>
            <a:fld id="{8C04AE96-B1B9-4ED2-B3ED-30B2680CEC7B}" type="slidenum">
              <a:rPr lang="zh-TW" altLang="en-US" smtClean="0"/>
              <a:pPr/>
              <a:t>37</a:t>
            </a:fld>
            <a:endParaRPr lang="zh-TW" altLang="en-US"/>
          </a:p>
        </p:txBody>
      </p:sp>
      <p:cxnSp>
        <p:nvCxnSpPr>
          <p:cNvPr id="6" name="直線接點 5">
            <a:extLst>
              <a:ext uri="{FF2B5EF4-FFF2-40B4-BE49-F238E27FC236}">
                <a16:creationId xmlns:a16="http://schemas.microsoft.com/office/drawing/2014/main" id="{AF1AEE16-E0DF-4F3F-B6FD-1EC3E918046E}"/>
              </a:ext>
            </a:extLst>
          </p:cNvPr>
          <p:cNvCxnSpPr/>
          <p:nvPr/>
        </p:nvCxnSpPr>
        <p:spPr>
          <a:xfrm>
            <a:off x="3455469" y="6140918"/>
            <a:ext cx="2640531"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110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316B2-4C83-43A6-AB34-35E8F4B229C1}"/>
              </a:ext>
            </a:extLst>
          </p:cNvPr>
          <p:cNvSpPr>
            <a:spLocks noGrp="1"/>
          </p:cNvSpPr>
          <p:nvPr>
            <p:ph type="title"/>
          </p:nvPr>
        </p:nvSpPr>
        <p:spPr/>
        <p:txBody>
          <a:bodyPr/>
          <a:lstStyle/>
          <a:p>
            <a:r>
              <a:rPr lang="en-US" altLang="zh-TW" dirty="0"/>
              <a:t>Merkle Trees (4/4)</a:t>
            </a:r>
            <a:endParaRPr lang="zh-TW" altLang="en-US" dirty="0"/>
          </a:p>
        </p:txBody>
      </p:sp>
      <p:pic>
        <p:nvPicPr>
          <p:cNvPr id="5" name="內容版面配置區 4">
            <a:extLst>
              <a:ext uri="{FF2B5EF4-FFF2-40B4-BE49-F238E27FC236}">
                <a16:creationId xmlns:a16="http://schemas.microsoft.com/office/drawing/2014/main" id="{C8E8B1D0-5081-40FA-8107-9A3925B92CEE}"/>
              </a:ext>
            </a:extLst>
          </p:cNvPr>
          <p:cNvPicPr>
            <a:picLocks noGrp="1" noChangeAspect="1"/>
          </p:cNvPicPr>
          <p:nvPr>
            <p:ph idx="1"/>
          </p:nvPr>
        </p:nvPicPr>
        <p:blipFill>
          <a:blip r:embed="rId2"/>
          <a:stretch>
            <a:fillRect/>
          </a:stretch>
        </p:blipFill>
        <p:spPr>
          <a:xfrm>
            <a:off x="1200024" y="2084805"/>
            <a:ext cx="9934575" cy="4371975"/>
          </a:xfrm>
          <a:prstGeom prst="rect">
            <a:avLst/>
          </a:prstGeom>
        </p:spPr>
      </p:pic>
      <p:sp>
        <p:nvSpPr>
          <p:cNvPr id="4" name="投影片編號版面配置區 3">
            <a:extLst>
              <a:ext uri="{FF2B5EF4-FFF2-40B4-BE49-F238E27FC236}">
                <a16:creationId xmlns:a16="http://schemas.microsoft.com/office/drawing/2014/main" id="{836B102C-ECE0-47F5-997D-7428632E39CD}"/>
              </a:ext>
            </a:extLst>
          </p:cNvPr>
          <p:cNvSpPr>
            <a:spLocks noGrp="1"/>
          </p:cNvSpPr>
          <p:nvPr>
            <p:ph type="sldNum" sz="quarter" idx="12"/>
          </p:nvPr>
        </p:nvSpPr>
        <p:spPr/>
        <p:txBody>
          <a:bodyPr/>
          <a:lstStyle/>
          <a:p>
            <a:fld id="{8C04AE96-B1B9-4ED2-B3ED-30B2680CEC7B}" type="slidenum">
              <a:rPr lang="zh-TW" altLang="en-US" smtClean="0"/>
              <a:pPr/>
              <a:t>38</a:t>
            </a:fld>
            <a:endParaRPr lang="zh-TW" altLang="en-US"/>
          </a:p>
        </p:txBody>
      </p:sp>
      <p:sp>
        <p:nvSpPr>
          <p:cNvPr id="6" name="矩形 5">
            <a:extLst>
              <a:ext uri="{FF2B5EF4-FFF2-40B4-BE49-F238E27FC236}">
                <a16:creationId xmlns:a16="http://schemas.microsoft.com/office/drawing/2014/main" id="{97D55F43-239D-407F-852E-868E444974EF}"/>
              </a:ext>
            </a:extLst>
          </p:cNvPr>
          <p:cNvSpPr/>
          <p:nvPr/>
        </p:nvSpPr>
        <p:spPr>
          <a:xfrm>
            <a:off x="1990348" y="1325238"/>
            <a:ext cx="8353926" cy="707886"/>
          </a:xfrm>
          <a:prstGeom prst="rect">
            <a:avLst/>
          </a:prstGeom>
        </p:spPr>
        <p:txBody>
          <a:bodyPr wrap="square">
            <a:spAutoFit/>
          </a:bodyPr>
          <a:lstStyle/>
          <a:p>
            <a:pPr algn="just"/>
            <a:r>
              <a:rPr lang="en-US" altLang="zh-TW" sz="2000" dirty="0">
                <a:solidFill>
                  <a:srgbClr val="0070C0"/>
                </a:solidFill>
              </a:rPr>
              <a:t>Whether there is one transaction or a hundred thousand transactions in the block, </a:t>
            </a:r>
            <a:r>
              <a:rPr lang="en-US" altLang="zh-TW" sz="2000" dirty="0">
                <a:solidFill>
                  <a:srgbClr val="FF0000"/>
                </a:solidFill>
              </a:rPr>
              <a:t>the merkle root always summarizes them into 32 bytes</a:t>
            </a:r>
            <a:r>
              <a:rPr lang="en-US" altLang="zh-TW" sz="2000" dirty="0">
                <a:solidFill>
                  <a:srgbClr val="0070C0"/>
                </a:solidFill>
              </a:rPr>
              <a:t>.</a:t>
            </a:r>
            <a:endParaRPr lang="zh-TW" altLang="en-US" sz="2000" dirty="0">
              <a:solidFill>
                <a:srgbClr val="0070C0"/>
              </a:solidFill>
            </a:endParaRPr>
          </a:p>
        </p:txBody>
      </p:sp>
    </p:spTree>
    <p:extLst>
      <p:ext uri="{BB962C8B-B14F-4D97-AF65-F5344CB8AC3E}">
        <p14:creationId xmlns:p14="http://schemas.microsoft.com/office/powerpoint/2010/main" val="2606143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C6FBAC-46E5-48E2-9F45-C17F06B41AF9}"/>
              </a:ext>
            </a:extLst>
          </p:cNvPr>
          <p:cNvSpPr>
            <a:spLocks noGrp="1"/>
          </p:cNvSpPr>
          <p:nvPr>
            <p:ph type="title"/>
          </p:nvPr>
        </p:nvSpPr>
        <p:spPr/>
        <p:txBody>
          <a:bodyPr/>
          <a:lstStyle/>
          <a:p>
            <a:r>
              <a:rPr lang="en-US" altLang="zh-TW" dirty="0"/>
              <a:t>Merkle Path (1/2)</a:t>
            </a:r>
            <a:endParaRPr lang="zh-TW" altLang="en-US" dirty="0"/>
          </a:p>
        </p:txBody>
      </p:sp>
      <p:sp>
        <p:nvSpPr>
          <p:cNvPr id="3" name="內容版面配置區 2">
            <a:extLst>
              <a:ext uri="{FF2B5EF4-FFF2-40B4-BE49-F238E27FC236}">
                <a16:creationId xmlns:a16="http://schemas.microsoft.com/office/drawing/2014/main" id="{A9F7D952-C45E-4AB8-8FFE-A263E06C57C2}"/>
              </a:ext>
            </a:extLst>
          </p:cNvPr>
          <p:cNvSpPr>
            <a:spLocks noGrp="1"/>
          </p:cNvSpPr>
          <p:nvPr>
            <p:ph idx="1"/>
          </p:nvPr>
        </p:nvSpPr>
        <p:spPr>
          <a:xfrm>
            <a:off x="838200" y="1488332"/>
            <a:ext cx="10515600" cy="4688631"/>
          </a:xfrm>
        </p:spPr>
        <p:txBody>
          <a:bodyPr/>
          <a:lstStyle/>
          <a:p>
            <a:pPr algn="just">
              <a:lnSpc>
                <a:spcPct val="95000"/>
              </a:lnSpc>
              <a:spcBef>
                <a:spcPts val="1200"/>
              </a:spcBef>
            </a:pPr>
            <a:r>
              <a:rPr lang="en-US" altLang="zh-TW" sz="2700" dirty="0"/>
              <a:t>To prove that a specific transaction is included in a block, a node only needs to </a:t>
            </a:r>
            <a:r>
              <a:rPr lang="en-US" altLang="zh-TW" sz="2700" dirty="0">
                <a:solidFill>
                  <a:srgbClr val="0070C0"/>
                </a:solidFill>
              </a:rPr>
              <a:t>produce </a:t>
            </a:r>
            <a:r>
              <a:rPr lang="en-US" altLang="zh-TW" sz="2700" dirty="0">
                <a:solidFill>
                  <a:srgbClr val="FF0000"/>
                </a:solidFill>
              </a:rPr>
              <a:t>log (N)</a:t>
            </a:r>
            <a:r>
              <a:rPr lang="en-US" altLang="zh-TW" sz="2700" dirty="0">
                <a:solidFill>
                  <a:srgbClr val="0070C0"/>
                </a:solidFill>
              </a:rPr>
              <a:t> 32-byte hashes</a:t>
            </a:r>
            <a:r>
              <a:rPr lang="en-US" altLang="zh-TW" sz="2700" dirty="0"/>
              <a:t>, constituting an authentication path or merkle path connecting the specific transaction to the root of the tree.</a:t>
            </a:r>
          </a:p>
          <a:p>
            <a:pPr lvl="1" algn="just">
              <a:lnSpc>
                <a:spcPct val="95000"/>
              </a:lnSpc>
              <a:spcBef>
                <a:spcPts val="1200"/>
              </a:spcBef>
            </a:pPr>
            <a:r>
              <a:rPr lang="en-US" altLang="zh-TW" dirty="0"/>
              <a:t>In Figure 9-5 (next slide), a node can prove that a transaction K is included in the block by producing a merkle path with only four 32-byte hashes long (128 bytes total).</a:t>
            </a:r>
          </a:p>
          <a:p>
            <a:pPr lvl="1" algn="just">
              <a:lnSpc>
                <a:spcPct val="95000"/>
              </a:lnSpc>
              <a:spcBef>
                <a:spcPts val="1200"/>
              </a:spcBef>
            </a:pPr>
            <a:r>
              <a:rPr lang="en-US" altLang="zh-TW" dirty="0"/>
              <a:t>The path consists of the four hashes: </a:t>
            </a:r>
            <a:r>
              <a:rPr lang="pt-BR" altLang="zh-TW" dirty="0">
                <a:solidFill>
                  <a:srgbClr val="0070C0"/>
                </a:solidFill>
              </a:rPr>
              <a:t>H</a:t>
            </a:r>
            <a:r>
              <a:rPr lang="pt-BR" altLang="zh-TW" baseline="-25000" dirty="0">
                <a:solidFill>
                  <a:srgbClr val="0070C0"/>
                </a:solidFill>
              </a:rPr>
              <a:t>L</a:t>
            </a:r>
            <a:r>
              <a:rPr lang="pt-BR" altLang="zh-TW" dirty="0"/>
              <a:t> , </a:t>
            </a:r>
            <a:r>
              <a:rPr lang="pt-BR" altLang="zh-TW" dirty="0">
                <a:solidFill>
                  <a:srgbClr val="0070C0"/>
                </a:solidFill>
              </a:rPr>
              <a:t>H</a:t>
            </a:r>
            <a:r>
              <a:rPr lang="pt-BR" altLang="zh-TW" baseline="-25000" dirty="0">
                <a:solidFill>
                  <a:srgbClr val="0070C0"/>
                </a:solidFill>
              </a:rPr>
              <a:t>IJ</a:t>
            </a:r>
            <a:r>
              <a:rPr lang="pt-BR" altLang="zh-TW" dirty="0"/>
              <a:t> , </a:t>
            </a:r>
            <a:r>
              <a:rPr lang="pt-BR" altLang="zh-TW" dirty="0">
                <a:solidFill>
                  <a:srgbClr val="0070C0"/>
                </a:solidFill>
              </a:rPr>
              <a:t>H</a:t>
            </a:r>
            <a:r>
              <a:rPr lang="pt-BR" altLang="zh-TW" baseline="-25000" dirty="0">
                <a:solidFill>
                  <a:srgbClr val="0070C0"/>
                </a:solidFill>
              </a:rPr>
              <a:t>MNOP</a:t>
            </a:r>
            <a:r>
              <a:rPr lang="pt-BR" altLang="zh-TW" dirty="0"/>
              <a:t> , and </a:t>
            </a:r>
            <a:r>
              <a:rPr lang="pt-BR" altLang="zh-TW" dirty="0">
                <a:solidFill>
                  <a:srgbClr val="0070C0"/>
                </a:solidFill>
              </a:rPr>
              <a:t>H</a:t>
            </a:r>
            <a:r>
              <a:rPr lang="pt-BR" altLang="zh-TW" baseline="-25000" dirty="0">
                <a:solidFill>
                  <a:srgbClr val="0070C0"/>
                </a:solidFill>
              </a:rPr>
              <a:t>ABCDEFGH</a:t>
            </a:r>
            <a:r>
              <a:rPr lang="pt-BR" altLang="zh-TW" dirty="0"/>
              <a:t> </a:t>
            </a:r>
          </a:p>
          <a:p>
            <a:pPr lvl="1" algn="just">
              <a:lnSpc>
                <a:spcPct val="95000"/>
              </a:lnSpc>
              <a:spcBef>
                <a:spcPts val="1200"/>
              </a:spcBef>
            </a:pPr>
            <a:r>
              <a:rPr lang="en-US" altLang="zh-TW" dirty="0"/>
              <a:t>With the four hashes, any node can prove that </a:t>
            </a:r>
            <a:r>
              <a:rPr lang="en-US" altLang="zh-TW" dirty="0">
                <a:effectLst>
                  <a:outerShdw blurRad="38100" dist="38100" dir="2700000" algn="tl">
                    <a:srgbClr val="000000">
                      <a:alpha val="43137"/>
                    </a:srgbClr>
                  </a:outerShdw>
                </a:effectLst>
              </a:rPr>
              <a:t>H</a:t>
            </a:r>
            <a:r>
              <a:rPr lang="en-US" altLang="zh-TW" baseline="-25000" dirty="0">
                <a:effectLst>
                  <a:outerShdw blurRad="38100" dist="38100" dir="2700000" algn="tl">
                    <a:srgbClr val="000000">
                      <a:alpha val="43137"/>
                    </a:srgbClr>
                  </a:outerShdw>
                </a:effectLst>
              </a:rPr>
              <a:t>K</a:t>
            </a:r>
            <a:r>
              <a:rPr lang="en-US" altLang="zh-TW" dirty="0"/>
              <a:t> is included in the merkle root by computing four additional pair-wise hashes </a:t>
            </a:r>
            <a:r>
              <a:rPr lang="pt-BR" altLang="zh-TW" dirty="0">
                <a:solidFill>
                  <a:srgbClr val="0000FF"/>
                </a:solidFill>
              </a:rPr>
              <a:t>H</a:t>
            </a:r>
            <a:r>
              <a:rPr lang="pt-BR" altLang="zh-TW" baseline="-25000" dirty="0">
                <a:solidFill>
                  <a:srgbClr val="0000FF"/>
                </a:solidFill>
              </a:rPr>
              <a:t>KL</a:t>
            </a:r>
            <a:r>
              <a:rPr lang="pt-BR" altLang="zh-TW" dirty="0"/>
              <a:t> , </a:t>
            </a:r>
            <a:r>
              <a:rPr lang="pt-BR" altLang="zh-TW" dirty="0">
                <a:solidFill>
                  <a:srgbClr val="0000FF"/>
                </a:solidFill>
              </a:rPr>
              <a:t>H</a:t>
            </a:r>
            <a:r>
              <a:rPr lang="pt-BR" altLang="zh-TW" baseline="-25000" dirty="0">
                <a:solidFill>
                  <a:srgbClr val="0000FF"/>
                </a:solidFill>
              </a:rPr>
              <a:t>IJKL</a:t>
            </a:r>
            <a:r>
              <a:rPr lang="pt-BR" altLang="zh-TW" dirty="0"/>
              <a:t> , </a:t>
            </a:r>
            <a:r>
              <a:rPr lang="pt-BR" altLang="zh-TW" dirty="0">
                <a:solidFill>
                  <a:srgbClr val="0000FF"/>
                </a:solidFill>
              </a:rPr>
              <a:t>H</a:t>
            </a:r>
            <a:r>
              <a:rPr lang="pt-BR" altLang="zh-TW" baseline="-25000" dirty="0">
                <a:solidFill>
                  <a:srgbClr val="0000FF"/>
                </a:solidFill>
              </a:rPr>
              <a:t>IJKLMNOP</a:t>
            </a:r>
            <a:r>
              <a:rPr lang="pt-BR" altLang="zh-TW" dirty="0"/>
              <a:t> , </a:t>
            </a:r>
            <a:r>
              <a:rPr lang="en-US" altLang="zh-TW" dirty="0"/>
              <a:t>and </a:t>
            </a:r>
            <a:r>
              <a:rPr lang="en-US" altLang="zh-TW" dirty="0">
                <a:solidFill>
                  <a:srgbClr val="0000FF"/>
                </a:solidFill>
              </a:rPr>
              <a:t>the merkle tree root</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DEC10C9B-6BB7-456B-B2D0-F4664962F507}"/>
              </a:ext>
            </a:extLst>
          </p:cNvPr>
          <p:cNvSpPr>
            <a:spLocks noGrp="1"/>
          </p:cNvSpPr>
          <p:nvPr>
            <p:ph type="sldNum" sz="quarter" idx="12"/>
          </p:nvPr>
        </p:nvSpPr>
        <p:spPr/>
        <p:txBody>
          <a:bodyPr/>
          <a:lstStyle/>
          <a:p>
            <a:fld id="{8C04AE96-B1B9-4ED2-B3ED-30B2680CEC7B}" type="slidenum">
              <a:rPr lang="zh-TW" altLang="en-US" smtClean="0"/>
              <a:pPr/>
              <a:t>39</a:t>
            </a:fld>
            <a:endParaRPr lang="zh-TW" altLang="en-US"/>
          </a:p>
        </p:txBody>
      </p:sp>
    </p:spTree>
    <p:extLst>
      <p:ext uri="{BB962C8B-B14F-4D97-AF65-F5344CB8AC3E}">
        <p14:creationId xmlns:p14="http://schemas.microsoft.com/office/powerpoint/2010/main" val="148952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10AF0-922B-41EB-8FAD-E60421893909}"/>
              </a:ext>
            </a:extLst>
          </p:cNvPr>
          <p:cNvSpPr>
            <a:spLocks noGrp="1"/>
          </p:cNvSpPr>
          <p:nvPr>
            <p:ph type="title"/>
          </p:nvPr>
        </p:nvSpPr>
        <p:spPr>
          <a:xfrm>
            <a:off x="838200" y="365125"/>
            <a:ext cx="10515600" cy="862199"/>
          </a:xfrm>
        </p:spPr>
        <p:txBody>
          <a:bodyPr/>
          <a:lstStyle/>
          <a:p>
            <a:r>
              <a:rPr lang="en-US" altLang="zh-TW" dirty="0"/>
              <a:t>Node Types and Roles (1/2)</a:t>
            </a:r>
            <a:endParaRPr lang="zh-TW" altLang="en-US" dirty="0"/>
          </a:p>
        </p:txBody>
      </p:sp>
      <p:pic>
        <p:nvPicPr>
          <p:cNvPr id="5" name="內容版面配置區 4">
            <a:extLst>
              <a:ext uri="{FF2B5EF4-FFF2-40B4-BE49-F238E27FC236}">
                <a16:creationId xmlns:a16="http://schemas.microsoft.com/office/drawing/2014/main" id="{2E8C69C7-B00D-4830-B831-579398B2AD18}"/>
              </a:ext>
            </a:extLst>
          </p:cNvPr>
          <p:cNvPicPr>
            <a:picLocks noGrp="1" noChangeAspect="1"/>
          </p:cNvPicPr>
          <p:nvPr>
            <p:ph idx="1"/>
          </p:nvPr>
        </p:nvPicPr>
        <p:blipFill>
          <a:blip r:embed="rId2"/>
          <a:stretch>
            <a:fillRect/>
          </a:stretch>
        </p:blipFill>
        <p:spPr>
          <a:xfrm>
            <a:off x="2451766" y="1227324"/>
            <a:ext cx="5074655" cy="4687888"/>
          </a:xfrm>
          <a:prstGeom prst="rect">
            <a:avLst/>
          </a:prstGeom>
        </p:spPr>
      </p:pic>
      <p:sp>
        <p:nvSpPr>
          <p:cNvPr id="4" name="投影片編號版面配置區 3">
            <a:extLst>
              <a:ext uri="{FF2B5EF4-FFF2-40B4-BE49-F238E27FC236}">
                <a16:creationId xmlns:a16="http://schemas.microsoft.com/office/drawing/2014/main" id="{77DB1D8D-EC1C-48CA-80DC-66F06860804D}"/>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pic>
        <p:nvPicPr>
          <p:cNvPr id="7" name="圖片 6">
            <a:extLst>
              <a:ext uri="{FF2B5EF4-FFF2-40B4-BE49-F238E27FC236}">
                <a16:creationId xmlns:a16="http://schemas.microsoft.com/office/drawing/2014/main" id="{1C6463EB-336F-43B6-A58B-C60A577C22C5}"/>
              </a:ext>
            </a:extLst>
          </p:cNvPr>
          <p:cNvPicPr>
            <a:picLocks noChangeAspect="1"/>
          </p:cNvPicPr>
          <p:nvPr/>
        </p:nvPicPr>
        <p:blipFill>
          <a:blip r:embed="rId3"/>
          <a:stretch>
            <a:fillRect/>
          </a:stretch>
        </p:blipFill>
        <p:spPr>
          <a:xfrm>
            <a:off x="1359115" y="5915212"/>
            <a:ext cx="7259955" cy="554826"/>
          </a:xfrm>
          <a:prstGeom prst="rect">
            <a:avLst/>
          </a:prstGeom>
        </p:spPr>
      </p:pic>
      <p:sp>
        <p:nvSpPr>
          <p:cNvPr id="8" name="矩形 7">
            <a:extLst>
              <a:ext uri="{FF2B5EF4-FFF2-40B4-BE49-F238E27FC236}">
                <a16:creationId xmlns:a16="http://schemas.microsoft.com/office/drawing/2014/main" id="{249F6B13-D5D1-4545-93D4-495A62C4C3A9}"/>
              </a:ext>
            </a:extLst>
          </p:cNvPr>
          <p:cNvSpPr/>
          <p:nvPr/>
        </p:nvSpPr>
        <p:spPr>
          <a:xfrm>
            <a:off x="7795660" y="3571268"/>
            <a:ext cx="3687466" cy="2246769"/>
          </a:xfrm>
          <a:prstGeom prst="rect">
            <a:avLst/>
          </a:prstGeom>
        </p:spPr>
        <p:txBody>
          <a:bodyPr wrap="square">
            <a:spAutoFit/>
          </a:bodyPr>
          <a:lstStyle/>
          <a:p>
            <a:pPr algn="just"/>
            <a:r>
              <a:rPr lang="en-US" altLang="zh-TW" sz="2000" dirty="0"/>
              <a:t>All nodes include the routing function to participate in the network and might include other functionality. All nodes validate and propagate transactions and blocks, and discover and maintain connections to peers.</a:t>
            </a:r>
            <a:endParaRPr lang="zh-TW" altLang="en-US" sz="2000" dirty="0"/>
          </a:p>
        </p:txBody>
      </p:sp>
    </p:spTree>
    <p:extLst>
      <p:ext uri="{BB962C8B-B14F-4D97-AF65-F5344CB8AC3E}">
        <p14:creationId xmlns:p14="http://schemas.microsoft.com/office/powerpoint/2010/main" val="3467689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C080D7-1F20-40C4-A1CB-CA74D895BFBE}"/>
              </a:ext>
            </a:extLst>
          </p:cNvPr>
          <p:cNvSpPr>
            <a:spLocks noGrp="1"/>
          </p:cNvSpPr>
          <p:nvPr>
            <p:ph type="title"/>
          </p:nvPr>
        </p:nvSpPr>
        <p:spPr/>
        <p:txBody>
          <a:bodyPr/>
          <a:lstStyle/>
          <a:p>
            <a:r>
              <a:rPr lang="en-US" altLang="zh-TW" dirty="0"/>
              <a:t>Merkle Path (2/2)</a:t>
            </a:r>
            <a:endParaRPr lang="zh-TW" altLang="en-US" dirty="0"/>
          </a:p>
        </p:txBody>
      </p:sp>
      <p:pic>
        <p:nvPicPr>
          <p:cNvPr id="5" name="內容版面配置區 4">
            <a:extLst>
              <a:ext uri="{FF2B5EF4-FFF2-40B4-BE49-F238E27FC236}">
                <a16:creationId xmlns:a16="http://schemas.microsoft.com/office/drawing/2014/main" id="{466C6E85-03C8-4D3A-824A-E3F16E71DBF6}"/>
              </a:ext>
            </a:extLst>
          </p:cNvPr>
          <p:cNvPicPr>
            <a:picLocks noGrp="1" noChangeAspect="1"/>
          </p:cNvPicPr>
          <p:nvPr>
            <p:ph idx="1"/>
          </p:nvPr>
        </p:nvPicPr>
        <p:blipFill>
          <a:blip r:embed="rId2"/>
          <a:stretch>
            <a:fillRect/>
          </a:stretch>
        </p:blipFill>
        <p:spPr>
          <a:xfrm>
            <a:off x="1209675" y="1540552"/>
            <a:ext cx="9772650" cy="4257675"/>
          </a:xfrm>
          <a:prstGeom prst="rect">
            <a:avLst/>
          </a:prstGeom>
        </p:spPr>
      </p:pic>
      <p:sp>
        <p:nvSpPr>
          <p:cNvPr id="4" name="投影片編號版面配置區 3">
            <a:extLst>
              <a:ext uri="{FF2B5EF4-FFF2-40B4-BE49-F238E27FC236}">
                <a16:creationId xmlns:a16="http://schemas.microsoft.com/office/drawing/2014/main" id="{3871FE5A-ADB7-4765-82EC-D967B0054BA3}"/>
              </a:ext>
            </a:extLst>
          </p:cNvPr>
          <p:cNvSpPr>
            <a:spLocks noGrp="1"/>
          </p:cNvSpPr>
          <p:nvPr>
            <p:ph type="sldNum" sz="quarter" idx="12"/>
          </p:nvPr>
        </p:nvSpPr>
        <p:spPr/>
        <p:txBody>
          <a:bodyPr/>
          <a:lstStyle/>
          <a:p>
            <a:fld id="{8C04AE96-B1B9-4ED2-B3ED-30B2680CEC7B}" type="slidenum">
              <a:rPr lang="zh-TW" altLang="en-US" smtClean="0"/>
              <a:pPr/>
              <a:t>40</a:t>
            </a:fld>
            <a:endParaRPr lang="zh-TW" altLang="en-US"/>
          </a:p>
        </p:txBody>
      </p:sp>
      <p:sp>
        <p:nvSpPr>
          <p:cNvPr id="3" name="矩形 2">
            <a:extLst>
              <a:ext uri="{FF2B5EF4-FFF2-40B4-BE49-F238E27FC236}">
                <a16:creationId xmlns:a16="http://schemas.microsoft.com/office/drawing/2014/main" id="{AF15D1AA-012D-422B-B414-5C3D8344AE8B}"/>
              </a:ext>
            </a:extLst>
          </p:cNvPr>
          <p:cNvSpPr/>
          <p:nvPr/>
        </p:nvSpPr>
        <p:spPr>
          <a:xfrm>
            <a:off x="5069863" y="5772785"/>
            <a:ext cx="4942956" cy="369332"/>
          </a:xfrm>
          <a:prstGeom prst="rect">
            <a:avLst/>
          </a:prstGeom>
        </p:spPr>
        <p:txBody>
          <a:bodyPr wrap="none">
            <a:spAutoFit/>
          </a:bodyPr>
          <a:lstStyle/>
          <a:p>
            <a:r>
              <a:rPr lang="en-US" altLang="zh-TW" dirty="0"/>
              <a:t>(Prove that a </a:t>
            </a:r>
            <a:r>
              <a:rPr lang="en-US" altLang="zh-TW" dirty="0">
                <a:solidFill>
                  <a:srgbClr val="0000FF"/>
                </a:solidFill>
              </a:rPr>
              <a:t>transaction K </a:t>
            </a:r>
            <a:r>
              <a:rPr lang="en-US" altLang="zh-TW" dirty="0"/>
              <a:t>is included in the block)</a:t>
            </a:r>
            <a:endParaRPr lang="zh-TW" altLang="en-US" dirty="0"/>
          </a:p>
        </p:txBody>
      </p:sp>
    </p:spTree>
    <p:extLst>
      <p:ext uri="{BB962C8B-B14F-4D97-AF65-F5344CB8AC3E}">
        <p14:creationId xmlns:p14="http://schemas.microsoft.com/office/powerpoint/2010/main" val="610382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103C-28AD-46D2-9161-B9DBC11A6E19}"/>
              </a:ext>
            </a:extLst>
          </p:cNvPr>
          <p:cNvSpPr>
            <a:spLocks noGrp="1"/>
          </p:cNvSpPr>
          <p:nvPr>
            <p:ph type="title"/>
          </p:nvPr>
        </p:nvSpPr>
        <p:spPr/>
        <p:txBody>
          <a:bodyPr>
            <a:normAutofit/>
          </a:bodyPr>
          <a:lstStyle/>
          <a:p>
            <a:r>
              <a:rPr lang="en-US" altLang="zh-TW" dirty="0"/>
              <a:t>Merkle Trees and SPV (1/2)</a:t>
            </a:r>
            <a:endParaRPr lang="zh-TW" altLang="en-US" dirty="0"/>
          </a:p>
        </p:txBody>
      </p:sp>
      <p:sp>
        <p:nvSpPr>
          <p:cNvPr id="3" name="內容版面配置區 2">
            <a:extLst>
              <a:ext uri="{FF2B5EF4-FFF2-40B4-BE49-F238E27FC236}">
                <a16:creationId xmlns:a16="http://schemas.microsoft.com/office/drawing/2014/main" id="{209EE2BF-0A09-46B2-B8E3-FC733715E9E1}"/>
              </a:ext>
            </a:extLst>
          </p:cNvPr>
          <p:cNvSpPr>
            <a:spLocks noGrp="1"/>
          </p:cNvSpPr>
          <p:nvPr>
            <p:ph idx="1"/>
          </p:nvPr>
        </p:nvSpPr>
        <p:spPr>
          <a:xfrm>
            <a:off x="838200" y="1381328"/>
            <a:ext cx="10515600" cy="4975022"/>
          </a:xfrm>
        </p:spPr>
        <p:txBody>
          <a:bodyPr>
            <a:normAutofit/>
          </a:bodyPr>
          <a:lstStyle/>
          <a:p>
            <a:pPr algn="just">
              <a:spcBef>
                <a:spcPts val="1200"/>
              </a:spcBef>
            </a:pPr>
            <a:r>
              <a:rPr lang="en-US" altLang="zh-TW" dirty="0"/>
              <a:t>Merkle trees are used extensively by SPV nodes. SPV nodes don’t have all transactions and do not download full blocks, just block headers. </a:t>
            </a:r>
            <a:r>
              <a:rPr lang="en-US" altLang="zh-TW" dirty="0">
                <a:solidFill>
                  <a:srgbClr val="0070C0"/>
                </a:solidFill>
              </a:rPr>
              <a:t>In order to verify that a transaction is included in a block</a:t>
            </a:r>
            <a:r>
              <a:rPr lang="en-US" altLang="zh-TW" dirty="0"/>
              <a:t>, without having to download all the transactions in the block, </a:t>
            </a:r>
            <a:r>
              <a:rPr lang="en-US" altLang="zh-TW" dirty="0">
                <a:solidFill>
                  <a:srgbClr val="0070C0"/>
                </a:solidFill>
              </a:rPr>
              <a:t>they use an authentication path, or merkle path</a:t>
            </a:r>
            <a:r>
              <a:rPr lang="en-US" altLang="zh-TW" dirty="0"/>
              <a:t>.</a:t>
            </a:r>
          </a:p>
          <a:p>
            <a:pPr lvl="1" algn="just">
              <a:spcBef>
                <a:spcPts val="1200"/>
              </a:spcBef>
            </a:pPr>
            <a:r>
              <a:rPr lang="en-US" altLang="zh-TW" dirty="0"/>
              <a:t>Consider, for example, an SPV node that is interested in incoming payments to an address contained in its wallet. The SPV node will establish a bloom filter on its connections to peers to limit the transactions received to only those containing addresses of interest.</a:t>
            </a:r>
          </a:p>
          <a:p>
            <a:pPr lvl="1" algn="just">
              <a:spcBef>
                <a:spcPts val="1200"/>
              </a:spcBef>
            </a:pPr>
            <a:r>
              <a:rPr lang="en-US" altLang="zh-TW" dirty="0"/>
              <a:t>When a peer sees a transaction that matches the bloom filter, it will send that block using a </a:t>
            </a:r>
            <a:r>
              <a:rPr lang="en-US" altLang="zh-TW" dirty="0" err="1">
                <a:effectLst>
                  <a:outerShdw blurRad="38100" dist="38100" dir="2700000" algn="tl">
                    <a:srgbClr val="000000">
                      <a:alpha val="43137"/>
                    </a:srgbClr>
                  </a:outerShdw>
                </a:effectLst>
              </a:rPr>
              <a:t>merkleblock</a:t>
            </a:r>
            <a:r>
              <a:rPr lang="en-US" altLang="zh-TW" dirty="0"/>
              <a:t> message. The </a:t>
            </a:r>
            <a:r>
              <a:rPr lang="en-US" altLang="zh-TW" dirty="0" err="1">
                <a:effectLst>
                  <a:outerShdw blurRad="38100" dist="38100" dir="2700000" algn="tl">
                    <a:srgbClr val="000000">
                      <a:alpha val="43137"/>
                    </a:srgbClr>
                  </a:outerShdw>
                </a:effectLst>
              </a:rPr>
              <a:t>merkleblock</a:t>
            </a:r>
            <a:r>
              <a:rPr lang="en-US" altLang="zh-TW" dirty="0"/>
              <a:t> message contains </a:t>
            </a:r>
            <a:r>
              <a:rPr lang="en-US" altLang="zh-TW" dirty="0">
                <a:solidFill>
                  <a:srgbClr val="0000FF"/>
                </a:solidFill>
              </a:rPr>
              <a:t>the block header </a:t>
            </a:r>
            <a:r>
              <a:rPr lang="en-US" altLang="zh-TW" dirty="0"/>
              <a:t>as well as </a:t>
            </a:r>
            <a:r>
              <a:rPr lang="en-US" altLang="zh-TW" dirty="0">
                <a:solidFill>
                  <a:srgbClr val="0000FF"/>
                </a:solidFill>
              </a:rPr>
              <a:t>a merkle path </a:t>
            </a:r>
            <a:r>
              <a:rPr lang="en-US" altLang="zh-TW" dirty="0"/>
              <a:t>that links the transaction of interest to the merkle root in the block.</a:t>
            </a:r>
          </a:p>
        </p:txBody>
      </p:sp>
      <p:sp>
        <p:nvSpPr>
          <p:cNvPr id="4" name="投影片編號版面配置區 3">
            <a:extLst>
              <a:ext uri="{FF2B5EF4-FFF2-40B4-BE49-F238E27FC236}">
                <a16:creationId xmlns:a16="http://schemas.microsoft.com/office/drawing/2014/main" id="{90828CF9-C367-44A7-A9DC-BA3759486E57}"/>
              </a:ext>
            </a:extLst>
          </p:cNvPr>
          <p:cNvSpPr>
            <a:spLocks noGrp="1"/>
          </p:cNvSpPr>
          <p:nvPr>
            <p:ph type="sldNum" sz="quarter" idx="12"/>
          </p:nvPr>
        </p:nvSpPr>
        <p:spPr/>
        <p:txBody>
          <a:bodyPr/>
          <a:lstStyle/>
          <a:p>
            <a:fld id="{8C04AE96-B1B9-4ED2-B3ED-30B2680CEC7B}" type="slidenum">
              <a:rPr lang="zh-TW" altLang="en-US" smtClean="0"/>
              <a:pPr/>
              <a:t>41</a:t>
            </a:fld>
            <a:endParaRPr lang="zh-TW" altLang="en-US"/>
          </a:p>
        </p:txBody>
      </p:sp>
    </p:spTree>
    <p:extLst>
      <p:ext uri="{BB962C8B-B14F-4D97-AF65-F5344CB8AC3E}">
        <p14:creationId xmlns:p14="http://schemas.microsoft.com/office/powerpoint/2010/main" val="761422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C8F397-AD20-4C47-BA86-C8BE1A9F6FBC}"/>
              </a:ext>
            </a:extLst>
          </p:cNvPr>
          <p:cNvSpPr>
            <a:spLocks noGrp="1"/>
          </p:cNvSpPr>
          <p:nvPr>
            <p:ph type="title"/>
          </p:nvPr>
        </p:nvSpPr>
        <p:spPr/>
        <p:txBody>
          <a:bodyPr/>
          <a:lstStyle/>
          <a:p>
            <a:r>
              <a:rPr lang="en-US" altLang="zh-TW" dirty="0"/>
              <a:t>Merkle Trees and SPV (2/2)</a:t>
            </a:r>
            <a:endParaRPr lang="zh-TW" altLang="en-US" dirty="0"/>
          </a:p>
        </p:txBody>
      </p:sp>
      <p:sp>
        <p:nvSpPr>
          <p:cNvPr id="3" name="內容版面配置區 2">
            <a:extLst>
              <a:ext uri="{FF2B5EF4-FFF2-40B4-BE49-F238E27FC236}">
                <a16:creationId xmlns:a16="http://schemas.microsoft.com/office/drawing/2014/main" id="{BC998AD3-8134-47DD-AEAE-58DE26188D72}"/>
              </a:ext>
            </a:extLst>
          </p:cNvPr>
          <p:cNvSpPr>
            <a:spLocks noGrp="1"/>
          </p:cNvSpPr>
          <p:nvPr>
            <p:ph idx="1"/>
          </p:nvPr>
        </p:nvSpPr>
        <p:spPr>
          <a:xfrm>
            <a:off x="838200" y="1381328"/>
            <a:ext cx="10515600" cy="4795635"/>
          </a:xfrm>
        </p:spPr>
        <p:txBody>
          <a:bodyPr/>
          <a:lstStyle/>
          <a:p>
            <a:pPr lvl="1" algn="just"/>
            <a:r>
              <a:rPr lang="en-US" altLang="zh-TW" dirty="0"/>
              <a:t>The SPV node can use this merkle path to connect the transaction to the block and verify that the transaction is included in the block.</a:t>
            </a:r>
          </a:p>
          <a:p>
            <a:pPr lvl="1" algn="just"/>
            <a:r>
              <a:rPr lang="en-US" altLang="zh-TW" dirty="0"/>
              <a:t>The SPV node will have received less than a kilobyte of data for the block header and merkle path, an amount of data that is more than a thousand times less than a full block.</a:t>
            </a:r>
          </a:p>
          <a:p>
            <a:endParaRPr lang="zh-TW" altLang="en-US" dirty="0"/>
          </a:p>
        </p:txBody>
      </p:sp>
      <p:sp>
        <p:nvSpPr>
          <p:cNvPr id="4" name="投影片編號版面配置區 3">
            <a:extLst>
              <a:ext uri="{FF2B5EF4-FFF2-40B4-BE49-F238E27FC236}">
                <a16:creationId xmlns:a16="http://schemas.microsoft.com/office/drawing/2014/main" id="{641485BE-E32E-4B89-B15A-708DAEF2132C}"/>
              </a:ext>
            </a:extLst>
          </p:cNvPr>
          <p:cNvSpPr>
            <a:spLocks noGrp="1"/>
          </p:cNvSpPr>
          <p:nvPr>
            <p:ph type="sldNum" sz="quarter" idx="12"/>
          </p:nvPr>
        </p:nvSpPr>
        <p:spPr/>
        <p:txBody>
          <a:bodyPr/>
          <a:lstStyle/>
          <a:p>
            <a:fld id="{8C04AE96-B1B9-4ED2-B3ED-30B2680CEC7B}" type="slidenum">
              <a:rPr lang="zh-TW" altLang="en-US" smtClean="0"/>
              <a:pPr/>
              <a:t>42</a:t>
            </a:fld>
            <a:endParaRPr lang="zh-TW" altLang="en-US"/>
          </a:p>
        </p:txBody>
      </p:sp>
      <p:pic>
        <p:nvPicPr>
          <p:cNvPr id="5" name="內容版面配置區 9">
            <a:extLst>
              <a:ext uri="{FF2B5EF4-FFF2-40B4-BE49-F238E27FC236}">
                <a16:creationId xmlns:a16="http://schemas.microsoft.com/office/drawing/2014/main" id="{CB4DB9CF-CCFC-49FF-9E06-83F1B212A465}"/>
              </a:ext>
            </a:extLst>
          </p:cNvPr>
          <p:cNvPicPr>
            <a:picLocks noChangeAspect="1"/>
          </p:cNvPicPr>
          <p:nvPr/>
        </p:nvPicPr>
        <p:blipFill>
          <a:blip r:embed="rId2"/>
          <a:stretch>
            <a:fillRect/>
          </a:stretch>
        </p:blipFill>
        <p:spPr>
          <a:xfrm>
            <a:off x="2103536" y="3254892"/>
            <a:ext cx="7984928" cy="3237983"/>
          </a:xfrm>
          <a:prstGeom prst="rect">
            <a:avLst/>
          </a:prstGeom>
        </p:spPr>
      </p:pic>
    </p:spTree>
    <p:extLst>
      <p:ext uri="{BB962C8B-B14F-4D97-AF65-F5344CB8AC3E}">
        <p14:creationId xmlns:p14="http://schemas.microsoft.com/office/powerpoint/2010/main" val="518223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8B76D-AF99-4F0A-BDC6-67B16572EBCB}"/>
              </a:ext>
            </a:extLst>
          </p:cNvPr>
          <p:cNvSpPr>
            <a:spLocks noGrp="1"/>
          </p:cNvSpPr>
          <p:nvPr>
            <p:ph type="title"/>
          </p:nvPr>
        </p:nvSpPr>
        <p:spPr>
          <a:xfrm>
            <a:off x="838200" y="365126"/>
            <a:ext cx="10515600" cy="693654"/>
          </a:xfrm>
        </p:spPr>
        <p:txBody>
          <a:bodyPr>
            <a:normAutofit/>
          </a:bodyPr>
          <a:lstStyle/>
          <a:p>
            <a:r>
              <a:rPr lang="en-US" altLang="zh-TW" sz="3600" dirty="0"/>
              <a:t>Ref. Merkle Tree and SPV </a:t>
            </a:r>
            <a:endParaRPr lang="zh-TW" altLang="en-US" sz="3600" dirty="0"/>
          </a:p>
        </p:txBody>
      </p:sp>
      <p:sp>
        <p:nvSpPr>
          <p:cNvPr id="4" name="投影片編號版面配置區 3">
            <a:extLst>
              <a:ext uri="{FF2B5EF4-FFF2-40B4-BE49-F238E27FC236}">
                <a16:creationId xmlns:a16="http://schemas.microsoft.com/office/drawing/2014/main" id="{C8B00772-C96C-409B-AD2D-815C5F187D6C}"/>
              </a:ext>
            </a:extLst>
          </p:cNvPr>
          <p:cNvSpPr>
            <a:spLocks noGrp="1"/>
          </p:cNvSpPr>
          <p:nvPr>
            <p:ph type="sldNum" sz="quarter" idx="12"/>
          </p:nvPr>
        </p:nvSpPr>
        <p:spPr/>
        <p:txBody>
          <a:bodyPr/>
          <a:lstStyle/>
          <a:p>
            <a:fld id="{8C04AE96-B1B9-4ED2-B3ED-30B2680CEC7B}" type="slidenum">
              <a:rPr lang="zh-TW" altLang="en-US" smtClean="0"/>
              <a:pPr/>
              <a:t>43</a:t>
            </a:fld>
            <a:endParaRPr lang="zh-TW" altLang="en-US"/>
          </a:p>
        </p:txBody>
      </p:sp>
      <p:pic>
        <p:nvPicPr>
          <p:cNvPr id="9" name="內容版面配置區 8">
            <a:extLst>
              <a:ext uri="{FF2B5EF4-FFF2-40B4-BE49-F238E27FC236}">
                <a16:creationId xmlns:a16="http://schemas.microsoft.com/office/drawing/2014/main" id="{7A3B939E-85B7-48E7-A94D-9AC02BF2D51F}"/>
              </a:ext>
            </a:extLst>
          </p:cNvPr>
          <p:cNvPicPr>
            <a:picLocks noGrp="1" noChangeAspect="1"/>
          </p:cNvPicPr>
          <p:nvPr>
            <p:ph idx="1"/>
          </p:nvPr>
        </p:nvPicPr>
        <p:blipFill>
          <a:blip r:embed="rId2"/>
          <a:stretch>
            <a:fillRect/>
          </a:stretch>
        </p:blipFill>
        <p:spPr>
          <a:xfrm>
            <a:off x="1685412" y="1620015"/>
            <a:ext cx="8821175" cy="4939129"/>
          </a:xfrm>
          <a:prstGeom prst="rect">
            <a:avLst/>
          </a:prstGeom>
        </p:spPr>
      </p:pic>
      <p:pic>
        <p:nvPicPr>
          <p:cNvPr id="10" name="圖片 9">
            <a:extLst>
              <a:ext uri="{FF2B5EF4-FFF2-40B4-BE49-F238E27FC236}">
                <a16:creationId xmlns:a16="http://schemas.microsoft.com/office/drawing/2014/main" id="{85B7F159-86A0-4F83-A76D-1B428D9974B4}"/>
              </a:ext>
            </a:extLst>
          </p:cNvPr>
          <p:cNvPicPr>
            <a:picLocks noChangeAspect="1"/>
          </p:cNvPicPr>
          <p:nvPr/>
        </p:nvPicPr>
        <p:blipFill>
          <a:blip r:embed="rId3"/>
          <a:stretch>
            <a:fillRect/>
          </a:stretch>
        </p:blipFill>
        <p:spPr>
          <a:xfrm>
            <a:off x="1685412" y="1109714"/>
            <a:ext cx="5225366" cy="503440"/>
          </a:xfrm>
          <a:prstGeom prst="rect">
            <a:avLst/>
          </a:prstGeom>
        </p:spPr>
      </p:pic>
      <p:sp>
        <p:nvSpPr>
          <p:cNvPr id="11" name="矩形 10">
            <a:extLst>
              <a:ext uri="{FF2B5EF4-FFF2-40B4-BE49-F238E27FC236}">
                <a16:creationId xmlns:a16="http://schemas.microsoft.com/office/drawing/2014/main" id="{49F92F93-67A7-43B9-BCF3-7FE701BA0BA8}"/>
              </a:ext>
            </a:extLst>
          </p:cNvPr>
          <p:cNvSpPr/>
          <p:nvPr/>
        </p:nvSpPr>
        <p:spPr>
          <a:xfrm>
            <a:off x="5641207" y="540072"/>
            <a:ext cx="5905261" cy="338554"/>
          </a:xfrm>
          <a:prstGeom prst="rect">
            <a:avLst/>
          </a:prstGeom>
        </p:spPr>
        <p:txBody>
          <a:bodyPr wrap="square">
            <a:spAutoFit/>
          </a:bodyPr>
          <a:lstStyle/>
          <a:p>
            <a:r>
              <a:rPr lang="zh-TW" altLang="en-US" sz="1600" dirty="0">
                <a:hlinkClick r:id="rId4"/>
              </a:rPr>
              <a:t>https://wiki.bitcoinsv.io/index.php/Simplified_Payment_Verification</a:t>
            </a:r>
            <a:endParaRPr lang="zh-TW" altLang="en-US" sz="1600" dirty="0"/>
          </a:p>
        </p:txBody>
      </p:sp>
    </p:spTree>
    <p:extLst>
      <p:ext uri="{BB962C8B-B14F-4D97-AF65-F5344CB8AC3E}">
        <p14:creationId xmlns:p14="http://schemas.microsoft.com/office/powerpoint/2010/main" val="1134664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9F42AB-62B0-44B1-A135-7AD5D523FAF2}"/>
              </a:ext>
            </a:extLst>
          </p:cNvPr>
          <p:cNvSpPr>
            <a:spLocks noGrp="1"/>
          </p:cNvSpPr>
          <p:nvPr>
            <p:ph type="title"/>
          </p:nvPr>
        </p:nvSpPr>
        <p:spPr/>
        <p:txBody>
          <a:bodyPr/>
          <a:lstStyle/>
          <a:p>
            <a:r>
              <a:rPr lang="en-US" altLang="zh-TW" dirty="0"/>
              <a:t>Bitcoin’s Test Blockchains</a:t>
            </a:r>
            <a:endParaRPr lang="zh-TW" altLang="en-US" dirty="0"/>
          </a:p>
        </p:txBody>
      </p:sp>
      <p:sp>
        <p:nvSpPr>
          <p:cNvPr id="3" name="內容版面配置區 2">
            <a:extLst>
              <a:ext uri="{FF2B5EF4-FFF2-40B4-BE49-F238E27FC236}">
                <a16:creationId xmlns:a16="http://schemas.microsoft.com/office/drawing/2014/main" id="{E538BA01-D296-4C3C-B484-A9A52E8DEC36}"/>
              </a:ext>
            </a:extLst>
          </p:cNvPr>
          <p:cNvSpPr>
            <a:spLocks noGrp="1"/>
          </p:cNvSpPr>
          <p:nvPr>
            <p:ph idx="1"/>
          </p:nvPr>
        </p:nvSpPr>
        <p:spPr/>
        <p:txBody>
          <a:bodyPr>
            <a:normAutofit/>
          </a:bodyPr>
          <a:lstStyle/>
          <a:p>
            <a:pPr algn="just">
              <a:spcBef>
                <a:spcPts val="1200"/>
              </a:spcBef>
            </a:pPr>
            <a:r>
              <a:rPr lang="en-US" altLang="zh-TW" dirty="0"/>
              <a:t>The “main” bitcoin blockchain, the one created by Satoshi Nakamoto on January 3rd, 2009, is called </a:t>
            </a:r>
            <a:r>
              <a:rPr lang="en-US" altLang="zh-TW" dirty="0" err="1">
                <a:solidFill>
                  <a:srgbClr val="FF0000"/>
                </a:solidFill>
              </a:rPr>
              <a:t>mainnet</a:t>
            </a:r>
            <a:r>
              <a:rPr lang="en-US" altLang="zh-TW" dirty="0"/>
              <a:t>.</a:t>
            </a:r>
          </a:p>
          <a:p>
            <a:pPr algn="just">
              <a:spcBef>
                <a:spcPts val="1200"/>
              </a:spcBef>
            </a:pPr>
            <a:r>
              <a:rPr lang="en-US" altLang="zh-TW" dirty="0"/>
              <a:t>There are other bitcoin blockchains that are used for testing purposes: </a:t>
            </a:r>
            <a:r>
              <a:rPr lang="en-US" altLang="zh-TW" i="1" dirty="0" err="1">
                <a:solidFill>
                  <a:srgbClr val="0070C0"/>
                </a:solidFill>
              </a:rPr>
              <a:t>testnet</a:t>
            </a:r>
            <a:r>
              <a:rPr lang="en-US" altLang="zh-TW" dirty="0"/>
              <a:t>, </a:t>
            </a:r>
            <a:r>
              <a:rPr lang="en-US" altLang="zh-TW" i="1" dirty="0" err="1">
                <a:solidFill>
                  <a:srgbClr val="0070C0"/>
                </a:solidFill>
              </a:rPr>
              <a:t>segnet</a:t>
            </a:r>
            <a:r>
              <a:rPr lang="en-US" altLang="zh-TW" dirty="0"/>
              <a:t>, and </a:t>
            </a:r>
            <a:r>
              <a:rPr lang="en-US" altLang="zh-TW" i="1" dirty="0" err="1">
                <a:solidFill>
                  <a:srgbClr val="0070C0"/>
                </a:solidFill>
              </a:rPr>
              <a:t>regtest</a:t>
            </a:r>
            <a:r>
              <a:rPr lang="en-US" altLang="zh-TW" dirty="0"/>
              <a:t>.</a:t>
            </a:r>
          </a:p>
          <a:p>
            <a:pPr algn="just">
              <a:spcBef>
                <a:spcPts val="1200"/>
              </a:spcBef>
            </a:pPr>
            <a:r>
              <a:rPr lang="en-US" altLang="zh-TW" dirty="0"/>
              <a:t>Bitcoin’s various blockchains (</a:t>
            </a:r>
            <a:r>
              <a:rPr lang="en-US" altLang="zh-TW" dirty="0" err="1"/>
              <a:t>regtest</a:t>
            </a:r>
            <a:r>
              <a:rPr lang="en-US" altLang="zh-TW" dirty="0"/>
              <a:t>, </a:t>
            </a:r>
            <a:r>
              <a:rPr lang="en-US" altLang="zh-TW" dirty="0" err="1"/>
              <a:t>segnet</a:t>
            </a:r>
            <a:r>
              <a:rPr lang="en-US" altLang="zh-TW" dirty="0"/>
              <a:t>, testnet3, </a:t>
            </a:r>
            <a:r>
              <a:rPr lang="en-US" altLang="zh-TW" dirty="0" err="1"/>
              <a:t>mainnet</a:t>
            </a:r>
            <a:r>
              <a:rPr lang="en-US" altLang="zh-TW" dirty="0"/>
              <a:t>) offer a range of testing environments for bitcoin development. Use the test blockchains whether you are developing for Bitcoin Core, or another </a:t>
            </a:r>
            <a:r>
              <a:rPr lang="en-US" altLang="zh-TW" dirty="0" err="1"/>
              <a:t>fullnode</a:t>
            </a:r>
            <a:r>
              <a:rPr lang="en-US" altLang="zh-TW" dirty="0"/>
              <a:t> consensus client; an application such as a wallet, exchange, ecommerce site; or even developing novel smart contracts and complex scripts.</a:t>
            </a:r>
            <a:endParaRPr lang="zh-TW" altLang="en-US" dirty="0"/>
          </a:p>
        </p:txBody>
      </p:sp>
      <p:sp>
        <p:nvSpPr>
          <p:cNvPr id="4" name="投影片編號版面配置區 3">
            <a:extLst>
              <a:ext uri="{FF2B5EF4-FFF2-40B4-BE49-F238E27FC236}">
                <a16:creationId xmlns:a16="http://schemas.microsoft.com/office/drawing/2014/main" id="{6E656D19-9343-44FF-B13C-B8742275AE76}"/>
              </a:ext>
            </a:extLst>
          </p:cNvPr>
          <p:cNvSpPr>
            <a:spLocks noGrp="1"/>
          </p:cNvSpPr>
          <p:nvPr>
            <p:ph type="sldNum" sz="quarter" idx="12"/>
          </p:nvPr>
        </p:nvSpPr>
        <p:spPr/>
        <p:txBody>
          <a:bodyPr/>
          <a:lstStyle/>
          <a:p>
            <a:fld id="{8C04AE96-B1B9-4ED2-B3ED-30B2680CEC7B}" type="slidenum">
              <a:rPr lang="zh-TW" altLang="en-US" smtClean="0"/>
              <a:pPr/>
              <a:t>44</a:t>
            </a:fld>
            <a:endParaRPr lang="zh-TW" altLang="en-US"/>
          </a:p>
        </p:txBody>
      </p:sp>
      <p:pic>
        <p:nvPicPr>
          <p:cNvPr id="6" name="圖片 5">
            <a:extLst>
              <a:ext uri="{FF2B5EF4-FFF2-40B4-BE49-F238E27FC236}">
                <a16:creationId xmlns:a16="http://schemas.microsoft.com/office/drawing/2014/main" id="{9E25E1AE-BD89-473D-9973-8522B2E33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752" y="5416851"/>
            <a:ext cx="2152048" cy="1076024"/>
          </a:xfrm>
          <a:prstGeom prst="rect">
            <a:avLst/>
          </a:prstGeom>
        </p:spPr>
      </p:pic>
    </p:spTree>
    <p:extLst>
      <p:ext uri="{BB962C8B-B14F-4D97-AF65-F5344CB8AC3E}">
        <p14:creationId xmlns:p14="http://schemas.microsoft.com/office/powerpoint/2010/main" val="384180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325515-E654-4A32-A896-EF485D36783A}"/>
              </a:ext>
            </a:extLst>
          </p:cNvPr>
          <p:cNvSpPr>
            <a:spLocks noGrp="1"/>
          </p:cNvSpPr>
          <p:nvPr>
            <p:ph type="title"/>
          </p:nvPr>
        </p:nvSpPr>
        <p:spPr>
          <a:xfrm>
            <a:off x="838200" y="365125"/>
            <a:ext cx="10515600" cy="866909"/>
          </a:xfrm>
        </p:spPr>
        <p:txBody>
          <a:bodyPr/>
          <a:lstStyle/>
          <a:p>
            <a:r>
              <a:rPr lang="en-US" altLang="zh-TW" dirty="0"/>
              <a:t>Node Types and Roles (2/2)</a:t>
            </a:r>
            <a:endParaRPr lang="zh-TW" altLang="en-US" dirty="0"/>
          </a:p>
        </p:txBody>
      </p:sp>
      <p:sp>
        <p:nvSpPr>
          <p:cNvPr id="3" name="內容版面配置區 2">
            <a:extLst>
              <a:ext uri="{FF2B5EF4-FFF2-40B4-BE49-F238E27FC236}">
                <a16:creationId xmlns:a16="http://schemas.microsoft.com/office/drawing/2014/main" id="{96A73D87-B0AE-4C99-8EA5-022159AD06E2}"/>
              </a:ext>
            </a:extLst>
          </p:cNvPr>
          <p:cNvSpPr>
            <a:spLocks noGrp="1"/>
          </p:cNvSpPr>
          <p:nvPr>
            <p:ph idx="1"/>
          </p:nvPr>
        </p:nvSpPr>
        <p:spPr>
          <a:xfrm>
            <a:off x="838200" y="1232034"/>
            <a:ext cx="10515600" cy="5124316"/>
          </a:xfrm>
        </p:spPr>
        <p:txBody>
          <a:bodyPr>
            <a:normAutofit/>
          </a:bodyPr>
          <a:lstStyle/>
          <a:p>
            <a:pPr algn="just">
              <a:spcBef>
                <a:spcPts val="600"/>
              </a:spcBef>
            </a:pPr>
            <a:r>
              <a:rPr lang="en-US" altLang="zh-TW" dirty="0">
                <a:solidFill>
                  <a:srgbClr val="0070C0"/>
                </a:solidFill>
              </a:rPr>
              <a:t>Full nodes</a:t>
            </a:r>
          </a:p>
          <a:p>
            <a:pPr lvl="1" algn="just">
              <a:spcBef>
                <a:spcPts val="600"/>
              </a:spcBef>
            </a:pPr>
            <a:r>
              <a:rPr lang="en-US" altLang="zh-TW" dirty="0"/>
              <a:t>Maintain a complete and up-to-date copy of the blockchain. Full nodes can autonomously and authoritatively verify any transaction without external ref.</a:t>
            </a:r>
          </a:p>
          <a:p>
            <a:pPr algn="just">
              <a:spcBef>
                <a:spcPts val="1200"/>
              </a:spcBef>
            </a:pPr>
            <a:r>
              <a:rPr lang="en-US" altLang="zh-TW" dirty="0">
                <a:solidFill>
                  <a:srgbClr val="0070C0"/>
                </a:solidFill>
              </a:rPr>
              <a:t>Simplified Payment Verification nodes </a:t>
            </a:r>
            <a:r>
              <a:rPr lang="en-US" altLang="zh-TW" dirty="0"/>
              <a:t>(lightweight nodes)</a:t>
            </a:r>
          </a:p>
          <a:p>
            <a:pPr lvl="1" algn="just">
              <a:spcBef>
                <a:spcPts val="600"/>
              </a:spcBef>
            </a:pPr>
            <a:r>
              <a:rPr lang="en-US" altLang="zh-TW" dirty="0"/>
              <a:t>Maintain only a subset of the blockchain and verify transactions using simplified payment verification (SPV).</a:t>
            </a:r>
          </a:p>
          <a:p>
            <a:pPr algn="just">
              <a:spcBef>
                <a:spcPts val="1200"/>
              </a:spcBef>
            </a:pPr>
            <a:r>
              <a:rPr lang="en-US" altLang="zh-TW" dirty="0">
                <a:solidFill>
                  <a:srgbClr val="0070C0"/>
                </a:solidFill>
              </a:rPr>
              <a:t>Mining nodes</a:t>
            </a:r>
          </a:p>
          <a:p>
            <a:pPr lvl="1" algn="just">
              <a:spcBef>
                <a:spcPts val="600"/>
              </a:spcBef>
            </a:pPr>
            <a:r>
              <a:rPr lang="en-US" altLang="zh-TW" dirty="0"/>
              <a:t>Compete to create new blocks by running specialized hardware to solve the Proof-of-Work algorithm.</a:t>
            </a:r>
          </a:p>
          <a:p>
            <a:pPr algn="just">
              <a:spcBef>
                <a:spcPts val="1200"/>
              </a:spcBef>
            </a:pPr>
            <a:r>
              <a:rPr lang="en-US" altLang="zh-TW" dirty="0">
                <a:solidFill>
                  <a:srgbClr val="0070C0"/>
                </a:solidFill>
              </a:rPr>
              <a:t>Wallets</a:t>
            </a:r>
          </a:p>
          <a:p>
            <a:pPr lvl="1" algn="just">
              <a:spcBef>
                <a:spcPts val="600"/>
              </a:spcBef>
            </a:pPr>
            <a:r>
              <a:rPr lang="en-US" altLang="zh-TW" dirty="0">
                <a:solidFill>
                  <a:srgbClr val="0000FF"/>
                </a:solidFill>
              </a:rPr>
              <a:t>Many</a:t>
            </a:r>
            <a:r>
              <a:rPr lang="en-US" altLang="zh-TW" dirty="0"/>
              <a:t> user wallets, especially those running on resource-constrained devices such as smartphones, are </a:t>
            </a:r>
            <a:r>
              <a:rPr lang="en-US" altLang="zh-TW" dirty="0">
                <a:solidFill>
                  <a:srgbClr val="0000FF"/>
                </a:solidFill>
              </a:rPr>
              <a:t>SPV nodes</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E5B0DB02-10F9-4F14-A7AB-1E0514C25D4A}"/>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spTree>
    <p:extLst>
      <p:ext uri="{BB962C8B-B14F-4D97-AF65-F5344CB8AC3E}">
        <p14:creationId xmlns:p14="http://schemas.microsoft.com/office/powerpoint/2010/main" val="187655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217DE5-444F-4FE4-BEB3-5A37DA4A0B3C}"/>
              </a:ext>
            </a:extLst>
          </p:cNvPr>
          <p:cNvSpPr>
            <a:spLocks noGrp="1"/>
          </p:cNvSpPr>
          <p:nvPr>
            <p:ph type="title"/>
          </p:nvPr>
        </p:nvSpPr>
        <p:spPr>
          <a:xfrm>
            <a:off x="838200" y="136525"/>
            <a:ext cx="10515600" cy="780281"/>
          </a:xfrm>
        </p:spPr>
        <p:txBody>
          <a:bodyPr/>
          <a:lstStyle/>
          <a:p>
            <a:r>
              <a:rPr lang="en-US" altLang="zh-TW" dirty="0"/>
              <a:t>The Extended Bitcoin Network (1/2)</a:t>
            </a:r>
            <a:endParaRPr lang="zh-TW" altLang="en-US" dirty="0"/>
          </a:p>
        </p:txBody>
      </p:sp>
      <p:pic>
        <p:nvPicPr>
          <p:cNvPr id="6" name="內容版面配置區 5">
            <a:extLst>
              <a:ext uri="{FF2B5EF4-FFF2-40B4-BE49-F238E27FC236}">
                <a16:creationId xmlns:a16="http://schemas.microsoft.com/office/drawing/2014/main" id="{23C7CE16-F19E-42C8-B352-4726FB9DDA4B}"/>
              </a:ext>
            </a:extLst>
          </p:cNvPr>
          <p:cNvPicPr>
            <a:picLocks noGrp="1" noChangeAspect="1"/>
          </p:cNvPicPr>
          <p:nvPr>
            <p:ph idx="1"/>
          </p:nvPr>
        </p:nvPicPr>
        <p:blipFill>
          <a:blip r:embed="rId2"/>
          <a:stretch>
            <a:fillRect/>
          </a:stretch>
        </p:blipFill>
        <p:spPr>
          <a:xfrm>
            <a:off x="1914226" y="829501"/>
            <a:ext cx="8363548" cy="5814971"/>
          </a:xfrm>
          <a:prstGeom prst="rect">
            <a:avLst/>
          </a:prstGeom>
        </p:spPr>
      </p:pic>
      <p:sp>
        <p:nvSpPr>
          <p:cNvPr id="4" name="投影片編號版面配置區 3">
            <a:extLst>
              <a:ext uri="{FF2B5EF4-FFF2-40B4-BE49-F238E27FC236}">
                <a16:creationId xmlns:a16="http://schemas.microsoft.com/office/drawing/2014/main" id="{D2F94001-FFA9-4538-8324-B85E5EE7AD3A}"/>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Tree>
    <p:extLst>
      <p:ext uri="{BB962C8B-B14F-4D97-AF65-F5344CB8AC3E}">
        <p14:creationId xmlns:p14="http://schemas.microsoft.com/office/powerpoint/2010/main" val="187777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217DE5-444F-4FE4-BEB3-5A37DA4A0B3C}"/>
              </a:ext>
            </a:extLst>
          </p:cNvPr>
          <p:cNvSpPr>
            <a:spLocks noGrp="1"/>
          </p:cNvSpPr>
          <p:nvPr>
            <p:ph type="title"/>
          </p:nvPr>
        </p:nvSpPr>
        <p:spPr>
          <a:xfrm>
            <a:off x="838200" y="434909"/>
            <a:ext cx="10515600" cy="927067"/>
          </a:xfrm>
        </p:spPr>
        <p:txBody>
          <a:bodyPr/>
          <a:lstStyle/>
          <a:p>
            <a:r>
              <a:rPr lang="en-US" altLang="zh-TW" dirty="0"/>
              <a:t>The Extended Bitcoin Network (2/2)</a:t>
            </a:r>
            <a:endParaRPr lang="zh-TW" altLang="en-US" dirty="0"/>
          </a:p>
        </p:txBody>
      </p:sp>
      <p:sp>
        <p:nvSpPr>
          <p:cNvPr id="4" name="投影片編號版面配置區 3">
            <a:extLst>
              <a:ext uri="{FF2B5EF4-FFF2-40B4-BE49-F238E27FC236}">
                <a16:creationId xmlns:a16="http://schemas.microsoft.com/office/drawing/2014/main" id="{D2F94001-FFA9-4538-8324-B85E5EE7AD3A}"/>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grpSp>
        <p:nvGrpSpPr>
          <p:cNvPr id="9" name="群組 8">
            <a:extLst>
              <a:ext uri="{FF2B5EF4-FFF2-40B4-BE49-F238E27FC236}">
                <a16:creationId xmlns:a16="http://schemas.microsoft.com/office/drawing/2014/main" id="{08DBB02A-7D9B-4C3C-97B1-ECFE525B0171}"/>
              </a:ext>
            </a:extLst>
          </p:cNvPr>
          <p:cNvGrpSpPr/>
          <p:nvPr/>
        </p:nvGrpSpPr>
        <p:grpSpPr>
          <a:xfrm>
            <a:off x="579424" y="1638484"/>
            <a:ext cx="11033152" cy="4213676"/>
            <a:chOff x="469309" y="1580732"/>
            <a:chExt cx="11033152" cy="4213676"/>
          </a:xfrm>
        </p:grpSpPr>
        <p:pic>
          <p:nvPicPr>
            <p:cNvPr id="7" name="圖片 6">
              <a:extLst>
                <a:ext uri="{FF2B5EF4-FFF2-40B4-BE49-F238E27FC236}">
                  <a16:creationId xmlns:a16="http://schemas.microsoft.com/office/drawing/2014/main" id="{043D25AA-D50C-482C-B787-D53028110BF3}"/>
                </a:ext>
              </a:extLst>
            </p:cNvPr>
            <p:cNvPicPr>
              <a:picLocks noChangeAspect="1"/>
            </p:cNvPicPr>
            <p:nvPr/>
          </p:nvPicPr>
          <p:blipFill>
            <a:blip r:embed="rId2"/>
            <a:stretch>
              <a:fillRect/>
            </a:stretch>
          </p:blipFill>
          <p:spPr>
            <a:xfrm>
              <a:off x="469309" y="1580732"/>
              <a:ext cx="5626691" cy="4209700"/>
            </a:xfrm>
            <a:prstGeom prst="rect">
              <a:avLst/>
            </a:prstGeom>
          </p:spPr>
        </p:pic>
        <p:pic>
          <p:nvPicPr>
            <p:cNvPr id="8" name="圖片 7">
              <a:extLst>
                <a:ext uri="{FF2B5EF4-FFF2-40B4-BE49-F238E27FC236}">
                  <a16:creationId xmlns:a16="http://schemas.microsoft.com/office/drawing/2014/main" id="{66CBD975-C5F1-488B-A1E4-66430255DE4B}"/>
                </a:ext>
              </a:extLst>
            </p:cNvPr>
            <p:cNvPicPr>
              <a:picLocks noChangeAspect="1"/>
            </p:cNvPicPr>
            <p:nvPr/>
          </p:nvPicPr>
          <p:blipFill>
            <a:blip r:embed="rId3"/>
            <a:stretch>
              <a:fillRect/>
            </a:stretch>
          </p:blipFill>
          <p:spPr>
            <a:xfrm>
              <a:off x="6327006" y="1584708"/>
              <a:ext cx="5175455" cy="4209700"/>
            </a:xfrm>
            <a:prstGeom prst="rect">
              <a:avLst/>
            </a:prstGeom>
          </p:spPr>
        </p:pic>
      </p:grpSp>
    </p:spTree>
    <p:extLst>
      <p:ext uri="{BB962C8B-B14F-4D97-AF65-F5344CB8AC3E}">
        <p14:creationId xmlns:p14="http://schemas.microsoft.com/office/powerpoint/2010/main" val="428759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EF9705-4AB5-49DE-BB7F-161FEE9F8FAE}"/>
              </a:ext>
            </a:extLst>
          </p:cNvPr>
          <p:cNvSpPr>
            <a:spLocks noGrp="1"/>
          </p:cNvSpPr>
          <p:nvPr>
            <p:ph type="title"/>
          </p:nvPr>
        </p:nvSpPr>
        <p:spPr/>
        <p:txBody>
          <a:bodyPr/>
          <a:lstStyle/>
          <a:p>
            <a:r>
              <a:rPr lang="en-US" altLang="zh-TW" dirty="0"/>
              <a:t>Network Discovery</a:t>
            </a:r>
            <a:endParaRPr lang="zh-TW" altLang="en-US" dirty="0"/>
          </a:p>
        </p:txBody>
      </p:sp>
      <p:sp>
        <p:nvSpPr>
          <p:cNvPr id="3" name="內容版面配置區 2">
            <a:extLst>
              <a:ext uri="{FF2B5EF4-FFF2-40B4-BE49-F238E27FC236}">
                <a16:creationId xmlns:a16="http://schemas.microsoft.com/office/drawing/2014/main" id="{A47EFF7A-2DAD-4EE4-B222-3830BB3140BE}"/>
              </a:ext>
            </a:extLst>
          </p:cNvPr>
          <p:cNvSpPr>
            <a:spLocks noGrp="1"/>
          </p:cNvSpPr>
          <p:nvPr>
            <p:ph idx="1"/>
          </p:nvPr>
        </p:nvSpPr>
        <p:spPr>
          <a:xfrm>
            <a:off x="838200" y="1381328"/>
            <a:ext cx="10515600" cy="5111547"/>
          </a:xfrm>
        </p:spPr>
        <p:txBody>
          <a:bodyPr>
            <a:normAutofit/>
          </a:bodyPr>
          <a:lstStyle/>
          <a:p>
            <a:pPr algn="just"/>
            <a:r>
              <a:rPr lang="en-US" altLang="zh-TW" dirty="0"/>
              <a:t>When a new node boots up, it must discover other bitcoin nodes on the network in order to participate.</a:t>
            </a:r>
          </a:p>
          <a:p>
            <a:pPr lvl="1" algn="just">
              <a:spcBef>
                <a:spcPts val="1200"/>
              </a:spcBef>
            </a:pPr>
            <a:r>
              <a:rPr lang="en-US" altLang="zh-TW" dirty="0"/>
              <a:t>To start this process, a new node must discover at least one existing node on the network and connect to it. The geographic location of other nodes is irrelevant; the bitcoin network topology is not geographically defined. Therefore, any existing bitcoin nodes can be selected at random.</a:t>
            </a:r>
          </a:p>
          <a:p>
            <a:pPr lvl="1" algn="just">
              <a:spcBef>
                <a:spcPts val="1200"/>
              </a:spcBef>
            </a:pPr>
            <a:r>
              <a:rPr lang="en-US" altLang="zh-TW" dirty="0"/>
              <a:t>To connect to a known peer, nodes establish a TCP connection, usually to port 8333 (the port generally known as the one used by bitcoin), or an alternative port if one is provided.</a:t>
            </a:r>
          </a:p>
          <a:p>
            <a:pPr lvl="1" algn="just">
              <a:spcBef>
                <a:spcPts val="1200"/>
              </a:spcBef>
            </a:pPr>
            <a:r>
              <a:rPr lang="en-US" altLang="zh-TW" dirty="0"/>
              <a:t>Once one or more connections are established, the new node will send an </a:t>
            </a:r>
            <a:r>
              <a:rPr lang="en-US" altLang="zh-TW" i="1" dirty="0" err="1"/>
              <a:t>addr</a:t>
            </a:r>
            <a:r>
              <a:rPr lang="en-US" altLang="zh-TW" dirty="0"/>
              <a:t> message containing its own IP address to its neighbors. The neighbors will, in turn, forward the </a:t>
            </a:r>
            <a:r>
              <a:rPr lang="en-US" altLang="zh-TW" dirty="0" err="1"/>
              <a:t>addr</a:t>
            </a:r>
            <a:r>
              <a:rPr lang="en-US" altLang="zh-TW" dirty="0"/>
              <a:t> message to their neighbors, ensuring that the newly connected node becomes well known and better connected.</a:t>
            </a:r>
            <a:endParaRPr lang="zh-TW" altLang="en-US" dirty="0"/>
          </a:p>
        </p:txBody>
      </p:sp>
      <p:sp>
        <p:nvSpPr>
          <p:cNvPr id="4" name="投影片編號版面配置區 3">
            <a:extLst>
              <a:ext uri="{FF2B5EF4-FFF2-40B4-BE49-F238E27FC236}">
                <a16:creationId xmlns:a16="http://schemas.microsoft.com/office/drawing/2014/main" id="{B397E1EA-0B12-4A43-ACAF-0121BF767F99}"/>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spTree>
    <p:extLst>
      <p:ext uri="{BB962C8B-B14F-4D97-AF65-F5344CB8AC3E}">
        <p14:creationId xmlns:p14="http://schemas.microsoft.com/office/powerpoint/2010/main" val="148686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BDEB9-6B45-4BF7-80CF-CE1EDBCE7200}"/>
              </a:ext>
            </a:extLst>
          </p:cNvPr>
          <p:cNvSpPr>
            <a:spLocks noGrp="1"/>
          </p:cNvSpPr>
          <p:nvPr>
            <p:ph type="title"/>
          </p:nvPr>
        </p:nvSpPr>
        <p:spPr>
          <a:xfrm>
            <a:off x="838200" y="365126"/>
            <a:ext cx="10515600" cy="751406"/>
          </a:xfrm>
        </p:spPr>
        <p:txBody>
          <a:bodyPr/>
          <a:lstStyle/>
          <a:p>
            <a:r>
              <a:rPr lang="en-US" altLang="zh-TW" dirty="0"/>
              <a:t>Full Nodes</a:t>
            </a:r>
            <a:endParaRPr lang="zh-TW" altLang="en-US" dirty="0"/>
          </a:p>
        </p:txBody>
      </p:sp>
      <p:sp>
        <p:nvSpPr>
          <p:cNvPr id="3" name="內容版面配置區 2">
            <a:extLst>
              <a:ext uri="{FF2B5EF4-FFF2-40B4-BE49-F238E27FC236}">
                <a16:creationId xmlns:a16="http://schemas.microsoft.com/office/drawing/2014/main" id="{FFEB6F28-AB8C-4D61-BB79-213C02F1BF0D}"/>
              </a:ext>
            </a:extLst>
          </p:cNvPr>
          <p:cNvSpPr>
            <a:spLocks noGrp="1"/>
          </p:cNvSpPr>
          <p:nvPr>
            <p:ph idx="1"/>
          </p:nvPr>
        </p:nvSpPr>
        <p:spPr>
          <a:xfrm>
            <a:off x="838200" y="1260910"/>
            <a:ext cx="10515600" cy="5095440"/>
          </a:xfrm>
        </p:spPr>
        <p:txBody>
          <a:bodyPr>
            <a:normAutofit/>
          </a:bodyPr>
          <a:lstStyle/>
          <a:p>
            <a:pPr algn="just">
              <a:lnSpc>
                <a:spcPct val="95000"/>
              </a:lnSpc>
              <a:spcBef>
                <a:spcPts val="1200"/>
              </a:spcBef>
            </a:pPr>
            <a:r>
              <a:rPr lang="en-US" altLang="zh-TW" dirty="0"/>
              <a:t>Full blockchain nodes maintain a complete and up-to-date copy of the bitcoin blockchain with all the transactions, which they independently build and verify, starting with the very first block (genesis block) and building up to the latest known block in the network.</a:t>
            </a:r>
          </a:p>
          <a:p>
            <a:pPr lvl="1" algn="just">
              <a:lnSpc>
                <a:spcPct val="95000"/>
              </a:lnSpc>
              <a:spcBef>
                <a:spcPts val="1200"/>
              </a:spcBef>
            </a:pPr>
            <a:r>
              <a:rPr lang="en-US" altLang="zh-TW" dirty="0"/>
              <a:t>A full blockchain node can independently and authoritatively verify any transaction without reliance on any other node or source of information.</a:t>
            </a:r>
          </a:p>
          <a:p>
            <a:pPr lvl="1" algn="just">
              <a:lnSpc>
                <a:spcPct val="95000"/>
              </a:lnSpc>
              <a:spcBef>
                <a:spcPts val="1200"/>
              </a:spcBef>
            </a:pPr>
            <a:r>
              <a:rPr lang="en-US" altLang="zh-TW" dirty="0"/>
              <a:t>The full blockchain node relies on the network to receive updates about new blocks of transactions, which it then verifies and incorporates into its local copy of the blockchain.</a:t>
            </a:r>
          </a:p>
          <a:p>
            <a:pPr lvl="1" algn="just">
              <a:lnSpc>
                <a:spcPct val="95000"/>
              </a:lnSpc>
              <a:spcBef>
                <a:spcPts val="1200"/>
              </a:spcBef>
            </a:pPr>
            <a:r>
              <a:rPr lang="en-US" altLang="zh-TW" dirty="0"/>
              <a:t>If you need a lot of disk and it takes a few days to sync to the network, you are running a full node. That is the price of complete independence and freedom from central authority. (Bitcoin blockchain size was 405 GB as of 2022/05/10) </a:t>
            </a:r>
            <a:endParaRPr lang="zh-TW" altLang="en-US" dirty="0"/>
          </a:p>
        </p:txBody>
      </p:sp>
      <p:sp>
        <p:nvSpPr>
          <p:cNvPr id="4" name="投影片編號版面配置區 3">
            <a:extLst>
              <a:ext uri="{FF2B5EF4-FFF2-40B4-BE49-F238E27FC236}">
                <a16:creationId xmlns:a16="http://schemas.microsoft.com/office/drawing/2014/main" id="{F570E66F-AE9E-4D88-8A7C-5FBD9FF793D6}"/>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spTree>
    <p:extLst>
      <p:ext uri="{BB962C8B-B14F-4D97-AF65-F5344CB8AC3E}">
        <p14:creationId xmlns:p14="http://schemas.microsoft.com/office/powerpoint/2010/main" val="27333519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4807</TotalTime>
  <Words>3835</Words>
  <Application>Microsoft Office PowerPoint</Application>
  <PresentationFormat>寬螢幕</PresentationFormat>
  <Paragraphs>203</Paragraphs>
  <Slides>44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44</vt:i4>
      </vt:variant>
    </vt:vector>
  </HeadingPairs>
  <TitlesOfParts>
    <vt:vector size="49" baseType="lpstr">
      <vt:lpstr>新細明體</vt:lpstr>
      <vt:lpstr>Arial</vt:lpstr>
      <vt:lpstr>Calibri</vt:lpstr>
      <vt:lpstr>Calibri Light</vt:lpstr>
      <vt:lpstr>Office 佈景主題</vt:lpstr>
      <vt:lpstr>4. Bitcoin Network and Blockchain</vt:lpstr>
      <vt:lpstr>Peer-to-Peer Network Architecture (1/2)</vt:lpstr>
      <vt:lpstr>Peer-to-Peer Network Architecture (2/2)</vt:lpstr>
      <vt:lpstr>Node Types and Roles (1/2)</vt:lpstr>
      <vt:lpstr>Node Types and Roles (2/2)</vt:lpstr>
      <vt:lpstr>The Extended Bitcoin Network (1/2)</vt:lpstr>
      <vt:lpstr>The Extended Bitcoin Network (2/2)</vt:lpstr>
      <vt:lpstr>Network Discovery</vt:lpstr>
      <vt:lpstr>Full Nodes</vt:lpstr>
      <vt:lpstr>Ref. Bitcoin Blockchain Size</vt:lpstr>
      <vt:lpstr>SPV Nodes (1/3)</vt:lpstr>
      <vt:lpstr>SPV Nodes (2/3)</vt:lpstr>
      <vt:lpstr>SPV Nodes (3/3)</vt:lpstr>
      <vt:lpstr>Block Depth &amp; Height</vt:lpstr>
      <vt:lpstr>Bloom Filters (1/8)</vt:lpstr>
      <vt:lpstr>Bloom Filters (2/8)</vt:lpstr>
      <vt:lpstr>Bloom Filters (3/8)</vt:lpstr>
      <vt:lpstr>Bloom Filters (4/8)</vt:lpstr>
      <vt:lpstr>Bloom Filters (5/8)</vt:lpstr>
      <vt:lpstr>Bloom Filters (6/8)</vt:lpstr>
      <vt:lpstr>Bloom Filters (7/8)</vt:lpstr>
      <vt:lpstr>Bloom Filters (8/8)</vt:lpstr>
      <vt:lpstr>How SPV Nodes Use Bloom Filters (1/2)</vt:lpstr>
      <vt:lpstr>How SPV Nodes Use Bloom Filters (2/2)</vt:lpstr>
      <vt:lpstr>Transaction Pools</vt:lpstr>
      <vt:lpstr>The Blockchain (1/3)</vt:lpstr>
      <vt:lpstr>The Blockchain (2/3)</vt:lpstr>
      <vt:lpstr>The Blockchain (3/3)</vt:lpstr>
      <vt:lpstr>Structure of a Block (1/2)</vt:lpstr>
      <vt:lpstr>Structure of a Block (2/2)</vt:lpstr>
      <vt:lpstr>Block Identifiers</vt:lpstr>
      <vt:lpstr>The Genesis Block</vt:lpstr>
      <vt:lpstr>Linking Blocks in the Blockchain (1/2)</vt:lpstr>
      <vt:lpstr>Linking Blocks in the Blockchain (2/2)</vt:lpstr>
      <vt:lpstr>Merkle Trees (1/4)</vt:lpstr>
      <vt:lpstr>Merkle Trees (2/4)</vt:lpstr>
      <vt:lpstr>Merkle Trees (3/4)</vt:lpstr>
      <vt:lpstr>Merkle Trees (4/4)</vt:lpstr>
      <vt:lpstr>Merkle Path (1/2)</vt:lpstr>
      <vt:lpstr>Merkle Path (2/2)</vt:lpstr>
      <vt:lpstr>Merkle Trees and SPV (1/2)</vt:lpstr>
      <vt:lpstr>Merkle Trees and SPV (2/2)</vt:lpstr>
      <vt:lpstr>Ref. Merkle Tree and SPV </vt:lpstr>
      <vt:lpstr>Bitcoin’s Test Blockchains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1394</cp:revision>
  <dcterms:created xsi:type="dcterms:W3CDTF">2020-06-07T10:42:41Z</dcterms:created>
  <dcterms:modified xsi:type="dcterms:W3CDTF">2023-05-18T01:19:45Z</dcterms:modified>
</cp:coreProperties>
</file>