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5" r:id="rId1"/>
  </p:sldMasterIdLst>
  <p:notesMasterIdLst>
    <p:notesMasterId r:id="rId48"/>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1" r:id="rId16"/>
    <p:sldId id="270" r:id="rId17"/>
    <p:sldId id="272" r:id="rId18"/>
    <p:sldId id="273" r:id="rId19"/>
    <p:sldId id="274" r:id="rId20"/>
    <p:sldId id="276" r:id="rId21"/>
    <p:sldId id="277" r:id="rId22"/>
    <p:sldId id="278" r:id="rId23"/>
    <p:sldId id="279" r:id="rId24"/>
    <p:sldId id="280" r:id="rId25"/>
    <p:sldId id="284" r:id="rId26"/>
    <p:sldId id="285" r:id="rId27"/>
    <p:sldId id="300" r:id="rId28"/>
    <p:sldId id="281" r:id="rId29"/>
    <p:sldId id="286" r:id="rId30"/>
    <p:sldId id="287" r:id="rId31"/>
    <p:sldId id="288" r:id="rId32"/>
    <p:sldId id="290" r:id="rId33"/>
    <p:sldId id="289" r:id="rId34"/>
    <p:sldId id="302" r:id="rId35"/>
    <p:sldId id="282" r:id="rId36"/>
    <p:sldId id="291" r:id="rId37"/>
    <p:sldId id="292" r:id="rId38"/>
    <p:sldId id="293" r:id="rId39"/>
    <p:sldId id="294" r:id="rId40"/>
    <p:sldId id="283" r:id="rId41"/>
    <p:sldId id="296" r:id="rId42"/>
    <p:sldId id="298" r:id="rId43"/>
    <p:sldId id="295" r:id="rId44"/>
    <p:sldId id="297" r:id="rId45"/>
    <p:sldId id="299" r:id="rId46"/>
    <p:sldId id="301" r:id="rId4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94660"/>
  </p:normalViewPr>
  <p:slideViewPr>
    <p:cSldViewPr snapToGrid="0">
      <p:cViewPr varScale="1">
        <p:scale>
          <a:sx n="66" d="100"/>
          <a:sy n="66" d="100"/>
        </p:scale>
        <p:origin x="548" y="36"/>
      </p:cViewPr>
      <p:guideLst/>
    </p:cSldViewPr>
  </p:slideViewPr>
  <p:notesTextViewPr>
    <p:cViewPr>
      <p:scale>
        <a:sx n="1" d="1"/>
        <a:sy n="1" d="1"/>
      </p:scale>
      <p:origin x="0" y="0"/>
    </p:cViewPr>
  </p:notesTextViewPr>
  <p:sorterViewPr>
    <p:cViewPr>
      <p:scale>
        <a:sx n="110" d="100"/>
        <a:sy n="110" d="100"/>
      </p:scale>
      <p:origin x="0" y="-1346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5CB8E-49F7-4515-92CC-06E9A7DCE902}" type="datetimeFigureOut">
              <a:rPr lang="zh-TW" altLang="en-US" smtClean="0"/>
              <a:t>2023/5/24</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4F0E24-B418-4DEB-8C91-940C3BCEE15E}" type="slidenum">
              <a:rPr lang="zh-TW" altLang="en-US" smtClean="0"/>
              <a:t>‹#›</a:t>
            </a:fld>
            <a:endParaRPr lang="zh-TW" altLang="en-US"/>
          </a:p>
        </p:txBody>
      </p:sp>
    </p:spTree>
    <p:extLst>
      <p:ext uri="{BB962C8B-B14F-4D97-AF65-F5344CB8AC3E}">
        <p14:creationId xmlns:p14="http://schemas.microsoft.com/office/powerpoint/2010/main" val="1516444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4ADCEB-D12B-474D-A3C8-E3EA25B4185B}"/>
              </a:ext>
            </a:extLst>
          </p:cNvPr>
          <p:cNvSpPr>
            <a:spLocks noGrp="1"/>
          </p:cNvSpPr>
          <p:nvPr>
            <p:ph type="ctrTitle"/>
          </p:nvPr>
        </p:nvSpPr>
        <p:spPr>
          <a:xfrm>
            <a:off x="1524000" y="1122363"/>
            <a:ext cx="9144000" cy="2387600"/>
          </a:xfrm>
        </p:spPr>
        <p:txBody>
          <a:bodyPr anchor="b"/>
          <a:lstStyle>
            <a:lvl1pPr algn="ctr">
              <a:defRPr sz="6000">
                <a:latin typeface="+mn-lt"/>
              </a:defRPr>
            </a:lvl1pPr>
          </a:lstStyle>
          <a:p>
            <a:r>
              <a:rPr lang="zh-TW" altLang="en-US" dirty="0"/>
              <a:t>按一下以編輯母片標題樣式</a:t>
            </a:r>
          </a:p>
        </p:txBody>
      </p:sp>
      <p:sp>
        <p:nvSpPr>
          <p:cNvPr id="3" name="副標題 2">
            <a:extLst>
              <a:ext uri="{FF2B5EF4-FFF2-40B4-BE49-F238E27FC236}">
                <a16:creationId xmlns:a16="http://schemas.microsoft.com/office/drawing/2014/main" id="{1272D612-90EA-4669-B418-9EA563E3181C}"/>
              </a:ext>
            </a:extLst>
          </p:cNvPr>
          <p:cNvSpPr>
            <a:spLocks noGrp="1"/>
          </p:cNvSpPr>
          <p:nvPr>
            <p:ph type="subTitle" idx="1"/>
          </p:nvPr>
        </p:nvSpPr>
        <p:spPr>
          <a:xfrm>
            <a:off x="1524000" y="3602038"/>
            <a:ext cx="9144000" cy="1655762"/>
          </a:xfrm>
        </p:spPr>
        <p:txBody>
          <a:bodyPr/>
          <a:lstStyle>
            <a:lvl1pPr marL="0" indent="0" algn="ctr">
              <a:buNone/>
              <a:defRPr sz="24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18E5DD5-C13D-4B21-8F85-C514165411BF}"/>
              </a:ext>
            </a:extLst>
          </p:cNvPr>
          <p:cNvSpPr>
            <a:spLocks noGrp="1"/>
          </p:cNvSpPr>
          <p:nvPr>
            <p:ph type="dt" sz="half" idx="10"/>
          </p:nvPr>
        </p:nvSpPr>
        <p:spPr/>
        <p:txBody>
          <a:bodyPr/>
          <a:lstStyle/>
          <a:p>
            <a:fld id="{A8A3A168-D67E-4909-A7A6-5F548EAC887D}" type="datetime1">
              <a:rPr lang="zh-TW" altLang="en-US" smtClean="0"/>
              <a:t>2023/5/24</a:t>
            </a:fld>
            <a:endParaRPr lang="zh-TW" altLang="en-US"/>
          </a:p>
        </p:txBody>
      </p:sp>
      <p:sp>
        <p:nvSpPr>
          <p:cNvPr id="5" name="頁尾版面配置區 4">
            <a:extLst>
              <a:ext uri="{FF2B5EF4-FFF2-40B4-BE49-F238E27FC236}">
                <a16:creationId xmlns:a16="http://schemas.microsoft.com/office/drawing/2014/main" id="{24EB2DA0-7EEB-40BF-AE9A-A421835AD442}"/>
              </a:ext>
            </a:extLst>
          </p:cNvPr>
          <p:cNvSpPr>
            <a:spLocks noGrp="1"/>
          </p:cNvSpPr>
          <p:nvPr>
            <p:ph type="ftr" sz="quarter" idx="11"/>
          </p:nvPr>
        </p:nvSpPr>
        <p:spPr/>
        <p:txBody>
          <a:bodyPr/>
          <a:lstStyle/>
          <a:p>
            <a:endParaRPr lang="zh-TW" altLang="en-US"/>
          </a:p>
        </p:txBody>
      </p:sp>
    </p:spTree>
    <p:extLst>
      <p:ext uri="{BB962C8B-B14F-4D97-AF65-F5344CB8AC3E}">
        <p14:creationId xmlns:p14="http://schemas.microsoft.com/office/powerpoint/2010/main" val="2198892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D04D9-C243-4F1C-A2B5-DFB278C9D3C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37EE291-7E64-4C2E-BD61-E266E1AB1A79}"/>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F900D2E-94AD-4AC0-BE32-A3EFFAFDFE69}"/>
              </a:ext>
            </a:extLst>
          </p:cNvPr>
          <p:cNvSpPr>
            <a:spLocks noGrp="1"/>
          </p:cNvSpPr>
          <p:nvPr>
            <p:ph type="dt" sz="half" idx="10"/>
          </p:nvPr>
        </p:nvSpPr>
        <p:spPr/>
        <p:txBody>
          <a:bodyPr/>
          <a:lstStyle/>
          <a:p>
            <a:fld id="{A65DF840-5A87-414B-9F25-871532FA45DE}" type="datetime1">
              <a:rPr lang="zh-TW" altLang="en-US" smtClean="0"/>
              <a:t>2023/5/24</a:t>
            </a:fld>
            <a:endParaRPr lang="zh-TW" altLang="en-US"/>
          </a:p>
        </p:txBody>
      </p:sp>
      <p:sp>
        <p:nvSpPr>
          <p:cNvPr id="5" name="頁尾版面配置區 4">
            <a:extLst>
              <a:ext uri="{FF2B5EF4-FFF2-40B4-BE49-F238E27FC236}">
                <a16:creationId xmlns:a16="http://schemas.microsoft.com/office/drawing/2014/main" id="{571DB215-C292-473D-A470-CA73DD5D3C0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3DCE97A-0024-4BE3-9A1B-B1EB54B4CE47}"/>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695555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200F502-F7F6-4BA0-97C7-632B90FE26EA}"/>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D9C655D-D428-407D-A0B9-414BF3F2F2B2}"/>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1C19D00-4B00-44D3-9E23-A52E67CC5D4D}"/>
              </a:ext>
            </a:extLst>
          </p:cNvPr>
          <p:cNvSpPr>
            <a:spLocks noGrp="1"/>
          </p:cNvSpPr>
          <p:nvPr>
            <p:ph type="dt" sz="half" idx="10"/>
          </p:nvPr>
        </p:nvSpPr>
        <p:spPr/>
        <p:txBody>
          <a:bodyPr/>
          <a:lstStyle/>
          <a:p>
            <a:fld id="{1C869404-7004-4355-81DF-489B5114F1CF}" type="datetime1">
              <a:rPr lang="zh-TW" altLang="en-US" smtClean="0"/>
              <a:t>2023/5/24</a:t>
            </a:fld>
            <a:endParaRPr lang="zh-TW" altLang="en-US"/>
          </a:p>
        </p:txBody>
      </p:sp>
      <p:sp>
        <p:nvSpPr>
          <p:cNvPr id="5" name="頁尾版面配置區 4">
            <a:extLst>
              <a:ext uri="{FF2B5EF4-FFF2-40B4-BE49-F238E27FC236}">
                <a16:creationId xmlns:a16="http://schemas.microsoft.com/office/drawing/2014/main" id="{66294ECF-B923-41F1-8945-88A1BDD7B38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14634B9-E2E6-461E-AF7E-8292C9E7F97B}"/>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2546021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94B664-60A3-4F42-98F7-9DAF1974FA7A}"/>
              </a:ext>
            </a:extLst>
          </p:cNvPr>
          <p:cNvSpPr>
            <a:spLocks noGrp="1"/>
          </p:cNvSpPr>
          <p:nvPr>
            <p:ph type="title"/>
          </p:nvPr>
        </p:nvSpPr>
        <p:spPr>
          <a:xfrm>
            <a:off x="838200" y="365125"/>
            <a:ext cx="10515600" cy="1016203"/>
          </a:xfrm>
        </p:spPr>
        <p:txBody>
          <a:bodyPr/>
          <a:lstStyle>
            <a:lvl1pPr>
              <a:defRPr>
                <a:latin typeface="+mn-lt"/>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1D35DF48-4AC4-4734-B04C-EFCB287CCBDB}"/>
              </a:ext>
            </a:extLst>
          </p:cNvPr>
          <p:cNvSpPr>
            <a:spLocks noGrp="1"/>
          </p:cNvSpPr>
          <p:nvPr>
            <p:ph idx="1"/>
          </p:nvPr>
        </p:nvSpPr>
        <p:spPr>
          <a:xfrm>
            <a:off x="838200" y="1488332"/>
            <a:ext cx="10515600" cy="4688631"/>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B6EDC853-E7F7-4451-A06A-FEF0796BCAF0}"/>
              </a:ext>
            </a:extLst>
          </p:cNvPr>
          <p:cNvSpPr>
            <a:spLocks noGrp="1"/>
          </p:cNvSpPr>
          <p:nvPr>
            <p:ph type="dt" sz="half" idx="10"/>
          </p:nvPr>
        </p:nvSpPr>
        <p:spPr/>
        <p:txBody>
          <a:bodyPr/>
          <a:lstStyle/>
          <a:p>
            <a:fld id="{D6392E2C-0EBF-4D44-A034-D2C1CDD9583A}" type="datetime1">
              <a:rPr lang="zh-TW" altLang="en-US" smtClean="0"/>
              <a:t>2023/5/24</a:t>
            </a:fld>
            <a:endParaRPr lang="zh-TW" altLang="en-US"/>
          </a:p>
        </p:txBody>
      </p:sp>
      <p:sp>
        <p:nvSpPr>
          <p:cNvPr id="5" name="頁尾版面配置區 4">
            <a:extLst>
              <a:ext uri="{FF2B5EF4-FFF2-40B4-BE49-F238E27FC236}">
                <a16:creationId xmlns:a16="http://schemas.microsoft.com/office/drawing/2014/main" id="{EFF698D9-0E0B-443D-865D-5FB27D1ADFD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9A9D5F7-2BA0-475A-9BBB-CF084FA0D826}"/>
              </a:ext>
            </a:extLst>
          </p:cNvPr>
          <p:cNvSpPr>
            <a:spLocks noGrp="1"/>
          </p:cNvSpPr>
          <p:nvPr>
            <p:ph type="sldNum" sz="quarter" idx="12"/>
          </p:nvPr>
        </p:nvSpPr>
        <p:spPr>
          <a:xfrm>
            <a:off x="9009434" y="6356350"/>
            <a:ext cx="2743200" cy="365125"/>
          </a:xfrm>
        </p:spPr>
        <p:txBody>
          <a:bodyPr/>
          <a:lstStyle>
            <a:lvl1pPr>
              <a:defRPr sz="1800">
                <a:latin typeface="+mn-lt"/>
              </a:defRPr>
            </a:lvl1pPr>
          </a:lstStyle>
          <a:p>
            <a:fld id="{8C04AE96-B1B9-4ED2-B3ED-30B2680CEC7B}" type="slidenum">
              <a:rPr lang="zh-TW" altLang="en-US" smtClean="0"/>
              <a:pPr/>
              <a:t>‹#›</a:t>
            </a:fld>
            <a:endParaRPr lang="zh-TW" altLang="en-US"/>
          </a:p>
        </p:txBody>
      </p:sp>
    </p:spTree>
    <p:extLst>
      <p:ext uri="{BB962C8B-B14F-4D97-AF65-F5344CB8AC3E}">
        <p14:creationId xmlns:p14="http://schemas.microsoft.com/office/powerpoint/2010/main" val="3468233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5540B1-74DE-49AE-B706-6E54D86A819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C8063159-A467-42F1-99AB-70C749CEDF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BF43BF59-9385-4FB7-850E-7F553BED7BA5}"/>
              </a:ext>
            </a:extLst>
          </p:cNvPr>
          <p:cNvSpPr>
            <a:spLocks noGrp="1"/>
          </p:cNvSpPr>
          <p:nvPr>
            <p:ph type="dt" sz="half" idx="10"/>
          </p:nvPr>
        </p:nvSpPr>
        <p:spPr/>
        <p:txBody>
          <a:bodyPr/>
          <a:lstStyle/>
          <a:p>
            <a:fld id="{6898EC6C-69F4-4FC8-960C-8CA4CCADA8E0}" type="datetime1">
              <a:rPr lang="zh-TW" altLang="en-US" smtClean="0"/>
              <a:t>2023/5/24</a:t>
            </a:fld>
            <a:endParaRPr lang="zh-TW" altLang="en-US"/>
          </a:p>
        </p:txBody>
      </p:sp>
      <p:sp>
        <p:nvSpPr>
          <p:cNvPr id="5" name="頁尾版面配置區 4">
            <a:extLst>
              <a:ext uri="{FF2B5EF4-FFF2-40B4-BE49-F238E27FC236}">
                <a16:creationId xmlns:a16="http://schemas.microsoft.com/office/drawing/2014/main" id="{DB103A1E-8C60-4DEA-B86B-C773C34922B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D210D52-EE20-4BD7-9945-E85F20095BBB}"/>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35155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534B51-2665-490E-896D-F0962198B33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D957579-2AB3-411C-9E13-351CBEDEA582}"/>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2756D79-B349-4256-8F0B-04C58ED2E08C}"/>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E8ECD678-F7B4-4656-9EAE-ED62D31D1B2C}"/>
              </a:ext>
            </a:extLst>
          </p:cNvPr>
          <p:cNvSpPr>
            <a:spLocks noGrp="1"/>
          </p:cNvSpPr>
          <p:nvPr>
            <p:ph type="dt" sz="half" idx="10"/>
          </p:nvPr>
        </p:nvSpPr>
        <p:spPr/>
        <p:txBody>
          <a:bodyPr/>
          <a:lstStyle/>
          <a:p>
            <a:fld id="{8A2E0E05-EE64-4782-8DF5-00425FB0DEE2}" type="datetime1">
              <a:rPr lang="zh-TW" altLang="en-US" smtClean="0"/>
              <a:t>2023/5/24</a:t>
            </a:fld>
            <a:endParaRPr lang="zh-TW" altLang="en-US"/>
          </a:p>
        </p:txBody>
      </p:sp>
      <p:sp>
        <p:nvSpPr>
          <p:cNvPr id="6" name="頁尾版面配置區 5">
            <a:extLst>
              <a:ext uri="{FF2B5EF4-FFF2-40B4-BE49-F238E27FC236}">
                <a16:creationId xmlns:a16="http://schemas.microsoft.com/office/drawing/2014/main" id="{CB56481C-CFE5-4EBA-97D2-E23E64654C7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3061309-FC79-40FF-879B-6CBD743D8BB6}"/>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2472996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2F15FA-6451-4EC3-A56A-E348772C27F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8216BD9-58B5-4971-B614-C0512AC28F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00D2AB59-FC3F-4146-89C1-4BE95B3D0236}"/>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86FFD63-29F1-42EC-960B-BAC62C92C6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6CD6A047-1BBF-47F7-ABB2-1E1DA4794A17}"/>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00828FD-026F-44D8-9835-0AEBE5D551AA}"/>
              </a:ext>
            </a:extLst>
          </p:cNvPr>
          <p:cNvSpPr>
            <a:spLocks noGrp="1"/>
          </p:cNvSpPr>
          <p:nvPr>
            <p:ph type="dt" sz="half" idx="10"/>
          </p:nvPr>
        </p:nvSpPr>
        <p:spPr/>
        <p:txBody>
          <a:bodyPr/>
          <a:lstStyle/>
          <a:p>
            <a:fld id="{6902D0A5-2955-40AC-B800-179D8057DDA6}" type="datetime1">
              <a:rPr lang="zh-TW" altLang="en-US" smtClean="0"/>
              <a:t>2023/5/24</a:t>
            </a:fld>
            <a:endParaRPr lang="zh-TW" altLang="en-US"/>
          </a:p>
        </p:txBody>
      </p:sp>
      <p:sp>
        <p:nvSpPr>
          <p:cNvPr id="8" name="頁尾版面配置區 7">
            <a:extLst>
              <a:ext uri="{FF2B5EF4-FFF2-40B4-BE49-F238E27FC236}">
                <a16:creationId xmlns:a16="http://schemas.microsoft.com/office/drawing/2014/main" id="{2667562B-0197-4D74-9F7A-8644FBE664DB}"/>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C2C21C15-37A5-4960-82E4-71EA1B7E8548}"/>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62712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8E78C0-B11C-4E66-A862-D1523393CC26}"/>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5BF75761-550B-44D5-8291-80843C866C79}"/>
              </a:ext>
            </a:extLst>
          </p:cNvPr>
          <p:cNvSpPr>
            <a:spLocks noGrp="1"/>
          </p:cNvSpPr>
          <p:nvPr>
            <p:ph type="dt" sz="half" idx="10"/>
          </p:nvPr>
        </p:nvSpPr>
        <p:spPr/>
        <p:txBody>
          <a:bodyPr/>
          <a:lstStyle/>
          <a:p>
            <a:fld id="{7BA953E1-2030-4029-8E6E-FA44B29F4EAD}" type="datetime1">
              <a:rPr lang="zh-TW" altLang="en-US" smtClean="0"/>
              <a:t>2023/5/24</a:t>
            </a:fld>
            <a:endParaRPr lang="zh-TW" altLang="en-US"/>
          </a:p>
        </p:txBody>
      </p:sp>
      <p:sp>
        <p:nvSpPr>
          <p:cNvPr id="4" name="頁尾版面配置區 3">
            <a:extLst>
              <a:ext uri="{FF2B5EF4-FFF2-40B4-BE49-F238E27FC236}">
                <a16:creationId xmlns:a16="http://schemas.microsoft.com/office/drawing/2014/main" id="{66EA9E9F-FD6B-404C-9720-09D790C3E65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DDB1712-90CD-4FC3-A676-8C2F97A11370}"/>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1938759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66E57B7-8A97-4AE7-BBF6-0C18055DA963}"/>
              </a:ext>
            </a:extLst>
          </p:cNvPr>
          <p:cNvSpPr>
            <a:spLocks noGrp="1"/>
          </p:cNvSpPr>
          <p:nvPr>
            <p:ph type="dt" sz="half" idx="10"/>
          </p:nvPr>
        </p:nvSpPr>
        <p:spPr/>
        <p:txBody>
          <a:bodyPr/>
          <a:lstStyle/>
          <a:p>
            <a:fld id="{28A8B279-E07F-4C51-A4F0-460D909D4C7B}" type="datetime1">
              <a:rPr lang="zh-TW" altLang="en-US" smtClean="0"/>
              <a:t>2023/5/24</a:t>
            </a:fld>
            <a:endParaRPr lang="zh-TW" altLang="en-US"/>
          </a:p>
        </p:txBody>
      </p:sp>
      <p:sp>
        <p:nvSpPr>
          <p:cNvPr id="3" name="頁尾版面配置區 2">
            <a:extLst>
              <a:ext uri="{FF2B5EF4-FFF2-40B4-BE49-F238E27FC236}">
                <a16:creationId xmlns:a16="http://schemas.microsoft.com/office/drawing/2014/main" id="{0783453F-6F4C-4C49-A88C-903F0D9E046B}"/>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9F0CFF90-3655-41D3-82D4-24AB8C74F3AA}"/>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8895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7665EF-34E2-4537-BB7B-FFF7A99667A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4994A67-C0F4-400B-A0FB-7D51BFA812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54A53CDE-179D-4226-AEAD-3BC898403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CED602F2-C7DA-4D96-BA88-8788092169E1}"/>
              </a:ext>
            </a:extLst>
          </p:cNvPr>
          <p:cNvSpPr>
            <a:spLocks noGrp="1"/>
          </p:cNvSpPr>
          <p:nvPr>
            <p:ph type="dt" sz="half" idx="10"/>
          </p:nvPr>
        </p:nvSpPr>
        <p:spPr/>
        <p:txBody>
          <a:bodyPr/>
          <a:lstStyle/>
          <a:p>
            <a:fld id="{F0084BB5-0026-45A7-9612-75EC86A0362A}" type="datetime1">
              <a:rPr lang="zh-TW" altLang="en-US" smtClean="0"/>
              <a:t>2023/5/24</a:t>
            </a:fld>
            <a:endParaRPr lang="zh-TW" altLang="en-US"/>
          </a:p>
        </p:txBody>
      </p:sp>
      <p:sp>
        <p:nvSpPr>
          <p:cNvPr id="6" name="頁尾版面配置區 5">
            <a:extLst>
              <a:ext uri="{FF2B5EF4-FFF2-40B4-BE49-F238E27FC236}">
                <a16:creationId xmlns:a16="http://schemas.microsoft.com/office/drawing/2014/main" id="{5781106C-EA95-4CC9-A9CD-43B15DD6F1A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9F3FCB3-8727-40E3-820C-252A9648329F}"/>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112751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FB72F3-4D5E-43A3-9750-8194C4CA7B0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2364FE1-15E1-43E7-8CE3-D17BA6C728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3292BB8-9749-4AD8-84D9-11A089BED0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45409B28-4C16-475A-A97F-A7F57AB6D37A}"/>
              </a:ext>
            </a:extLst>
          </p:cNvPr>
          <p:cNvSpPr>
            <a:spLocks noGrp="1"/>
          </p:cNvSpPr>
          <p:nvPr>
            <p:ph type="dt" sz="half" idx="10"/>
          </p:nvPr>
        </p:nvSpPr>
        <p:spPr/>
        <p:txBody>
          <a:bodyPr/>
          <a:lstStyle/>
          <a:p>
            <a:fld id="{8BE2602A-4ADC-4277-B6E7-49E207CB619C}" type="datetime1">
              <a:rPr lang="zh-TW" altLang="en-US" smtClean="0"/>
              <a:t>2023/5/24</a:t>
            </a:fld>
            <a:endParaRPr lang="zh-TW" altLang="en-US"/>
          </a:p>
        </p:txBody>
      </p:sp>
      <p:sp>
        <p:nvSpPr>
          <p:cNvPr id="6" name="頁尾版面配置區 5">
            <a:extLst>
              <a:ext uri="{FF2B5EF4-FFF2-40B4-BE49-F238E27FC236}">
                <a16:creationId xmlns:a16="http://schemas.microsoft.com/office/drawing/2014/main" id="{4A754052-E217-464F-AE17-13CEC2A58E3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4A8807D-581F-463E-A3DC-6B68561940B8}"/>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930676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CD1F2CF-D6A8-44A7-846C-388EDD5F6007}"/>
              </a:ext>
            </a:extLst>
          </p:cNvPr>
          <p:cNvSpPr>
            <a:spLocks noGrp="1"/>
          </p:cNvSpPr>
          <p:nvPr>
            <p:ph type="title"/>
          </p:nvPr>
        </p:nvSpPr>
        <p:spPr>
          <a:xfrm>
            <a:off x="838200" y="365126"/>
            <a:ext cx="10515600" cy="977292"/>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FA3E28E0-A497-450F-B507-95F43D98527E}"/>
              </a:ext>
            </a:extLst>
          </p:cNvPr>
          <p:cNvSpPr>
            <a:spLocks noGrp="1"/>
          </p:cNvSpPr>
          <p:nvPr>
            <p:ph type="body" idx="1"/>
          </p:nvPr>
        </p:nvSpPr>
        <p:spPr>
          <a:xfrm>
            <a:off x="838200" y="1556426"/>
            <a:ext cx="10515600" cy="46205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03F7D36-69C8-480B-B6F9-900F49817F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285D04-C327-41B5-A2FB-0E9B680A414A}" type="datetime1">
              <a:rPr lang="zh-TW" altLang="en-US" smtClean="0"/>
              <a:t>2023/5/24</a:t>
            </a:fld>
            <a:endParaRPr lang="zh-TW" altLang="en-US"/>
          </a:p>
        </p:txBody>
      </p:sp>
      <p:sp>
        <p:nvSpPr>
          <p:cNvPr id="5" name="頁尾版面配置區 4">
            <a:extLst>
              <a:ext uri="{FF2B5EF4-FFF2-40B4-BE49-F238E27FC236}">
                <a16:creationId xmlns:a16="http://schemas.microsoft.com/office/drawing/2014/main" id="{CA6CF826-0862-41D6-B3EC-76FE6B2063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A37FCAE-D6C8-450C-9AA3-C60AB9CE82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13587687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blog.unocoin.com/impact-of-forking-on-cryptocurrency-282638143c66" TargetMode="External"/><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hyperlink" Target="https://www.investopedia.com/tech/history-bitcoin-hard-fork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reddit.com/r/btc/comments/e1p3ki/a_map_of_the_main_consensus_forks_of_bitcoin/"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AF940E-1AAC-45A4-BF91-E574695CF1EF}"/>
              </a:ext>
            </a:extLst>
          </p:cNvPr>
          <p:cNvSpPr>
            <a:spLocks noGrp="1"/>
          </p:cNvSpPr>
          <p:nvPr>
            <p:ph type="ctrTitle"/>
          </p:nvPr>
        </p:nvSpPr>
        <p:spPr>
          <a:xfrm>
            <a:off x="1402079" y="1317275"/>
            <a:ext cx="9387840" cy="2111725"/>
          </a:xfrm>
        </p:spPr>
        <p:txBody>
          <a:bodyPr>
            <a:normAutofit/>
          </a:bodyPr>
          <a:lstStyle/>
          <a:p>
            <a:r>
              <a:rPr lang="en-US" altLang="zh-TW" dirty="0"/>
              <a:t>5. Bitcoin Mining and Consensus</a:t>
            </a:r>
            <a:endParaRPr lang="zh-TW" altLang="en-US" dirty="0"/>
          </a:p>
        </p:txBody>
      </p:sp>
      <p:sp>
        <p:nvSpPr>
          <p:cNvPr id="3" name="副標題 2">
            <a:extLst>
              <a:ext uri="{FF2B5EF4-FFF2-40B4-BE49-F238E27FC236}">
                <a16:creationId xmlns:a16="http://schemas.microsoft.com/office/drawing/2014/main" id="{833C5035-2878-4764-BA18-816871911D96}"/>
              </a:ext>
            </a:extLst>
          </p:cNvPr>
          <p:cNvSpPr>
            <a:spLocks noGrp="1"/>
          </p:cNvSpPr>
          <p:nvPr>
            <p:ph type="subTitle" idx="1"/>
          </p:nvPr>
        </p:nvSpPr>
        <p:spPr>
          <a:xfrm>
            <a:off x="953385" y="3788503"/>
            <a:ext cx="10285230" cy="728831"/>
          </a:xfrm>
        </p:spPr>
        <p:txBody>
          <a:bodyPr anchor="ctr">
            <a:normAutofit/>
          </a:bodyPr>
          <a:lstStyle/>
          <a:p>
            <a:r>
              <a:rPr lang="en-US" altLang="zh-TW" sz="2800" dirty="0"/>
              <a:t>Mastering Bitcoin - Programming the Open Blockchain, 2</a:t>
            </a:r>
            <a:r>
              <a:rPr lang="en-US" altLang="zh-TW" sz="2800" baseline="30000" dirty="0"/>
              <a:t>nd</a:t>
            </a:r>
            <a:r>
              <a:rPr lang="en-US" altLang="zh-TW" sz="2800" dirty="0"/>
              <a:t> Ed., 2017</a:t>
            </a:r>
            <a:endParaRPr lang="zh-TW" altLang="en-US" sz="2800" dirty="0"/>
          </a:p>
        </p:txBody>
      </p:sp>
    </p:spTree>
    <p:extLst>
      <p:ext uri="{BB962C8B-B14F-4D97-AF65-F5344CB8AC3E}">
        <p14:creationId xmlns:p14="http://schemas.microsoft.com/office/powerpoint/2010/main" val="1677125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221D3B-3BB5-46D3-833C-D4EE1F650F44}"/>
              </a:ext>
            </a:extLst>
          </p:cNvPr>
          <p:cNvSpPr>
            <a:spLocks noGrp="1"/>
          </p:cNvSpPr>
          <p:nvPr>
            <p:ph type="title"/>
          </p:nvPr>
        </p:nvSpPr>
        <p:spPr/>
        <p:txBody>
          <a:bodyPr/>
          <a:lstStyle/>
          <a:p>
            <a:r>
              <a:rPr lang="en-US" altLang="zh-TW" dirty="0">
                <a:solidFill>
                  <a:srgbClr val="0070C0"/>
                </a:solidFill>
              </a:rPr>
              <a:t>Independent Verification of Transactions</a:t>
            </a:r>
            <a:endParaRPr lang="zh-TW" altLang="en-US" dirty="0">
              <a:solidFill>
                <a:srgbClr val="0070C0"/>
              </a:solidFill>
            </a:endParaRPr>
          </a:p>
        </p:txBody>
      </p:sp>
      <p:sp>
        <p:nvSpPr>
          <p:cNvPr id="3" name="內容版面配置區 2">
            <a:extLst>
              <a:ext uri="{FF2B5EF4-FFF2-40B4-BE49-F238E27FC236}">
                <a16:creationId xmlns:a16="http://schemas.microsoft.com/office/drawing/2014/main" id="{8501F0DA-E87E-4211-96F2-E637F3C1DAD8}"/>
              </a:ext>
            </a:extLst>
          </p:cNvPr>
          <p:cNvSpPr>
            <a:spLocks noGrp="1"/>
          </p:cNvSpPr>
          <p:nvPr>
            <p:ph idx="1"/>
          </p:nvPr>
        </p:nvSpPr>
        <p:spPr>
          <a:xfrm>
            <a:off x="838200" y="1381328"/>
            <a:ext cx="10515600" cy="4975022"/>
          </a:xfrm>
        </p:spPr>
        <p:txBody>
          <a:bodyPr>
            <a:normAutofit/>
          </a:bodyPr>
          <a:lstStyle/>
          <a:p>
            <a:pPr algn="just"/>
            <a:r>
              <a:rPr lang="en-US" altLang="zh-TW" dirty="0"/>
              <a:t>Wallet software creates transactions by collecting UTXO, providing the appropriate unlocking scripts, and then constructing new outputs assigned to a new owner.</a:t>
            </a:r>
          </a:p>
          <a:p>
            <a:pPr lvl="1" algn="just">
              <a:spcBef>
                <a:spcPts val="600"/>
              </a:spcBef>
            </a:pPr>
            <a:r>
              <a:rPr lang="en-US" altLang="zh-TW" dirty="0"/>
              <a:t>The resulting transaction is then sent to the neighboring nodes in the bitcoin network so that it can be propagated across the entire bitcoin network.</a:t>
            </a:r>
          </a:p>
          <a:p>
            <a:pPr lvl="1" algn="just">
              <a:spcBef>
                <a:spcPts val="600"/>
              </a:spcBef>
            </a:pPr>
            <a:r>
              <a:rPr lang="en-US" altLang="zh-TW" dirty="0"/>
              <a:t>Before forwarding transactions to its neighbors, every bitcoin node that receives a transaction will first verify the transaction. Valid transactions are propagated across the network, while invalid transactions are discarded.</a:t>
            </a:r>
          </a:p>
          <a:p>
            <a:pPr algn="just">
              <a:spcBef>
                <a:spcPts val="1200"/>
              </a:spcBef>
            </a:pPr>
            <a:r>
              <a:rPr lang="en-US" altLang="zh-TW" dirty="0"/>
              <a:t>Each node verifies every transaction against a long checklist of criteria.</a:t>
            </a:r>
          </a:p>
          <a:p>
            <a:pPr lvl="1" algn="just">
              <a:spcBef>
                <a:spcPts val="600"/>
              </a:spcBef>
            </a:pPr>
            <a:r>
              <a:rPr lang="en-US" altLang="zh-TW" dirty="0"/>
              <a:t>By independently verifying each transaction as it is received and before propagating it, every node builds a pool of valid (but unconfirmed) transactions known as the </a:t>
            </a:r>
            <a:r>
              <a:rPr lang="en-US" altLang="zh-TW" i="1" dirty="0">
                <a:solidFill>
                  <a:srgbClr val="0000FF"/>
                </a:solidFill>
              </a:rPr>
              <a:t>transaction pool</a:t>
            </a:r>
            <a:r>
              <a:rPr lang="en-US" altLang="zh-TW" dirty="0"/>
              <a:t>, </a:t>
            </a:r>
            <a:r>
              <a:rPr lang="en-US" altLang="zh-TW" i="1" dirty="0">
                <a:solidFill>
                  <a:srgbClr val="0000FF"/>
                </a:solidFill>
              </a:rPr>
              <a:t>memory pool</a:t>
            </a:r>
            <a:r>
              <a:rPr lang="en-US" altLang="zh-TW" dirty="0"/>
              <a:t>, or </a:t>
            </a:r>
            <a:r>
              <a:rPr lang="en-US" altLang="zh-TW" i="1" dirty="0" err="1">
                <a:solidFill>
                  <a:srgbClr val="0000FF"/>
                </a:solidFill>
              </a:rPr>
              <a:t>mempool</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9B025956-8E6F-4996-9F6A-2A9FB24A7DF5}"/>
              </a:ext>
            </a:extLst>
          </p:cNvPr>
          <p:cNvSpPr>
            <a:spLocks noGrp="1"/>
          </p:cNvSpPr>
          <p:nvPr>
            <p:ph type="sldNum" sz="quarter" idx="12"/>
          </p:nvPr>
        </p:nvSpPr>
        <p:spPr/>
        <p:txBody>
          <a:bodyPr/>
          <a:lstStyle/>
          <a:p>
            <a:fld id="{8C04AE96-B1B9-4ED2-B3ED-30B2680CEC7B}" type="slidenum">
              <a:rPr lang="zh-TW" altLang="en-US" smtClean="0"/>
              <a:pPr/>
              <a:t>10</a:t>
            </a:fld>
            <a:endParaRPr lang="zh-TW" altLang="en-US"/>
          </a:p>
        </p:txBody>
      </p:sp>
      <p:sp>
        <p:nvSpPr>
          <p:cNvPr id="6" name="橢圓 5">
            <a:extLst>
              <a:ext uri="{FF2B5EF4-FFF2-40B4-BE49-F238E27FC236}">
                <a16:creationId xmlns:a16="http://schemas.microsoft.com/office/drawing/2014/main" id="{75AC9DC9-7B81-4709-B116-C4094899EA38}"/>
              </a:ext>
            </a:extLst>
          </p:cNvPr>
          <p:cNvSpPr/>
          <p:nvPr/>
        </p:nvSpPr>
        <p:spPr>
          <a:xfrm>
            <a:off x="10892590" y="604120"/>
            <a:ext cx="461210" cy="46121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TW" sz="2400" b="1" dirty="0">
                <a:solidFill>
                  <a:srgbClr val="FF0000"/>
                </a:solidFill>
              </a:rPr>
              <a:t>P1</a:t>
            </a:r>
            <a:endParaRPr lang="zh-TW" altLang="en-US" sz="2400" b="1" dirty="0">
              <a:solidFill>
                <a:srgbClr val="FF0000"/>
              </a:solidFill>
            </a:endParaRPr>
          </a:p>
        </p:txBody>
      </p:sp>
    </p:spTree>
    <p:extLst>
      <p:ext uri="{BB962C8B-B14F-4D97-AF65-F5344CB8AC3E}">
        <p14:creationId xmlns:p14="http://schemas.microsoft.com/office/powerpoint/2010/main" val="800814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C6DE05-F153-477E-823E-B7EF7EF5AECA}"/>
              </a:ext>
            </a:extLst>
          </p:cNvPr>
          <p:cNvSpPr>
            <a:spLocks noGrp="1"/>
          </p:cNvSpPr>
          <p:nvPr>
            <p:ph type="title"/>
          </p:nvPr>
        </p:nvSpPr>
        <p:spPr/>
        <p:txBody>
          <a:bodyPr/>
          <a:lstStyle/>
          <a:p>
            <a:r>
              <a:rPr lang="en-US" altLang="zh-TW" dirty="0">
                <a:solidFill>
                  <a:srgbClr val="0070C0"/>
                </a:solidFill>
              </a:rPr>
              <a:t>Mining Nodes </a:t>
            </a:r>
            <a:r>
              <a:rPr lang="en-US" altLang="zh-TW" dirty="0"/>
              <a:t>(1/4)</a:t>
            </a:r>
            <a:endParaRPr lang="zh-TW" altLang="en-US" dirty="0"/>
          </a:p>
        </p:txBody>
      </p:sp>
      <p:sp>
        <p:nvSpPr>
          <p:cNvPr id="3" name="內容版面配置區 2">
            <a:extLst>
              <a:ext uri="{FF2B5EF4-FFF2-40B4-BE49-F238E27FC236}">
                <a16:creationId xmlns:a16="http://schemas.microsoft.com/office/drawing/2014/main" id="{AD00CC1B-1D2F-42EE-AA92-27CEA294E8B4}"/>
              </a:ext>
            </a:extLst>
          </p:cNvPr>
          <p:cNvSpPr>
            <a:spLocks noGrp="1"/>
          </p:cNvSpPr>
          <p:nvPr>
            <p:ph idx="1"/>
          </p:nvPr>
        </p:nvSpPr>
        <p:spPr/>
        <p:txBody>
          <a:bodyPr>
            <a:normAutofit/>
          </a:bodyPr>
          <a:lstStyle/>
          <a:p>
            <a:pPr algn="just"/>
            <a:r>
              <a:rPr lang="en-US" altLang="zh-TW" dirty="0"/>
              <a:t>A mining node is listening for new blocks, propagated on the bitcoin network, as do all nodes. However, the arrival of a new block has special significance for a mining node.</a:t>
            </a:r>
          </a:p>
          <a:p>
            <a:pPr algn="just"/>
            <a:r>
              <a:rPr lang="en-US" altLang="zh-TW" dirty="0"/>
              <a:t>The competition among miners effectively ends with the propagation of a new block that acts as an announcement of a winner. To miners, receiving a valid new block means someone else won the competition and they lost.</a:t>
            </a:r>
          </a:p>
          <a:p>
            <a:pPr algn="just"/>
            <a:r>
              <a:rPr lang="en-US" altLang="zh-TW" dirty="0"/>
              <a:t>The end of one round of a competition is also the beginning of the next round. The new block is not just a checkered flag, marking the end of the race; it is also the starting pistol in the race for the next block.</a:t>
            </a:r>
            <a:endParaRPr lang="zh-TW" altLang="en-US" dirty="0"/>
          </a:p>
        </p:txBody>
      </p:sp>
      <p:sp>
        <p:nvSpPr>
          <p:cNvPr id="4" name="投影片編號版面配置區 3">
            <a:extLst>
              <a:ext uri="{FF2B5EF4-FFF2-40B4-BE49-F238E27FC236}">
                <a16:creationId xmlns:a16="http://schemas.microsoft.com/office/drawing/2014/main" id="{B12A884B-86F2-4115-864D-28C2E130F4A3}"/>
              </a:ext>
            </a:extLst>
          </p:cNvPr>
          <p:cNvSpPr>
            <a:spLocks noGrp="1"/>
          </p:cNvSpPr>
          <p:nvPr>
            <p:ph type="sldNum" sz="quarter" idx="12"/>
          </p:nvPr>
        </p:nvSpPr>
        <p:spPr/>
        <p:txBody>
          <a:bodyPr/>
          <a:lstStyle/>
          <a:p>
            <a:fld id="{8C04AE96-B1B9-4ED2-B3ED-30B2680CEC7B}" type="slidenum">
              <a:rPr lang="zh-TW" altLang="en-US" smtClean="0"/>
              <a:pPr/>
              <a:t>11</a:t>
            </a:fld>
            <a:endParaRPr lang="zh-TW" altLang="en-US"/>
          </a:p>
        </p:txBody>
      </p:sp>
      <p:sp>
        <p:nvSpPr>
          <p:cNvPr id="6" name="橢圓 5">
            <a:extLst>
              <a:ext uri="{FF2B5EF4-FFF2-40B4-BE49-F238E27FC236}">
                <a16:creationId xmlns:a16="http://schemas.microsoft.com/office/drawing/2014/main" id="{D3283EA4-148C-488A-8282-5A8116632DD5}"/>
              </a:ext>
            </a:extLst>
          </p:cNvPr>
          <p:cNvSpPr/>
          <p:nvPr/>
        </p:nvSpPr>
        <p:spPr>
          <a:xfrm>
            <a:off x="10892590" y="604120"/>
            <a:ext cx="461210" cy="46121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TW" sz="2400" b="1" dirty="0">
                <a:solidFill>
                  <a:srgbClr val="FF0000"/>
                </a:solidFill>
              </a:rPr>
              <a:t>P2</a:t>
            </a:r>
            <a:endParaRPr lang="zh-TW" altLang="en-US" sz="2400" b="1" dirty="0">
              <a:solidFill>
                <a:srgbClr val="FF0000"/>
              </a:solidFill>
            </a:endParaRPr>
          </a:p>
        </p:txBody>
      </p:sp>
    </p:spTree>
    <p:extLst>
      <p:ext uri="{BB962C8B-B14F-4D97-AF65-F5344CB8AC3E}">
        <p14:creationId xmlns:p14="http://schemas.microsoft.com/office/powerpoint/2010/main" val="2889001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E66851-E63E-47FA-9461-726E8DCE18DD}"/>
              </a:ext>
            </a:extLst>
          </p:cNvPr>
          <p:cNvSpPr>
            <a:spLocks noGrp="1"/>
          </p:cNvSpPr>
          <p:nvPr>
            <p:ph type="title"/>
          </p:nvPr>
        </p:nvSpPr>
        <p:spPr/>
        <p:txBody>
          <a:bodyPr/>
          <a:lstStyle/>
          <a:p>
            <a:r>
              <a:rPr lang="en-US" altLang="zh-TW" dirty="0"/>
              <a:t>Mining Nodes (2/4)</a:t>
            </a:r>
            <a:endParaRPr lang="zh-TW" altLang="en-US" dirty="0"/>
          </a:p>
        </p:txBody>
      </p:sp>
      <p:sp>
        <p:nvSpPr>
          <p:cNvPr id="3" name="內容版面配置區 2">
            <a:extLst>
              <a:ext uri="{FF2B5EF4-FFF2-40B4-BE49-F238E27FC236}">
                <a16:creationId xmlns:a16="http://schemas.microsoft.com/office/drawing/2014/main" id="{62EE9C76-D2ED-4EB8-9BC9-20A1DB3D2624}"/>
              </a:ext>
            </a:extLst>
          </p:cNvPr>
          <p:cNvSpPr>
            <a:spLocks noGrp="1"/>
          </p:cNvSpPr>
          <p:nvPr>
            <p:ph idx="1"/>
          </p:nvPr>
        </p:nvSpPr>
        <p:spPr>
          <a:xfrm>
            <a:off x="838200" y="1381328"/>
            <a:ext cx="10606238" cy="5111547"/>
          </a:xfrm>
        </p:spPr>
        <p:txBody>
          <a:bodyPr>
            <a:normAutofit/>
          </a:bodyPr>
          <a:lstStyle/>
          <a:p>
            <a:r>
              <a:rPr lang="en-US" altLang="zh-TW" dirty="0"/>
              <a:t>For example</a:t>
            </a:r>
          </a:p>
          <a:p>
            <a:pPr lvl="1" algn="just">
              <a:spcBef>
                <a:spcPts val="600"/>
              </a:spcBef>
            </a:pPr>
            <a:r>
              <a:rPr lang="en-US" altLang="zh-TW" dirty="0"/>
              <a:t>Jing’s mining node maintains a local copy of the blockchain and has assembled a chain up to </a:t>
            </a:r>
            <a:r>
              <a:rPr lang="en-US" altLang="zh-TW" dirty="0">
                <a:solidFill>
                  <a:srgbClr val="0070C0"/>
                </a:solidFill>
              </a:rPr>
              <a:t>block 277,314</a:t>
            </a:r>
            <a:r>
              <a:rPr lang="en-US" altLang="zh-TW" dirty="0"/>
              <a:t>. Jing’s node is listening for transactions, trying to mine a new block and also listening for blocks discovered by other nodes. </a:t>
            </a:r>
          </a:p>
          <a:p>
            <a:pPr lvl="1" algn="just">
              <a:spcBef>
                <a:spcPts val="600"/>
              </a:spcBef>
            </a:pPr>
            <a:r>
              <a:rPr lang="en-US" altLang="zh-TW" dirty="0"/>
              <a:t>As Jing’s node is mining, it receives </a:t>
            </a:r>
            <a:r>
              <a:rPr lang="en-US" altLang="zh-TW" dirty="0">
                <a:solidFill>
                  <a:srgbClr val="0000FF"/>
                </a:solidFill>
              </a:rPr>
              <a:t>block 277,315 </a:t>
            </a:r>
            <a:r>
              <a:rPr lang="en-US" altLang="zh-TW" dirty="0"/>
              <a:t>through the bitcoin network. The arrival of this block signifies the end of the competition for block 277,315 and the beginning of the competition to create </a:t>
            </a:r>
            <a:r>
              <a:rPr lang="en-US" altLang="zh-TW" dirty="0">
                <a:solidFill>
                  <a:srgbClr val="FF0000"/>
                </a:solidFill>
              </a:rPr>
              <a:t>block 277,316</a:t>
            </a:r>
            <a:r>
              <a:rPr lang="en-US" altLang="zh-TW" dirty="0"/>
              <a:t>.</a:t>
            </a:r>
          </a:p>
          <a:p>
            <a:pPr lvl="1" algn="just">
              <a:spcBef>
                <a:spcPts val="600"/>
              </a:spcBef>
            </a:pPr>
            <a:r>
              <a:rPr lang="en-US" altLang="zh-TW" dirty="0"/>
              <a:t>During the previous 10 minutes, while Jing’s node was searching for a solution to block 277,315, it was also collecting transactions in preparation for the next block. By now it has collected a few hundred transactions in the memory pool. </a:t>
            </a:r>
          </a:p>
          <a:p>
            <a:pPr lvl="1" algn="just">
              <a:spcBef>
                <a:spcPts val="600"/>
              </a:spcBef>
            </a:pPr>
            <a:r>
              <a:rPr lang="en-US" altLang="zh-TW" dirty="0"/>
              <a:t>Upon receiving block 277,315 and validating it, Jing’s node will also compare it against all the transactions in the memory pool and remove any that were included in block 277,315. Whatever transactions remain in the memory pool are unconfirmed and are waiting to be recorded in a new block.</a:t>
            </a:r>
          </a:p>
        </p:txBody>
      </p:sp>
      <p:sp>
        <p:nvSpPr>
          <p:cNvPr id="4" name="投影片編號版面配置區 3">
            <a:extLst>
              <a:ext uri="{FF2B5EF4-FFF2-40B4-BE49-F238E27FC236}">
                <a16:creationId xmlns:a16="http://schemas.microsoft.com/office/drawing/2014/main" id="{98B1775D-3F08-416D-B173-CE13D54E582A}"/>
              </a:ext>
            </a:extLst>
          </p:cNvPr>
          <p:cNvSpPr>
            <a:spLocks noGrp="1"/>
          </p:cNvSpPr>
          <p:nvPr>
            <p:ph type="sldNum" sz="quarter" idx="12"/>
          </p:nvPr>
        </p:nvSpPr>
        <p:spPr/>
        <p:txBody>
          <a:bodyPr/>
          <a:lstStyle/>
          <a:p>
            <a:fld id="{8C04AE96-B1B9-4ED2-B3ED-30B2680CEC7B}" type="slidenum">
              <a:rPr lang="zh-TW" altLang="en-US" smtClean="0"/>
              <a:pPr/>
              <a:t>12</a:t>
            </a:fld>
            <a:endParaRPr lang="zh-TW" altLang="en-US"/>
          </a:p>
        </p:txBody>
      </p:sp>
    </p:spTree>
    <p:extLst>
      <p:ext uri="{BB962C8B-B14F-4D97-AF65-F5344CB8AC3E}">
        <p14:creationId xmlns:p14="http://schemas.microsoft.com/office/powerpoint/2010/main" val="2504639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D00D9E-C20E-484E-B621-6C258E512445}"/>
              </a:ext>
            </a:extLst>
          </p:cNvPr>
          <p:cNvSpPr>
            <a:spLocks noGrp="1"/>
          </p:cNvSpPr>
          <p:nvPr>
            <p:ph type="title"/>
          </p:nvPr>
        </p:nvSpPr>
        <p:spPr/>
        <p:txBody>
          <a:bodyPr/>
          <a:lstStyle/>
          <a:p>
            <a:r>
              <a:rPr lang="en-US" altLang="zh-TW" dirty="0"/>
              <a:t>Mining Nodes (3/4)</a:t>
            </a:r>
            <a:endParaRPr lang="zh-TW" altLang="en-US" dirty="0"/>
          </a:p>
        </p:txBody>
      </p:sp>
      <p:sp>
        <p:nvSpPr>
          <p:cNvPr id="3" name="內容版面配置區 2">
            <a:extLst>
              <a:ext uri="{FF2B5EF4-FFF2-40B4-BE49-F238E27FC236}">
                <a16:creationId xmlns:a16="http://schemas.microsoft.com/office/drawing/2014/main" id="{5A91EE30-BF47-4FED-9378-FCAE420EB281}"/>
              </a:ext>
            </a:extLst>
          </p:cNvPr>
          <p:cNvSpPr>
            <a:spLocks noGrp="1"/>
          </p:cNvSpPr>
          <p:nvPr>
            <p:ph idx="1"/>
          </p:nvPr>
        </p:nvSpPr>
        <p:spPr>
          <a:xfrm>
            <a:off x="838200" y="1381329"/>
            <a:ext cx="10515600" cy="4975022"/>
          </a:xfrm>
        </p:spPr>
        <p:txBody>
          <a:bodyPr>
            <a:normAutofit/>
          </a:bodyPr>
          <a:lstStyle/>
          <a:p>
            <a:pPr lvl="1" algn="just">
              <a:spcBef>
                <a:spcPts val="600"/>
              </a:spcBef>
            </a:pPr>
            <a:r>
              <a:rPr lang="en-US" altLang="zh-TW" dirty="0"/>
              <a:t>Jing’s node immediately constructs a new empty block, a candidate for block 277,316. This block is called a candidate block because it is not yet a valid block, as it does not contain a valid Proof-of-Work. </a:t>
            </a:r>
          </a:p>
          <a:p>
            <a:pPr lvl="1" algn="just">
              <a:spcBef>
                <a:spcPts val="600"/>
              </a:spcBef>
            </a:pPr>
            <a:r>
              <a:rPr lang="en-US" altLang="zh-TW" dirty="0"/>
              <a:t>The block becomes valid only if the miner succeeds in finding a solution to the Proof-of-Work algorithm.</a:t>
            </a:r>
          </a:p>
          <a:p>
            <a:pPr lvl="1" algn="just">
              <a:spcBef>
                <a:spcPts val="600"/>
              </a:spcBef>
            </a:pPr>
            <a:r>
              <a:rPr lang="en-US" altLang="zh-TW" dirty="0"/>
              <a:t>When Jing’s node aggregates all the transactions from the memory pool, the new candidate block has 418 transactions with total transaction fees of 0.09094928 bitcoin.</a:t>
            </a:r>
          </a:p>
          <a:p>
            <a:pPr lvl="1" algn="just">
              <a:spcBef>
                <a:spcPts val="600"/>
              </a:spcBef>
            </a:pPr>
            <a:r>
              <a:rPr lang="en-US" altLang="zh-TW" dirty="0"/>
              <a:t>The first transaction in any block is a special transaction, called a </a:t>
            </a:r>
            <a:r>
              <a:rPr lang="en-US" altLang="zh-TW" dirty="0">
                <a:solidFill>
                  <a:srgbClr val="0000FF"/>
                </a:solidFill>
              </a:rPr>
              <a:t>coinbase transaction</a:t>
            </a:r>
            <a:r>
              <a:rPr lang="en-US" altLang="zh-TW" dirty="0"/>
              <a:t>. Unlike regular transactions, the coinbase transaction does not consume (spend) UTXO as inputs. Instead, it has only one input, called the coinbase, which creates bitcoin from nothing. The coinbase transaction has one output, payable to the miner’s own bitcoin address.</a:t>
            </a:r>
            <a:endParaRPr lang="zh-TW" altLang="en-US" dirty="0"/>
          </a:p>
        </p:txBody>
      </p:sp>
      <p:sp>
        <p:nvSpPr>
          <p:cNvPr id="4" name="投影片編號版面配置區 3">
            <a:extLst>
              <a:ext uri="{FF2B5EF4-FFF2-40B4-BE49-F238E27FC236}">
                <a16:creationId xmlns:a16="http://schemas.microsoft.com/office/drawing/2014/main" id="{9399A828-37FD-48C2-AD9C-A04CC80F17A0}"/>
              </a:ext>
            </a:extLst>
          </p:cNvPr>
          <p:cNvSpPr>
            <a:spLocks noGrp="1"/>
          </p:cNvSpPr>
          <p:nvPr>
            <p:ph type="sldNum" sz="quarter" idx="12"/>
          </p:nvPr>
        </p:nvSpPr>
        <p:spPr/>
        <p:txBody>
          <a:bodyPr/>
          <a:lstStyle/>
          <a:p>
            <a:fld id="{8C04AE96-B1B9-4ED2-B3ED-30B2680CEC7B}" type="slidenum">
              <a:rPr lang="zh-TW" altLang="en-US" smtClean="0"/>
              <a:pPr/>
              <a:t>13</a:t>
            </a:fld>
            <a:endParaRPr lang="zh-TW" altLang="en-US"/>
          </a:p>
        </p:txBody>
      </p:sp>
    </p:spTree>
    <p:extLst>
      <p:ext uri="{BB962C8B-B14F-4D97-AF65-F5344CB8AC3E}">
        <p14:creationId xmlns:p14="http://schemas.microsoft.com/office/powerpoint/2010/main" val="3988471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3F2D20-CE44-4EC8-92EE-C79EBBFC1027}"/>
              </a:ext>
            </a:extLst>
          </p:cNvPr>
          <p:cNvSpPr>
            <a:spLocks noGrp="1"/>
          </p:cNvSpPr>
          <p:nvPr>
            <p:ph type="title"/>
          </p:nvPr>
        </p:nvSpPr>
        <p:spPr/>
        <p:txBody>
          <a:bodyPr/>
          <a:lstStyle/>
          <a:p>
            <a:r>
              <a:rPr lang="en-US" altLang="zh-TW" dirty="0"/>
              <a:t>Mining Nodes (4/4)</a:t>
            </a:r>
            <a:endParaRPr lang="zh-TW" altLang="en-US" dirty="0"/>
          </a:p>
        </p:txBody>
      </p:sp>
      <p:pic>
        <p:nvPicPr>
          <p:cNvPr id="5" name="內容版面配置區 4">
            <a:extLst>
              <a:ext uri="{FF2B5EF4-FFF2-40B4-BE49-F238E27FC236}">
                <a16:creationId xmlns:a16="http://schemas.microsoft.com/office/drawing/2014/main" id="{50816E1A-F816-4F8C-A6B8-F43E9F149770}"/>
              </a:ext>
            </a:extLst>
          </p:cNvPr>
          <p:cNvPicPr>
            <a:picLocks noGrp="1" noChangeAspect="1"/>
          </p:cNvPicPr>
          <p:nvPr>
            <p:ph idx="1"/>
          </p:nvPr>
        </p:nvPicPr>
        <p:blipFill>
          <a:blip r:embed="rId2"/>
          <a:stretch>
            <a:fillRect/>
          </a:stretch>
        </p:blipFill>
        <p:spPr>
          <a:xfrm>
            <a:off x="1851659" y="1381328"/>
            <a:ext cx="6880636" cy="5157201"/>
          </a:xfrm>
          <a:prstGeom prst="rect">
            <a:avLst/>
          </a:prstGeom>
        </p:spPr>
      </p:pic>
      <p:sp>
        <p:nvSpPr>
          <p:cNvPr id="4" name="投影片編號版面配置區 3">
            <a:extLst>
              <a:ext uri="{FF2B5EF4-FFF2-40B4-BE49-F238E27FC236}">
                <a16:creationId xmlns:a16="http://schemas.microsoft.com/office/drawing/2014/main" id="{DF35C78D-9597-4E82-8CC1-9605DA3FE85C}"/>
              </a:ext>
            </a:extLst>
          </p:cNvPr>
          <p:cNvSpPr>
            <a:spLocks noGrp="1"/>
          </p:cNvSpPr>
          <p:nvPr>
            <p:ph type="sldNum" sz="quarter" idx="12"/>
          </p:nvPr>
        </p:nvSpPr>
        <p:spPr/>
        <p:txBody>
          <a:bodyPr/>
          <a:lstStyle/>
          <a:p>
            <a:fld id="{8C04AE96-B1B9-4ED2-B3ED-30B2680CEC7B}" type="slidenum">
              <a:rPr lang="zh-TW" altLang="en-US" smtClean="0"/>
              <a:pPr/>
              <a:t>14</a:t>
            </a:fld>
            <a:endParaRPr lang="zh-TW" altLang="en-US"/>
          </a:p>
        </p:txBody>
      </p:sp>
      <p:sp>
        <p:nvSpPr>
          <p:cNvPr id="6" name="矩形 5">
            <a:extLst>
              <a:ext uri="{FF2B5EF4-FFF2-40B4-BE49-F238E27FC236}">
                <a16:creationId xmlns:a16="http://schemas.microsoft.com/office/drawing/2014/main" id="{7D605F84-5EDF-4BFF-B958-52B269FD21EE}"/>
              </a:ext>
            </a:extLst>
          </p:cNvPr>
          <p:cNvSpPr/>
          <p:nvPr/>
        </p:nvSpPr>
        <p:spPr>
          <a:xfrm>
            <a:off x="8732295" y="3348980"/>
            <a:ext cx="2602507" cy="338554"/>
          </a:xfrm>
          <a:prstGeom prst="rect">
            <a:avLst/>
          </a:prstGeom>
        </p:spPr>
        <p:txBody>
          <a:bodyPr wrap="none">
            <a:spAutoFit/>
          </a:bodyPr>
          <a:lstStyle/>
          <a:p>
            <a:r>
              <a:rPr lang="en-US" altLang="zh-TW" sz="1600" dirty="0">
                <a:solidFill>
                  <a:srgbClr val="0000FF"/>
                </a:solidFill>
              </a:rPr>
              <a:t>1</a:t>
            </a:r>
            <a:r>
              <a:rPr lang="en-US" altLang="zh-TW" sz="1600" baseline="30000" dirty="0">
                <a:solidFill>
                  <a:srgbClr val="0000FF"/>
                </a:solidFill>
              </a:rPr>
              <a:t>st</a:t>
            </a:r>
            <a:r>
              <a:rPr lang="en-US" altLang="zh-TW" sz="1600" dirty="0">
                <a:solidFill>
                  <a:srgbClr val="0000FF"/>
                </a:solidFill>
              </a:rPr>
              <a:t> </a:t>
            </a:r>
            <a:r>
              <a:rPr lang="en-US" altLang="zh-TW" sz="1600" dirty="0">
                <a:solidFill>
                  <a:srgbClr val="0000FF"/>
                </a:solidFill>
                <a:sym typeface="Symbol" panose="05050102010706020507" pitchFamily="18" charset="2"/>
              </a:rPr>
              <a:t></a:t>
            </a:r>
            <a:r>
              <a:rPr lang="en-US" altLang="zh-TW" sz="1600" dirty="0">
                <a:solidFill>
                  <a:srgbClr val="0000FF"/>
                </a:solidFill>
              </a:rPr>
              <a:t> </a:t>
            </a:r>
            <a:r>
              <a:rPr lang="en-US" altLang="zh-TW" sz="1600" dirty="0" err="1">
                <a:solidFill>
                  <a:srgbClr val="0000FF"/>
                </a:solidFill>
              </a:rPr>
              <a:t>coinbase</a:t>
            </a:r>
            <a:r>
              <a:rPr lang="en-US" altLang="zh-TW" sz="1600" dirty="0">
                <a:solidFill>
                  <a:srgbClr val="0000FF"/>
                </a:solidFill>
              </a:rPr>
              <a:t> transaction id</a:t>
            </a:r>
            <a:endParaRPr lang="zh-TW" altLang="en-US" sz="1600" dirty="0"/>
          </a:p>
        </p:txBody>
      </p:sp>
      <p:sp>
        <p:nvSpPr>
          <p:cNvPr id="8" name="矩形 7">
            <a:extLst>
              <a:ext uri="{FF2B5EF4-FFF2-40B4-BE49-F238E27FC236}">
                <a16:creationId xmlns:a16="http://schemas.microsoft.com/office/drawing/2014/main" id="{31081FEB-C1FA-49CF-BF6D-398ED245152B}"/>
              </a:ext>
            </a:extLst>
          </p:cNvPr>
          <p:cNvSpPr/>
          <p:nvPr/>
        </p:nvSpPr>
        <p:spPr>
          <a:xfrm>
            <a:off x="5524954" y="741434"/>
            <a:ext cx="3484480" cy="400110"/>
          </a:xfrm>
          <a:prstGeom prst="rect">
            <a:avLst/>
          </a:prstGeom>
        </p:spPr>
        <p:txBody>
          <a:bodyPr wrap="none">
            <a:spAutoFit/>
          </a:bodyPr>
          <a:lstStyle/>
          <a:p>
            <a:r>
              <a:rPr lang="en-US" altLang="zh-TW" sz="2000" dirty="0"/>
              <a:t>(Candidate block of Jing’s node)</a:t>
            </a:r>
            <a:endParaRPr lang="zh-TW" altLang="en-US" sz="2000" dirty="0"/>
          </a:p>
        </p:txBody>
      </p:sp>
      <p:sp>
        <p:nvSpPr>
          <p:cNvPr id="9" name="箭號: 向左 8">
            <a:extLst>
              <a:ext uri="{FF2B5EF4-FFF2-40B4-BE49-F238E27FC236}">
                <a16:creationId xmlns:a16="http://schemas.microsoft.com/office/drawing/2014/main" id="{3E64BD34-82A8-4409-973F-0356DA2089D0}"/>
              </a:ext>
            </a:extLst>
          </p:cNvPr>
          <p:cNvSpPr/>
          <p:nvPr/>
        </p:nvSpPr>
        <p:spPr>
          <a:xfrm>
            <a:off x="3997842" y="2402959"/>
            <a:ext cx="457200" cy="191386"/>
          </a:xfrm>
          <a:prstGeom prst="lef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6B8E15E0-E36C-46A8-AABE-48DF08CA081C}"/>
              </a:ext>
            </a:extLst>
          </p:cNvPr>
          <p:cNvSpPr/>
          <p:nvPr/>
        </p:nvSpPr>
        <p:spPr>
          <a:xfrm>
            <a:off x="8732295" y="3546232"/>
            <a:ext cx="1618328" cy="338554"/>
          </a:xfrm>
          <a:prstGeom prst="rect">
            <a:avLst/>
          </a:prstGeom>
        </p:spPr>
        <p:txBody>
          <a:bodyPr wrap="none">
            <a:spAutoFit/>
          </a:bodyPr>
          <a:lstStyle/>
          <a:p>
            <a:r>
              <a:rPr lang="en-US" altLang="zh-TW" sz="1600" dirty="0">
                <a:solidFill>
                  <a:srgbClr val="0000FF"/>
                </a:solidFill>
              </a:rPr>
              <a:t>2</a:t>
            </a:r>
            <a:r>
              <a:rPr lang="en-US" altLang="zh-TW" sz="1600" baseline="30000" dirty="0">
                <a:solidFill>
                  <a:srgbClr val="0000FF"/>
                </a:solidFill>
              </a:rPr>
              <a:t>nd</a:t>
            </a:r>
            <a:r>
              <a:rPr lang="en-US" altLang="zh-TW" sz="1600" dirty="0">
                <a:solidFill>
                  <a:srgbClr val="0000FF"/>
                </a:solidFill>
              </a:rPr>
              <a:t> transaction id</a:t>
            </a:r>
            <a:endParaRPr lang="zh-TW" altLang="en-US" sz="1600" dirty="0"/>
          </a:p>
        </p:txBody>
      </p:sp>
    </p:spTree>
    <p:extLst>
      <p:ext uri="{BB962C8B-B14F-4D97-AF65-F5344CB8AC3E}">
        <p14:creationId xmlns:p14="http://schemas.microsoft.com/office/powerpoint/2010/main" val="3162824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B0B508-0727-4956-AFB8-6555D710B591}"/>
              </a:ext>
            </a:extLst>
          </p:cNvPr>
          <p:cNvSpPr>
            <a:spLocks noGrp="1"/>
          </p:cNvSpPr>
          <p:nvPr>
            <p:ph type="title"/>
          </p:nvPr>
        </p:nvSpPr>
        <p:spPr>
          <a:xfrm>
            <a:off x="838200" y="365125"/>
            <a:ext cx="10515600" cy="781861"/>
          </a:xfrm>
        </p:spPr>
        <p:txBody>
          <a:bodyPr/>
          <a:lstStyle/>
          <a:p>
            <a:r>
              <a:rPr lang="en-US" altLang="zh-TW" dirty="0"/>
              <a:t>Coinbase transaction</a:t>
            </a:r>
            <a:endParaRPr lang="zh-TW" altLang="en-US" dirty="0"/>
          </a:p>
        </p:txBody>
      </p:sp>
      <p:pic>
        <p:nvPicPr>
          <p:cNvPr id="5" name="內容版面配置區 4">
            <a:extLst>
              <a:ext uri="{FF2B5EF4-FFF2-40B4-BE49-F238E27FC236}">
                <a16:creationId xmlns:a16="http://schemas.microsoft.com/office/drawing/2014/main" id="{36CA9918-34AA-4F05-B229-365D2C97417A}"/>
              </a:ext>
            </a:extLst>
          </p:cNvPr>
          <p:cNvPicPr>
            <a:picLocks noGrp="1" noChangeAspect="1"/>
          </p:cNvPicPr>
          <p:nvPr>
            <p:ph idx="1"/>
          </p:nvPr>
        </p:nvPicPr>
        <p:blipFill>
          <a:blip r:embed="rId2"/>
          <a:stretch>
            <a:fillRect/>
          </a:stretch>
        </p:blipFill>
        <p:spPr>
          <a:xfrm>
            <a:off x="923261" y="1087797"/>
            <a:ext cx="6751674" cy="5369247"/>
          </a:xfrm>
          <a:prstGeom prst="rect">
            <a:avLst/>
          </a:prstGeom>
        </p:spPr>
      </p:pic>
      <p:sp>
        <p:nvSpPr>
          <p:cNvPr id="4" name="投影片編號版面配置區 3">
            <a:extLst>
              <a:ext uri="{FF2B5EF4-FFF2-40B4-BE49-F238E27FC236}">
                <a16:creationId xmlns:a16="http://schemas.microsoft.com/office/drawing/2014/main" id="{7974C946-FD66-4E62-AE98-4D66A8A8E167}"/>
              </a:ext>
            </a:extLst>
          </p:cNvPr>
          <p:cNvSpPr>
            <a:spLocks noGrp="1"/>
          </p:cNvSpPr>
          <p:nvPr>
            <p:ph type="sldNum" sz="quarter" idx="12"/>
          </p:nvPr>
        </p:nvSpPr>
        <p:spPr/>
        <p:txBody>
          <a:bodyPr/>
          <a:lstStyle/>
          <a:p>
            <a:fld id="{8C04AE96-B1B9-4ED2-B3ED-30B2680CEC7B}" type="slidenum">
              <a:rPr lang="zh-TW" altLang="en-US" smtClean="0"/>
              <a:pPr/>
              <a:t>15</a:t>
            </a:fld>
            <a:endParaRPr lang="zh-TW" altLang="en-US"/>
          </a:p>
        </p:txBody>
      </p:sp>
      <p:pic>
        <p:nvPicPr>
          <p:cNvPr id="7" name="圖片 6">
            <a:extLst>
              <a:ext uri="{FF2B5EF4-FFF2-40B4-BE49-F238E27FC236}">
                <a16:creationId xmlns:a16="http://schemas.microsoft.com/office/drawing/2014/main" id="{B9F530AC-83C1-471D-A669-C10E33F9587D}"/>
              </a:ext>
            </a:extLst>
          </p:cNvPr>
          <p:cNvPicPr>
            <a:picLocks noChangeAspect="1"/>
          </p:cNvPicPr>
          <p:nvPr/>
        </p:nvPicPr>
        <p:blipFill>
          <a:blip r:embed="rId3"/>
          <a:stretch>
            <a:fillRect/>
          </a:stretch>
        </p:blipFill>
        <p:spPr>
          <a:xfrm>
            <a:off x="7130017" y="3063874"/>
            <a:ext cx="4478879" cy="365126"/>
          </a:xfrm>
          <a:prstGeom prst="rect">
            <a:avLst/>
          </a:prstGeom>
        </p:spPr>
      </p:pic>
      <p:sp>
        <p:nvSpPr>
          <p:cNvPr id="8" name="矩形 7">
            <a:extLst>
              <a:ext uri="{FF2B5EF4-FFF2-40B4-BE49-F238E27FC236}">
                <a16:creationId xmlns:a16="http://schemas.microsoft.com/office/drawing/2014/main" id="{05ABDC85-A704-4B3A-8E24-EB37F0FAF8EF}"/>
              </a:ext>
            </a:extLst>
          </p:cNvPr>
          <p:cNvSpPr/>
          <p:nvPr/>
        </p:nvSpPr>
        <p:spPr>
          <a:xfrm>
            <a:off x="7087486" y="3362768"/>
            <a:ext cx="4478878" cy="646331"/>
          </a:xfrm>
          <a:prstGeom prst="rect">
            <a:avLst/>
          </a:prstGeom>
        </p:spPr>
        <p:txBody>
          <a:bodyPr wrap="square">
            <a:spAutoFit/>
          </a:bodyPr>
          <a:lstStyle/>
          <a:p>
            <a:r>
              <a:rPr lang="en-US" altLang="zh-TW" dirty="0"/>
              <a:t>In block 277,316, the total transaction fees are </a:t>
            </a:r>
            <a:r>
              <a:rPr lang="en-US" altLang="zh-TW" dirty="0">
                <a:solidFill>
                  <a:srgbClr val="0000FF"/>
                </a:solidFill>
              </a:rPr>
              <a:t>0.09094928</a:t>
            </a:r>
            <a:r>
              <a:rPr lang="en-US" altLang="zh-TW" dirty="0"/>
              <a:t> bitcoin.</a:t>
            </a:r>
            <a:endParaRPr lang="zh-TW" altLang="en-US" dirty="0"/>
          </a:p>
        </p:txBody>
      </p:sp>
      <p:sp>
        <p:nvSpPr>
          <p:cNvPr id="9" name="矩形 8">
            <a:extLst>
              <a:ext uri="{FF2B5EF4-FFF2-40B4-BE49-F238E27FC236}">
                <a16:creationId xmlns:a16="http://schemas.microsoft.com/office/drawing/2014/main" id="{5BC6ACC3-0D81-43C9-B7FF-529A520ADB73}"/>
              </a:ext>
            </a:extLst>
          </p:cNvPr>
          <p:cNvSpPr/>
          <p:nvPr/>
        </p:nvSpPr>
        <p:spPr>
          <a:xfrm>
            <a:off x="7087486" y="4200314"/>
            <a:ext cx="3800254" cy="646331"/>
          </a:xfrm>
          <a:prstGeom prst="rect">
            <a:avLst/>
          </a:prstGeom>
        </p:spPr>
        <p:txBody>
          <a:bodyPr wrap="square">
            <a:spAutoFit/>
          </a:bodyPr>
          <a:lstStyle/>
          <a:p>
            <a:r>
              <a:rPr lang="en-US" altLang="zh-TW" dirty="0"/>
              <a:t>Because this block is at height 277,316, the correct reward is </a:t>
            </a:r>
            <a:r>
              <a:rPr lang="en-US" altLang="zh-TW" dirty="0">
                <a:solidFill>
                  <a:srgbClr val="0000FF"/>
                </a:solidFill>
              </a:rPr>
              <a:t>25 bitcoin</a:t>
            </a:r>
            <a:r>
              <a:rPr lang="en-US" altLang="zh-TW" dirty="0"/>
              <a:t>.</a:t>
            </a:r>
            <a:endParaRPr lang="zh-TW" altLang="en-US" dirty="0"/>
          </a:p>
        </p:txBody>
      </p:sp>
      <p:cxnSp>
        <p:nvCxnSpPr>
          <p:cNvPr id="11" name="直線單箭頭接點 10">
            <a:extLst>
              <a:ext uri="{FF2B5EF4-FFF2-40B4-BE49-F238E27FC236}">
                <a16:creationId xmlns:a16="http://schemas.microsoft.com/office/drawing/2014/main" id="{449BDD72-9080-4F57-AF77-A6F08D2507E6}"/>
              </a:ext>
            </a:extLst>
          </p:cNvPr>
          <p:cNvCxnSpPr>
            <a:cxnSpLocks/>
          </p:cNvCxnSpPr>
          <p:nvPr/>
        </p:nvCxnSpPr>
        <p:spPr>
          <a:xfrm flipH="1">
            <a:off x="3976578" y="3593805"/>
            <a:ext cx="3110908" cy="669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01A23A44-5D74-4667-A0B5-3258456C9A69}"/>
              </a:ext>
            </a:extLst>
          </p:cNvPr>
          <p:cNvCxnSpPr/>
          <p:nvPr/>
        </p:nvCxnSpPr>
        <p:spPr>
          <a:xfrm flipH="1">
            <a:off x="3987208" y="4396342"/>
            <a:ext cx="30471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595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FA3291-A9B9-4B71-9C67-D7AD656C953B}"/>
              </a:ext>
            </a:extLst>
          </p:cNvPr>
          <p:cNvSpPr>
            <a:spLocks noGrp="1"/>
          </p:cNvSpPr>
          <p:nvPr>
            <p:ph type="title"/>
          </p:nvPr>
        </p:nvSpPr>
        <p:spPr/>
        <p:txBody>
          <a:bodyPr/>
          <a:lstStyle/>
          <a:p>
            <a:r>
              <a:rPr lang="en-US" altLang="zh-TW" dirty="0"/>
              <a:t>Constructing the Block Header (1/2)</a:t>
            </a:r>
            <a:endParaRPr lang="zh-TW" altLang="en-US" dirty="0"/>
          </a:p>
        </p:txBody>
      </p:sp>
      <p:pic>
        <p:nvPicPr>
          <p:cNvPr id="5" name="內容版面配置區 4">
            <a:extLst>
              <a:ext uri="{FF2B5EF4-FFF2-40B4-BE49-F238E27FC236}">
                <a16:creationId xmlns:a16="http://schemas.microsoft.com/office/drawing/2014/main" id="{B64A25F1-34B4-4A3C-ABE7-C292253E24B6}"/>
              </a:ext>
            </a:extLst>
          </p:cNvPr>
          <p:cNvPicPr>
            <a:picLocks noGrp="1" noChangeAspect="1"/>
          </p:cNvPicPr>
          <p:nvPr>
            <p:ph idx="1"/>
          </p:nvPr>
        </p:nvPicPr>
        <p:blipFill>
          <a:blip r:embed="rId2"/>
          <a:stretch>
            <a:fillRect/>
          </a:stretch>
        </p:blipFill>
        <p:spPr>
          <a:xfrm>
            <a:off x="1791012" y="1323997"/>
            <a:ext cx="8609975" cy="5032353"/>
          </a:xfrm>
          <a:prstGeom prst="rect">
            <a:avLst/>
          </a:prstGeom>
        </p:spPr>
      </p:pic>
      <p:sp>
        <p:nvSpPr>
          <p:cNvPr id="4" name="投影片編號版面配置區 3">
            <a:extLst>
              <a:ext uri="{FF2B5EF4-FFF2-40B4-BE49-F238E27FC236}">
                <a16:creationId xmlns:a16="http://schemas.microsoft.com/office/drawing/2014/main" id="{55582CE5-8981-4D5B-9DC5-F5D605958502}"/>
              </a:ext>
            </a:extLst>
          </p:cNvPr>
          <p:cNvSpPr>
            <a:spLocks noGrp="1"/>
          </p:cNvSpPr>
          <p:nvPr>
            <p:ph type="sldNum" sz="quarter" idx="12"/>
          </p:nvPr>
        </p:nvSpPr>
        <p:spPr/>
        <p:txBody>
          <a:bodyPr/>
          <a:lstStyle/>
          <a:p>
            <a:fld id="{8C04AE96-B1B9-4ED2-B3ED-30B2680CEC7B}" type="slidenum">
              <a:rPr lang="zh-TW" altLang="en-US" smtClean="0"/>
              <a:pPr/>
              <a:t>16</a:t>
            </a:fld>
            <a:endParaRPr lang="zh-TW" altLang="en-US"/>
          </a:p>
        </p:txBody>
      </p:sp>
      <p:sp>
        <p:nvSpPr>
          <p:cNvPr id="6" name="矩形 5">
            <a:extLst>
              <a:ext uri="{FF2B5EF4-FFF2-40B4-BE49-F238E27FC236}">
                <a16:creationId xmlns:a16="http://schemas.microsoft.com/office/drawing/2014/main" id="{790B8B92-0864-4D2B-9F5F-4F44E06B0187}"/>
              </a:ext>
            </a:extLst>
          </p:cNvPr>
          <p:cNvSpPr/>
          <p:nvPr/>
        </p:nvSpPr>
        <p:spPr>
          <a:xfrm>
            <a:off x="5188688" y="4778772"/>
            <a:ext cx="5036289" cy="338554"/>
          </a:xfrm>
          <a:prstGeom prst="rect">
            <a:avLst/>
          </a:prstGeom>
        </p:spPr>
        <p:txBody>
          <a:bodyPr wrap="square">
            <a:spAutoFit/>
          </a:bodyPr>
          <a:lstStyle/>
          <a:p>
            <a:r>
              <a:rPr lang="en-US" altLang="zh-TW" sz="1600" dirty="0">
                <a:solidFill>
                  <a:srgbClr val="0070C0"/>
                </a:solidFill>
              </a:rPr>
              <a:t># of seconds elapsed from 1970/1/1, midnight UTC/GMT.</a:t>
            </a:r>
          </a:p>
        </p:txBody>
      </p:sp>
      <p:sp>
        <p:nvSpPr>
          <p:cNvPr id="7" name="矩形 6">
            <a:extLst>
              <a:ext uri="{FF2B5EF4-FFF2-40B4-BE49-F238E27FC236}">
                <a16:creationId xmlns:a16="http://schemas.microsoft.com/office/drawing/2014/main" id="{DFB66E3E-17E9-4472-A18C-ED18B3260B14}"/>
              </a:ext>
            </a:extLst>
          </p:cNvPr>
          <p:cNvSpPr/>
          <p:nvPr/>
        </p:nvSpPr>
        <p:spPr>
          <a:xfrm>
            <a:off x="2590802" y="3602927"/>
            <a:ext cx="6220046" cy="338554"/>
          </a:xfrm>
          <a:prstGeom prst="rect">
            <a:avLst/>
          </a:prstGeom>
        </p:spPr>
        <p:txBody>
          <a:bodyPr wrap="square">
            <a:spAutoFit/>
          </a:bodyPr>
          <a:lstStyle/>
          <a:p>
            <a:pPr marL="0" lvl="1"/>
            <a:r>
              <a:rPr lang="en-US" altLang="zh-TW" sz="1600" dirty="0">
                <a:solidFill>
                  <a:srgbClr val="0070C0"/>
                </a:solidFill>
              </a:rPr>
              <a:t>The last transaction is duplicated if needed to make even # of leaf nodes</a:t>
            </a:r>
          </a:p>
        </p:txBody>
      </p:sp>
      <p:sp>
        <p:nvSpPr>
          <p:cNvPr id="8" name="矩形 7">
            <a:extLst>
              <a:ext uri="{FF2B5EF4-FFF2-40B4-BE49-F238E27FC236}">
                <a16:creationId xmlns:a16="http://schemas.microsoft.com/office/drawing/2014/main" id="{A4203E4F-9319-48BD-AD17-6254746663A8}"/>
              </a:ext>
            </a:extLst>
          </p:cNvPr>
          <p:cNvSpPr/>
          <p:nvPr/>
        </p:nvSpPr>
        <p:spPr>
          <a:xfrm>
            <a:off x="8640568" y="5845792"/>
            <a:ext cx="1729833" cy="338554"/>
          </a:xfrm>
          <a:prstGeom prst="rect">
            <a:avLst/>
          </a:prstGeom>
        </p:spPr>
        <p:txBody>
          <a:bodyPr wrap="none">
            <a:spAutoFit/>
          </a:bodyPr>
          <a:lstStyle/>
          <a:p>
            <a:r>
              <a:rPr lang="en-US" altLang="zh-TW" sz="1600" dirty="0">
                <a:solidFill>
                  <a:srgbClr val="0070C0"/>
                </a:solidFill>
              </a:rPr>
              <a:t>(initialized to zero)</a:t>
            </a:r>
            <a:endParaRPr lang="zh-TW" altLang="en-US" sz="1600" dirty="0">
              <a:solidFill>
                <a:srgbClr val="0070C0"/>
              </a:solidFill>
            </a:endParaRPr>
          </a:p>
        </p:txBody>
      </p:sp>
    </p:spTree>
    <p:extLst>
      <p:ext uri="{BB962C8B-B14F-4D97-AF65-F5344CB8AC3E}">
        <p14:creationId xmlns:p14="http://schemas.microsoft.com/office/powerpoint/2010/main" val="1755332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BC9222-81ED-4199-9A61-3B38EC094D06}"/>
              </a:ext>
            </a:extLst>
          </p:cNvPr>
          <p:cNvSpPr>
            <a:spLocks noGrp="1"/>
          </p:cNvSpPr>
          <p:nvPr>
            <p:ph type="title"/>
          </p:nvPr>
        </p:nvSpPr>
        <p:spPr>
          <a:xfrm>
            <a:off x="838200" y="365126"/>
            <a:ext cx="10515600" cy="1038372"/>
          </a:xfrm>
        </p:spPr>
        <p:txBody>
          <a:bodyPr/>
          <a:lstStyle/>
          <a:p>
            <a:r>
              <a:rPr lang="en-US" altLang="zh-TW" dirty="0"/>
              <a:t>Constructing the Block Header (2/2)</a:t>
            </a:r>
            <a:endParaRPr lang="zh-TW" altLang="en-US" dirty="0"/>
          </a:p>
        </p:txBody>
      </p:sp>
      <p:sp>
        <p:nvSpPr>
          <p:cNvPr id="3" name="內容版面配置區 2">
            <a:extLst>
              <a:ext uri="{FF2B5EF4-FFF2-40B4-BE49-F238E27FC236}">
                <a16:creationId xmlns:a16="http://schemas.microsoft.com/office/drawing/2014/main" id="{3DB8A2B9-859B-4821-B8BC-21A6C3B037CD}"/>
              </a:ext>
            </a:extLst>
          </p:cNvPr>
          <p:cNvSpPr>
            <a:spLocks noGrp="1"/>
          </p:cNvSpPr>
          <p:nvPr>
            <p:ph idx="1"/>
          </p:nvPr>
        </p:nvSpPr>
        <p:spPr>
          <a:xfrm>
            <a:off x="838200" y="1403498"/>
            <a:ext cx="10515600" cy="4952852"/>
          </a:xfrm>
        </p:spPr>
        <p:txBody>
          <a:bodyPr>
            <a:normAutofit/>
          </a:bodyPr>
          <a:lstStyle/>
          <a:p>
            <a:pPr algn="just"/>
            <a:r>
              <a:rPr lang="en-US" altLang="zh-TW" dirty="0"/>
              <a:t>Previous Block Hash</a:t>
            </a:r>
          </a:p>
          <a:p>
            <a:pPr lvl="1" algn="just">
              <a:spcBef>
                <a:spcPts val="1000"/>
              </a:spcBef>
            </a:pPr>
            <a:r>
              <a:rPr lang="en-US" altLang="zh-TW" dirty="0"/>
              <a:t>By selecting the specific parent block, indicated by the Previous Block Hash field, Jing is committing his mining power to extending the chain that ends in that specific block. In essence, this is how Jing “votes” with his mining power for the longest-difficulty valid chain.</a:t>
            </a:r>
          </a:p>
          <a:p>
            <a:pPr algn="just">
              <a:spcBef>
                <a:spcPts val="1200"/>
              </a:spcBef>
            </a:pPr>
            <a:r>
              <a:rPr lang="en-US" altLang="zh-TW" dirty="0"/>
              <a:t>Target</a:t>
            </a:r>
          </a:p>
          <a:p>
            <a:pPr lvl="1" algn="just">
              <a:spcBef>
                <a:spcPts val="1000"/>
              </a:spcBef>
            </a:pPr>
            <a:r>
              <a:rPr lang="en-US" altLang="zh-TW" dirty="0"/>
              <a:t>It defines </a:t>
            </a:r>
            <a:r>
              <a:rPr lang="en-US" altLang="zh-TW" dirty="0">
                <a:solidFill>
                  <a:srgbClr val="0000FF"/>
                </a:solidFill>
              </a:rPr>
              <a:t>the required Proof-of-Work to make this a valid block</a:t>
            </a:r>
            <a:r>
              <a:rPr lang="en-US" altLang="zh-TW" dirty="0"/>
              <a:t>. The target is stored in the block as a “target bits” metric, which is a mantissa-exponent encoding of the target. The encoding has a 1-byte exponent, followed by a 3-byte mantissa (coefficient).</a:t>
            </a:r>
          </a:p>
          <a:p>
            <a:pPr algn="just">
              <a:spcBef>
                <a:spcPts val="1200"/>
              </a:spcBef>
            </a:pPr>
            <a:r>
              <a:rPr lang="en-US" altLang="zh-TW" dirty="0"/>
              <a:t>The goal of mining is </a:t>
            </a:r>
            <a:r>
              <a:rPr lang="en-US" altLang="zh-TW" dirty="0">
                <a:solidFill>
                  <a:srgbClr val="FF0000"/>
                </a:solidFill>
                <a:effectLst>
                  <a:outerShdw blurRad="38100" dist="38100" dir="2700000" algn="tl">
                    <a:srgbClr val="000000">
                      <a:alpha val="43137"/>
                    </a:srgbClr>
                  </a:outerShdw>
                </a:effectLst>
              </a:rPr>
              <a:t>to find a value for the nonce</a:t>
            </a:r>
            <a:r>
              <a:rPr lang="en-US" altLang="zh-TW" dirty="0">
                <a:effectLst>
                  <a:outerShdw blurRad="38100" dist="38100" dir="2700000" algn="tl">
                    <a:srgbClr val="000000">
                      <a:alpha val="43137"/>
                    </a:srgbClr>
                  </a:outerShdw>
                </a:effectLst>
              </a:rPr>
              <a:t> </a:t>
            </a:r>
            <a:r>
              <a:rPr lang="en-US" altLang="zh-TW" dirty="0"/>
              <a:t>that </a:t>
            </a:r>
            <a:r>
              <a:rPr lang="en-US" altLang="zh-TW" dirty="0">
                <a:solidFill>
                  <a:srgbClr val="FF0000"/>
                </a:solidFill>
              </a:rPr>
              <a:t>results in a block header hash that is less than the target</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E14C9314-5683-43B7-BAB9-8AC99914E1CF}"/>
              </a:ext>
            </a:extLst>
          </p:cNvPr>
          <p:cNvSpPr>
            <a:spLocks noGrp="1"/>
          </p:cNvSpPr>
          <p:nvPr>
            <p:ph type="sldNum" sz="quarter" idx="12"/>
          </p:nvPr>
        </p:nvSpPr>
        <p:spPr/>
        <p:txBody>
          <a:bodyPr/>
          <a:lstStyle/>
          <a:p>
            <a:fld id="{8C04AE96-B1B9-4ED2-B3ED-30B2680CEC7B}" type="slidenum">
              <a:rPr lang="zh-TW" altLang="en-US" smtClean="0"/>
              <a:pPr/>
              <a:t>17</a:t>
            </a:fld>
            <a:endParaRPr lang="zh-TW" altLang="en-US"/>
          </a:p>
        </p:txBody>
      </p:sp>
      <p:pic>
        <p:nvPicPr>
          <p:cNvPr id="5" name="圖片 4">
            <a:extLst>
              <a:ext uri="{FF2B5EF4-FFF2-40B4-BE49-F238E27FC236}">
                <a16:creationId xmlns:a16="http://schemas.microsoft.com/office/drawing/2014/main" id="{7E96F69C-9865-458D-A55D-079B705FEC39}"/>
              </a:ext>
            </a:extLst>
          </p:cNvPr>
          <p:cNvPicPr>
            <a:picLocks noChangeAspect="1"/>
          </p:cNvPicPr>
          <p:nvPr/>
        </p:nvPicPr>
        <p:blipFill rotWithShape="1">
          <a:blip r:embed="rId2"/>
          <a:srcRect t="15714" b="12968"/>
          <a:stretch/>
        </p:blipFill>
        <p:spPr>
          <a:xfrm>
            <a:off x="5199100" y="3494567"/>
            <a:ext cx="6048375" cy="326066"/>
          </a:xfrm>
          <a:prstGeom prst="rect">
            <a:avLst/>
          </a:prstGeom>
          <a:ln>
            <a:solidFill>
              <a:srgbClr val="0000FF"/>
            </a:solidFill>
          </a:ln>
        </p:spPr>
      </p:pic>
    </p:spTree>
    <p:extLst>
      <p:ext uri="{BB962C8B-B14F-4D97-AF65-F5344CB8AC3E}">
        <p14:creationId xmlns:p14="http://schemas.microsoft.com/office/powerpoint/2010/main" val="667829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BE8DCC-C54F-408A-AA88-C3D4984D0AE2}"/>
              </a:ext>
            </a:extLst>
          </p:cNvPr>
          <p:cNvSpPr>
            <a:spLocks noGrp="1"/>
          </p:cNvSpPr>
          <p:nvPr>
            <p:ph type="title"/>
          </p:nvPr>
        </p:nvSpPr>
        <p:spPr/>
        <p:txBody>
          <a:bodyPr/>
          <a:lstStyle/>
          <a:p>
            <a:r>
              <a:rPr lang="en-US" altLang="zh-TW" dirty="0"/>
              <a:t>Mining the Block (1/2)</a:t>
            </a:r>
            <a:endParaRPr lang="zh-TW" altLang="en-US" dirty="0"/>
          </a:p>
        </p:txBody>
      </p:sp>
      <p:sp>
        <p:nvSpPr>
          <p:cNvPr id="3" name="內容版面配置區 2">
            <a:extLst>
              <a:ext uri="{FF2B5EF4-FFF2-40B4-BE49-F238E27FC236}">
                <a16:creationId xmlns:a16="http://schemas.microsoft.com/office/drawing/2014/main" id="{F637B076-12DD-44DC-8DB2-CC60966BA9F7}"/>
              </a:ext>
            </a:extLst>
          </p:cNvPr>
          <p:cNvSpPr>
            <a:spLocks noGrp="1"/>
          </p:cNvSpPr>
          <p:nvPr>
            <p:ph idx="1"/>
          </p:nvPr>
        </p:nvSpPr>
        <p:spPr/>
        <p:txBody>
          <a:bodyPr>
            <a:normAutofit/>
          </a:bodyPr>
          <a:lstStyle/>
          <a:p>
            <a:pPr algn="just">
              <a:spcBef>
                <a:spcPts val="1200"/>
              </a:spcBef>
            </a:pPr>
            <a:r>
              <a:rPr lang="en-US" altLang="zh-TW" dirty="0"/>
              <a:t>In the simplest terms, mining is the process of </a:t>
            </a:r>
            <a:r>
              <a:rPr lang="en-US" altLang="zh-TW" dirty="0">
                <a:solidFill>
                  <a:srgbClr val="FF0000"/>
                </a:solidFill>
              </a:rPr>
              <a:t>hashing the block header repeatedly by SHA256</a:t>
            </a:r>
            <a:r>
              <a:rPr lang="en-US" altLang="zh-TW" dirty="0"/>
              <a:t>, </a:t>
            </a:r>
            <a:r>
              <a:rPr lang="en-US" altLang="zh-TW" dirty="0">
                <a:solidFill>
                  <a:srgbClr val="0070C0"/>
                </a:solidFill>
              </a:rPr>
              <a:t>changing one parameter</a:t>
            </a:r>
            <a:r>
              <a:rPr lang="en-US" altLang="zh-TW" dirty="0"/>
              <a:t>, </a:t>
            </a:r>
            <a:r>
              <a:rPr lang="en-US" altLang="zh-TW" dirty="0">
                <a:solidFill>
                  <a:srgbClr val="FF0000"/>
                </a:solidFill>
              </a:rPr>
              <a:t>until the resulting hash matches a specific target</a:t>
            </a:r>
            <a:r>
              <a:rPr lang="en-US" altLang="zh-TW" dirty="0"/>
              <a:t>.</a:t>
            </a:r>
          </a:p>
          <a:p>
            <a:pPr lvl="1" algn="just">
              <a:spcBef>
                <a:spcPts val="1200"/>
              </a:spcBef>
            </a:pPr>
            <a:r>
              <a:rPr lang="en-US" altLang="zh-TW" dirty="0"/>
              <a:t>The hash function’s result cannot be determined in advance, nor can a pattern be created that will produce a specific hash value.</a:t>
            </a:r>
          </a:p>
          <a:p>
            <a:pPr lvl="1" algn="just">
              <a:spcBef>
                <a:spcPts val="1200"/>
              </a:spcBef>
            </a:pPr>
            <a:r>
              <a:rPr lang="en-US" altLang="zh-TW" dirty="0"/>
              <a:t>This feature of hash functions means that the only way to produce a hash result matching a specific target is to try again and again, randomly modifying the input until the desired hash result appears by chance.</a:t>
            </a:r>
          </a:p>
          <a:p>
            <a:pPr lvl="1" algn="just">
              <a:spcBef>
                <a:spcPts val="1200"/>
              </a:spcBef>
            </a:pPr>
            <a:r>
              <a:rPr lang="en-US" altLang="zh-TW" dirty="0"/>
              <a:t>Even though each attempt produces a random outcome, the probability of any possible outcome can be calculated in advance. Therefore, an outcome of specified difficulty constitutes proof of a specific amount of work.</a:t>
            </a:r>
            <a:endParaRPr lang="zh-TW" altLang="en-US" dirty="0"/>
          </a:p>
        </p:txBody>
      </p:sp>
      <p:sp>
        <p:nvSpPr>
          <p:cNvPr id="4" name="投影片編號版面配置區 3">
            <a:extLst>
              <a:ext uri="{FF2B5EF4-FFF2-40B4-BE49-F238E27FC236}">
                <a16:creationId xmlns:a16="http://schemas.microsoft.com/office/drawing/2014/main" id="{5A648CCA-2354-41AB-86EC-86D4528701B4}"/>
              </a:ext>
            </a:extLst>
          </p:cNvPr>
          <p:cNvSpPr>
            <a:spLocks noGrp="1"/>
          </p:cNvSpPr>
          <p:nvPr>
            <p:ph type="sldNum" sz="quarter" idx="12"/>
          </p:nvPr>
        </p:nvSpPr>
        <p:spPr/>
        <p:txBody>
          <a:bodyPr/>
          <a:lstStyle/>
          <a:p>
            <a:fld id="{8C04AE96-B1B9-4ED2-B3ED-30B2680CEC7B}" type="slidenum">
              <a:rPr lang="zh-TW" altLang="en-US" smtClean="0"/>
              <a:pPr/>
              <a:t>18</a:t>
            </a:fld>
            <a:endParaRPr lang="zh-TW" altLang="en-US"/>
          </a:p>
        </p:txBody>
      </p:sp>
    </p:spTree>
    <p:extLst>
      <p:ext uri="{BB962C8B-B14F-4D97-AF65-F5344CB8AC3E}">
        <p14:creationId xmlns:p14="http://schemas.microsoft.com/office/powerpoint/2010/main" val="262733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32B6E4-BF2B-44F1-AA4B-52E6D4C72F41}"/>
              </a:ext>
            </a:extLst>
          </p:cNvPr>
          <p:cNvSpPr>
            <a:spLocks noGrp="1"/>
          </p:cNvSpPr>
          <p:nvPr>
            <p:ph type="title"/>
          </p:nvPr>
        </p:nvSpPr>
        <p:spPr/>
        <p:txBody>
          <a:bodyPr/>
          <a:lstStyle/>
          <a:p>
            <a:r>
              <a:rPr lang="en-US" altLang="zh-TW" dirty="0"/>
              <a:t>Mining the Block (2/2)</a:t>
            </a:r>
            <a:endParaRPr lang="zh-TW" altLang="en-US" dirty="0"/>
          </a:p>
        </p:txBody>
      </p:sp>
      <p:sp>
        <p:nvSpPr>
          <p:cNvPr id="3" name="內容版面配置區 2">
            <a:extLst>
              <a:ext uri="{FF2B5EF4-FFF2-40B4-BE49-F238E27FC236}">
                <a16:creationId xmlns:a16="http://schemas.microsoft.com/office/drawing/2014/main" id="{377A2A10-A613-4C96-BE67-CF46346E50EE}"/>
              </a:ext>
            </a:extLst>
          </p:cNvPr>
          <p:cNvSpPr>
            <a:spLocks noGrp="1"/>
          </p:cNvSpPr>
          <p:nvPr>
            <p:ph idx="1"/>
          </p:nvPr>
        </p:nvSpPr>
        <p:spPr>
          <a:xfrm>
            <a:off x="838200" y="1488331"/>
            <a:ext cx="10515600" cy="5004544"/>
          </a:xfrm>
        </p:spPr>
        <p:txBody>
          <a:bodyPr>
            <a:normAutofit/>
          </a:bodyPr>
          <a:lstStyle/>
          <a:p>
            <a:pPr algn="just">
              <a:spcBef>
                <a:spcPts val="1200"/>
              </a:spcBef>
            </a:pPr>
            <a:r>
              <a:rPr lang="en-US" altLang="zh-TW" dirty="0"/>
              <a:t>The miner calculates the hash of this block’s header and sees </a:t>
            </a:r>
            <a:r>
              <a:rPr lang="en-US" altLang="zh-TW" dirty="0">
                <a:solidFill>
                  <a:srgbClr val="FF0000"/>
                </a:solidFill>
              </a:rPr>
              <a:t>if it is smaller than the current target</a:t>
            </a:r>
            <a:r>
              <a:rPr lang="en-US" altLang="zh-TW" dirty="0"/>
              <a:t>. </a:t>
            </a:r>
          </a:p>
          <a:p>
            <a:pPr algn="just">
              <a:spcBef>
                <a:spcPts val="1200"/>
              </a:spcBef>
            </a:pPr>
            <a:r>
              <a:rPr lang="en-US" altLang="zh-TW" dirty="0"/>
              <a:t>If the hash is not less than the target, </a:t>
            </a:r>
            <a:r>
              <a:rPr lang="en-US" altLang="zh-TW" dirty="0">
                <a:solidFill>
                  <a:srgbClr val="0000FF"/>
                </a:solidFill>
              </a:rPr>
              <a:t>the miner will modify the nonce (usually just incrementing it by one) and try again</a:t>
            </a:r>
            <a:r>
              <a:rPr lang="en-US" altLang="zh-TW" dirty="0"/>
              <a:t>. At the current difficulty in the bitcoin network (as of year 2017), miners have to try quadrillions (10</a:t>
            </a:r>
            <a:r>
              <a:rPr lang="en-US" altLang="zh-TW" baseline="30000" dirty="0"/>
              <a:t>15</a:t>
            </a:r>
            <a:r>
              <a:rPr lang="en-US" altLang="zh-TW" dirty="0"/>
              <a:t>) of times before finding a nonce that results in a low enough block header hash.</a:t>
            </a:r>
          </a:p>
          <a:p>
            <a:pPr algn="just">
              <a:spcBef>
                <a:spcPts val="1200"/>
              </a:spcBef>
            </a:pPr>
            <a:r>
              <a:rPr lang="en-US" altLang="zh-TW" dirty="0">
                <a:solidFill>
                  <a:srgbClr val="FF0000"/>
                </a:solidFill>
                <a:effectLst>
                  <a:outerShdw blurRad="38100" dist="38100" dir="2700000" algn="tl">
                    <a:srgbClr val="000000">
                      <a:alpha val="43137"/>
                    </a:srgbClr>
                  </a:outerShdw>
                </a:effectLst>
              </a:rPr>
              <a:t>Q</a:t>
            </a:r>
            <a:r>
              <a:rPr lang="en-US" altLang="zh-TW" dirty="0"/>
              <a:t>: 4-byte nonce has only 2</a:t>
            </a:r>
            <a:r>
              <a:rPr lang="en-US" altLang="zh-TW" baseline="30000" dirty="0"/>
              <a:t>32</a:t>
            </a:r>
            <a:r>
              <a:rPr lang="en-US" altLang="zh-TW" dirty="0"/>
              <a:t> ≈ 4*10</a:t>
            </a:r>
            <a:r>
              <a:rPr lang="en-US" altLang="zh-TW" baseline="30000" dirty="0"/>
              <a:t>9</a:t>
            </a:r>
            <a:r>
              <a:rPr lang="en-US" altLang="zh-TW" dirty="0"/>
              <a:t> possible values. Why need to try more than 10</a:t>
            </a:r>
            <a:r>
              <a:rPr lang="en-US" altLang="zh-TW" baseline="30000" dirty="0"/>
              <a:t>15 </a:t>
            </a:r>
            <a:r>
              <a:rPr lang="en-US" altLang="zh-TW" dirty="0"/>
              <a:t>times to find a solution?</a:t>
            </a:r>
          </a:p>
          <a:p>
            <a:pPr lvl="1" algn="just">
              <a:spcBef>
                <a:spcPts val="600"/>
              </a:spcBef>
            </a:pPr>
            <a:r>
              <a:rPr lang="en-US" altLang="zh-TW" dirty="0"/>
              <a:t>Very probably no solution can be found with the given header fields and all possible nonce values. Need to try some time later, i.e. with </a:t>
            </a:r>
            <a:r>
              <a:rPr lang="en-US" altLang="zh-TW" dirty="0">
                <a:solidFill>
                  <a:srgbClr val="0070C0"/>
                </a:solidFill>
              </a:rPr>
              <a:t>a new timestamp value</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A335C323-B6CC-465C-AB19-2F7DEEE83F4F}"/>
              </a:ext>
            </a:extLst>
          </p:cNvPr>
          <p:cNvSpPr>
            <a:spLocks noGrp="1"/>
          </p:cNvSpPr>
          <p:nvPr>
            <p:ph type="sldNum" sz="quarter" idx="12"/>
          </p:nvPr>
        </p:nvSpPr>
        <p:spPr/>
        <p:txBody>
          <a:bodyPr/>
          <a:lstStyle/>
          <a:p>
            <a:fld id="{8C04AE96-B1B9-4ED2-B3ED-30B2680CEC7B}" type="slidenum">
              <a:rPr lang="zh-TW" altLang="en-US" smtClean="0"/>
              <a:pPr/>
              <a:t>19</a:t>
            </a:fld>
            <a:endParaRPr lang="zh-TW" altLang="en-US"/>
          </a:p>
        </p:txBody>
      </p:sp>
    </p:spTree>
    <p:extLst>
      <p:ext uri="{BB962C8B-B14F-4D97-AF65-F5344CB8AC3E}">
        <p14:creationId xmlns:p14="http://schemas.microsoft.com/office/powerpoint/2010/main" val="3542661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p:txBody>
          <a:bodyPr/>
          <a:lstStyle/>
          <a:p>
            <a:r>
              <a:rPr lang="en-US" altLang="zh-TW" dirty="0"/>
              <a:t>Introduction (1/2)</a:t>
            </a:r>
            <a:endParaRPr lang="zh-TW" altLang="en-US" dirty="0"/>
          </a:p>
        </p:txBody>
      </p:sp>
      <p:sp>
        <p:nvSpPr>
          <p:cNvPr id="3" name="內容版面配置區 2">
            <a:extLst>
              <a:ext uri="{FF2B5EF4-FFF2-40B4-BE49-F238E27FC236}">
                <a16:creationId xmlns:a16="http://schemas.microsoft.com/office/drawing/2014/main" id="{0F34A3BC-2940-4714-B598-CCDFB2EADE30}"/>
              </a:ext>
            </a:extLst>
          </p:cNvPr>
          <p:cNvSpPr>
            <a:spLocks noGrp="1"/>
          </p:cNvSpPr>
          <p:nvPr>
            <p:ph idx="1"/>
          </p:nvPr>
        </p:nvSpPr>
        <p:spPr>
          <a:xfrm>
            <a:off x="838200" y="1381329"/>
            <a:ext cx="10515600" cy="4975021"/>
          </a:xfrm>
        </p:spPr>
        <p:txBody>
          <a:bodyPr>
            <a:normAutofit fontScale="92500" lnSpcReduction="10000"/>
          </a:bodyPr>
          <a:lstStyle/>
          <a:p>
            <a:pPr algn="just">
              <a:lnSpc>
                <a:spcPct val="100000"/>
              </a:lnSpc>
              <a:spcBef>
                <a:spcPts val="1200"/>
              </a:spcBef>
            </a:pPr>
            <a:r>
              <a:rPr lang="en-US" altLang="zh-TW" dirty="0"/>
              <a:t>The word “mining” is somewhat misleading. If you view mining only as the process by which coins are created, you are mistaking the means (incentives) as the goal of the process.</a:t>
            </a:r>
          </a:p>
          <a:p>
            <a:pPr algn="just">
              <a:lnSpc>
                <a:spcPct val="100000"/>
              </a:lnSpc>
              <a:spcBef>
                <a:spcPts val="1200"/>
              </a:spcBef>
            </a:pPr>
            <a:r>
              <a:rPr lang="en-US" altLang="zh-TW" dirty="0"/>
              <a:t>Mining is the mechanism that underpins </a:t>
            </a:r>
            <a:r>
              <a:rPr lang="en-US" altLang="zh-TW" dirty="0">
                <a:solidFill>
                  <a:srgbClr val="0000FF"/>
                </a:solidFill>
              </a:rPr>
              <a:t>the decentralized clearinghouse</a:t>
            </a:r>
            <a:r>
              <a:rPr lang="en-US" altLang="zh-TW" dirty="0"/>
              <a:t>, by which transactions are validated and cleared. Mining is the invention that makes bitcoin special, a decentralized security mechanism that is the basis for P2P digital cash.</a:t>
            </a:r>
          </a:p>
          <a:p>
            <a:pPr algn="just">
              <a:lnSpc>
                <a:spcPct val="100000"/>
              </a:lnSpc>
              <a:spcBef>
                <a:spcPts val="1200"/>
              </a:spcBef>
            </a:pPr>
            <a:r>
              <a:rPr lang="en-US" altLang="zh-TW" dirty="0"/>
              <a:t>Mining secures the bitcoin system and </a:t>
            </a:r>
            <a:r>
              <a:rPr lang="en-US" altLang="zh-TW" dirty="0">
                <a:solidFill>
                  <a:srgbClr val="FF0000"/>
                </a:solidFill>
              </a:rPr>
              <a:t>enables the emergence of networkwide consensus without a central authority</a:t>
            </a:r>
            <a:r>
              <a:rPr lang="en-US" altLang="zh-TW" dirty="0"/>
              <a:t>. The reward of </a:t>
            </a:r>
            <a:r>
              <a:rPr lang="en-US" altLang="zh-TW" dirty="0">
                <a:solidFill>
                  <a:srgbClr val="0070C0"/>
                </a:solidFill>
              </a:rPr>
              <a:t>newly minted coins </a:t>
            </a:r>
            <a:r>
              <a:rPr lang="en-US" altLang="zh-TW" dirty="0"/>
              <a:t>and </a:t>
            </a:r>
            <a:r>
              <a:rPr lang="en-US" altLang="zh-TW" dirty="0">
                <a:solidFill>
                  <a:srgbClr val="0070C0"/>
                </a:solidFill>
              </a:rPr>
              <a:t>transaction fees </a:t>
            </a:r>
            <a:r>
              <a:rPr lang="en-US" altLang="zh-TW" dirty="0"/>
              <a:t>is an incentive scheme that aligns the actions of miners with the security of the network, while simultaneously implementing the monetary supply.</a:t>
            </a:r>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2</a:t>
            </a:fld>
            <a:endParaRPr lang="zh-TW" altLang="en-US"/>
          </a:p>
        </p:txBody>
      </p:sp>
    </p:spTree>
    <p:extLst>
      <p:ext uri="{BB962C8B-B14F-4D97-AF65-F5344CB8AC3E}">
        <p14:creationId xmlns:p14="http://schemas.microsoft.com/office/powerpoint/2010/main" val="1996546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1C35E9-7AAF-48F1-8C22-865A66FA3D1C}"/>
              </a:ext>
            </a:extLst>
          </p:cNvPr>
          <p:cNvSpPr>
            <a:spLocks noGrp="1"/>
          </p:cNvSpPr>
          <p:nvPr>
            <p:ph type="title"/>
          </p:nvPr>
        </p:nvSpPr>
        <p:spPr>
          <a:xfrm>
            <a:off x="838200" y="365125"/>
            <a:ext cx="10515600" cy="809157"/>
          </a:xfrm>
        </p:spPr>
        <p:txBody>
          <a:bodyPr/>
          <a:lstStyle/>
          <a:p>
            <a:r>
              <a:rPr lang="en-US" altLang="zh-TW" dirty="0"/>
              <a:t>Retargeting to Adjust Difficulty (1/2)</a:t>
            </a:r>
            <a:endParaRPr lang="zh-TW" altLang="en-US" dirty="0"/>
          </a:p>
        </p:txBody>
      </p:sp>
      <p:sp>
        <p:nvSpPr>
          <p:cNvPr id="3" name="內容版面配置區 2">
            <a:extLst>
              <a:ext uri="{FF2B5EF4-FFF2-40B4-BE49-F238E27FC236}">
                <a16:creationId xmlns:a16="http://schemas.microsoft.com/office/drawing/2014/main" id="{5A9F5285-D9DB-48DF-B9C4-6FEC3BB6F187}"/>
              </a:ext>
            </a:extLst>
          </p:cNvPr>
          <p:cNvSpPr>
            <a:spLocks noGrp="1"/>
          </p:cNvSpPr>
          <p:nvPr>
            <p:ph idx="1"/>
          </p:nvPr>
        </p:nvSpPr>
        <p:spPr>
          <a:xfrm>
            <a:off x="838200" y="1280160"/>
            <a:ext cx="10515600" cy="5370897"/>
          </a:xfrm>
        </p:spPr>
        <p:txBody>
          <a:bodyPr>
            <a:normAutofit/>
          </a:bodyPr>
          <a:lstStyle/>
          <a:p>
            <a:pPr algn="just"/>
            <a:r>
              <a:rPr lang="en-US" altLang="zh-TW" dirty="0"/>
              <a:t>The target determines the difficulty and therefore affects how long it takes to find a solution to the Proof-of-Work algorithm.</a:t>
            </a:r>
          </a:p>
          <a:p>
            <a:pPr algn="just">
              <a:spcBef>
                <a:spcPts val="1200"/>
              </a:spcBef>
            </a:pPr>
            <a:r>
              <a:rPr lang="en-US" altLang="zh-TW" dirty="0"/>
              <a:t>Why is the difficulty adjustable?</a:t>
            </a:r>
          </a:p>
          <a:p>
            <a:pPr lvl="1" algn="just">
              <a:spcBef>
                <a:spcPts val="600"/>
              </a:spcBef>
            </a:pPr>
            <a:r>
              <a:rPr lang="en-US" altLang="zh-TW" dirty="0">
                <a:solidFill>
                  <a:srgbClr val="FF0000"/>
                </a:solidFill>
              </a:rPr>
              <a:t>Bitcoin’s blocks are generated </a:t>
            </a:r>
            <a:r>
              <a:rPr lang="en-US" altLang="zh-TW" dirty="0">
                <a:solidFill>
                  <a:srgbClr val="FF0000"/>
                </a:solidFill>
                <a:effectLst>
                  <a:outerShdw blurRad="38100" dist="38100" dir="2700000" algn="tl">
                    <a:srgbClr val="000000">
                      <a:alpha val="43137"/>
                    </a:srgbClr>
                  </a:outerShdw>
                </a:effectLst>
              </a:rPr>
              <a:t>every 10 minutes</a:t>
            </a:r>
            <a:r>
              <a:rPr lang="en-US" altLang="zh-TW" dirty="0">
                <a:solidFill>
                  <a:srgbClr val="FF0000"/>
                </a:solidFill>
              </a:rPr>
              <a:t>, on average.</a:t>
            </a:r>
            <a:r>
              <a:rPr lang="en-US" altLang="zh-TW" dirty="0"/>
              <a:t> This is bitcoin’s heartbeat and underpins the frequency of currency issuance and the speed of transaction settlement. It has to remain constant not just over the short term, but over a period of many decades.</a:t>
            </a:r>
          </a:p>
          <a:p>
            <a:pPr lvl="1" algn="just">
              <a:spcBef>
                <a:spcPts val="600"/>
              </a:spcBef>
            </a:pPr>
            <a:r>
              <a:rPr lang="en-US" altLang="zh-TW" dirty="0"/>
              <a:t>It is expected that computer power will continue to increase at a rapid pace. Furthermore, the number of participants in mining and the computers they use will also constantly change.</a:t>
            </a:r>
          </a:p>
          <a:p>
            <a:pPr lvl="1" algn="just">
              <a:spcBef>
                <a:spcPts val="600"/>
              </a:spcBef>
            </a:pPr>
            <a:r>
              <a:rPr lang="en-US" altLang="zh-TW" dirty="0"/>
              <a:t>To keep the block generation time at 10 minutes, the difficulty of mining must be adjusted to account for these changes. In fact, </a:t>
            </a:r>
            <a:r>
              <a:rPr lang="en-US" altLang="zh-TW" dirty="0">
                <a:solidFill>
                  <a:srgbClr val="0000FF"/>
                </a:solidFill>
              </a:rPr>
              <a:t>the Proof-of-Work target is a dynamic parameter that is periodically adjusted to meet a 10-minute block interval goal</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CDDDEF8A-198F-45BB-A0BD-EB8166188558}"/>
              </a:ext>
            </a:extLst>
          </p:cNvPr>
          <p:cNvSpPr>
            <a:spLocks noGrp="1"/>
          </p:cNvSpPr>
          <p:nvPr>
            <p:ph type="sldNum" sz="quarter" idx="12"/>
          </p:nvPr>
        </p:nvSpPr>
        <p:spPr/>
        <p:txBody>
          <a:bodyPr/>
          <a:lstStyle/>
          <a:p>
            <a:fld id="{8C04AE96-B1B9-4ED2-B3ED-30B2680CEC7B}" type="slidenum">
              <a:rPr lang="zh-TW" altLang="en-US" smtClean="0"/>
              <a:pPr/>
              <a:t>20</a:t>
            </a:fld>
            <a:endParaRPr lang="zh-TW" altLang="en-US"/>
          </a:p>
        </p:txBody>
      </p:sp>
    </p:spTree>
    <p:extLst>
      <p:ext uri="{BB962C8B-B14F-4D97-AF65-F5344CB8AC3E}">
        <p14:creationId xmlns:p14="http://schemas.microsoft.com/office/powerpoint/2010/main" val="2059792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D64801-AC88-43E2-BBA7-B2D7689AE626}"/>
              </a:ext>
            </a:extLst>
          </p:cNvPr>
          <p:cNvSpPr>
            <a:spLocks noGrp="1"/>
          </p:cNvSpPr>
          <p:nvPr>
            <p:ph type="title"/>
          </p:nvPr>
        </p:nvSpPr>
        <p:spPr/>
        <p:txBody>
          <a:bodyPr/>
          <a:lstStyle/>
          <a:p>
            <a:r>
              <a:rPr lang="en-US" altLang="zh-TW" dirty="0"/>
              <a:t>Retargeting to Adjust Difficulty (2/2)</a:t>
            </a:r>
            <a:endParaRPr lang="zh-TW" altLang="en-US" dirty="0"/>
          </a:p>
        </p:txBody>
      </p:sp>
      <p:sp>
        <p:nvSpPr>
          <p:cNvPr id="3" name="內容版面配置區 2">
            <a:extLst>
              <a:ext uri="{FF2B5EF4-FFF2-40B4-BE49-F238E27FC236}">
                <a16:creationId xmlns:a16="http://schemas.microsoft.com/office/drawing/2014/main" id="{00C657AA-3FA9-456E-B3E2-34DBBF61BD78}"/>
              </a:ext>
            </a:extLst>
          </p:cNvPr>
          <p:cNvSpPr>
            <a:spLocks noGrp="1"/>
          </p:cNvSpPr>
          <p:nvPr>
            <p:ph idx="1"/>
          </p:nvPr>
        </p:nvSpPr>
        <p:spPr/>
        <p:txBody>
          <a:bodyPr>
            <a:normAutofit lnSpcReduction="10000"/>
          </a:bodyPr>
          <a:lstStyle/>
          <a:p>
            <a:r>
              <a:rPr lang="en-US" altLang="zh-TW" dirty="0"/>
              <a:t>How is the adjustment made in a completely decentralized network?</a:t>
            </a:r>
          </a:p>
          <a:p>
            <a:pPr lvl="1" algn="just">
              <a:lnSpc>
                <a:spcPct val="100000"/>
              </a:lnSpc>
              <a:spcBef>
                <a:spcPts val="600"/>
              </a:spcBef>
            </a:pPr>
            <a:r>
              <a:rPr lang="en-US" altLang="zh-TW" dirty="0"/>
              <a:t>Retargeting occurs automatically and on every node independently. Every 2,016 blocks, all nodes retarget the Proof-of-Work. The equation can be summarized as:</a:t>
            </a:r>
          </a:p>
          <a:p>
            <a:pPr lvl="1" algn="just">
              <a:lnSpc>
                <a:spcPct val="100000"/>
              </a:lnSpc>
              <a:spcBef>
                <a:spcPts val="600"/>
              </a:spcBef>
            </a:pPr>
            <a:endParaRPr lang="en-US" altLang="zh-TW" dirty="0"/>
          </a:p>
          <a:p>
            <a:pPr lvl="1" algn="just">
              <a:lnSpc>
                <a:spcPct val="100000"/>
              </a:lnSpc>
              <a:spcBef>
                <a:spcPts val="600"/>
              </a:spcBef>
            </a:pPr>
            <a:endParaRPr lang="en-US" altLang="zh-TW" dirty="0"/>
          </a:p>
          <a:p>
            <a:pPr lvl="1" algn="just">
              <a:lnSpc>
                <a:spcPct val="100000"/>
              </a:lnSpc>
              <a:spcBef>
                <a:spcPts val="1800"/>
              </a:spcBef>
            </a:pPr>
            <a:r>
              <a:rPr lang="en-US" altLang="zh-TW" dirty="0"/>
              <a:t>To avoid extreme volatility in the difficulty, the retargeting adjustment must be less than a factor of four (4) per cycle.</a:t>
            </a:r>
          </a:p>
          <a:p>
            <a:pPr algn="just">
              <a:lnSpc>
                <a:spcPct val="100000"/>
              </a:lnSpc>
              <a:spcBef>
                <a:spcPts val="1200"/>
              </a:spcBef>
            </a:pPr>
            <a:r>
              <a:rPr lang="en-US" altLang="zh-TW" dirty="0"/>
              <a:t>The difficulty of mining is closely related to the cost of electricity and the exchange rate of bitcoin vis-a-vis the currency used to pay for electricity.</a:t>
            </a:r>
            <a:endParaRPr lang="zh-TW" altLang="en-US" dirty="0"/>
          </a:p>
        </p:txBody>
      </p:sp>
      <p:sp>
        <p:nvSpPr>
          <p:cNvPr id="4" name="投影片編號版面配置區 3">
            <a:extLst>
              <a:ext uri="{FF2B5EF4-FFF2-40B4-BE49-F238E27FC236}">
                <a16:creationId xmlns:a16="http://schemas.microsoft.com/office/drawing/2014/main" id="{8FA65F70-D315-428F-B7AA-C19E77D412FF}"/>
              </a:ext>
            </a:extLst>
          </p:cNvPr>
          <p:cNvSpPr>
            <a:spLocks noGrp="1"/>
          </p:cNvSpPr>
          <p:nvPr>
            <p:ph type="sldNum" sz="quarter" idx="12"/>
          </p:nvPr>
        </p:nvSpPr>
        <p:spPr/>
        <p:txBody>
          <a:bodyPr/>
          <a:lstStyle/>
          <a:p>
            <a:fld id="{8C04AE96-B1B9-4ED2-B3ED-30B2680CEC7B}" type="slidenum">
              <a:rPr lang="zh-TW" altLang="en-US" smtClean="0"/>
              <a:pPr/>
              <a:t>21</a:t>
            </a:fld>
            <a:endParaRPr lang="zh-TW" altLang="en-US"/>
          </a:p>
        </p:txBody>
      </p:sp>
      <p:pic>
        <p:nvPicPr>
          <p:cNvPr id="5" name="圖片 4">
            <a:extLst>
              <a:ext uri="{FF2B5EF4-FFF2-40B4-BE49-F238E27FC236}">
                <a16:creationId xmlns:a16="http://schemas.microsoft.com/office/drawing/2014/main" id="{EBCBA380-DABD-4E9C-BA45-F206B58AA47B}"/>
              </a:ext>
            </a:extLst>
          </p:cNvPr>
          <p:cNvPicPr>
            <a:picLocks noChangeAspect="1"/>
          </p:cNvPicPr>
          <p:nvPr/>
        </p:nvPicPr>
        <p:blipFill>
          <a:blip r:embed="rId2"/>
          <a:stretch>
            <a:fillRect/>
          </a:stretch>
        </p:blipFill>
        <p:spPr>
          <a:xfrm>
            <a:off x="1628275" y="3076475"/>
            <a:ext cx="8839200" cy="685800"/>
          </a:xfrm>
          <a:prstGeom prst="rect">
            <a:avLst/>
          </a:prstGeom>
          <a:ln>
            <a:solidFill>
              <a:srgbClr val="0000FF"/>
            </a:solidFill>
          </a:ln>
        </p:spPr>
      </p:pic>
    </p:spTree>
    <p:extLst>
      <p:ext uri="{BB962C8B-B14F-4D97-AF65-F5344CB8AC3E}">
        <p14:creationId xmlns:p14="http://schemas.microsoft.com/office/powerpoint/2010/main" val="1451070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7D4760-90CF-4275-954E-F7F5CA1F21BF}"/>
              </a:ext>
            </a:extLst>
          </p:cNvPr>
          <p:cNvSpPr>
            <a:spLocks noGrp="1"/>
          </p:cNvSpPr>
          <p:nvPr>
            <p:ph type="title"/>
          </p:nvPr>
        </p:nvSpPr>
        <p:spPr/>
        <p:txBody>
          <a:bodyPr/>
          <a:lstStyle/>
          <a:p>
            <a:r>
              <a:rPr lang="en-US" altLang="zh-TW" dirty="0"/>
              <a:t>Successfully Mining the Block</a:t>
            </a:r>
            <a:endParaRPr lang="zh-TW" altLang="en-US" dirty="0"/>
          </a:p>
        </p:txBody>
      </p:sp>
      <p:sp>
        <p:nvSpPr>
          <p:cNvPr id="3" name="內容版面配置區 2">
            <a:extLst>
              <a:ext uri="{FF2B5EF4-FFF2-40B4-BE49-F238E27FC236}">
                <a16:creationId xmlns:a16="http://schemas.microsoft.com/office/drawing/2014/main" id="{66D6D133-C36E-450B-9836-986AD8E6F80C}"/>
              </a:ext>
            </a:extLst>
          </p:cNvPr>
          <p:cNvSpPr>
            <a:spLocks noGrp="1"/>
          </p:cNvSpPr>
          <p:nvPr>
            <p:ph idx="1"/>
          </p:nvPr>
        </p:nvSpPr>
        <p:spPr/>
        <p:txBody>
          <a:bodyPr/>
          <a:lstStyle/>
          <a:p>
            <a:pPr algn="just"/>
            <a:r>
              <a:rPr lang="en-US" altLang="zh-TW" dirty="0"/>
              <a:t>In the previous example</a:t>
            </a:r>
          </a:p>
          <a:p>
            <a:pPr lvl="1" algn="just">
              <a:lnSpc>
                <a:spcPct val="95000"/>
              </a:lnSpc>
              <a:spcBef>
                <a:spcPts val="1200"/>
              </a:spcBef>
            </a:pPr>
            <a:r>
              <a:rPr lang="en-US" altLang="zh-TW" dirty="0"/>
              <a:t>Jing’s mining node finds a solution and immediately transmits the block to all its peers. They receive, validate, and then propagate the new block. As the block ripples out across the network, each node adds it to its own copy of the blockchain, extending it to a new height of 277,316 blocks.</a:t>
            </a:r>
          </a:p>
          <a:p>
            <a:pPr lvl="1" algn="just">
              <a:lnSpc>
                <a:spcPct val="95000"/>
              </a:lnSpc>
              <a:spcBef>
                <a:spcPts val="1200"/>
              </a:spcBef>
            </a:pPr>
            <a:r>
              <a:rPr lang="en-US" altLang="zh-TW" dirty="0"/>
              <a:t>As mining nodes receive and validate the block, they abandon their efforts to find a block at the same height and immediately start computing the next block in the chain, using Jing’s block as the “parent.”</a:t>
            </a:r>
          </a:p>
          <a:p>
            <a:pPr lvl="1" algn="just">
              <a:lnSpc>
                <a:spcPct val="95000"/>
              </a:lnSpc>
              <a:spcBef>
                <a:spcPts val="1200"/>
              </a:spcBef>
            </a:pPr>
            <a:r>
              <a:rPr lang="en-US" altLang="zh-TW" dirty="0"/>
              <a:t>By building on top of Jing’s newly discovered block, the other miners are essentially “voting” with their mining power and endorsing Jing’s block and the chain it extends.</a:t>
            </a:r>
            <a:endParaRPr lang="zh-TW" altLang="en-US" dirty="0"/>
          </a:p>
        </p:txBody>
      </p:sp>
      <p:sp>
        <p:nvSpPr>
          <p:cNvPr id="4" name="投影片編號版面配置區 3">
            <a:extLst>
              <a:ext uri="{FF2B5EF4-FFF2-40B4-BE49-F238E27FC236}">
                <a16:creationId xmlns:a16="http://schemas.microsoft.com/office/drawing/2014/main" id="{38C8FEDD-A511-43CE-8DD9-0AF33A82E67D}"/>
              </a:ext>
            </a:extLst>
          </p:cNvPr>
          <p:cNvSpPr>
            <a:spLocks noGrp="1"/>
          </p:cNvSpPr>
          <p:nvPr>
            <p:ph type="sldNum" sz="quarter" idx="12"/>
          </p:nvPr>
        </p:nvSpPr>
        <p:spPr/>
        <p:txBody>
          <a:bodyPr/>
          <a:lstStyle/>
          <a:p>
            <a:fld id="{8C04AE96-B1B9-4ED2-B3ED-30B2680CEC7B}" type="slidenum">
              <a:rPr lang="zh-TW" altLang="en-US" smtClean="0"/>
              <a:pPr/>
              <a:t>22</a:t>
            </a:fld>
            <a:endParaRPr lang="zh-TW" altLang="en-US"/>
          </a:p>
        </p:txBody>
      </p:sp>
    </p:spTree>
    <p:extLst>
      <p:ext uri="{BB962C8B-B14F-4D97-AF65-F5344CB8AC3E}">
        <p14:creationId xmlns:p14="http://schemas.microsoft.com/office/powerpoint/2010/main" val="1766598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F9CD79-33BF-47A4-B881-2DFCD147C1A4}"/>
              </a:ext>
            </a:extLst>
          </p:cNvPr>
          <p:cNvSpPr>
            <a:spLocks noGrp="1"/>
          </p:cNvSpPr>
          <p:nvPr>
            <p:ph type="title"/>
          </p:nvPr>
        </p:nvSpPr>
        <p:spPr/>
        <p:txBody>
          <a:bodyPr/>
          <a:lstStyle/>
          <a:p>
            <a:r>
              <a:rPr lang="en-US" altLang="zh-TW" dirty="0">
                <a:solidFill>
                  <a:srgbClr val="0070C0"/>
                </a:solidFill>
              </a:rPr>
              <a:t>Validating a New Block</a:t>
            </a:r>
            <a:endParaRPr lang="zh-TW" altLang="en-US" dirty="0">
              <a:solidFill>
                <a:srgbClr val="0070C0"/>
              </a:solidFill>
            </a:endParaRPr>
          </a:p>
        </p:txBody>
      </p:sp>
      <p:sp>
        <p:nvSpPr>
          <p:cNvPr id="3" name="內容版面配置區 2">
            <a:extLst>
              <a:ext uri="{FF2B5EF4-FFF2-40B4-BE49-F238E27FC236}">
                <a16:creationId xmlns:a16="http://schemas.microsoft.com/office/drawing/2014/main" id="{5E89BFF9-71DA-4671-A7DC-9AB07EE2670D}"/>
              </a:ext>
            </a:extLst>
          </p:cNvPr>
          <p:cNvSpPr>
            <a:spLocks noGrp="1"/>
          </p:cNvSpPr>
          <p:nvPr>
            <p:ph idx="1"/>
          </p:nvPr>
        </p:nvSpPr>
        <p:spPr>
          <a:xfrm>
            <a:off x="838200" y="1488332"/>
            <a:ext cx="10515600" cy="4868018"/>
          </a:xfrm>
        </p:spPr>
        <p:txBody>
          <a:bodyPr/>
          <a:lstStyle/>
          <a:p>
            <a:pPr algn="just"/>
            <a:r>
              <a:rPr lang="en-US" altLang="zh-TW" dirty="0"/>
              <a:t>The third step in bitcoin’s consensus mechanism is independent validation of each new block by every node on the network.</a:t>
            </a:r>
          </a:p>
          <a:p>
            <a:pPr lvl="1" algn="just">
              <a:spcBef>
                <a:spcPts val="1200"/>
              </a:spcBef>
            </a:pPr>
            <a:r>
              <a:rPr lang="en-US" altLang="zh-TW" dirty="0"/>
              <a:t>When a node receives a new block, it will validate the block by checking it against a long list of criteria that must all be met; otherwise, the block is rejected.</a:t>
            </a:r>
          </a:p>
          <a:p>
            <a:pPr lvl="1" algn="just">
              <a:spcBef>
                <a:spcPts val="1200"/>
              </a:spcBef>
            </a:pPr>
            <a:r>
              <a:rPr lang="en-US" altLang="zh-TW" dirty="0"/>
              <a:t>The independent validation of each new block by every node on the network ensures that the miners cannot cheat.</a:t>
            </a:r>
          </a:p>
          <a:p>
            <a:pPr lvl="1" algn="just">
              <a:spcBef>
                <a:spcPts val="1200"/>
              </a:spcBef>
            </a:pPr>
            <a:r>
              <a:rPr lang="en-US" altLang="zh-TW" dirty="0"/>
              <a:t>The miners have to construct a perfect block, based on the shared rules that all nodes follow, and mine it with a correct solution to the Proof-of-Work.</a:t>
            </a:r>
          </a:p>
          <a:p>
            <a:pPr lvl="1" algn="just">
              <a:spcBef>
                <a:spcPts val="1200"/>
              </a:spcBef>
            </a:pPr>
            <a:r>
              <a:rPr lang="en-US" altLang="zh-TW" dirty="0"/>
              <a:t>To do so, they expend a lot of electricity in mining, and if they cheat, all the electricity and effort is wasted. This is why independent validation is a key component of decentralized consensus.</a:t>
            </a:r>
            <a:endParaRPr lang="zh-TW" altLang="en-US" dirty="0"/>
          </a:p>
        </p:txBody>
      </p:sp>
      <p:sp>
        <p:nvSpPr>
          <p:cNvPr id="4" name="投影片編號版面配置區 3">
            <a:extLst>
              <a:ext uri="{FF2B5EF4-FFF2-40B4-BE49-F238E27FC236}">
                <a16:creationId xmlns:a16="http://schemas.microsoft.com/office/drawing/2014/main" id="{14528E12-6FB6-4D2E-8225-BC38C7F3D468}"/>
              </a:ext>
            </a:extLst>
          </p:cNvPr>
          <p:cNvSpPr>
            <a:spLocks noGrp="1"/>
          </p:cNvSpPr>
          <p:nvPr>
            <p:ph type="sldNum" sz="quarter" idx="12"/>
          </p:nvPr>
        </p:nvSpPr>
        <p:spPr/>
        <p:txBody>
          <a:bodyPr/>
          <a:lstStyle/>
          <a:p>
            <a:fld id="{8C04AE96-B1B9-4ED2-B3ED-30B2680CEC7B}" type="slidenum">
              <a:rPr lang="zh-TW" altLang="en-US" smtClean="0"/>
              <a:pPr/>
              <a:t>23</a:t>
            </a:fld>
            <a:endParaRPr lang="zh-TW" altLang="en-US"/>
          </a:p>
        </p:txBody>
      </p:sp>
      <p:sp>
        <p:nvSpPr>
          <p:cNvPr id="6" name="橢圓 5">
            <a:extLst>
              <a:ext uri="{FF2B5EF4-FFF2-40B4-BE49-F238E27FC236}">
                <a16:creationId xmlns:a16="http://schemas.microsoft.com/office/drawing/2014/main" id="{6DA4EAE9-4B79-4E4D-89F7-FDBC8345939E}"/>
              </a:ext>
            </a:extLst>
          </p:cNvPr>
          <p:cNvSpPr/>
          <p:nvPr/>
        </p:nvSpPr>
        <p:spPr>
          <a:xfrm>
            <a:off x="10892590" y="604120"/>
            <a:ext cx="461210" cy="46121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TW" sz="2400" b="1" dirty="0">
                <a:solidFill>
                  <a:srgbClr val="FF0000"/>
                </a:solidFill>
              </a:rPr>
              <a:t>P3</a:t>
            </a:r>
            <a:endParaRPr lang="zh-TW" altLang="en-US" sz="2400" b="1" dirty="0">
              <a:solidFill>
                <a:srgbClr val="FF0000"/>
              </a:solidFill>
            </a:endParaRPr>
          </a:p>
        </p:txBody>
      </p:sp>
    </p:spTree>
    <p:extLst>
      <p:ext uri="{BB962C8B-B14F-4D97-AF65-F5344CB8AC3E}">
        <p14:creationId xmlns:p14="http://schemas.microsoft.com/office/powerpoint/2010/main" val="162425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A426DF-BD28-44DC-A58F-CF73831F4FCF}"/>
              </a:ext>
            </a:extLst>
          </p:cNvPr>
          <p:cNvSpPr>
            <a:spLocks noGrp="1"/>
          </p:cNvSpPr>
          <p:nvPr>
            <p:ph type="title"/>
          </p:nvPr>
        </p:nvSpPr>
        <p:spPr/>
        <p:txBody>
          <a:bodyPr>
            <a:normAutofit fontScale="90000"/>
          </a:bodyPr>
          <a:lstStyle/>
          <a:p>
            <a:r>
              <a:rPr lang="en-US" altLang="zh-TW" dirty="0">
                <a:solidFill>
                  <a:srgbClr val="0070C0"/>
                </a:solidFill>
              </a:rPr>
              <a:t>Assembling and Selecting Chains of Blocks </a:t>
            </a:r>
            <a:r>
              <a:rPr lang="en-US" altLang="zh-TW" dirty="0"/>
              <a:t>(1/3)</a:t>
            </a:r>
            <a:endParaRPr lang="zh-TW" altLang="en-US" dirty="0"/>
          </a:p>
        </p:txBody>
      </p:sp>
      <p:sp>
        <p:nvSpPr>
          <p:cNvPr id="3" name="內容版面配置區 2">
            <a:extLst>
              <a:ext uri="{FF2B5EF4-FFF2-40B4-BE49-F238E27FC236}">
                <a16:creationId xmlns:a16="http://schemas.microsoft.com/office/drawing/2014/main" id="{03B756B8-887F-4839-942A-B20364425A52}"/>
              </a:ext>
            </a:extLst>
          </p:cNvPr>
          <p:cNvSpPr>
            <a:spLocks noGrp="1"/>
          </p:cNvSpPr>
          <p:nvPr>
            <p:ph idx="1"/>
          </p:nvPr>
        </p:nvSpPr>
        <p:spPr>
          <a:xfrm>
            <a:off x="838200" y="1488332"/>
            <a:ext cx="10515600" cy="4868018"/>
          </a:xfrm>
        </p:spPr>
        <p:txBody>
          <a:bodyPr>
            <a:normAutofit/>
          </a:bodyPr>
          <a:lstStyle/>
          <a:p>
            <a:pPr algn="just">
              <a:spcBef>
                <a:spcPts val="1200"/>
              </a:spcBef>
            </a:pPr>
            <a:r>
              <a:rPr lang="en-US" altLang="zh-TW" dirty="0"/>
              <a:t>The final step in bitcoin’s decentralized consensus mechanism is the assembly of blocks into chains and </a:t>
            </a:r>
            <a:r>
              <a:rPr lang="en-US" altLang="zh-TW" dirty="0">
                <a:solidFill>
                  <a:srgbClr val="FF0000"/>
                </a:solidFill>
              </a:rPr>
              <a:t>the selection of the chain </a:t>
            </a:r>
            <a:r>
              <a:rPr lang="en-US" altLang="zh-TW" dirty="0">
                <a:solidFill>
                  <a:srgbClr val="FF0000"/>
                </a:solidFill>
                <a:effectLst>
                  <a:outerShdw blurRad="38100" dist="38100" dir="2700000" algn="tl">
                    <a:srgbClr val="000000">
                      <a:alpha val="43137"/>
                    </a:srgbClr>
                  </a:outerShdw>
                </a:effectLst>
              </a:rPr>
              <a:t>with the most Proof-of-Work</a:t>
            </a:r>
            <a:r>
              <a:rPr lang="en-US" altLang="zh-TW" dirty="0"/>
              <a:t>.</a:t>
            </a:r>
          </a:p>
          <a:p>
            <a:pPr algn="just">
              <a:spcBef>
                <a:spcPts val="1200"/>
              </a:spcBef>
            </a:pPr>
            <a:r>
              <a:rPr lang="en-US" altLang="zh-TW" dirty="0"/>
              <a:t>Nodes maintain three sets of blocks: those connected to </a:t>
            </a:r>
            <a:r>
              <a:rPr lang="en-US" altLang="zh-TW" dirty="0">
                <a:solidFill>
                  <a:srgbClr val="FF0000"/>
                </a:solidFill>
              </a:rPr>
              <a:t>the main blockchain</a:t>
            </a:r>
            <a:r>
              <a:rPr lang="en-US" altLang="zh-TW" dirty="0"/>
              <a:t>, those that form </a:t>
            </a:r>
            <a:r>
              <a:rPr lang="en-US" altLang="zh-TW" dirty="0">
                <a:solidFill>
                  <a:srgbClr val="0000FF"/>
                </a:solidFill>
              </a:rPr>
              <a:t>branches</a:t>
            </a:r>
            <a:r>
              <a:rPr lang="en-US" altLang="zh-TW" dirty="0"/>
              <a:t> off the main blockchain (</a:t>
            </a:r>
            <a:r>
              <a:rPr lang="en-US" altLang="zh-TW" dirty="0">
                <a:solidFill>
                  <a:srgbClr val="0000FF"/>
                </a:solidFill>
              </a:rPr>
              <a:t>secondary chains</a:t>
            </a:r>
            <a:r>
              <a:rPr lang="en-US" altLang="zh-TW" dirty="0"/>
              <a:t>), and finally, blocks that do not have a known parent in the known chains (</a:t>
            </a:r>
            <a:r>
              <a:rPr lang="en-US" altLang="zh-TW" dirty="0">
                <a:solidFill>
                  <a:srgbClr val="0070C0"/>
                </a:solidFill>
              </a:rPr>
              <a:t>orphans</a:t>
            </a:r>
            <a:r>
              <a:rPr lang="en-US" altLang="zh-TW" dirty="0"/>
              <a:t>).</a:t>
            </a:r>
          </a:p>
          <a:p>
            <a:pPr algn="just">
              <a:spcBef>
                <a:spcPts val="1200"/>
              </a:spcBef>
            </a:pPr>
            <a:r>
              <a:rPr lang="en-US" altLang="zh-TW" dirty="0"/>
              <a:t>The “</a:t>
            </a:r>
            <a:r>
              <a:rPr lang="en-US" altLang="zh-TW" dirty="0">
                <a:solidFill>
                  <a:srgbClr val="FF0000"/>
                </a:solidFill>
              </a:rPr>
              <a:t>main chain</a:t>
            </a:r>
            <a:r>
              <a:rPr lang="en-US" altLang="zh-TW" dirty="0"/>
              <a:t>” at any time is whichever valid chain of blocks has the most cumulative Proof-of-Work associated with it.</a:t>
            </a:r>
          </a:p>
          <a:p>
            <a:pPr lvl="1" algn="just">
              <a:spcBef>
                <a:spcPts val="1200"/>
              </a:spcBef>
            </a:pPr>
            <a:r>
              <a:rPr lang="en-US" altLang="zh-TW" dirty="0"/>
              <a:t>Under most circumstances this is also the chain with the most blocks in it, unless there are two equal-length chains.</a:t>
            </a:r>
          </a:p>
          <a:p>
            <a:endParaRPr lang="zh-TW" altLang="en-US" dirty="0"/>
          </a:p>
        </p:txBody>
      </p:sp>
      <p:sp>
        <p:nvSpPr>
          <p:cNvPr id="4" name="投影片編號版面配置區 3">
            <a:extLst>
              <a:ext uri="{FF2B5EF4-FFF2-40B4-BE49-F238E27FC236}">
                <a16:creationId xmlns:a16="http://schemas.microsoft.com/office/drawing/2014/main" id="{4811608E-5F8E-4F06-988B-6EC9E43948EF}"/>
              </a:ext>
            </a:extLst>
          </p:cNvPr>
          <p:cNvSpPr>
            <a:spLocks noGrp="1"/>
          </p:cNvSpPr>
          <p:nvPr>
            <p:ph type="sldNum" sz="quarter" idx="12"/>
          </p:nvPr>
        </p:nvSpPr>
        <p:spPr/>
        <p:txBody>
          <a:bodyPr/>
          <a:lstStyle/>
          <a:p>
            <a:fld id="{8C04AE96-B1B9-4ED2-B3ED-30B2680CEC7B}" type="slidenum">
              <a:rPr lang="zh-TW" altLang="en-US" smtClean="0"/>
              <a:pPr/>
              <a:t>24</a:t>
            </a:fld>
            <a:endParaRPr lang="zh-TW" altLang="en-US"/>
          </a:p>
        </p:txBody>
      </p:sp>
      <p:sp>
        <p:nvSpPr>
          <p:cNvPr id="6" name="橢圓 5">
            <a:extLst>
              <a:ext uri="{FF2B5EF4-FFF2-40B4-BE49-F238E27FC236}">
                <a16:creationId xmlns:a16="http://schemas.microsoft.com/office/drawing/2014/main" id="{4F9EE086-643F-4C34-B80A-67283F92C2C6}"/>
              </a:ext>
            </a:extLst>
          </p:cNvPr>
          <p:cNvSpPr/>
          <p:nvPr/>
        </p:nvSpPr>
        <p:spPr>
          <a:xfrm>
            <a:off x="10892590" y="604120"/>
            <a:ext cx="461210" cy="46121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TW" sz="2400" b="1" dirty="0">
                <a:solidFill>
                  <a:srgbClr val="FF0000"/>
                </a:solidFill>
              </a:rPr>
              <a:t>P4</a:t>
            </a:r>
            <a:endParaRPr lang="zh-TW" altLang="en-US" sz="2400" b="1" dirty="0">
              <a:solidFill>
                <a:srgbClr val="FF0000"/>
              </a:solidFill>
            </a:endParaRPr>
          </a:p>
        </p:txBody>
      </p:sp>
    </p:spTree>
    <p:extLst>
      <p:ext uri="{BB962C8B-B14F-4D97-AF65-F5344CB8AC3E}">
        <p14:creationId xmlns:p14="http://schemas.microsoft.com/office/powerpoint/2010/main" val="1021435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AB1B4D-10D1-41CA-8242-EC1891AC3360}"/>
              </a:ext>
            </a:extLst>
          </p:cNvPr>
          <p:cNvSpPr>
            <a:spLocks noGrp="1"/>
          </p:cNvSpPr>
          <p:nvPr>
            <p:ph type="title"/>
          </p:nvPr>
        </p:nvSpPr>
        <p:spPr/>
        <p:txBody>
          <a:bodyPr>
            <a:normAutofit fontScale="90000"/>
          </a:bodyPr>
          <a:lstStyle/>
          <a:p>
            <a:r>
              <a:rPr lang="en-US" altLang="zh-TW" dirty="0"/>
              <a:t>Assembling and Selecting Chains of Blocks (2/3)</a:t>
            </a:r>
            <a:endParaRPr lang="zh-TW" altLang="en-US" dirty="0"/>
          </a:p>
        </p:txBody>
      </p:sp>
      <p:sp>
        <p:nvSpPr>
          <p:cNvPr id="3" name="內容版面配置區 2">
            <a:extLst>
              <a:ext uri="{FF2B5EF4-FFF2-40B4-BE49-F238E27FC236}">
                <a16:creationId xmlns:a16="http://schemas.microsoft.com/office/drawing/2014/main" id="{A2D9A0EE-4B45-4574-9DF4-37CFF72DBC99}"/>
              </a:ext>
            </a:extLst>
          </p:cNvPr>
          <p:cNvSpPr>
            <a:spLocks noGrp="1"/>
          </p:cNvSpPr>
          <p:nvPr>
            <p:ph idx="1"/>
          </p:nvPr>
        </p:nvSpPr>
        <p:spPr>
          <a:xfrm>
            <a:off x="838200" y="1488331"/>
            <a:ext cx="10515600" cy="5004543"/>
          </a:xfrm>
        </p:spPr>
        <p:txBody>
          <a:bodyPr>
            <a:normAutofit/>
          </a:bodyPr>
          <a:lstStyle/>
          <a:p>
            <a:pPr algn="just"/>
            <a:r>
              <a:rPr lang="en-US" altLang="zh-TW" dirty="0"/>
              <a:t>The main chain will also have </a:t>
            </a:r>
            <a:r>
              <a:rPr lang="en-US" altLang="zh-TW" dirty="0">
                <a:solidFill>
                  <a:srgbClr val="0070C0"/>
                </a:solidFill>
              </a:rPr>
              <a:t>branches</a:t>
            </a:r>
            <a:r>
              <a:rPr lang="en-US" altLang="zh-TW" dirty="0"/>
              <a:t> with blocks that are “siblings” to the blocks on the main chain.</a:t>
            </a:r>
          </a:p>
          <a:p>
            <a:pPr lvl="1" algn="just"/>
            <a:r>
              <a:rPr lang="en-US" altLang="zh-TW" dirty="0"/>
              <a:t>These blocks are valid but </a:t>
            </a:r>
            <a:r>
              <a:rPr lang="en-US" altLang="zh-TW" dirty="0">
                <a:solidFill>
                  <a:srgbClr val="0070C0"/>
                </a:solidFill>
              </a:rPr>
              <a:t>not part of the main chain</a:t>
            </a:r>
            <a:r>
              <a:rPr lang="en-US" altLang="zh-TW" dirty="0"/>
              <a:t>. They are kept for future reference, in case one of those chains is extended to exceed the main chain in work.</a:t>
            </a:r>
          </a:p>
          <a:p>
            <a:pPr algn="just"/>
            <a:r>
              <a:rPr lang="en-US" altLang="zh-TW" dirty="0"/>
              <a:t>Sometimes (as in “Blockchain Forks”), the new block extends a chain that is not the main chain.</a:t>
            </a:r>
          </a:p>
          <a:p>
            <a:pPr lvl="1" algn="just"/>
            <a:r>
              <a:rPr lang="en-US" altLang="zh-TW" dirty="0"/>
              <a:t>In that case, the node will attach the new block to the secondary chain it extends and then compare the work of the secondary chain to the main chain.</a:t>
            </a:r>
          </a:p>
          <a:p>
            <a:pPr lvl="1" algn="just"/>
            <a:r>
              <a:rPr lang="en-US" altLang="zh-TW" dirty="0"/>
              <a:t>If the secondary chain has more cumulative work than the main chain, the node will reconverge on the secondary chain, meaning it will select the secondary chain as its new main chain, making the old main chain a secondary chain.</a:t>
            </a:r>
            <a:endParaRPr lang="zh-TW" altLang="en-US" dirty="0"/>
          </a:p>
        </p:txBody>
      </p:sp>
      <p:sp>
        <p:nvSpPr>
          <p:cNvPr id="4" name="投影片編號版面配置區 3">
            <a:extLst>
              <a:ext uri="{FF2B5EF4-FFF2-40B4-BE49-F238E27FC236}">
                <a16:creationId xmlns:a16="http://schemas.microsoft.com/office/drawing/2014/main" id="{27F95899-E2B4-4725-A4B6-93E4E637E301}"/>
              </a:ext>
            </a:extLst>
          </p:cNvPr>
          <p:cNvSpPr>
            <a:spLocks noGrp="1"/>
          </p:cNvSpPr>
          <p:nvPr>
            <p:ph type="sldNum" sz="quarter" idx="12"/>
          </p:nvPr>
        </p:nvSpPr>
        <p:spPr/>
        <p:txBody>
          <a:bodyPr/>
          <a:lstStyle/>
          <a:p>
            <a:fld id="{8C04AE96-B1B9-4ED2-B3ED-30B2680CEC7B}" type="slidenum">
              <a:rPr lang="zh-TW" altLang="en-US" smtClean="0"/>
              <a:pPr/>
              <a:t>25</a:t>
            </a:fld>
            <a:endParaRPr lang="zh-TW" altLang="en-US"/>
          </a:p>
        </p:txBody>
      </p:sp>
    </p:spTree>
    <p:extLst>
      <p:ext uri="{BB962C8B-B14F-4D97-AF65-F5344CB8AC3E}">
        <p14:creationId xmlns:p14="http://schemas.microsoft.com/office/powerpoint/2010/main" val="1380000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9FAFD8-9041-43DD-90A3-5614DB435C0B}"/>
              </a:ext>
            </a:extLst>
          </p:cNvPr>
          <p:cNvSpPr>
            <a:spLocks noGrp="1"/>
          </p:cNvSpPr>
          <p:nvPr>
            <p:ph type="title"/>
          </p:nvPr>
        </p:nvSpPr>
        <p:spPr/>
        <p:txBody>
          <a:bodyPr>
            <a:normAutofit fontScale="90000"/>
          </a:bodyPr>
          <a:lstStyle/>
          <a:p>
            <a:r>
              <a:rPr lang="en-US" altLang="zh-TW" dirty="0"/>
              <a:t>Assembling and Selecting Chains of Blocks (3/3)</a:t>
            </a:r>
            <a:endParaRPr lang="zh-TW" altLang="en-US" dirty="0"/>
          </a:p>
        </p:txBody>
      </p:sp>
      <p:sp>
        <p:nvSpPr>
          <p:cNvPr id="3" name="內容版面配置區 2">
            <a:extLst>
              <a:ext uri="{FF2B5EF4-FFF2-40B4-BE49-F238E27FC236}">
                <a16:creationId xmlns:a16="http://schemas.microsoft.com/office/drawing/2014/main" id="{FE3BB477-C4CE-4CD5-8F24-C291B2916AA0}"/>
              </a:ext>
            </a:extLst>
          </p:cNvPr>
          <p:cNvSpPr>
            <a:spLocks noGrp="1"/>
          </p:cNvSpPr>
          <p:nvPr>
            <p:ph idx="1"/>
          </p:nvPr>
        </p:nvSpPr>
        <p:spPr>
          <a:xfrm>
            <a:off x="838200" y="1488332"/>
            <a:ext cx="10515600" cy="4868018"/>
          </a:xfrm>
        </p:spPr>
        <p:txBody>
          <a:bodyPr>
            <a:normAutofit/>
          </a:bodyPr>
          <a:lstStyle/>
          <a:p>
            <a:pPr algn="just"/>
            <a:r>
              <a:rPr lang="en-US" altLang="zh-TW" dirty="0"/>
              <a:t>If a </a:t>
            </a:r>
            <a:r>
              <a:rPr lang="en-US" altLang="zh-TW" dirty="0">
                <a:solidFill>
                  <a:srgbClr val="0070C0"/>
                </a:solidFill>
              </a:rPr>
              <a:t>valid block is received and no parent is found </a:t>
            </a:r>
            <a:r>
              <a:rPr lang="en-US" altLang="zh-TW" dirty="0"/>
              <a:t>in the existing chains, that block is considered an “orphan.” </a:t>
            </a:r>
          </a:p>
          <a:p>
            <a:pPr lvl="1" algn="just">
              <a:spcBef>
                <a:spcPts val="600"/>
              </a:spcBef>
            </a:pPr>
            <a:r>
              <a:rPr lang="en-US" altLang="zh-TW" dirty="0"/>
              <a:t>Orphan blocks are saved in the orphan block pool where they will stay until their parent is received.</a:t>
            </a:r>
          </a:p>
          <a:p>
            <a:pPr lvl="1" algn="just">
              <a:spcBef>
                <a:spcPts val="600"/>
              </a:spcBef>
            </a:pPr>
            <a:r>
              <a:rPr lang="en-US" altLang="zh-TW" dirty="0"/>
              <a:t>Orphan blocks usually occur </a:t>
            </a:r>
            <a:r>
              <a:rPr lang="en-US" altLang="zh-TW" dirty="0">
                <a:solidFill>
                  <a:srgbClr val="0070C0"/>
                </a:solidFill>
              </a:rPr>
              <a:t>when two blocks that were mined within a short time of each other are received in reverse order </a:t>
            </a:r>
            <a:r>
              <a:rPr lang="en-US" altLang="zh-TW" dirty="0"/>
              <a:t>(child before parent).</a:t>
            </a:r>
          </a:p>
          <a:p>
            <a:pPr algn="just">
              <a:spcBef>
                <a:spcPts val="1200"/>
              </a:spcBef>
            </a:pPr>
            <a:r>
              <a:rPr lang="en-US" altLang="zh-TW" dirty="0">
                <a:solidFill>
                  <a:srgbClr val="FF0000"/>
                </a:solidFill>
              </a:rPr>
              <a:t>By selecting the greatest-cumulative-work valid chain, all nodes eventually achieve network-wide consensus</a:t>
            </a:r>
            <a:r>
              <a:rPr lang="en-US" altLang="zh-TW" dirty="0"/>
              <a:t>.</a:t>
            </a:r>
          </a:p>
          <a:p>
            <a:pPr lvl="1" algn="just">
              <a:spcBef>
                <a:spcPts val="600"/>
              </a:spcBef>
            </a:pPr>
            <a:r>
              <a:rPr lang="en-US" altLang="zh-TW" dirty="0"/>
              <a:t>Temporary discrepancies between chains are resolved eventually as more work is added, extending one of the possible chains.</a:t>
            </a:r>
          </a:p>
          <a:p>
            <a:pPr lvl="1" algn="just">
              <a:spcBef>
                <a:spcPts val="600"/>
              </a:spcBef>
            </a:pPr>
            <a:r>
              <a:rPr lang="en-US" altLang="zh-TW" dirty="0"/>
              <a:t>Mining nodes “vote” with their mining power by choosing which chain to extend by mining the next block.</a:t>
            </a:r>
            <a:endParaRPr lang="zh-TW" altLang="en-US" dirty="0"/>
          </a:p>
        </p:txBody>
      </p:sp>
      <p:sp>
        <p:nvSpPr>
          <p:cNvPr id="4" name="投影片編號版面配置區 3">
            <a:extLst>
              <a:ext uri="{FF2B5EF4-FFF2-40B4-BE49-F238E27FC236}">
                <a16:creationId xmlns:a16="http://schemas.microsoft.com/office/drawing/2014/main" id="{E2F81B21-E899-46FA-8197-4B0562FFB7B9}"/>
              </a:ext>
            </a:extLst>
          </p:cNvPr>
          <p:cNvSpPr>
            <a:spLocks noGrp="1"/>
          </p:cNvSpPr>
          <p:nvPr>
            <p:ph type="sldNum" sz="quarter" idx="12"/>
          </p:nvPr>
        </p:nvSpPr>
        <p:spPr/>
        <p:txBody>
          <a:bodyPr/>
          <a:lstStyle/>
          <a:p>
            <a:fld id="{8C04AE96-B1B9-4ED2-B3ED-30B2680CEC7B}" type="slidenum">
              <a:rPr lang="zh-TW" altLang="en-US" smtClean="0"/>
              <a:pPr/>
              <a:t>26</a:t>
            </a:fld>
            <a:endParaRPr lang="zh-TW" altLang="en-US"/>
          </a:p>
        </p:txBody>
      </p:sp>
    </p:spTree>
    <p:extLst>
      <p:ext uri="{BB962C8B-B14F-4D97-AF65-F5344CB8AC3E}">
        <p14:creationId xmlns:p14="http://schemas.microsoft.com/office/powerpoint/2010/main" val="351874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C83263-1F3C-44E7-820A-E600C1909F2B}"/>
              </a:ext>
            </a:extLst>
          </p:cNvPr>
          <p:cNvSpPr>
            <a:spLocks noGrp="1"/>
          </p:cNvSpPr>
          <p:nvPr>
            <p:ph type="title"/>
          </p:nvPr>
        </p:nvSpPr>
        <p:spPr/>
        <p:txBody>
          <a:bodyPr/>
          <a:lstStyle/>
          <a:p>
            <a:r>
              <a:rPr lang="en-US" altLang="zh-TW" dirty="0"/>
              <a:t>Ref. Orphan Blocks</a:t>
            </a:r>
            <a:endParaRPr lang="zh-TW" altLang="en-US" dirty="0"/>
          </a:p>
        </p:txBody>
      </p:sp>
      <p:pic>
        <p:nvPicPr>
          <p:cNvPr id="6" name="內容版面配置區 5">
            <a:extLst>
              <a:ext uri="{FF2B5EF4-FFF2-40B4-BE49-F238E27FC236}">
                <a16:creationId xmlns:a16="http://schemas.microsoft.com/office/drawing/2014/main" id="{10AD2163-052E-41C4-91DE-3B3E5725B4D8}"/>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5882" y="1578544"/>
            <a:ext cx="10000235" cy="4350102"/>
          </a:xfrm>
        </p:spPr>
      </p:pic>
      <p:sp>
        <p:nvSpPr>
          <p:cNvPr id="4" name="投影片編號版面配置區 3">
            <a:extLst>
              <a:ext uri="{FF2B5EF4-FFF2-40B4-BE49-F238E27FC236}">
                <a16:creationId xmlns:a16="http://schemas.microsoft.com/office/drawing/2014/main" id="{07070C9F-46A6-4974-8FB8-3466610E84CA}"/>
              </a:ext>
            </a:extLst>
          </p:cNvPr>
          <p:cNvSpPr>
            <a:spLocks noGrp="1"/>
          </p:cNvSpPr>
          <p:nvPr>
            <p:ph type="sldNum" sz="quarter" idx="12"/>
          </p:nvPr>
        </p:nvSpPr>
        <p:spPr/>
        <p:txBody>
          <a:bodyPr/>
          <a:lstStyle/>
          <a:p>
            <a:fld id="{8C04AE96-B1B9-4ED2-B3ED-30B2680CEC7B}" type="slidenum">
              <a:rPr lang="zh-TW" altLang="en-US" smtClean="0"/>
              <a:pPr/>
              <a:t>27</a:t>
            </a:fld>
            <a:endParaRPr lang="zh-TW" altLang="en-US"/>
          </a:p>
        </p:txBody>
      </p:sp>
    </p:spTree>
    <p:extLst>
      <p:ext uri="{BB962C8B-B14F-4D97-AF65-F5344CB8AC3E}">
        <p14:creationId xmlns:p14="http://schemas.microsoft.com/office/powerpoint/2010/main" val="2222433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DC4CA1-2DE3-4F33-8462-E0ED3FB77A09}"/>
              </a:ext>
            </a:extLst>
          </p:cNvPr>
          <p:cNvSpPr>
            <a:spLocks noGrp="1"/>
          </p:cNvSpPr>
          <p:nvPr>
            <p:ph type="title"/>
          </p:nvPr>
        </p:nvSpPr>
        <p:spPr>
          <a:xfrm>
            <a:off x="838200" y="365125"/>
            <a:ext cx="10515600" cy="1016203"/>
          </a:xfrm>
        </p:spPr>
        <p:txBody>
          <a:bodyPr/>
          <a:lstStyle/>
          <a:p>
            <a:r>
              <a:rPr lang="en-US" altLang="zh-TW" dirty="0">
                <a:solidFill>
                  <a:srgbClr val="0070C0"/>
                </a:solidFill>
              </a:rPr>
              <a:t>Blockchain Forks </a:t>
            </a:r>
            <a:r>
              <a:rPr lang="en-US" altLang="zh-TW" dirty="0"/>
              <a:t>(1/4)</a:t>
            </a:r>
            <a:endParaRPr lang="zh-TW" altLang="en-US" dirty="0"/>
          </a:p>
        </p:txBody>
      </p:sp>
      <p:sp>
        <p:nvSpPr>
          <p:cNvPr id="3" name="內容版面配置區 2">
            <a:extLst>
              <a:ext uri="{FF2B5EF4-FFF2-40B4-BE49-F238E27FC236}">
                <a16:creationId xmlns:a16="http://schemas.microsoft.com/office/drawing/2014/main" id="{26B1A4F8-CFA1-4C31-9AF5-6D61F05D4851}"/>
              </a:ext>
            </a:extLst>
          </p:cNvPr>
          <p:cNvSpPr>
            <a:spLocks noGrp="1"/>
          </p:cNvSpPr>
          <p:nvPr>
            <p:ph idx="1"/>
          </p:nvPr>
        </p:nvSpPr>
        <p:spPr>
          <a:xfrm>
            <a:off x="838200" y="1488333"/>
            <a:ext cx="10515600" cy="4868018"/>
          </a:xfrm>
        </p:spPr>
        <p:txBody>
          <a:bodyPr>
            <a:normAutofit/>
          </a:bodyPr>
          <a:lstStyle/>
          <a:p>
            <a:pPr algn="just"/>
            <a:r>
              <a:rPr lang="en-US" altLang="zh-TW" dirty="0"/>
              <a:t>Because the blockchain is a decentralized data structure, </a:t>
            </a:r>
            <a:r>
              <a:rPr lang="en-US" altLang="zh-TW" dirty="0">
                <a:solidFill>
                  <a:srgbClr val="0070C0"/>
                </a:solidFill>
              </a:rPr>
              <a:t>different copies of it are not always consistent</a:t>
            </a:r>
            <a:r>
              <a:rPr lang="en-US" altLang="zh-TW" dirty="0"/>
              <a:t>.</a:t>
            </a:r>
          </a:p>
          <a:p>
            <a:pPr lvl="1" algn="just">
              <a:spcBef>
                <a:spcPts val="1200"/>
              </a:spcBef>
            </a:pPr>
            <a:r>
              <a:rPr lang="en-US" altLang="zh-TW" dirty="0"/>
              <a:t>Blocks might arrive at different nodes at different times, causing the nodes to have different perspectives of the blockchain.</a:t>
            </a:r>
          </a:p>
          <a:p>
            <a:pPr lvl="1" algn="just">
              <a:spcBef>
                <a:spcPts val="1200"/>
              </a:spcBef>
            </a:pPr>
            <a:r>
              <a:rPr lang="en-US" altLang="zh-TW" dirty="0">
                <a:solidFill>
                  <a:srgbClr val="FF0000"/>
                </a:solidFill>
              </a:rPr>
              <a:t>To resolve this, each node always selects and attempts to extend the chain of blocks that represents the most Proof-of-Work</a:t>
            </a:r>
            <a:r>
              <a:rPr lang="en-US" altLang="zh-TW" dirty="0"/>
              <a:t>, also known as </a:t>
            </a:r>
            <a:r>
              <a:rPr lang="en-US" altLang="zh-TW" dirty="0">
                <a:solidFill>
                  <a:srgbClr val="FF0000"/>
                </a:solidFill>
              </a:rPr>
              <a:t>the longest chain </a:t>
            </a:r>
            <a:r>
              <a:rPr lang="en-US" altLang="zh-TW" dirty="0"/>
              <a:t>or greatest cumulative work chain.</a:t>
            </a:r>
          </a:p>
          <a:p>
            <a:pPr lvl="1" algn="just">
              <a:spcBef>
                <a:spcPts val="1200"/>
              </a:spcBef>
            </a:pPr>
            <a:r>
              <a:rPr lang="en-US" altLang="zh-TW" dirty="0"/>
              <a:t>Forks occur as temporary inconsistencies between versions of the blockchain, which are resolved by eventual reconvergence as more blocks are added to one of the forks.</a:t>
            </a:r>
          </a:p>
          <a:p>
            <a:pPr lvl="1" algn="just">
              <a:spcBef>
                <a:spcPts val="1200"/>
              </a:spcBef>
            </a:pPr>
            <a:r>
              <a:rPr lang="en-US" altLang="zh-TW" dirty="0"/>
              <a:t>The blockchain forks described here occur naturally as a result of transmission delays in the global network.</a:t>
            </a:r>
          </a:p>
          <a:p>
            <a:pPr lvl="1"/>
            <a:endParaRPr lang="zh-TW" altLang="en-US" dirty="0"/>
          </a:p>
        </p:txBody>
      </p:sp>
      <p:sp>
        <p:nvSpPr>
          <p:cNvPr id="4" name="投影片編號版面配置區 3">
            <a:extLst>
              <a:ext uri="{FF2B5EF4-FFF2-40B4-BE49-F238E27FC236}">
                <a16:creationId xmlns:a16="http://schemas.microsoft.com/office/drawing/2014/main" id="{4EF792C1-30DF-4A4F-A74D-FEF0E95F1F8D}"/>
              </a:ext>
            </a:extLst>
          </p:cNvPr>
          <p:cNvSpPr>
            <a:spLocks noGrp="1"/>
          </p:cNvSpPr>
          <p:nvPr>
            <p:ph type="sldNum" sz="quarter" idx="12"/>
          </p:nvPr>
        </p:nvSpPr>
        <p:spPr/>
        <p:txBody>
          <a:bodyPr/>
          <a:lstStyle/>
          <a:p>
            <a:fld id="{8C04AE96-B1B9-4ED2-B3ED-30B2680CEC7B}" type="slidenum">
              <a:rPr lang="zh-TW" altLang="en-US" smtClean="0"/>
              <a:pPr/>
              <a:t>28</a:t>
            </a:fld>
            <a:endParaRPr lang="zh-TW" altLang="en-US"/>
          </a:p>
        </p:txBody>
      </p:sp>
      <p:sp>
        <p:nvSpPr>
          <p:cNvPr id="5" name="矩形 4">
            <a:extLst>
              <a:ext uri="{FF2B5EF4-FFF2-40B4-BE49-F238E27FC236}">
                <a16:creationId xmlns:a16="http://schemas.microsoft.com/office/drawing/2014/main" id="{114633F5-DB63-48C8-B04F-1887374A67D6}"/>
              </a:ext>
            </a:extLst>
          </p:cNvPr>
          <p:cNvSpPr/>
          <p:nvPr/>
        </p:nvSpPr>
        <p:spPr>
          <a:xfrm>
            <a:off x="6124875" y="651919"/>
            <a:ext cx="3712619" cy="461665"/>
          </a:xfrm>
          <a:prstGeom prst="rect">
            <a:avLst/>
          </a:prstGeom>
        </p:spPr>
        <p:txBody>
          <a:bodyPr wrap="none">
            <a:spAutoFit/>
          </a:bodyPr>
          <a:lstStyle/>
          <a:p>
            <a:r>
              <a:rPr lang="en-US" altLang="zh-TW" sz="2400" dirty="0"/>
              <a:t>(</a:t>
            </a:r>
            <a:r>
              <a:rPr lang="en-US" altLang="zh-TW" sz="2400" dirty="0">
                <a:solidFill>
                  <a:srgbClr val="0070C0"/>
                </a:solidFill>
              </a:rPr>
              <a:t>Due to transmission delays</a:t>
            </a:r>
            <a:r>
              <a:rPr lang="en-US" altLang="zh-TW" sz="2400" dirty="0"/>
              <a:t>)</a:t>
            </a:r>
            <a:endParaRPr lang="zh-TW" altLang="en-US" sz="2400" dirty="0"/>
          </a:p>
        </p:txBody>
      </p:sp>
    </p:spTree>
    <p:extLst>
      <p:ext uri="{BB962C8B-B14F-4D97-AF65-F5344CB8AC3E}">
        <p14:creationId xmlns:p14="http://schemas.microsoft.com/office/powerpoint/2010/main" val="3397686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9F5AE8-84E3-49C0-83B0-170C904B49A6}"/>
              </a:ext>
            </a:extLst>
          </p:cNvPr>
          <p:cNvSpPr>
            <a:spLocks noGrp="1"/>
          </p:cNvSpPr>
          <p:nvPr>
            <p:ph type="title"/>
          </p:nvPr>
        </p:nvSpPr>
        <p:spPr/>
        <p:txBody>
          <a:bodyPr/>
          <a:lstStyle/>
          <a:p>
            <a:r>
              <a:rPr lang="en-US" altLang="zh-TW" dirty="0"/>
              <a:t>Blockchain Forks (2/4)</a:t>
            </a:r>
            <a:endParaRPr lang="zh-TW" altLang="en-US" dirty="0"/>
          </a:p>
        </p:txBody>
      </p:sp>
      <p:sp>
        <p:nvSpPr>
          <p:cNvPr id="4" name="投影片編號版面配置區 3">
            <a:extLst>
              <a:ext uri="{FF2B5EF4-FFF2-40B4-BE49-F238E27FC236}">
                <a16:creationId xmlns:a16="http://schemas.microsoft.com/office/drawing/2014/main" id="{C3AFD2C1-BC5E-4C0C-9A5A-FA8F50CDC754}"/>
              </a:ext>
            </a:extLst>
          </p:cNvPr>
          <p:cNvSpPr>
            <a:spLocks noGrp="1"/>
          </p:cNvSpPr>
          <p:nvPr>
            <p:ph type="sldNum" sz="quarter" idx="12"/>
          </p:nvPr>
        </p:nvSpPr>
        <p:spPr/>
        <p:txBody>
          <a:bodyPr/>
          <a:lstStyle/>
          <a:p>
            <a:fld id="{8C04AE96-B1B9-4ED2-B3ED-30B2680CEC7B}" type="slidenum">
              <a:rPr lang="zh-TW" altLang="en-US" smtClean="0"/>
              <a:pPr/>
              <a:t>29</a:t>
            </a:fld>
            <a:endParaRPr lang="zh-TW" altLang="en-US"/>
          </a:p>
        </p:txBody>
      </p:sp>
      <p:pic>
        <p:nvPicPr>
          <p:cNvPr id="11" name="內容版面配置區 4">
            <a:extLst>
              <a:ext uri="{FF2B5EF4-FFF2-40B4-BE49-F238E27FC236}">
                <a16:creationId xmlns:a16="http://schemas.microsoft.com/office/drawing/2014/main" id="{85A3D22E-0769-4004-A6E1-6FB7E6720DBA}"/>
              </a:ext>
            </a:extLst>
          </p:cNvPr>
          <p:cNvPicPr>
            <a:picLocks noChangeAspect="1"/>
          </p:cNvPicPr>
          <p:nvPr/>
        </p:nvPicPr>
        <p:blipFill>
          <a:blip r:embed="rId2"/>
          <a:stretch>
            <a:fillRect/>
          </a:stretch>
        </p:blipFill>
        <p:spPr>
          <a:xfrm>
            <a:off x="892756" y="1381328"/>
            <a:ext cx="4237510" cy="3506526"/>
          </a:xfrm>
          <a:prstGeom prst="rect">
            <a:avLst/>
          </a:prstGeom>
        </p:spPr>
      </p:pic>
      <p:pic>
        <p:nvPicPr>
          <p:cNvPr id="12" name="圖片 11">
            <a:extLst>
              <a:ext uri="{FF2B5EF4-FFF2-40B4-BE49-F238E27FC236}">
                <a16:creationId xmlns:a16="http://schemas.microsoft.com/office/drawing/2014/main" id="{2F8A6711-81BE-4419-BE48-36050DFD7879}"/>
              </a:ext>
            </a:extLst>
          </p:cNvPr>
          <p:cNvPicPr>
            <a:picLocks noChangeAspect="1"/>
          </p:cNvPicPr>
          <p:nvPr/>
        </p:nvPicPr>
        <p:blipFill>
          <a:blip r:embed="rId3"/>
          <a:stretch>
            <a:fillRect/>
          </a:stretch>
        </p:blipFill>
        <p:spPr>
          <a:xfrm>
            <a:off x="6426372" y="397737"/>
            <a:ext cx="4391701" cy="5553090"/>
          </a:xfrm>
          <a:prstGeom prst="rect">
            <a:avLst/>
          </a:prstGeom>
        </p:spPr>
      </p:pic>
      <p:sp>
        <p:nvSpPr>
          <p:cNvPr id="14" name="矩形 13">
            <a:extLst>
              <a:ext uri="{FF2B5EF4-FFF2-40B4-BE49-F238E27FC236}">
                <a16:creationId xmlns:a16="http://schemas.microsoft.com/office/drawing/2014/main" id="{E0E2DE08-D208-4BE3-A411-8EB18F98058D}"/>
              </a:ext>
            </a:extLst>
          </p:cNvPr>
          <p:cNvSpPr/>
          <p:nvPr/>
        </p:nvSpPr>
        <p:spPr>
          <a:xfrm>
            <a:off x="838200" y="5082218"/>
            <a:ext cx="4672256" cy="584775"/>
          </a:xfrm>
          <a:prstGeom prst="rect">
            <a:avLst/>
          </a:prstGeom>
        </p:spPr>
        <p:txBody>
          <a:bodyPr wrap="square">
            <a:spAutoFit/>
          </a:bodyPr>
          <a:lstStyle/>
          <a:p>
            <a:pPr marL="1077913" indent="-1077913"/>
            <a:r>
              <a:rPr lang="en-US" altLang="zh-TW" sz="1600" i="1" dirty="0">
                <a:latin typeface="TimesNewRomanPS-ItalicMT"/>
              </a:rPr>
              <a:t>Figure 10-2. Before the fork—all nodes have the same perspective</a:t>
            </a:r>
            <a:endParaRPr lang="zh-TW" altLang="en-US" sz="1600" dirty="0"/>
          </a:p>
        </p:txBody>
      </p:sp>
      <p:sp>
        <p:nvSpPr>
          <p:cNvPr id="15" name="矩形 14">
            <a:extLst>
              <a:ext uri="{FF2B5EF4-FFF2-40B4-BE49-F238E27FC236}">
                <a16:creationId xmlns:a16="http://schemas.microsoft.com/office/drawing/2014/main" id="{588C2D92-C3A5-4741-9B93-DB77B3D493EA}"/>
              </a:ext>
            </a:extLst>
          </p:cNvPr>
          <p:cNvSpPr/>
          <p:nvPr/>
        </p:nvSpPr>
        <p:spPr>
          <a:xfrm>
            <a:off x="6426372" y="5971738"/>
            <a:ext cx="4571811" cy="584775"/>
          </a:xfrm>
          <a:prstGeom prst="rect">
            <a:avLst/>
          </a:prstGeom>
        </p:spPr>
        <p:txBody>
          <a:bodyPr wrap="square">
            <a:spAutoFit/>
          </a:bodyPr>
          <a:lstStyle/>
          <a:p>
            <a:pPr marL="1077913" indent="-1077913"/>
            <a:r>
              <a:rPr lang="en-US" altLang="zh-TW" sz="1600" i="1" dirty="0">
                <a:latin typeface="TimesNewRomanPS-ItalicMT"/>
              </a:rPr>
              <a:t>Figure 10-3. Visualization of a blockchain fork event: two blocks found simultaneously</a:t>
            </a:r>
            <a:endParaRPr lang="zh-TW" altLang="en-US" sz="1600" dirty="0"/>
          </a:p>
        </p:txBody>
      </p:sp>
    </p:spTree>
    <p:extLst>
      <p:ext uri="{BB962C8B-B14F-4D97-AF65-F5344CB8AC3E}">
        <p14:creationId xmlns:p14="http://schemas.microsoft.com/office/powerpoint/2010/main" val="3321415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AD6D46-9938-4D83-B071-D1CD214CF287}"/>
              </a:ext>
            </a:extLst>
          </p:cNvPr>
          <p:cNvSpPr>
            <a:spLocks noGrp="1"/>
          </p:cNvSpPr>
          <p:nvPr>
            <p:ph type="title"/>
          </p:nvPr>
        </p:nvSpPr>
        <p:spPr/>
        <p:txBody>
          <a:bodyPr/>
          <a:lstStyle/>
          <a:p>
            <a:r>
              <a:rPr lang="en-US" altLang="zh-TW" dirty="0"/>
              <a:t>Introduction (2/2)</a:t>
            </a:r>
            <a:endParaRPr lang="zh-TW" altLang="en-US" dirty="0"/>
          </a:p>
        </p:txBody>
      </p:sp>
      <p:sp>
        <p:nvSpPr>
          <p:cNvPr id="3" name="內容版面配置區 2">
            <a:extLst>
              <a:ext uri="{FF2B5EF4-FFF2-40B4-BE49-F238E27FC236}">
                <a16:creationId xmlns:a16="http://schemas.microsoft.com/office/drawing/2014/main" id="{8D6BEBC4-A05B-476C-BD15-197EE97C5ECA}"/>
              </a:ext>
            </a:extLst>
          </p:cNvPr>
          <p:cNvSpPr>
            <a:spLocks noGrp="1"/>
          </p:cNvSpPr>
          <p:nvPr>
            <p:ph idx="1"/>
          </p:nvPr>
        </p:nvSpPr>
        <p:spPr>
          <a:xfrm>
            <a:off x="838200" y="1381327"/>
            <a:ext cx="10515600" cy="5111547"/>
          </a:xfrm>
        </p:spPr>
        <p:txBody>
          <a:bodyPr>
            <a:normAutofit lnSpcReduction="10000"/>
          </a:bodyPr>
          <a:lstStyle/>
          <a:p>
            <a:pPr algn="just">
              <a:lnSpc>
                <a:spcPct val="95000"/>
              </a:lnSpc>
            </a:pPr>
            <a:r>
              <a:rPr lang="en-US" altLang="zh-TW" dirty="0"/>
              <a:t>Miners validate new transactions and record them on the global ledger. A new block, containing transactions that occurred since the last block, is “mined” every 10 minutes on average, thereby adding those transactions to the blockchain.</a:t>
            </a:r>
          </a:p>
          <a:p>
            <a:pPr lvl="1" algn="just">
              <a:lnSpc>
                <a:spcPct val="95000"/>
              </a:lnSpc>
              <a:spcBef>
                <a:spcPts val="1000"/>
              </a:spcBef>
            </a:pPr>
            <a:r>
              <a:rPr lang="en-US" altLang="zh-TW" dirty="0"/>
              <a:t>Transactions that become part of a block and added to the blockchain are considered “confirmed,” which allows the new owners of bitcoin to spend the bitcoin they received in those transactions.</a:t>
            </a:r>
          </a:p>
          <a:p>
            <a:pPr lvl="1" algn="just">
              <a:lnSpc>
                <a:spcPct val="95000"/>
              </a:lnSpc>
              <a:spcBef>
                <a:spcPts val="1000"/>
              </a:spcBef>
            </a:pPr>
            <a:r>
              <a:rPr lang="en-US" altLang="zh-TW" dirty="0"/>
              <a:t>Miners receive </a:t>
            </a:r>
            <a:r>
              <a:rPr lang="en-US" altLang="zh-TW" dirty="0">
                <a:solidFill>
                  <a:srgbClr val="0070C0"/>
                </a:solidFill>
              </a:rPr>
              <a:t>two types of rewards </a:t>
            </a:r>
            <a:r>
              <a:rPr lang="en-US" altLang="zh-TW" dirty="0"/>
              <a:t>in return for the security provided by mining: </a:t>
            </a:r>
            <a:r>
              <a:rPr lang="en-US" altLang="zh-TW" dirty="0">
                <a:solidFill>
                  <a:srgbClr val="0000FF"/>
                </a:solidFill>
              </a:rPr>
              <a:t>new coins</a:t>
            </a:r>
            <a:r>
              <a:rPr lang="en-US" altLang="zh-TW" dirty="0"/>
              <a:t> created with each new block, and </a:t>
            </a:r>
            <a:r>
              <a:rPr lang="en-US" altLang="zh-TW" dirty="0">
                <a:solidFill>
                  <a:srgbClr val="0000FF"/>
                </a:solidFill>
              </a:rPr>
              <a:t>transaction fees </a:t>
            </a:r>
            <a:r>
              <a:rPr lang="en-US" altLang="zh-TW" dirty="0"/>
              <a:t>from all the transactions included in the block.</a:t>
            </a:r>
          </a:p>
          <a:p>
            <a:pPr lvl="1" algn="just">
              <a:lnSpc>
                <a:spcPct val="95000"/>
              </a:lnSpc>
              <a:spcBef>
                <a:spcPts val="1000"/>
              </a:spcBef>
            </a:pPr>
            <a:r>
              <a:rPr lang="en-US" altLang="zh-TW" dirty="0"/>
              <a:t>To earn this reward, miners compete to solve a difficult mathematical problem based on a cryptographic hash algorithm. The solution to the problem, called the </a:t>
            </a:r>
            <a:r>
              <a:rPr lang="en-US" altLang="zh-TW" dirty="0">
                <a:solidFill>
                  <a:srgbClr val="FF0000"/>
                </a:solidFill>
              </a:rPr>
              <a:t>Proof-of-Work</a:t>
            </a:r>
            <a:r>
              <a:rPr lang="en-US" altLang="zh-TW" dirty="0"/>
              <a:t>, is included in the new block and acts as proof that the miner expended significant computing effort.</a:t>
            </a:r>
          </a:p>
          <a:p>
            <a:endParaRPr lang="zh-TW" altLang="en-US" dirty="0"/>
          </a:p>
        </p:txBody>
      </p:sp>
      <p:sp>
        <p:nvSpPr>
          <p:cNvPr id="4" name="投影片編號版面配置區 3">
            <a:extLst>
              <a:ext uri="{FF2B5EF4-FFF2-40B4-BE49-F238E27FC236}">
                <a16:creationId xmlns:a16="http://schemas.microsoft.com/office/drawing/2014/main" id="{C5484FF2-C4E4-4BFE-8424-7AACAB6144E7}"/>
              </a:ext>
            </a:extLst>
          </p:cNvPr>
          <p:cNvSpPr>
            <a:spLocks noGrp="1"/>
          </p:cNvSpPr>
          <p:nvPr>
            <p:ph type="sldNum" sz="quarter" idx="12"/>
          </p:nvPr>
        </p:nvSpPr>
        <p:spPr/>
        <p:txBody>
          <a:bodyPr/>
          <a:lstStyle/>
          <a:p>
            <a:fld id="{8C04AE96-B1B9-4ED2-B3ED-30B2680CEC7B}" type="slidenum">
              <a:rPr lang="zh-TW" altLang="en-US" smtClean="0"/>
              <a:pPr/>
              <a:t>3</a:t>
            </a:fld>
            <a:endParaRPr lang="zh-TW" altLang="en-US"/>
          </a:p>
        </p:txBody>
      </p:sp>
    </p:spTree>
    <p:extLst>
      <p:ext uri="{BB962C8B-B14F-4D97-AF65-F5344CB8AC3E}">
        <p14:creationId xmlns:p14="http://schemas.microsoft.com/office/powerpoint/2010/main" val="627685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C05EA1-0EB2-4E19-A20A-D9BE8E923BFA}"/>
              </a:ext>
            </a:extLst>
          </p:cNvPr>
          <p:cNvSpPr>
            <a:spLocks noGrp="1"/>
          </p:cNvSpPr>
          <p:nvPr>
            <p:ph type="title"/>
          </p:nvPr>
        </p:nvSpPr>
        <p:spPr/>
        <p:txBody>
          <a:bodyPr/>
          <a:lstStyle/>
          <a:p>
            <a:r>
              <a:rPr lang="en-US" altLang="zh-TW" dirty="0"/>
              <a:t>Blockchain Forks (3/4)</a:t>
            </a:r>
            <a:endParaRPr lang="zh-TW" altLang="en-US" dirty="0"/>
          </a:p>
        </p:txBody>
      </p:sp>
      <p:sp>
        <p:nvSpPr>
          <p:cNvPr id="4" name="投影片編號版面配置區 3">
            <a:extLst>
              <a:ext uri="{FF2B5EF4-FFF2-40B4-BE49-F238E27FC236}">
                <a16:creationId xmlns:a16="http://schemas.microsoft.com/office/drawing/2014/main" id="{C65108A3-E3A9-4C5F-ABF1-7803F964E97E}"/>
              </a:ext>
            </a:extLst>
          </p:cNvPr>
          <p:cNvSpPr>
            <a:spLocks noGrp="1"/>
          </p:cNvSpPr>
          <p:nvPr>
            <p:ph type="sldNum" sz="quarter" idx="12"/>
          </p:nvPr>
        </p:nvSpPr>
        <p:spPr/>
        <p:txBody>
          <a:bodyPr/>
          <a:lstStyle/>
          <a:p>
            <a:fld id="{8C04AE96-B1B9-4ED2-B3ED-30B2680CEC7B}" type="slidenum">
              <a:rPr lang="zh-TW" altLang="en-US" smtClean="0"/>
              <a:pPr/>
              <a:t>30</a:t>
            </a:fld>
            <a:endParaRPr lang="zh-TW" altLang="en-US"/>
          </a:p>
        </p:txBody>
      </p:sp>
      <p:sp>
        <p:nvSpPr>
          <p:cNvPr id="6" name="矩形 5">
            <a:extLst>
              <a:ext uri="{FF2B5EF4-FFF2-40B4-BE49-F238E27FC236}">
                <a16:creationId xmlns:a16="http://schemas.microsoft.com/office/drawing/2014/main" id="{5129EC0D-5B09-4E2E-9F40-0E16ED101B0A}"/>
              </a:ext>
            </a:extLst>
          </p:cNvPr>
          <p:cNvSpPr/>
          <p:nvPr/>
        </p:nvSpPr>
        <p:spPr>
          <a:xfrm>
            <a:off x="937810" y="5908100"/>
            <a:ext cx="4786053" cy="584775"/>
          </a:xfrm>
          <a:prstGeom prst="rect">
            <a:avLst/>
          </a:prstGeom>
        </p:spPr>
        <p:txBody>
          <a:bodyPr wrap="square">
            <a:spAutoFit/>
          </a:bodyPr>
          <a:lstStyle/>
          <a:p>
            <a:pPr marL="1077913" indent="-1077913"/>
            <a:r>
              <a:rPr lang="en-US" altLang="zh-TW" sz="1600" i="1" dirty="0">
                <a:latin typeface="TimesNewRomanPS-ItalicMT"/>
              </a:rPr>
              <a:t>Figure 10-4. Visualization of a blockchain fork event: two blocks propagate, splitting the network</a:t>
            </a:r>
            <a:endParaRPr lang="zh-TW" altLang="en-US" sz="1600" dirty="0"/>
          </a:p>
        </p:txBody>
      </p:sp>
      <p:pic>
        <p:nvPicPr>
          <p:cNvPr id="7" name="圖片 6">
            <a:extLst>
              <a:ext uri="{FF2B5EF4-FFF2-40B4-BE49-F238E27FC236}">
                <a16:creationId xmlns:a16="http://schemas.microsoft.com/office/drawing/2014/main" id="{29F99519-FD03-4194-900C-28EB9455B85F}"/>
              </a:ext>
            </a:extLst>
          </p:cNvPr>
          <p:cNvPicPr>
            <a:picLocks noChangeAspect="1"/>
          </p:cNvPicPr>
          <p:nvPr/>
        </p:nvPicPr>
        <p:blipFill>
          <a:blip r:embed="rId2"/>
          <a:stretch>
            <a:fillRect/>
          </a:stretch>
        </p:blipFill>
        <p:spPr>
          <a:xfrm>
            <a:off x="1432947" y="1381328"/>
            <a:ext cx="3795781" cy="4470832"/>
          </a:xfrm>
          <a:prstGeom prst="rect">
            <a:avLst/>
          </a:prstGeom>
        </p:spPr>
      </p:pic>
      <p:pic>
        <p:nvPicPr>
          <p:cNvPr id="8" name="圖片 7">
            <a:extLst>
              <a:ext uri="{FF2B5EF4-FFF2-40B4-BE49-F238E27FC236}">
                <a16:creationId xmlns:a16="http://schemas.microsoft.com/office/drawing/2014/main" id="{DA12D5FD-9202-44BC-80C3-A5AEF1DB79D8}"/>
              </a:ext>
            </a:extLst>
          </p:cNvPr>
          <p:cNvPicPr>
            <a:picLocks noChangeAspect="1"/>
          </p:cNvPicPr>
          <p:nvPr/>
        </p:nvPicPr>
        <p:blipFill>
          <a:blip r:embed="rId3"/>
          <a:stretch>
            <a:fillRect/>
          </a:stretch>
        </p:blipFill>
        <p:spPr>
          <a:xfrm>
            <a:off x="7088622" y="136525"/>
            <a:ext cx="4007234" cy="5583724"/>
          </a:xfrm>
          <a:prstGeom prst="rect">
            <a:avLst/>
          </a:prstGeom>
        </p:spPr>
      </p:pic>
      <p:sp>
        <p:nvSpPr>
          <p:cNvPr id="9" name="矩形 8">
            <a:extLst>
              <a:ext uri="{FF2B5EF4-FFF2-40B4-BE49-F238E27FC236}">
                <a16:creationId xmlns:a16="http://schemas.microsoft.com/office/drawing/2014/main" id="{1BAEA2F4-A684-448E-A775-5771189C751F}"/>
              </a:ext>
            </a:extLst>
          </p:cNvPr>
          <p:cNvSpPr/>
          <p:nvPr/>
        </p:nvSpPr>
        <p:spPr>
          <a:xfrm>
            <a:off x="7088622" y="5758567"/>
            <a:ext cx="4132259" cy="830997"/>
          </a:xfrm>
          <a:prstGeom prst="rect">
            <a:avLst/>
          </a:prstGeom>
        </p:spPr>
        <p:txBody>
          <a:bodyPr wrap="square">
            <a:spAutoFit/>
          </a:bodyPr>
          <a:lstStyle/>
          <a:p>
            <a:pPr marL="1077913" indent="-1077913"/>
            <a:r>
              <a:rPr lang="en-US" altLang="zh-TW" sz="1600" i="1" dirty="0">
                <a:latin typeface="TimesNewRomanPS-ItalicMT"/>
              </a:rPr>
              <a:t>Figure 10-5. Visualization of a blockchain fork event: a new block extends one fork, </a:t>
            </a:r>
            <a:r>
              <a:rPr lang="en-US" altLang="zh-TW" sz="1600" i="1" dirty="0" err="1">
                <a:latin typeface="TimesNewRomanPS-ItalicMT"/>
              </a:rPr>
              <a:t>reconverging</a:t>
            </a:r>
            <a:r>
              <a:rPr lang="en-US" altLang="zh-TW" sz="1600" i="1" dirty="0">
                <a:latin typeface="TimesNewRomanPS-ItalicMT"/>
              </a:rPr>
              <a:t> the network</a:t>
            </a:r>
            <a:endParaRPr lang="zh-TW" altLang="en-US" sz="1600" dirty="0"/>
          </a:p>
        </p:txBody>
      </p:sp>
      <p:sp>
        <p:nvSpPr>
          <p:cNvPr id="3" name="手繪多邊形: 圖案 2">
            <a:extLst>
              <a:ext uri="{FF2B5EF4-FFF2-40B4-BE49-F238E27FC236}">
                <a16:creationId xmlns:a16="http://schemas.microsoft.com/office/drawing/2014/main" id="{84D02A42-3E80-4E15-B694-53770925BC15}"/>
              </a:ext>
            </a:extLst>
          </p:cNvPr>
          <p:cNvSpPr/>
          <p:nvPr/>
        </p:nvSpPr>
        <p:spPr>
          <a:xfrm>
            <a:off x="3137563" y="1799924"/>
            <a:ext cx="597039" cy="3484345"/>
          </a:xfrm>
          <a:custGeom>
            <a:avLst/>
            <a:gdLst>
              <a:gd name="connsiteX0" fmla="*/ 471911 w 597039"/>
              <a:gd name="connsiteY0" fmla="*/ 0 h 3484345"/>
              <a:gd name="connsiteX1" fmla="*/ 539288 w 597039"/>
              <a:gd name="connsiteY1" fmla="*/ 885524 h 3484345"/>
              <a:gd name="connsiteX2" fmla="*/ 520037 w 597039"/>
              <a:gd name="connsiteY2" fmla="*/ 1819175 h 3484345"/>
              <a:gd name="connsiteX3" fmla="*/ 273 w 597039"/>
              <a:gd name="connsiteY3" fmla="*/ 2396691 h 3484345"/>
              <a:gd name="connsiteX4" fmla="*/ 597039 w 597039"/>
              <a:gd name="connsiteY4" fmla="*/ 3484345 h 3484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7039" h="3484345">
                <a:moveTo>
                  <a:pt x="471911" y="0"/>
                </a:moveTo>
                <a:cubicBezTo>
                  <a:pt x="501589" y="291164"/>
                  <a:pt x="531267" y="582328"/>
                  <a:pt x="539288" y="885524"/>
                </a:cubicBezTo>
                <a:cubicBezTo>
                  <a:pt x="547309" y="1188720"/>
                  <a:pt x="609873" y="1567314"/>
                  <a:pt x="520037" y="1819175"/>
                </a:cubicBezTo>
                <a:cubicBezTo>
                  <a:pt x="430201" y="2071036"/>
                  <a:pt x="-12561" y="2119163"/>
                  <a:pt x="273" y="2396691"/>
                </a:cubicBezTo>
                <a:cubicBezTo>
                  <a:pt x="13107" y="2674219"/>
                  <a:pt x="305073" y="3079282"/>
                  <a:pt x="597039" y="3484345"/>
                </a:cubicBezTo>
              </a:path>
            </a:pathLst>
          </a:cu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38561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E7907D-B696-44BF-82F9-60CAAF9CB5D4}"/>
              </a:ext>
            </a:extLst>
          </p:cNvPr>
          <p:cNvSpPr>
            <a:spLocks noGrp="1"/>
          </p:cNvSpPr>
          <p:nvPr>
            <p:ph type="title"/>
          </p:nvPr>
        </p:nvSpPr>
        <p:spPr/>
        <p:txBody>
          <a:bodyPr/>
          <a:lstStyle/>
          <a:p>
            <a:r>
              <a:rPr lang="en-US" altLang="zh-TW" dirty="0"/>
              <a:t>Blockchain Forks (4/4)</a:t>
            </a:r>
            <a:endParaRPr lang="zh-TW" altLang="en-US" dirty="0"/>
          </a:p>
        </p:txBody>
      </p:sp>
      <p:sp>
        <p:nvSpPr>
          <p:cNvPr id="3" name="內容版面配置區 2">
            <a:extLst>
              <a:ext uri="{FF2B5EF4-FFF2-40B4-BE49-F238E27FC236}">
                <a16:creationId xmlns:a16="http://schemas.microsoft.com/office/drawing/2014/main" id="{79CF1F05-8369-4705-8119-2C30171186AD}"/>
              </a:ext>
            </a:extLst>
          </p:cNvPr>
          <p:cNvSpPr>
            <a:spLocks noGrp="1"/>
          </p:cNvSpPr>
          <p:nvPr>
            <p:ph idx="1"/>
          </p:nvPr>
        </p:nvSpPr>
        <p:spPr>
          <a:xfrm>
            <a:off x="838200" y="1488332"/>
            <a:ext cx="6370080" cy="4688631"/>
          </a:xfrm>
        </p:spPr>
        <p:txBody>
          <a:bodyPr/>
          <a:lstStyle/>
          <a:p>
            <a:pPr algn="just"/>
            <a:r>
              <a:rPr lang="en-US" altLang="zh-TW" dirty="0">
                <a:solidFill>
                  <a:srgbClr val="0070C0"/>
                </a:solidFill>
              </a:rPr>
              <a:t>Forks are almost always resolved within one block</a:t>
            </a:r>
            <a:r>
              <a:rPr lang="en-US" altLang="zh-TW" dirty="0"/>
              <a:t>.</a:t>
            </a:r>
          </a:p>
          <a:p>
            <a:pPr lvl="1" algn="just">
              <a:spcBef>
                <a:spcPts val="1200"/>
              </a:spcBef>
            </a:pPr>
            <a:r>
              <a:rPr lang="en-US" altLang="zh-TW" dirty="0"/>
              <a:t>Even if the hashing power is almost evenly split, it is likely that one set of miners will find a solution and propagate it before the other set of miners have found any solutions.</a:t>
            </a:r>
          </a:p>
          <a:p>
            <a:pPr lvl="1" algn="just">
              <a:spcBef>
                <a:spcPts val="1200"/>
              </a:spcBef>
            </a:pPr>
            <a:r>
              <a:rPr lang="en-US" altLang="zh-TW" dirty="0"/>
              <a:t>It is theoretically possible for a fork to extend to two blocks, if two blocks are found almost simultaneously by miners on opposite “sides” of a previous fork. However, the chance of that happening is very low.</a:t>
            </a:r>
            <a:endParaRPr lang="zh-TW" altLang="en-US" dirty="0"/>
          </a:p>
        </p:txBody>
      </p:sp>
      <p:sp>
        <p:nvSpPr>
          <p:cNvPr id="4" name="投影片編號版面配置區 3">
            <a:extLst>
              <a:ext uri="{FF2B5EF4-FFF2-40B4-BE49-F238E27FC236}">
                <a16:creationId xmlns:a16="http://schemas.microsoft.com/office/drawing/2014/main" id="{B03815BF-E8EB-4104-B0A8-6836B1184D03}"/>
              </a:ext>
            </a:extLst>
          </p:cNvPr>
          <p:cNvSpPr>
            <a:spLocks noGrp="1"/>
          </p:cNvSpPr>
          <p:nvPr>
            <p:ph type="sldNum" sz="quarter" idx="12"/>
          </p:nvPr>
        </p:nvSpPr>
        <p:spPr/>
        <p:txBody>
          <a:bodyPr/>
          <a:lstStyle/>
          <a:p>
            <a:fld id="{8C04AE96-B1B9-4ED2-B3ED-30B2680CEC7B}" type="slidenum">
              <a:rPr lang="zh-TW" altLang="en-US" smtClean="0"/>
              <a:pPr/>
              <a:t>31</a:t>
            </a:fld>
            <a:endParaRPr lang="zh-TW" altLang="en-US"/>
          </a:p>
        </p:txBody>
      </p:sp>
      <p:pic>
        <p:nvPicPr>
          <p:cNvPr id="5" name="圖片 4">
            <a:extLst>
              <a:ext uri="{FF2B5EF4-FFF2-40B4-BE49-F238E27FC236}">
                <a16:creationId xmlns:a16="http://schemas.microsoft.com/office/drawing/2014/main" id="{7292794A-6089-4E03-A20C-69EF2383E62C}"/>
              </a:ext>
            </a:extLst>
          </p:cNvPr>
          <p:cNvPicPr>
            <a:picLocks noChangeAspect="1"/>
          </p:cNvPicPr>
          <p:nvPr/>
        </p:nvPicPr>
        <p:blipFill>
          <a:blip r:embed="rId2"/>
          <a:stretch>
            <a:fillRect/>
          </a:stretch>
        </p:blipFill>
        <p:spPr>
          <a:xfrm>
            <a:off x="7593906" y="240975"/>
            <a:ext cx="3773103" cy="5257482"/>
          </a:xfrm>
          <a:prstGeom prst="rect">
            <a:avLst/>
          </a:prstGeom>
        </p:spPr>
      </p:pic>
      <p:sp>
        <p:nvSpPr>
          <p:cNvPr id="6" name="矩形 5">
            <a:extLst>
              <a:ext uri="{FF2B5EF4-FFF2-40B4-BE49-F238E27FC236}">
                <a16:creationId xmlns:a16="http://schemas.microsoft.com/office/drawing/2014/main" id="{D6D9CAE4-60CC-436E-B35A-CEDAA3E4FE51}"/>
              </a:ext>
            </a:extLst>
          </p:cNvPr>
          <p:cNvSpPr/>
          <p:nvPr/>
        </p:nvSpPr>
        <p:spPr>
          <a:xfrm>
            <a:off x="7452735" y="5525353"/>
            <a:ext cx="4055444" cy="830997"/>
          </a:xfrm>
          <a:prstGeom prst="rect">
            <a:avLst/>
          </a:prstGeom>
        </p:spPr>
        <p:txBody>
          <a:bodyPr wrap="square">
            <a:spAutoFit/>
          </a:bodyPr>
          <a:lstStyle/>
          <a:p>
            <a:pPr marL="1077913" indent="-1077913"/>
            <a:r>
              <a:rPr lang="en-US" altLang="zh-TW" sz="1600" i="1" dirty="0">
                <a:latin typeface="TimesNewRomanPS-ItalicMT"/>
              </a:rPr>
              <a:t>Figure 10-6. Visualization of a blockchain fork event: the network reconverges on a new longest chain</a:t>
            </a:r>
            <a:endParaRPr lang="zh-TW" altLang="en-US" sz="1600" dirty="0"/>
          </a:p>
        </p:txBody>
      </p:sp>
    </p:spTree>
    <p:extLst>
      <p:ext uri="{BB962C8B-B14F-4D97-AF65-F5344CB8AC3E}">
        <p14:creationId xmlns:p14="http://schemas.microsoft.com/office/powerpoint/2010/main" val="2319021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99630A-3A97-4C2C-A547-C462D70DFCCA}"/>
              </a:ext>
            </a:extLst>
          </p:cNvPr>
          <p:cNvSpPr>
            <a:spLocks noGrp="1"/>
          </p:cNvSpPr>
          <p:nvPr>
            <p:ph type="title"/>
          </p:nvPr>
        </p:nvSpPr>
        <p:spPr/>
        <p:txBody>
          <a:bodyPr/>
          <a:lstStyle/>
          <a:p>
            <a:r>
              <a:rPr lang="en-US" altLang="zh-TW" dirty="0"/>
              <a:t>Mining and the Hashing Race (1/2)</a:t>
            </a:r>
            <a:endParaRPr lang="zh-TW" altLang="en-US" dirty="0"/>
          </a:p>
        </p:txBody>
      </p:sp>
      <p:pic>
        <p:nvPicPr>
          <p:cNvPr id="5" name="內容版面配置區 4">
            <a:extLst>
              <a:ext uri="{FF2B5EF4-FFF2-40B4-BE49-F238E27FC236}">
                <a16:creationId xmlns:a16="http://schemas.microsoft.com/office/drawing/2014/main" id="{5575CF46-2BE0-4375-8196-EDCFE7912CBD}"/>
              </a:ext>
            </a:extLst>
          </p:cNvPr>
          <p:cNvPicPr>
            <a:picLocks noGrp="1" noChangeAspect="1"/>
          </p:cNvPicPr>
          <p:nvPr>
            <p:ph idx="1"/>
          </p:nvPr>
        </p:nvPicPr>
        <p:blipFill>
          <a:blip r:embed="rId2"/>
          <a:stretch>
            <a:fillRect/>
          </a:stretch>
        </p:blipFill>
        <p:spPr>
          <a:xfrm>
            <a:off x="2047405" y="1381328"/>
            <a:ext cx="8097190" cy="4885879"/>
          </a:xfrm>
          <a:prstGeom prst="rect">
            <a:avLst/>
          </a:prstGeom>
        </p:spPr>
      </p:pic>
      <p:sp>
        <p:nvSpPr>
          <p:cNvPr id="4" name="投影片編號版面配置區 3">
            <a:extLst>
              <a:ext uri="{FF2B5EF4-FFF2-40B4-BE49-F238E27FC236}">
                <a16:creationId xmlns:a16="http://schemas.microsoft.com/office/drawing/2014/main" id="{42F15A02-8C94-466D-BCBC-295030048199}"/>
              </a:ext>
            </a:extLst>
          </p:cNvPr>
          <p:cNvSpPr>
            <a:spLocks noGrp="1"/>
          </p:cNvSpPr>
          <p:nvPr>
            <p:ph type="sldNum" sz="quarter" idx="12"/>
          </p:nvPr>
        </p:nvSpPr>
        <p:spPr/>
        <p:txBody>
          <a:bodyPr/>
          <a:lstStyle/>
          <a:p>
            <a:fld id="{8C04AE96-B1B9-4ED2-B3ED-30B2680CEC7B}" type="slidenum">
              <a:rPr lang="zh-TW" altLang="en-US" smtClean="0"/>
              <a:pPr/>
              <a:t>32</a:t>
            </a:fld>
            <a:endParaRPr lang="zh-TW" altLang="en-US"/>
          </a:p>
        </p:txBody>
      </p:sp>
      <p:sp>
        <p:nvSpPr>
          <p:cNvPr id="3" name="矩形 2">
            <a:extLst>
              <a:ext uri="{FF2B5EF4-FFF2-40B4-BE49-F238E27FC236}">
                <a16:creationId xmlns:a16="http://schemas.microsoft.com/office/drawing/2014/main" id="{D99C8240-5BDA-4265-8B82-F65DE3E028CA}"/>
              </a:ext>
            </a:extLst>
          </p:cNvPr>
          <p:cNvSpPr/>
          <p:nvPr/>
        </p:nvSpPr>
        <p:spPr>
          <a:xfrm>
            <a:off x="9606012" y="5486400"/>
            <a:ext cx="548208" cy="365125"/>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10988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99630A-3A97-4C2C-A547-C462D70DFCCA}"/>
              </a:ext>
            </a:extLst>
          </p:cNvPr>
          <p:cNvSpPr>
            <a:spLocks noGrp="1"/>
          </p:cNvSpPr>
          <p:nvPr>
            <p:ph type="title"/>
          </p:nvPr>
        </p:nvSpPr>
        <p:spPr/>
        <p:txBody>
          <a:bodyPr/>
          <a:lstStyle/>
          <a:p>
            <a:r>
              <a:rPr lang="en-US" altLang="zh-TW" dirty="0"/>
              <a:t>Mining and the Hashing Race (2/2)</a:t>
            </a:r>
            <a:endParaRPr lang="zh-TW" altLang="en-US" dirty="0"/>
          </a:p>
        </p:txBody>
      </p:sp>
      <p:pic>
        <p:nvPicPr>
          <p:cNvPr id="5" name="內容版面配置區 4">
            <a:extLst>
              <a:ext uri="{FF2B5EF4-FFF2-40B4-BE49-F238E27FC236}">
                <a16:creationId xmlns:a16="http://schemas.microsoft.com/office/drawing/2014/main" id="{CEAB85F1-0BC1-4E6B-A140-F33E05A599E0}"/>
              </a:ext>
            </a:extLst>
          </p:cNvPr>
          <p:cNvPicPr>
            <a:picLocks noGrp="1" noChangeAspect="1"/>
          </p:cNvPicPr>
          <p:nvPr>
            <p:ph idx="1"/>
          </p:nvPr>
        </p:nvPicPr>
        <p:blipFill>
          <a:blip r:embed="rId2"/>
          <a:stretch>
            <a:fillRect/>
          </a:stretch>
        </p:blipFill>
        <p:spPr>
          <a:xfrm>
            <a:off x="2011848" y="1361243"/>
            <a:ext cx="8168303" cy="4941233"/>
          </a:xfrm>
          <a:prstGeom prst="rect">
            <a:avLst/>
          </a:prstGeom>
        </p:spPr>
      </p:pic>
      <p:sp>
        <p:nvSpPr>
          <p:cNvPr id="4" name="投影片編號版面配置區 3">
            <a:extLst>
              <a:ext uri="{FF2B5EF4-FFF2-40B4-BE49-F238E27FC236}">
                <a16:creationId xmlns:a16="http://schemas.microsoft.com/office/drawing/2014/main" id="{42F15A02-8C94-466D-BCBC-295030048199}"/>
              </a:ext>
            </a:extLst>
          </p:cNvPr>
          <p:cNvSpPr>
            <a:spLocks noGrp="1"/>
          </p:cNvSpPr>
          <p:nvPr>
            <p:ph type="sldNum" sz="quarter" idx="12"/>
          </p:nvPr>
        </p:nvSpPr>
        <p:spPr/>
        <p:txBody>
          <a:bodyPr/>
          <a:lstStyle/>
          <a:p>
            <a:fld id="{8C04AE96-B1B9-4ED2-B3ED-30B2680CEC7B}" type="slidenum">
              <a:rPr lang="zh-TW" altLang="en-US" smtClean="0"/>
              <a:pPr/>
              <a:t>33</a:t>
            </a:fld>
            <a:endParaRPr lang="zh-TW" altLang="en-US"/>
          </a:p>
        </p:txBody>
      </p:sp>
      <p:sp>
        <p:nvSpPr>
          <p:cNvPr id="6" name="矩形 5">
            <a:extLst>
              <a:ext uri="{FF2B5EF4-FFF2-40B4-BE49-F238E27FC236}">
                <a16:creationId xmlns:a16="http://schemas.microsoft.com/office/drawing/2014/main" id="{7C5B99DF-779A-4F2C-9BA5-10A1634D4E7D}"/>
              </a:ext>
            </a:extLst>
          </p:cNvPr>
          <p:cNvSpPr/>
          <p:nvPr/>
        </p:nvSpPr>
        <p:spPr>
          <a:xfrm>
            <a:off x="3875772" y="3401645"/>
            <a:ext cx="4440455" cy="923330"/>
          </a:xfrm>
          <a:prstGeom prst="rect">
            <a:avLst/>
          </a:prstGeom>
        </p:spPr>
        <p:txBody>
          <a:bodyPr wrap="square">
            <a:spAutoFit/>
          </a:bodyPr>
          <a:lstStyle/>
          <a:p>
            <a:pPr algn="just"/>
            <a:r>
              <a:rPr lang="en-US" altLang="zh-TW" dirty="0">
                <a:solidFill>
                  <a:srgbClr val="0070C0"/>
                </a:solidFill>
                <a:latin typeface="TimesNewRomanPSMT"/>
              </a:rPr>
              <a:t>The difficulty metric in the chart is measured as a ratio of current difficulty over minimum difficulty (the difficulty of the first block).</a:t>
            </a:r>
            <a:endParaRPr lang="zh-TW" altLang="en-US" dirty="0">
              <a:solidFill>
                <a:srgbClr val="0070C0"/>
              </a:solidFill>
            </a:endParaRPr>
          </a:p>
        </p:txBody>
      </p:sp>
    </p:spTree>
    <p:extLst>
      <p:ext uri="{BB962C8B-B14F-4D97-AF65-F5344CB8AC3E}">
        <p14:creationId xmlns:p14="http://schemas.microsoft.com/office/powerpoint/2010/main" val="616808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605D30-2ABC-4A13-AF30-DBEFC044CED3}"/>
              </a:ext>
            </a:extLst>
          </p:cNvPr>
          <p:cNvSpPr>
            <a:spLocks noGrp="1"/>
          </p:cNvSpPr>
          <p:nvPr>
            <p:ph type="title"/>
          </p:nvPr>
        </p:nvSpPr>
        <p:spPr/>
        <p:txBody>
          <a:bodyPr/>
          <a:lstStyle/>
          <a:p>
            <a:r>
              <a:rPr lang="en-US" altLang="zh-TW" dirty="0"/>
              <a:t>Bitcoin Hash Rates</a:t>
            </a:r>
            <a:endParaRPr lang="zh-TW" altLang="en-US" dirty="0"/>
          </a:p>
        </p:txBody>
      </p:sp>
      <p:sp>
        <p:nvSpPr>
          <p:cNvPr id="3" name="內容版面配置區 2">
            <a:extLst>
              <a:ext uri="{FF2B5EF4-FFF2-40B4-BE49-F238E27FC236}">
                <a16:creationId xmlns:a16="http://schemas.microsoft.com/office/drawing/2014/main" id="{A4433690-03E1-4E90-8A3A-A3B74082007F}"/>
              </a:ext>
            </a:extLst>
          </p:cNvPr>
          <p:cNvSpPr>
            <a:spLocks noGrp="1"/>
          </p:cNvSpPr>
          <p:nvPr>
            <p:ph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C8E23A9B-FC35-42AE-BE9E-A6D8BA2A203E}"/>
              </a:ext>
            </a:extLst>
          </p:cNvPr>
          <p:cNvSpPr>
            <a:spLocks noGrp="1"/>
          </p:cNvSpPr>
          <p:nvPr>
            <p:ph type="sldNum" sz="quarter" idx="12"/>
          </p:nvPr>
        </p:nvSpPr>
        <p:spPr/>
        <p:txBody>
          <a:bodyPr/>
          <a:lstStyle/>
          <a:p>
            <a:fld id="{8C04AE96-B1B9-4ED2-B3ED-30B2680CEC7B}" type="slidenum">
              <a:rPr lang="zh-TW" altLang="en-US" smtClean="0"/>
              <a:pPr/>
              <a:t>34</a:t>
            </a:fld>
            <a:endParaRPr lang="zh-TW" altLang="en-US"/>
          </a:p>
        </p:txBody>
      </p:sp>
      <p:pic>
        <p:nvPicPr>
          <p:cNvPr id="5" name="內容版面配置區 4">
            <a:extLst>
              <a:ext uri="{FF2B5EF4-FFF2-40B4-BE49-F238E27FC236}">
                <a16:creationId xmlns:a16="http://schemas.microsoft.com/office/drawing/2014/main" id="{85AB94B5-8D34-4700-AC2E-7D9F50A5281D}"/>
              </a:ext>
            </a:extLst>
          </p:cNvPr>
          <p:cNvPicPr>
            <a:picLocks noChangeAspect="1"/>
          </p:cNvPicPr>
          <p:nvPr/>
        </p:nvPicPr>
        <p:blipFill>
          <a:blip r:embed="rId2"/>
          <a:stretch>
            <a:fillRect/>
          </a:stretch>
        </p:blipFill>
        <p:spPr>
          <a:xfrm>
            <a:off x="838200" y="1542820"/>
            <a:ext cx="10515600" cy="4560597"/>
          </a:xfrm>
          <a:prstGeom prst="rect">
            <a:avLst/>
          </a:prstGeom>
        </p:spPr>
      </p:pic>
      <p:sp>
        <p:nvSpPr>
          <p:cNvPr id="6" name="矩形 5">
            <a:extLst>
              <a:ext uri="{FF2B5EF4-FFF2-40B4-BE49-F238E27FC236}">
                <a16:creationId xmlns:a16="http://schemas.microsoft.com/office/drawing/2014/main" id="{BECFAC4F-4BA4-44F4-B1AE-5A55A3831C15}"/>
              </a:ext>
            </a:extLst>
          </p:cNvPr>
          <p:cNvSpPr/>
          <p:nvPr/>
        </p:nvSpPr>
        <p:spPr>
          <a:xfrm>
            <a:off x="1635669" y="2693390"/>
            <a:ext cx="7191584" cy="369332"/>
          </a:xfrm>
          <a:prstGeom prst="rect">
            <a:avLst/>
          </a:prstGeom>
        </p:spPr>
        <p:txBody>
          <a:bodyPr wrap="none">
            <a:spAutoFit/>
          </a:bodyPr>
          <a:lstStyle/>
          <a:p>
            <a:r>
              <a:rPr lang="en-US" altLang="zh-TW" dirty="0" err="1"/>
              <a:t>Exa</a:t>
            </a:r>
            <a:r>
              <a:rPr lang="en-US" altLang="zh-TW" dirty="0"/>
              <a:t> Hashes per second (EH/s), which equals </a:t>
            </a:r>
            <a:r>
              <a:rPr lang="en-US" altLang="zh-TW" b="1" dirty="0"/>
              <a:t>one </a:t>
            </a:r>
            <a:r>
              <a:rPr lang="en-US" altLang="zh-TW" b="1" dirty="0">
                <a:solidFill>
                  <a:srgbClr val="FF0000"/>
                </a:solidFill>
              </a:rPr>
              <a:t>Quintillion</a:t>
            </a:r>
            <a:r>
              <a:rPr lang="en-US" altLang="zh-TW" b="1" dirty="0"/>
              <a:t> (</a:t>
            </a:r>
            <a:r>
              <a:rPr lang="en-US" altLang="zh-TW" b="1" dirty="0">
                <a:solidFill>
                  <a:srgbClr val="FF0000"/>
                </a:solidFill>
              </a:rPr>
              <a:t>10</a:t>
            </a:r>
            <a:r>
              <a:rPr lang="en-US" altLang="zh-TW" b="1" baseline="30000" dirty="0">
                <a:solidFill>
                  <a:srgbClr val="FF0000"/>
                </a:solidFill>
              </a:rPr>
              <a:t>18</a:t>
            </a:r>
            <a:r>
              <a:rPr lang="en-US" altLang="zh-TW" b="1" dirty="0"/>
              <a:t>) hashes</a:t>
            </a:r>
            <a:r>
              <a:rPr lang="en-US" altLang="zh-TW" dirty="0"/>
              <a:t>.</a:t>
            </a:r>
            <a:endParaRPr lang="zh-TW" altLang="en-US" dirty="0"/>
          </a:p>
        </p:txBody>
      </p:sp>
    </p:spTree>
    <p:extLst>
      <p:ext uri="{BB962C8B-B14F-4D97-AF65-F5344CB8AC3E}">
        <p14:creationId xmlns:p14="http://schemas.microsoft.com/office/powerpoint/2010/main" val="18888845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501903-A2BF-420A-B07E-155875B07EF7}"/>
              </a:ext>
            </a:extLst>
          </p:cNvPr>
          <p:cNvSpPr>
            <a:spLocks noGrp="1"/>
          </p:cNvSpPr>
          <p:nvPr>
            <p:ph type="title"/>
          </p:nvPr>
        </p:nvSpPr>
        <p:spPr/>
        <p:txBody>
          <a:bodyPr/>
          <a:lstStyle/>
          <a:p>
            <a:r>
              <a:rPr lang="en-US" altLang="zh-TW" dirty="0">
                <a:solidFill>
                  <a:srgbClr val="0070C0"/>
                </a:solidFill>
              </a:rPr>
              <a:t>Consensus Attacks </a:t>
            </a:r>
            <a:r>
              <a:rPr lang="en-US" altLang="zh-TW" dirty="0"/>
              <a:t>(1/5)</a:t>
            </a:r>
            <a:endParaRPr lang="zh-TW" altLang="en-US" dirty="0"/>
          </a:p>
        </p:txBody>
      </p:sp>
      <p:sp>
        <p:nvSpPr>
          <p:cNvPr id="3" name="內容版面配置區 2">
            <a:extLst>
              <a:ext uri="{FF2B5EF4-FFF2-40B4-BE49-F238E27FC236}">
                <a16:creationId xmlns:a16="http://schemas.microsoft.com/office/drawing/2014/main" id="{0334328D-4E5C-46C7-9020-4068A76E5116}"/>
              </a:ext>
            </a:extLst>
          </p:cNvPr>
          <p:cNvSpPr>
            <a:spLocks noGrp="1"/>
          </p:cNvSpPr>
          <p:nvPr>
            <p:ph idx="1"/>
          </p:nvPr>
        </p:nvSpPr>
        <p:spPr>
          <a:xfrm>
            <a:off x="838200" y="1381328"/>
            <a:ext cx="10515600" cy="4975022"/>
          </a:xfrm>
        </p:spPr>
        <p:txBody>
          <a:bodyPr>
            <a:normAutofit/>
          </a:bodyPr>
          <a:lstStyle/>
          <a:p>
            <a:pPr algn="just"/>
            <a:r>
              <a:rPr lang="en-US" altLang="zh-TW" dirty="0"/>
              <a:t>Bitcoin’s consensus mechanism is, at least theoretically, vulnerable to attack by miners (or pools) that attempt to use their hashing power to dishonest or destructive ends.</a:t>
            </a:r>
          </a:p>
          <a:p>
            <a:pPr lvl="1" algn="just">
              <a:spcBef>
                <a:spcPts val="600"/>
              </a:spcBef>
            </a:pPr>
            <a:r>
              <a:rPr lang="en-US" altLang="zh-TW" dirty="0"/>
              <a:t>If a miner or group of miners can achieve</a:t>
            </a:r>
            <a:r>
              <a:rPr lang="en-US" altLang="zh-TW" dirty="0">
                <a:solidFill>
                  <a:srgbClr val="0000FF"/>
                </a:solidFill>
              </a:rPr>
              <a:t> a significant share of the mining power</a:t>
            </a:r>
            <a:r>
              <a:rPr lang="en-US" altLang="zh-TW" dirty="0"/>
              <a:t>, they can attack the consensus mechanism so as to disrupt the security and availability of the bitcoin network.</a:t>
            </a:r>
          </a:p>
          <a:p>
            <a:pPr lvl="1" algn="just">
              <a:spcBef>
                <a:spcPts val="600"/>
              </a:spcBef>
            </a:pPr>
            <a:r>
              <a:rPr lang="en-US" altLang="zh-TW" dirty="0">
                <a:solidFill>
                  <a:srgbClr val="0070C0"/>
                </a:solidFill>
              </a:rPr>
              <a:t>Consensus attacks can only affect future consensus, or at best, the most recent past</a:t>
            </a:r>
            <a:r>
              <a:rPr lang="en-US" altLang="zh-TW" dirty="0"/>
              <a:t> (tens of blocks). </a:t>
            </a:r>
            <a:r>
              <a:rPr lang="en-US" altLang="zh-TW" dirty="0">
                <a:solidFill>
                  <a:srgbClr val="FF0000"/>
                </a:solidFill>
              </a:rPr>
              <a:t>Bitcoin’s ledger becomes more and more immutable as time passes</a:t>
            </a:r>
            <a:r>
              <a:rPr lang="en-US" altLang="zh-TW" dirty="0"/>
              <a:t>.</a:t>
            </a:r>
          </a:p>
          <a:p>
            <a:pPr lvl="1" algn="just">
              <a:spcBef>
                <a:spcPts val="600"/>
              </a:spcBef>
            </a:pPr>
            <a:r>
              <a:rPr lang="en-US" altLang="zh-TW" dirty="0"/>
              <a:t>A </a:t>
            </a:r>
            <a:r>
              <a:rPr lang="en-US" altLang="zh-TW" dirty="0">
                <a:solidFill>
                  <a:srgbClr val="0070C0"/>
                </a:solidFill>
              </a:rPr>
              <a:t>consensus attack cannot </a:t>
            </a:r>
            <a:r>
              <a:rPr lang="en-US" altLang="zh-TW" dirty="0"/>
              <a:t>steal bitcoin, spend bitcoin without signatures, redirect bitcoin, or otherwise change past transactions or ownership records.</a:t>
            </a:r>
          </a:p>
          <a:p>
            <a:pPr lvl="1" algn="just">
              <a:spcBef>
                <a:spcPts val="600"/>
              </a:spcBef>
            </a:pPr>
            <a:r>
              <a:rPr lang="en-US" altLang="zh-TW" dirty="0">
                <a:solidFill>
                  <a:srgbClr val="FF0000"/>
                </a:solidFill>
              </a:rPr>
              <a:t>Consensus attacks can only affect the most recent blocks and cause denial-of-service disruptions on the creation of future blocks</a:t>
            </a:r>
            <a:r>
              <a:rPr lang="en-US" altLang="zh-TW" dirty="0"/>
              <a:t>.</a:t>
            </a:r>
          </a:p>
        </p:txBody>
      </p:sp>
      <p:sp>
        <p:nvSpPr>
          <p:cNvPr id="4" name="投影片編號版面配置區 3">
            <a:extLst>
              <a:ext uri="{FF2B5EF4-FFF2-40B4-BE49-F238E27FC236}">
                <a16:creationId xmlns:a16="http://schemas.microsoft.com/office/drawing/2014/main" id="{17F1E88C-43BD-45A8-B95F-6E994CE51AC9}"/>
              </a:ext>
            </a:extLst>
          </p:cNvPr>
          <p:cNvSpPr>
            <a:spLocks noGrp="1"/>
          </p:cNvSpPr>
          <p:nvPr>
            <p:ph type="sldNum" sz="quarter" idx="12"/>
          </p:nvPr>
        </p:nvSpPr>
        <p:spPr/>
        <p:txBody>
          <a:bodyPr/>
          <a:lstStyle/>
          <a:p>
            <a:fld id="{8C04AE96-B1B9-4ED2-B3ED-30B2680CEC7B}" type="slidenum">
              <a:rPr lang="zh-TW" altLang="en-US" smtClean="0"/>
              <a:pPr/>
              <a:t>35</a:t>
            </a:fld>
            <a:endParaRPr lang="zh-TW" altLang="en-US"/>
          </a:p>
        </p:txBody>
      </p:sp>
    </p:spTree>
    <p:extLst>
      <p:ext uri="{BB962C8B-B14F-4D97-AF65-F5344CB8AC3E}">
        <p14:creationId xmlns:p14="http://schemas.microsoft.com/office/powerpoint/2010/main" val="2068107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7E93A1-0A72-436B-8EAD-28BE1935EB43}"/>
              </a:ext>
            </a:extLst>
          </p:cNvPr>
          <p:cNvSpPr>
            <a:spLocks noGrp="1"/>
          </p:cNvSpPr>
          <p:nvPr>
            <p:ph type="title"/>
          </p:nvPr>
        </p:nvSpPr>
        <p:spPr/>
        <p:txBody>
          <a:bodyPr/>
          <a:lstStyle/>
          <a:p>
            <a:r>
              <a:rPr lang="en-US" altLang="zh-TW" dirty="0"/>
              <a:t>Consensus Attacks (2/5)</a:t>
            </a:r>
            <a:endParaRPr lang="zh-TW" altLang="en-US" dirty="0"/>
          </a:p>
        </p:txBody>
      </p:sp>
      <p:sp>
        <p:nvSpPr>
          <p:cNvPr id="3" name="內容版面配置區 2">
            <a:extLst>
              <a:ext uri="{FF2B5EF4-FFF2-40B4-BE49-F238E27FC236}">
                <a16:creationId xmlns:a16="http://schemas.microsoft.com/office/drawing/2014/main" id="{2193A8E1-4EE0-4AD9-AA3D-0115C0E31C68}"/>
              </a:ext>
            </a:extLst>
          </p:cNvPr>
          <p:cNvSpPr>
            <a:spLocks noGrp="1"/>
          </p:cNvSpPr>
          <p:nvPr>
            <p:ph idx="1"/>
          </p:nvPr>
        </p:nvSpPr>
        <p:spPr>
          <a:xfrm>
            <a:off x="838200" y="1488332"/>
            <a:ext cx="10515600" cy="4868018"/>
          </a:xfrm>
        </p:spPr>
        <p:txBody>
          <a:bodyPr/>
          <a:lstStyle/>
          <a:p>
            <a:r>
              <a:rPr lang="en-US" altLang="zh-TW" dirty="0">
                <a:solidFill>
                  <a:srgbClr val="FF0000"/>
                </a:solidFill>
              </a:rPr>
              <a:t>51% Attack Scenario</a:t>
            </a:r>
          </a:p>
          <a:p>
            <a:pPr lvl="1" algn="just">
              <a:spcBef>
                <a:spcPts val="1200"/>
              </a:spcBef>
            </a:pPr>
            <a:r>
              <a:rPr lang="en-US" altLang="zh-TW" dirty="0"/>
              <a:t>In this scenario a group of miners, controlling a majority (51%) of the total network’s hashing power, collude to attack bitcoin.</a:t>
            </a:r>
          </a:p>
          <a:p>
            <a:pPr lvl="1" algn="just">
              <a:spcBef>
                <a:spcPts val="1200"/>
              </a:spcBef>
            </a:pPr>
            <a:r>
              <a:rPr lang="en-US" altLang="zh-TW" dirty="0"/>
              <a:t>With the ability to mine the majority of the blocks, the attacking miners can cause deliberate “forks” in the blockchain and </a:t>
            </a:r>
            <a:r>
              <a:rPr lang="en-US" altLang="zh-TW" dirty="0">
                <a:solidFill>
                  <a:srgbClr val="0000FF"/>
                </a:solidFill>
              </a:rPr>
              <a:t>double-spend transactions </a:t>
            </a:r>
            <a:r>
              <a:rPr lang="en-US" altLang="zh-TW" dirty="0"/>
              <a:t>or execute </a:t>
            </a:r>
            <a:r>
              <a:rPr lang="en-US" altLang="zh-TW" dirty="0">
                <a:solidFill>
                  <a:srgbClr val="0000FF"/>
                </a:solidFill>
              </a:rPr>
              <a:t>denial-of-service attacks </a:t>
            </a:r>
            <a:r>
              <a:rPr lang="en-US" altLang="zh-TW" dirty="0">
                <a:solidFill>
                  <a:srgbClr val="0070C0"/>
                </a:solidFill>
              </a:rPr>
              <a:t>against specific transactions or addresses</a:t>
            </a:r>
            <a:r>
              <a:rPr lang="en-US" altLang="zh-TW" dirty="0"/>
              <a:t>.</a:t>
            </a:r>
          </a:p>
          <a:p>
            <a:pPr lvl="1" algn="just">
              <a:spcBef>
                <a:spcPts val="1200"/>
              </a:spcBef>
            </a:pPr>
            <a:r>
              <a:rPr lang="en-US" altLang="zh-TW" dirty="0"/>
              <a:t>A </a:t>
            </a:r>
            <a:r>
              <a:rPr lang="en-US" altLang="zh-TW" dirty="0">
                <a:solidFill>
                  <a:srgbClr val="FF0000"/>
                </a:solidFill>
              </a:rPr>
              <a:t>fork/double-spend attack </a:t>
            </a:r>
            <a:r>
              <a:rPr lang="en-US" altLang="zh-TW" dirty="0"/>
              <a:t>is where the attacker causes previously confirmed blocks to be invalidated by forking below them and re-converging on an alternate chain.</a:t>
            </a:r>
          </a:p>
          <a:p>
            <a:pPr lvl="1" algn="just">
              <a:spcBef>
                <a:spcPts val="1200"/>
              </a:spcBef>
            </a:pPr>
            <a:r>
              <a:rPr lang="en-US" altLang="zh-TW" dirty="0">
                <a:solidFill>
                  <a:srgbClr val="0070C0"/>
                </a:solidFill>
              </a:rPr>
              <a:t>With sufficient power, an attacker can invalidate six or more blocks in a row</a:t>
            </a:r>
            <a:r>
              <a:rPr lang="en-US" altLang="zh-TW" dirty="0"/>
              <a:t>, causing transactions that were considered immutable (six confirmations) to be invalidated.</a:t>
            </a:r>
            <a:endParaRPr lang="zh-TW" altLang="en-US" dirty="0"/>
          </a:p>
        </p:txBody>
      </p:sp>
      <p:sp>
        <p:nvSpPr>
          <p:cNvPr id="4" name="投影片編號版面配置區 3">
            <a:extLst>
              <a:ext uri="{FF2B5EF4-FFF2-40B4-BE49-F238E27FC236}">
                <a16:creationId xmlns:a16="http://schemas.microsoft.com/office/drawing/2014/main" id="{5B44E126-3B84-4210-AB9F-242EED028AF8}"/>
              </a:ext>
            </a:extLst>
          </p:cNvPr>
          <p:cNvSpPr>
            <a:spLocks noGrp="1"/>
          </p:cNvSpPr>
          <p:nvPr>
            <p:ph type="sldNum" sz="quarter" idx="12"/>
          </p:nvPr>
        </p:nvSpPr>
        <p:spPr/>
        <p:txBody>
          <a:bodyPr/>
          <a:lstStyle/>
          <a:p>
            <a:fld id="{8C04AE96-B1B9-4ED2-B3ED-30B2680CEC7B}" type="slidenum">
              <a:rPr lang="zh-TW" altLang="en-US" smtClean="0"/>
              <a:pPr/>
              <a:t>36</a:t>
            </a:fld>
            <a:endParaRPr lang="zh-TW" altLang="en-US"/>
          </a:p>
        </p:txBody>
      </p:sp>
    </p:spTree>
    <p:extLst>
      <p:ext uri="{BB962C8B-B14F-4D97-AF65-F5344CB8AC3E}">
        <p14:creationId xmlns:p14="http://schemas.microsoft.com/office/powerpoint/2010/main" val="2222316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CE60B4-A5BA-4230-9D71-1CEA6A869446}"/>
              </a:ext>
            </a:extLst>
          </p:cNvPr>
          <p:cNvSpPr>
            <a:spLocks noGrp="1"/>
          </p:cNvSpPr>
          <p:nvPr>
            <p:ph type="title"/>
          </p:nvPr>
        </p:nvSpPr>
        <p:spPr/>
        <p:txBody>
          <a:bodyPr/>
          <a:lstStyle/>
          <a:p>
            <a:r>
              <a:rPr lang="en-US" altLang="zh-TW" dirty="0"/>
              <a:t>Consensus Attacks (3/5)</a:t>
            </a:r>
            <a:endParaRPr lang="zh-TW" altLang="en-US" dirty="0"/>
          </a:p>
        </p:txBody>
      </p:sp>
      <p:sp>
        <p:nvSpPr>
          <p:cNvPr id="3" name="內容版面配置區 2">
            <a:extLst>
              <a:ext uri="{FF2B5EF4-FFF2-40B4-BE49-F238E27FC236}">
                <a16:creationId xmlns:a16="http://schemas.microsoft.com/office/drawing/2014/main" id="{FD618522-9D7A-44DE-849B-BFDB880D46ED}"/>
              </a:ext>
            </a:extLst>
          </p:cNvPr>
          <p:cNvSpPr>
            <a:spLocks noGrp="1"/>
          </p:cNvSpPr>
          <p:nvPr>
            <p:ph idx="1"/>
          </p:nvPr>
        </p:nvSpPr>
        <p:spPr>
          <a:xfrm>
            <a:off x="838200" y="1488332"/>
            <a:ext cx="10586987" cy="4688631"/>
          </a:xfrm>
        </p:spPr>
        <p:txBody>
          <a:bodyPr>
            <a:normAutofit/>
          </a:bodyPr>
          <a:lstStyle/>
          <a:p>
            <a:pPr lvl="1" algn="just">
              <a:spcBef>
                <a:spcPts val="1200"/>
              </a:spcBef>
            </a:pPr>
            <a:r>
              <a:rPr lang="en-US" altLang="zh-TW" dirty="0"/>
              <a:t>Note that </a:t>
            </a:r>
            <a:r>
              <a:rPr lang="en-US" altLang="zh-TW" dirty="0">
                <a:solidFill>
                  <a:srgbClr val="0070C0"/>
                </a:solidFill>
              </a:rPr>
              <a:t>a double-spend can only be done on the attacker’s own transactions, for which the attacker can produce a valid signature</a:t>
            </a:r>
            <a:r>
              <a:rPr lang="en-US" altLang="zh-TW" dirty="0"/>
              <a:t>.</a:t>
            </a:r>
          </a:p>
          <a:p>
            <a:pPr lvl="1" algn="just">
              <a:spcBef>
                <a:spcPts val="1200"/>
              </a:spcBef>
            </a:pPr>
            <a:r>
              <a:rPr lang="en-US" altLang="zh-TW" dirty="0"/>
              <a:t>Double-spending one’s own transactions is profitable if by invalidating a transaction the attacker can </a:t>
            </a:r>
            <a:r>
              <a:rPr lang="en-US" altLang="zh-TW" dirty="0">
                <a:solidFill>
                  <a:srgbClr val="0000FF"/>
                </a:solidFill>
              </a:rPr>
              <a:t>get an irreversible exchange payment or product without paying for it</a:t>
            </a:r>
            <a:r>
              <a:rPr lang="en-US" altLang="zh-TW" dirty="0"/>
              <a:t>.</a:t>
            </a:r>
          </a:p>
          <a:p>
            <a:pPr lvl="1" algn="just"/>
            <a:endParaRPr lang="zh-TW" altLang="en-US" dirty="0"/>
          </a:p>
        </p:txBody>
      </p:sp>
      <p:sp>
        <p:nvSpPr>
          <p:cNvPr id="4" name="投影片編號版面配置區 3">
            <a:extLst>
              <a:ext uri="{FF2B5EF4-FFF2-40B4-BE49-F238E27FC236}">
                <a16:creationId xmlns:a16="http://schemas.microsoft.com/office/drawing/2014/main" id="{4E90615C-5643-41B6-AB28-4F6C887E360A}"/>
              </a:ext>
            </a:extLst>
          </p:cNvPr>
          <p:cNvSpPr>
            <a:spLocks noGrp="1"/>
          </p:cNvSpPr>
          <p:nvPr>
            <p:ph type="sldNum" sz="quarter" idx="12"/>
          </p:nvPr>
        </p:nvSpPr>
        <p:spPr/>
        <p:txBody>
          <a:bodyPr/>
          <a:lstStyle/>
          <a:p>
            <a:fld id="{8C04AE96-B1B9-4ED2-B3ED-30B2680CEC7B}" type="slidenum">
              <a:rPr lang="zh-TW" altLang="en-US" smtClean="0"/>
              <a:pPr/>
              <a:t>37</a:t>
            </a:fld>
            <a:endParaRPr lang="zh-TW" altLang="en-US"/>
          </a:p>
        </p:txBody>
      </p:sp>
      <p:pic>
        <p:nvPicPr>
          <p:cNvPr id="6" name="圖片 5">
            <a:extLst>
              <a:ext uri="{FF2B5EF4-FFF2-40B4-BE49-F238E27FC236}">
                <a16:creationId xmlns:a16="http://schemas.microsoft.com/office/drawing/2014/main" id="{110E8D3D-1978-4BCC-9902-10634DF783A7}"/>
              </a:ext>
            </a:extLst>
          </p:cNvPr>
          <p:cNvPicPr>
            <a:picLocks noChangeAspect="1"/>
          </p:cNvPicPr>
          <p:nvPr/>
        </p:nvPicPr>
        <p:blipFill rotWithShape="1">
          <a:blip r:embed="rId2">
            <a:extLst>
              <a:ext uri="{28A0092B-C50C-407E-A947-70E740481C1C}">
                <a14:useLocalDpi xmlns:a14="http://schemas.microsoft.com/office/drawing/2010/main" val="0"/>
              </a:ext>
            </a:extLst>
          </a:blip>
          <a:srcRect r="3026"/>
          <a:stretch/>
        </p:blipFill>
        <p:spPr>
          <a:xfrm>
            <a:off x="1499454" y="3493752"/>
            <a:ext cx="9704351" cy="2790215"/>
          </a:xfrm>
          <a:prstGeom prst="rect">
            <a:avLst/>
          </a:prstGeom>
        </p:spPr>
      </p:pic>
      <p:sp>
        <p:nvSpPr>
          <p:cNvPr id="5" name="矩形 4">
            <a:extLst>
              <a:ext uri="{FF2B5EF4-FFF2-40B4-BE49-F238E27FC236}">
                <a16:creationId xmlns:a16="http://schemas.microsoft.com/office/drawing/2014/main" id="{A87A00A8-47EA-423D-8B64-11DB15C85C54}"/>
              </a:ext>
            </a:extLst>
          </p:cNvPr>
          <p:cNvSpPr/>
          <p:nvPr/>
        </p:nvSpPr>
        <p:spPr>
          <a:xfrm>
            <a:off x="3195586" y="4350619"/>
            <a:ext cx="658863" cy="665881"/>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78163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4B4F3F-959E-4743-9061-CCD0299F0982}"/>
              </a:ext>
            </a:extLst>
          </p:cNvPr>
          <p:cNvSpPr>
            <a:spLocks noGrp="1"/>
          </p:cNvSpPr>
          <p:nvPr>
            <p:ph type="title"/>
          </p:nvPr>
        </p:nvSpPr>
        <p:spPr/>
        <p:txBody>
          <a:bodyPr/>
          <a:lstStyle/>
          <a:p>
            <a:r>
              <a:rPr lang="en-US" altLang="zh-TW" dirty="0"/>
              <a:t>Consensus Attacks (4/5)</a:t>
            </a:r>
            <a:endParaRPr lang="zh-TW" altLang="en-US" dirty="0"/>
          </a:p>
        </p:txBody>
      </p:sp>
      <p:sp>
        <p:nvSpPr>
          <p:cNvPr id="3" name="內容版面配置區 2">
            <a:extLst>
              <a:ext uri="{FF2B5EF4-FFF2-40B4-BE49-F238E27FC236}">
                <a16:creationId xmlns:a16="http://schemas.microsoft.com/office/drawing/2014/main" id="{EA2E3275-7F46-4836-B247-652FDA0354A7}"/>
              </a:ext>
            </a:extLst>
          </p:cNvPr>
          <p:cNvSpPr>
            <a:spLocks noGrp="1"/>
          </p:cNvSpPr>
          <p:nvPr>
            <p:ph idx="1"/>
          </p:nvPr>
        </p:nvSpPr>
        <p:spPr>
          <a:xfrm>
            <a:off x="838200" y="1488332"/>
            <a:ext cx="10515600" cy="4758464"/>
          </a:xfrm>
        </p:spPr>
        <p:txBody>
          <a:bodyPr>
            <a:normAutofit/>
          </a:bodyPr>
          <a:lstStyle/>
          <a:p>
            <a:pPr lvl="1" algn="just">
              <a:spcBef>
                <a:spcPts val="1200"/>
              </a:spcBef>
            </a:pPr>
            <a:r>
              <a:rPr lang="en-US" altLang="zh-TW" dirty="0">
                <a:solidFill>
                  <a:srgbClr val="FF0000"/>
                </a:solidFill>
              </a:rPr>
              <a:t>To protect</a:t>
            </a:r>
            <a:r>
              <a:rPr lang="en-US" altLang="zh-TW" dirty="0"/>
              <a:t> against this kind of attack (double-spend), a merchant selling large-value items </a:t>
            </a:r>
            <a:r>
              <a:rPr lang="en-US" altLang="zh-TW" dirty="0">
                <a:solidFill>
                  <a:srgbClr val="FF0000"/>
                </a:solidFill>
              </a:rPr>
              <a:t>must wait at least six confirmations</a:t>
            </a:r>
            <a:r>
              <a:rPr lang="en-US" altLang="zh-TW" dirty="0"/>
              <a:t> </a:t>
            </a:r>
            <a:r>
              <a:rPr lang="en-US" altLang="zh-TW" dirty="0">
                <a:solidFill>
                  <a:srgbClr val="0000FF"/>
                </a:solidFill>
              </a:rPr>
              <a:t>before giving the product to the buyer</a:t>
            </a:r>
            <a:r>
              <a:rPr lang="en-US" altLang="zh-TW" dirty="0"/>
              <a:t>.</a:t>
            </a:r>
          </a:p>
          <a:p>
            <a:pPr lvl="1" algn="just">
              <a:spcBef>
                <a:spcPts val="1200"/>
              </a:spcBef>
            </a:pPr>
            <a:r>
              <a:rPr lang="en-US" altLang="zh-TW" dirty="0"/>
              <a:t>In addition to a double-spend attack, the other scenario for a consensus attack is to </a:t>
            </a:r>
            <a:r>
              <a:rPr lang="en-US" altLang="zh-TW" dirty="0">
                <a:solidFill>
                  <a:srgbClr val="0070C0"/>
                </a:solidFill>
              </a:rPr>
              <a:t>deny service to specific bitcoin participants </a:t>
            </a:r>
            <a:r>
              <a:rPr lang="en-US" altLang="zh-TW" dirty="0"/>
              <a:t>(specific bitcoin addresses).</a:t>
            </a:r>
          </a:p>
          <a:p>
            <a:pPr lvl="1" algn="just">
              <a:spcBef>
                <a:spcPts val="1200"/>
              </a:spcBef>
            </a:pPr>
            <a:r>
              <a:rPr lang="en-US" altLang="zh-TW" dirty="0"/>
              <a:t>An attacker with a majority of the mining power can simply ignore specific transactions. If they are included in a block mined by another miner, </a:t>
            </a:r>
            <a:r>
              <a:rPr lang="en-US" altLang="zh-TW" dirty="0">
                <a:solidFill>
                  <a:srgbClr val="0070C0"/>
                </a:solidFill>
              </a:rPr>
              <a:t>the attacker can deliberately fork and remine that block, again excluding the specific transactions</a:t>
            </a:r>
            <a:r>
              <a:rPr lang="en-US" altLang="zh-TW" dirty="0"/>
              <a:t>.</a:t>
            </a:r>
          </a:p>
        </p:txBody>
      </p:sp>
      <p:sp>
        <p:nvSpPr>
          <p:cNvPr id="4" name="投影片編號版面配置區 3">
            <a:extLst>
              <a:ext uri="{FF2B5EF4-FFF2-40B4-BE49-F238E27FC236}">
                <a16:creationId xmlns:a16="http://schemas.microsoft.com/office/drawing/2014/main" id="{C8D8F35C-1AFB-4ADD-AFD9-B32F477F9D2E}"/>
              </a:ext>
            </a:extLst>
          </p:cNvPr>
          <p:cNvSpPr>
            <a:spLocks noGrp="1"/>
          </p:cNvSpPr>
          <p:nvPr>
            <p:ph type="sldNum" sz="quarter" idx="12"/>
          </p:nvPr>
        </p:nvSpPr>
        <p:spPr/>
        <p:txBody>
          <a:bodyPr/>
          <a:lstStyle/>
          <a:p>
            <a:fld id="{8C04AE96-B1B9-4ED2-B3ED-30B2680CEC7B}" type="slidenum">
              <a:rPr lang="zh-TW" altLang="en-US" smtClean="0"/>
              <a:pPr/>
              <a:t>38</a:t>
            </a:fld>
            <a:endParaRPr lang="zh-TW" altLang="en-US"/>
          </a:p>
        </p:txBody>
      </p:sp>
    </p:spTree>
    <p:extLst>
      <p:ext uri="{BB962C8B-B14F-4D97-AF65-F5344CB8AC3E}">
        <p14:creationId xmlns:p14="http://schemas.microsoft.com/office/powerpoint/2010/main" val="3738691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DDA1A2-5C1A-4CD3-97B0-DDC1A1CD2286}"/>
              </a:ext>
            </a:extLst>
          </p:cNvPr>
          <p:cNvSpPr>
            <a:spLocks noGrp="1"/>
          </p:cNvSpPr>
          <p:nvPr>
            <p:ph type="title"/>
          </p:nvPr>
        </p:nvSpPr>
        <p:spPr/>
        <p:txBody>
          <a:bodyPr/>
          <a:lstStyle/>
          <a:p>
            <a:r>
              <a:rPr lang="en-US" altLang="zh-TW" dirty="0"/>
              <a:t>Consensus Attacks (5/5)</a:t>
            </a:r>
            <a:endParaRPr lang="zh-TW" altLang="en-US" dirty="0"/>
          </a:p>
        </p:txBody>
      </p:sp>
      <p:sp>
        <p:nvSpPr>
          <p:cNvPr id="3" name="內容版面配置區 2">
            <a:extLst>
              <a:ext uri="{FF2B5EF4-FFF2-40B4-BE49-F238E27FC236}">
                <a16:creationId xmlns:a16="http://schemas.microsoft.com/office/drawing/2014/main" id="{D3A9733B-A32F-4562-AB29-609E220A80DC}"/>
              </a:ext>
            </a:extLst>
          </p:cNvPr>
          <p:cNvSpPr>
            <a:spLocks noGrp="1"/>
          </p:cNvSpPr>
          <p:nvPr>
            <p:ph idx="1"/>
          </p:nvPr>
        </p:nvSpPr>
        <p:spPr/>
        <p:txBody>
          <a:bodyPr>
            <a:normAutofit/>
          </a:bodyPr>
          <a:lstStyle/>
          <a:p>
            <a:pPr algn="just">
              <a:spcBef>
                <a:spcPts val="1200"/>
              </a:spcBef>
            </a:pPr>
            <a:r>
              <a:rPr lang="en-US" altLang="zh-TW" dirty="0"/>
              <a:t>Despite its name, the 51% attack scenario doesn’t actually require 51% of the hashing power.</a:t>
            </a:r>
          </a:p>
          <a:p>
            <a:pPr lvl="1" algn="just">
              <a:spcBef>
                <a:spcPts val="1200"/>
              </a:spcBef>
            </a:pPr>
            <a:r>
              <a:rPr lang="en-US" altLang="zh-TW" dirty="0"/>
              <a:t>Such an attack can be attempted with a smaller percentage of the hashing power. </a:t>
            </a:r>
            <a:r>
              <a:rPr lang="en-US" altLang="zh-TW" dirty="0">
                <a:solidFill>
                  <a:srgbClr val="0070C0"/>
                </a:solidFill>
              </a:rPr>
              <a:t>The 51% threshold is simply the level at which such an attack is almost guaranteed to succeed</a:t>
            </a:r>
            <a:r>
              <a:rPr lang="en-US" altLang="zh-TW" dirty="0"/>
              <a:t>.</a:t>
            </a:r>
            <a:endParaRPr lang="zh-TW" altLang="en-US" dirty="0"/>
          </a:p>
          <a:p>
            <a:pPr algn="just">
              <a:spcBef>
                <a:spcPts val="1200"/>
              </a:spcBef>
            </a:pPr>
            <a:r>
              <a:rPr lang="en-US" altLang="zh-TW" dirty="0"/>
              <a:t>Not all attackers will be motivated by profit. One potential attack scenario is where an attacker intends to disrupt the bitcoin network without the possibility of profiting from such disruption.</a:t>
            </a:r>
          </a:p>
          <a:p>
            <a:pPr algn="just">
              <a:spcBef>
                <a:spcPts val="1200"/>
              </a:spcBef>
            </a:pPr>
            <a:r>
              <a:rPr lang="en-US" altLang="zh-TW" dirty="0"/>
              <a:t>All of these scenarios are </a:t>
            </a:r>
            <a:r>
              <a:rPr lang="en-US" altLang="zh-TW" dirty="0">
                <a:solidFill>
                  <a:srgbClr val="0000FF"/>
                </a:solidFill>
              </a:rPr>
              <a:t>theoretically possible</a:t>
            </a:r>
            <a:r>
              <a:rPr lang="en-US" altLang="zh-TW" dirty="0"/>
              <a:t>, </a:t>
            </a:r>
            <a:r>
              <a:rPr lang="en-US" altLang="zh-TW" dirty="0">
                <a:solidFill>
                  <a:srgbClr val="FF0000"/>
                </a:solidFill>
              </a:rPr>
              <a:t>but increasingly impractical</a:t>
            </a:r>
            <a:r>
              <a:rPr lang="en-US" altLang="zh-TW" dirty="0"/>
              <a:t> as the bitcoin network’s overall hashing power continues to grow exponentially.</a:t>
            </a:r>
            <a:endParaRPr lang="zh-TW" altLang="en-US" dirty="0"/>
          </a:p>
        </p:txBody>
      </p:sp>
      <p:sp>
        <p:nvSpPr>
          <p:cNvPr id="4" name="投影片編號版面配置區 3">
            <a:extLst>
              <a:ext uri="{FF2B5EF4-FFF2-40B4-BE49-F238E27FC236}">
                <a16:creationId xmlns:a16="http://schemas.microsoft.com/office/drawing/2014/main" id="{BFA2FBD2-DEA4-4A54-B325-5333C0600B1C}"/>
              </a:ext>
            </a:extLst>
          </p:cNvPr>
          <p:cNvSpPr>
            <a:spLocks noGrp="1"/>
          </p:cNvSpPr>
          <p:nvPr>
            <p:ph type="sldNum" sz="quarter" idx="12"/>
          </p:nvPr>
        </p:nvSpPr>
        <p:spPr/>
        <p:txBody>
          <a:bodyPr/>
          <a:lstStyle/>
          <a:p>
            <a:fld id="{8C04AE96-B1B9-4ED2-B3ED-30B2680CEC7B}" type="slidenum">
              <a:rPr lang="zh-TW" altLang="en-US" smtClean="0"/>
              <a:pPr/>
              <a:t>39</a:t>
            </a:fld>
            <a:endParaRPr lang="zh-TW" altLang="en-US"/>
          </a:p>
        </p:txBody>
      </p:sp>
    </p:spTree>
    <p:extLst>
      <p:ext uri="{BB962C8B-B14F-4D97-AF65-F5344CB8AC3E}">
        <p14:creationId xmlns:p14="http://schemas.microsoft.com/office/powerpoint/2010/main" val="3423481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6E9BA0-3B17-47F2-A0D3-57F87DF784B0}"/>
              </a:ext>
            </a:extLst>
          </p:cNvPr>
          <p:cNvSpPr>
            <a:spLocks noGrp="1"/>
          </p:cNvSpPr>
          <p:nvPr>
            <p:ph type="title"/>
          </p:nvPr>
        </p:nvSpPr>
        <p:spPr/>
        <p:txBody>
          <a:bodyPr>
            <a:normAutofit/>
          </a:bodyPr>
          <a:lstStyle/>
          <a:p>
            <a:r>
              <a:rPr lang="en-US" altLang="zh-TW" sz="4200" dirty="0"/>
              <a:t>Bitcoin Economics and Currency Creation (1/2)</a:t>
            </a:r>
            <a:endParaRPr lang="zh-TW" altLang="en-US" sz="4200" dirty="0"/>
          </a:p>
        </p:txBody>
      </p:sp>
      <p:sp>
        <p:nvSpPr>
          <p:cNvPr id="3" name="內容版面配置區 2">
            <a:extLst>
              <a:ext uri="{FF2B5EF4-FFF2-40B4-BE49-F238E27FC236}">
                <a16:creationId xmlns:a16="http://schemas.microsoft.com/office/drawing/2014/main" id="{6D9652EC-54A2-481C-9A57-73A3D7EB47EF}"/>
              </a:ext>
            </a:extLst>
          </p:cNvPr>
          <p:cNvSpPr>
            <a:spLocks noGrp="1"/>
          </p:cNvSpPr>
          <p:nvPr>
            <p:ph idx="1"/>
          </p:nvPr>
        </p:nvSpPr>
        <p:spPr/>
        <p:txBody>
          <a:bodyPr>
            <a:normAutofit/>
          </a:bodyPr>
          <a:lstStyle/>
          <a:p>
            <a:pPr algn="just">
              <a:spcBef>
                <a:spcPts val="1200"/>
              </a:spcBef>
            </a:pPr>
            <a:r>
              <a:rPr lang="en-US" altLang="zh-TW" dirty="0"/>
              <a:t>The process is called mining because the reward (new coin generation) is designed to simulate diminishing returns, just like mining for precious metals.</a:t>
            </a:r>
          </a:p>
          <a:p>
            <a:pPr lvl="1" algn="just">
              <a:spcBef>
                <a:spcPts val="1200"/>
              </a:spcBef>
            </a:pPr>
            <a:r>
              <a:rPr lang="en-US" altLang="zh-TW" dirty="0"/>
              <a:t>Bitcoin mining rewards decrease exponentially until approximately the year 2140, when all bitcoin (20.99999998 million) will have been issued.</a:t>
            </a:r>
          </a:p>
          <a:p>
            <a:pPr lvl="1" algn="just">
              <a:spcBef>
                <a:spcPts val="1200"/>
              </a:spcBef>
            </a:pPr>
            <a:r>
              <a:rPr lang="en-US" altLang="zh-TW" dirty="0"/>
              <a:t>In November 2012, the new bitcoin issuance rate was decreased to 25 bitcoin per block. In July 2016 it was decreased again to 12.5 bitcoin per block. It was decreased again to 6.25 bitcoin in May 2020.</a:t>
            </a:r>
          </a:p>
          <a:p>
            <a:pPr algn="just">
              <a:spcBef>
                <a:spcPts val="1200"/>
              </a:spcBef>
            </a:pPr>
            <a:r>
              <a:rPr lang="en-US" altLang="zh-TW" dirty="0"/>
              <a:t>After 2140, the amount of new bitcoin in each block drops to zero and bitcoin mining will be incentivized only by transaction fees.</a:t>
            </a:r>
          </a:p>
          <a:p>
            <a:endParaRPr lang="zh-TW" altLang="en-US" dirty="0"/>
          </a:p>
        </p:txBody>
      </p:sp>
      <p:sp>
        <p:nvSpPr>
          <p:cNvPr id="4" name="投影片編號版面配置區 3">
            <a:extLst>
              <a:ext uri="{FF2B5EF4-FFF2-40B4-BE49-F238E27FC236}">
                <a16:creationId xmlns:a16="http://schemas.microsoft.com/office/drawing/2014/main" id="{968E0058-888F-4984-9691-8CC72AAAD54B}"/>
              </a:ext>
            </a:extLst>
          </p:cNvPr>
          <p:cNvSpPr>
            <a:spLocks noGrp="1"/>
          </p:cNvSpPr>
          <p:nvPr>
            <p:ph type="sldNum" sz="quarter" idx="12"/>
          </p:nvPr>
        </p:nvSpPr>
        <p:spPr/>
        <p:txBody>
          <a:bodyPr/>
          <a:lstStyle/>
          <a:p>
            <a:fld id="{8C04AE96-B1B9-4ED2-B3ED-30B2680CEC7B}" type="slidenum">
              <a:rPr lang="zh-TW" altLang="en-US" smtClean="0"/>
              <a:pPr/>
              <a:t>4</a:t>
            </a:fld>
            <a:endParaRPr lang="zh-TW" altLang="en-US"/>
          </a:p>
        </p:txBody>
      </p:sp>
    </p:spTree>
    <p:extLst>
      <p:ext uri="{BB962C8B-B14F-4D97-AF65-F5344CB8AC3E}">
        <p14:creationId xmlns:p14="http://schemas.microsoft.com/office/powerpoint/2010/main" val="39897703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4CD56E-5FBA-42FB-B857-8F684C8DAC60}"/>
              </a:ext>
            </a:extLst>
          </p:cNvPr>
          <p:cNvSpPr>
            <a:spLocks noGrp="1"/>
          </p:cNvSpPr>
          <p:nvPr>
            <p:ph type="title"/>
          </p:nvPr>
        </p:nvSpPr>
        <p:spPr>
          <a:xfrm>
            <a:off x="838200" y="265831"/>
            <a:ext cx="10515600" cy="844617"/>
          </a:xfrm>
        </p:spPr>
        <p:txBody>
          <a:bodyPr/>
          <a:lstStyle/>
          <a:p>
            <a:r>
              <a:rPr lang="en-US" altLang="zh-TW" dirty="0">
                <a:solidFill>
                  <a:srgbClr val="0070C0"/>
                </a:solidFill>
              </a:rPr>
              <a:t>Changing the Consensus Rules</a:t>
            </a:r>
            <a:endParaRPr lang="zh-TW" altLang="en-US" dirty="0">
              <a:solidFill>
                <a:srgbClr val="0070C0"/>
              </a:solidFill>
            </a:endParaRPr>
          </a:p>
        </p:txBody>
      </p:sp>
      <p:sp>
        <p:nvSpPr>
          <p:cNvPr id="3" name="內容版面配置區 2">
            <a:extLst>
              <a:ext uri="{FF2B5EF4-FFF2-40B4-BE49-F238E27FC236}">
                <a16:creationId xmlns:a16="http://schemas.microsoft.com/office/drawing/2014/main" id="{DFD821AD-7ACF-4AC3-88CB-16CEA22585A3}"/>
              </a:ext>
            </a:extLst>
          </p:cNvPr>
          <p:cNvSpPr>
            <a:spLocks noGrp="1"/>
          </p:cNvSpPr>
          <p:nvPr>
            <p:ph idx="1"/>
          </p:nvPr>
        </p:nvSpPr>
        <p:spPr>
          <a:xfrm>
            <a:off x="838200" y="1126473"/>
            <a:ext cx="10515600" cy="5412439"/>
          </a:xfrm>
        </p:spPr>
        <p:txBody>
          <a:bodyPr>
            <a:normAutofit/>
          </a:bodyPr>
          <a:lstStyle/>
          <a:p>
            <a:pPr algn="just"/>
            <a:r>
              <a:rPr lang="en-US" altLang="zh-TW" dirty="0"/>
              <a:t>In order to evolve and develop the bitcoin system, the rules have to change from time to time to accommodate new features, improve-</a:t>
            </a:r>
            <a:r>
              <a:rPr lang="en-US" altLang="zh-TW" dirty="0" err="1"/>
              <a:t>ments</a:t>
            </a:r>
            <a:r>
              <a:rPr lang="en-US" altLang="zh-TW" dirty="0"/>
              <a:t>, or bug fixes.</a:t>
            </a:r>
          </a:p>
          <a:p>
            <a:pPr lvl="1" algn="just">
              <a:spcBef>
                <a:spcPts val="600"/>
              </a:spcBef>
            </a:pPr>
            <a:r>
              <a:rPr lang="en-US" altLang="zh-TW" dirty="0"/>
              <a:t>Unlike traditional software development, </a:t>
            </a:r>
            <a:r>
              <a:rPr lang="en-US" altLang="zh-TW" dirty="0">
                <a:solidFill>
                  <a:srgbClr val="0000FF"/>
                </a:solidFill>
              </a:rPr>
              <a:t>upgrades to a consensus system are much more difficult and require coordination between all the participants</a:t>
            </a:r>
            <a:r>
              <a:rPr lang="en-US" altLang="zh-TW" dirty="0"/>
              <a:t>.</a:t>
            </a:r>
          </a:p>
          <a:p>
            <a:pPr algn="just">
              <a:spcBef>
                <a:spcPts val="1200"/>
              </a:spcBef>
            </a:pPr>
            <a:r>
              <a:rPr lang="en-US" altLang="zh-TW" dirty="0">
                <a:solidFill>
                  <a:srgbClr val="FF0000"/>
                </a:solidFill>
                <a:effectLst>
                  <a:outerShdw blurRad="38100" dist="38100" dir="2700000" algn="tl">
                    <a:srgbClr val="000000">
                      <a:alpha val="43137"/>
                    </a:srgbClr>
                  </a:outerShdw>
                </a:effectLst>
              </a:rPr>
              <a:t>Hard Fork</a:t>
            </a:r>
          </a:p>
          <a:p>
            <a:pPr lvl="1" algn="just">
              <a:spcBef>
                <a:spcPts val="600"/>
              </a:spcBef>
            </a:pPr>
            <a:r>
              <a:rPr lang="en-US" altLang="zh-TW" dirty="0"/>
              <a:t>Scenario in which the network may diverge into following two chains by a change in the consensus rules. After the fork the network does not reconverge onto a single chain. Instead, the two chains evolve independently.</a:t>
            </a:r>
          </a:p>
          <a:p>
            <a:pPr lvl="1" algn="just">
              <a:spcBef>
                <a:spcPts val="600"/>
              </a:spcBef>
            </a:pPr>
            <a:r>
              <a:rPr lang="en-US" altLang="zh-TW" dirty="0"/>
              <a:t>Hard forks occur when part of the network is operating under a different set of consensus rules than the rest of the network.</a:t>
            </a:r>
          </a:p>
          <a:p>
            <a:pPr lvl="1" algn="just">
              <a:spcBef>
                <a:spcPts val="600"/>
              </a:spcBef>
            </a:pPr>
            <a:r>
              <a:rPr lang="en-US" altLang="zh-TW" dirty="0"/>
              <a:t>A change introduced by a hard fork can be thought of as </a:t>
            </a:r>
            <a:r>
              <a:rPr lang="en-US" altLang="zh-TW" dirty="0">
                <a:solidFill>
                  <a:srgbClr val="0000FF"/>
                </a:solidFill>
              </a:rPr>
              <a:t>not “forward compatible,” </a:t>
            </a:r>
            <a:r>
              <a:rPr lang="en-US" altLang="zh-TW" dirty="0"/>
              <a:t>in that nonupgraded systems can no longer process the new consensus rules.</a:t>
            </a:r>
            <a:endParaRPr lang="zh-TW" altLang="en-US" dirty="0"/>
          </a:p>
        </p:txBody>
      </p:sp>
      <p:sp>
        <p:nvSpPr>
          <p:cNvPr id="4" name="投影片編號版面配置區 3">
            <a:extLst>
              <a:ext uri="{FF2B5EF4-FFF2-40B4-BE49-F238E27FC236}">
                <a16:creationId xmlns:a16="http://schemas.microsoft.com/office/drawing/2014/main" id="{83ED1056-1424-47CE-AEC4-23ED12AE435F}"/>
              </a:ext>
            </a:extLst>
          </p:cNvPr>
          <p:cNvSpPr>
            <a:spLocks noGrp="1"/>
          </p:cNvSpPr>
          <p:nvPr>
            <p:ph type="sldNum" sz="quarter" idx="12"/>
          </p:nvPr>
        </p:nvSpPr>
        <p:spPr/>
        <p:txBody>
          <a:bodyPr/>
          <a:lstStyle/>
          <a:p>
            <a:fld id="{8C04AE96-B1B9-4ED2-B3ED-30B2680CEC7B}" type="slidenum">
              <a:rPr lang="zh-TW" altLang="en-US" smtClean="0"/>
              <a:pPr/>
              <a:t>40</a:t>
            </a:fld>
            <a:endParaRPr lang="zh-TW" altLang="en-US"/>
          </a:p>
        </p:txBody>
      </p:sp>
    </p:spTree>
    <p:extLst>
      <p:ext uri="{BB962C8B-B14F-4D97-AF65-F5344CB8AC3E}">
        <p14:creationId xmlns:p14="http://schemas.microsoft.com/office/powerpoint/2010/main" val="3491557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63BB62-B379-4451-A199-B8696E069507}"/>
              </a:ext>
            </a:extLst>
          </p:cNvPr>
          <p:cNvSpPr>
            <a:spLocks noGrp="1"/>
          </p:cNvSpPr>
          <p:nvPr>
            <p:ph type="title"/>
          </p:nvPr>
        </p:nvSpPr>
        <p:spPr/>
        <p:txBody>
          <a:bodyPr>
            <a:normAutofit fontScale="90000"/>
          </a:bodyPr>
          <a:lstStyle/>
          <a:p>
            <a:r>
              <a:rPr lang="en-US" altLang="zh-TW" dirty="0"/>
              <a:t>Hard Forks: Software, Network, Mining, and Chain</a:t>
            </a:r>
            <a:endParaRPr lang="zh-TW" altLang="en-US" dirty="0"/>
          </a:p>
        </p:txBody>
      </p:sp>
      <p:sp>
        <p:nvSpPr>
          <p:cNvPr id="4" name="投影片編號版面配置區 3">
            <a:extLst>
              <a:ext uri="{FF2B5EF4-FFF2-40B4-BE49-F238E27FC236}">
                <a16:creationId xmlns:a16="http://schemas.microsoft.com/office/drawing/2014/main" id="{D7CEB4A9-0575-4754-900D-C5B307ECE709}"/>
              </a:ext>
            </a:extLst>
          </p:cNvPr>
          <p:cNvSpPr>
            <a:spLocks noGrp="1"/>
          </p:cNvSpPr>
          <p:nvPr>
            <p:ph type="sldNum" sz="quarter" idx="12"/>
          </p:nvPr>
        </p:nvSpPr>
        <p:spPr/>
        <p:txBody>
          <a:bodyPr/>
          <a:lstStyle/>
          <a:p>
            <a:fld id="{8C04AE96-B1B9-4ED2-B3ED-30B2680CEC7B}" type="slidenum">
              <a:rPr lang="zh-TW" altLang="en-US" smtClean="0"/>
              <a:pPr/>
              <a:t>41</a:t>
            </a:fld>
            <a:endParaRPr lang="zh-TW" altLang="en-US"/>
          </a:p>
        </p:txBody>
      </p:sp>
      <p:sp>
        <p:nvSpPr>
          <p:cNvPr id="8" name="內容版面配置區 7">
            <a:extLst>
              <a:ext uri="{FF2B5EF4-FFF2-40B4-BE49-F238E27FC236}">
                <a16:creationId xmlns:a16="http://schemas.microsoft.com/office/drawing/2014/main" id="{E6F0E2D5-3213-447A-88BD-CC42769A6F99}"/>
              </a:ext>
            </a:extLst>
          </p:cNvPr>
          <p:cNvSpPr>
            <a:spLocks noGrp="1"/>
          </p:cNvSpPr>
          <p:nvPr>
            <p:ph idx="1"/>
          </p:nvPr>
        </p:nvSpPr>
        <p:spPr>
          <a:xfrm>
            <a:off x="838200" y="1381327"/>
            <a:ext cx="10515600" cy="4975023"/>
          </a:xfrm>
        </p:spPr>
        <p:txBody>
          <a:bodyPr>
            <a:normAutofit/>
          </a:bodyPr>
          <a:lstStyle/>
          <a:p>
            <a:pPr algn="just">
              <a:spcBef>
                <a:spcPts val="600"/>
              </a:spcBef>
            </a:pPr>
            <a:r>
              <a:rPr lang="en-US" altLang="zh-TW" dirty="0"/>
              <a:t>Conceptually, we can think of a hard fork as developing in </a:t>
            </a:r>
            <a:r>
              <a:rPr lang="en-US" altLang="zh-TW" dirty="0">
                <a:solidFill>
                  <a:srgbClr val="0070C0"/>
                </a:solidFill>
              </a:rPr>
              <a:t>four stages</a:t>
            </a:r>
            <a:r>
              <a:rPr lang="en-US" altLang="zh-TW" dirty="0"/>
              <a:t>: a </a:t>
            </a:r>
            <a:r>
              <a:rPr lang="en-US" altLang="zh-TW" dirty="0">
                <a:solidFill>
                  <a:srgbClr val="0070C0"/>
                </a:solidFill>
              </a:rPr>
              <a:t>software fork</a:t>
            </a:r>
            <a:r>
              <a:rPr lang="en-US" altLang="zh-TW" dirty="0"/>
              <a:t>, a </a:t>
            </a:r>
            <a:r>
              <a:rPr lang="en-US" altLang="zh-TW" dirty="0">
                <a:solidFill>
                  <a:srgbClr val="0070C0"/>
                </a:solidFill>
              </a:rPr>
              <a:t>network fork</a:t>
            </a:r>
            <a:r>
              <a:rPr lang="en-US" altLang="zh-TW" dirty="0"/>
              <a:t>, a </a:t>
            </a:r>
            <a:r>
              <a:rPr lang="en-US" altLang="zh-TW" dirty="0">
                <a:solidFill>
                  <a:srgbClr val="0070C0"/>
                </a:solidFill>
              </a:rPr>
              <a:t>mining fork</a:t>
            </a:r>
            <a:r>
              <a:rPr lang="en-US" altLang="zh-TW" dirty="0"/>
              <a:t>, and a </a:t>
            </a:r>
            <a:r>
              <a:rPr lang="en-US" altLang="zh-TW" dirty="0">
                <a:solidFill>
                  <a:srgbClr val="0070C0"/>
                </a:solidFill>
              </a:rPr>
              <a:t>chain fork</a:t>
            </a:r>
            <a:r>
              <a:rPr lang="en-US" altLang="zh-TW" dirty="0"/>
              <a:t>.</a:t>
            </a:r>
          </a:p>
          <a:p>
            <a:pPr lvl="1" algn="just">
              <a:spcBef>
                <a:spcPts val="600"/>
              </a:spcBef>
            </a:pPr>
            <a:r>
              <a:rPr lang="en-US" altLang="zh-TW" dirty="0"/>
              <a:t>The process begins when an </a:t>
            </a:r>
            <a:r>
              <a:rPr lang="en-US" altLang="zh-TW" dirty="0">
                <a:solidFill>
                  <a:srgbClr val="0000FF"/>
                </a:solidFill>
              </a:rPr>
              <a:t>alternative implementation of the client</a:t>
            </a:r>
            <a:r>
              <a:rPr lang="en-US" altLang="zh-TW" dirty="0"/>
              <a:t>, </a:t>
            </a:r>
            <a:r>
              <a:rPr lang="en-US" altLang="zh-TW" dirty="0">
                <a:solidFill>
                  <a:srgbClr val="FF0000"/>
                </a:solidFill>
              </a:rPr>
              <a:t>with modified consensus rules</a:t>
            </a:r>
            <a:r>
              <a:rPr lang="en-US" altLang="zh-TW" dirty="0"/>
              <a:t>, is created by developers.</a:t>
            </a:r>
          </a:p>
          <a:p>
            <a:pPr lvl="1" algn="just">
              <a:spcBef>
                <a:spcPts val="600"/>
              </a:spcBef>
            </a:pPr>
            <a:r>
              <a:rPr lang="en-US" altLang="zh-TW" dirty="0"/>
              <a:t>When this forked implementation is deployed in the network, a certain percentage of miners, wallet users, and intermediate nodes may adopt and run this implementation.</a:t>
            </a:r>
          </a:p>
          <a:p>
            <a:pPr lvl="1" algn="just">
              <a:spcBef>
                <a:spcPts val="600"/>
              </a:spcBef>
            </a:pPr>
            <a:r>
              <a:rPr lang="en-US" altLang="zh-TW" dirty="0">
                <a:solidFill>
                  <a:srgbClr val="0070C0"/>
                </a:solidFill>
              </a:rPr>
              <a:t>Nodes based on the original implementation of the consensus rules will reject any transactions and blocks that are created under the new rules</a:t>
            </a:r>
            <a:r>
              <a:rPr lang="en-US" altLang="zh-TW" dirty="0"/>
              <a:t>. As a result, the </a:t>
            </a:r>
            <a:r>
              <a:rPr lang="en-US" altLang="zh-TW" dirty="0">
                <a:solidFill>
                  <a:srgbClr val="0000FF"/>
                </a:solidFill>
              </a:rPr>
              <a:t>network will partition into two</a:t>
            </a:r>
            <a:r>
              <a:rPr lang="en-US" altLang="zh-TW" dirty="0"/>
              <a:t>: old nodes will only remain connected to old nodes and new nodes will only be connected to new nodes.</a:t>
            </a:r>
          </a:p>
          <a:p>
            <a:pPr lvl="1" algn="just">
              <a:spcBef>
                <a:spcPts val="600"/>
              </a:spcBef>
            </a:pPr>
            <a:r>
              <a:rPr lang="en-US" altLang="zh-TW" dirty="0"/>
              <a:t>Once a miner using the new rules mines a block, </a:t>
            </a:r>
            <a:r>
              <a:rPr lang="en-US" altLang="zh-TW" dirty="0">
                <a:solidFill>
                  <a:srgbClr val="FF0000"/>
                </a:solidFill>
              </a:rPr>
              <a:t>the mining power and chain will also fork</a:t>
            </a:r>
            <a:r>
              <a:rPr lang="en-US" altLang="zh-TW" dirty="0"/>
              <a:t>.</a:t>
            </a:r>
            <a:endParaRPr lang="zh-TW" altLang="en-US" dirty="0"/>
          </a:p>
        </p:txBody>
      </p:sp>
    </p:spTree>
    <p:extLst>
      <p:ext uri="{BB962C8B-B14F-4D97-AF65-F5344CB8AC3E}">
        <p14:creationId xmlns:p14="http://schemas.microsoft.com/office/powerpoint/2010/main" val="3151287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154AE9-3E2A-4012-9053-6DDDF0A4DE74}"/>
              </a:ext>
            </a:extLst>
          </p:cNvPr>
          <p:cNvSpPr>
            <a:spLocks noGrp="1"/>
          </p:cNvSpPr>
          <p:nvPr>
            <p:ph type="title"/>
          </p:nvPr>
        </p:nvSpPr>
        <p:spPr/>
        <p:txBody>
          <a:bodyPr/>
          <a:lstStyle/>
          <a:p>
            <a:r>
              <a:rPr lang="en-US" altLang="zh-TW" dirty="0"/>
              <a:t>Hard Forks: </a:t>
            </a:r>
            <a:r>
              <a:rPr lang="en-US" altLang="zh-TW" dirty="0">
                <a:solidFill>
                  <a:srgbClr val="0070C0"/>
                </a:solidFill>
              </a:rPr>
              <a:t>Software Forks</a:t>
            </a:r>
            <a:endParaRPr lang="zh-TW" altLang="en-US" dirty="0">
              <a:solidFill>
                <a:srgbClr val="0070C0"/>
              </a:solidFill>
            </a:endParaRPr>
          </a:p>
        </p:txBody>
      </p:sp>
      <p:sp>
        <p:nvSpPr>
          <p:cNvPr id="3" name="內容版面配置區 2">
            <a:extLst>
              <a:ext uri="{FF2B5EF4-FFF2-40B4-BE49-F238E27FC236}">
                <a16:creationId xmlns:a16="http://schemas.microsoft.com/office/drawing/2014/main" id="{755EEE6A-4601-4A4E-A83B-B3CEF6EB7AFA}"/>
              </a:ext>
            </a:extLst>
          </p:cNvPr>
          <p:cNvSpPr>
            <a:spLocks noGrp="1"/>
          </p:cNvSpPr>
          <p:nvPr>
            <p:ph idx="1"/>
          </p:nvPr>
        </p:nvSpPr>
        <p:spPr>
          <a:xfrm>
            <a:off x="838199" y="1381328"/>
            <a:ext cx="10596613" cy="4975022"/>
          </a:xfrm>
        </p:spPr>
        <p:txBody>
          <a:bodyPr/>
          <a:lstStyle/>
          <a:p>
            <a:pPr algn="just">
              <a:spcBef>
                <a:spcPts val="1200"/>
              </a:spcBef>
            </a:pPr>
            <a:r>
              <a:rPr lang="en-US" altLang="zh-TW" dirty="0"/>
              <a:t>For software developers, the term “fork” has another meaning, adding confusion to the term “hard fork.” </a:t>
            </a:r>
          </a:p>
          <a:p>
            <a:pPr lvl="1" algn="just">
              <a:spcBef>
                <a:spcPts val="1200"/>
              </a:spcBef>
            </a:pPr>
            <a:r>
              <a:rPr lang="en-US" altLang="zh-TW" dirty="0"/>
              <a:t>In open source software, a fork occurs when </a:t>
            </a:r>
            <a:r>
              <a:rPr lang="en-US" altLang="zh-TW" dirty="0">
                <a:solidFill>
                  <a:srgbClr val="0070C0"/>
                </a:solidFill>
              </a:rPr>
              <a:t>a group of developers choose to follow a different software roadmap</a:t>
            </a:r>
            <a:r>
              <a:rPr lang="en-US" altLang="zh-TW" dirty="0"/>
              <a:t> and </a:t>
            </a:r>
            <a:r>
              <a:rPr lang="en-US" altLang="zh-TW" dirty="0">
                <a:solidFill>
                  <a:srgbClr val="0070C0"/>
                </a:solidFill>
              </a:rPr>
              <a:t>start a competing implementation </a:t>
            </a:r>
            <a:r>
              <a:rPr lang="en-US" altLang="zh-TW" dirty="0"/>
              <a:t>of an open source project.</a:t>
            </a:r>
          </a:p>
          <a:p>
            <a:pPr lvl="1" algn="just">
              <a:spcBef>
                <a:spcPts val="1200"/>
              </a:spcBef>
            </a:pPr>
            <a:r>
              <a:rPr lang="en-US" altLang="zh-TW" dirty="0"/>
              <a:t>In the case of a deliberate change to the consensus rules, a software fork precedes the hard fork. However, for this type of hard fork to occur, a new software implementation of the consensus rules must be developed, adopted, and launched. </a:t>
            </a:r>
          </a:p>
          <a:p>
            <a:pPr lvl="1" algn="just">
              <a:spcBef>
                <a:spcPts val="1200"/>
              </a:spcBef>
            </a:pPr>
            <a:r>
              <a:rPr lang="en-US" altLang="zh-TW" dirty="0"/>
              <a:t>Once a user upgrades their software, that version rejects all transactions from older software, effectively creating a new branch of the blockchain. </a:t>
            </a:r>
            <a:r>
              <a:rPr lang="en-US" altLang="zh-TW" dirty="0">
                <a:solidFill>
                  <a:srgbClr val="0000FF"/>
                </a:solidFill>
              </a:rPr>
              <a:t>It is through this forking process that various digital currencies with names similar to bitcoin have been created</a:t>
            </a:r>
            <a:r>
              <a:rPr lang="en-US" altLang="zh-TW" dirty="0"/>
              <a:t>, including </a:t>
            </a:r>
            <a:r>
              <a:rPr lang="en-US" altLang="zh-TW" dirty="0">
                <a:solidFill>
                  <a:srgbClr val="FF0000"/>
                </a:solidFill>
              </a:rPr>
              <a:t>bitcoin cash </a:t>
            </a:r>
            <a:r>
              <a:rPr lang="en-US" altLang="zh-TW" dirty="0"/>
              <a:t>and </a:t>
            </a:r>
            <a:r>
              <a:rPr lang="en-US" altLang="zh-TW" dirty="0">
                <a:solidFill>
                  <a:srgbClr val="FF0000"/>
                </a:solidFill>
              </a:rPr>
              <a:t>bitcoin gold</a:t>
            </a:r>
            <a:r>
              <a:rPr lang="en-US" altLang="zh-TW" dirty="0"/>
              <a:t>.</a:t>
            </a:r>
          </a:p>
          <a:p>
            <a:pPr lvl="1"/>
            <a:endParaRPr lang="zh-TW" altLang="en-US" dirty="0"/>
          </a:p>
        </p:txBody>
      </p:sp>
      <p:sp>
        <p:nvSpPr>
          <p:cNvPr id="4" name="投影片編號版面配置區 3">
            <a:extLst>
              <a:ext uri="{FF2B5EF4-FFF2-40B4-BE49-F238E27FC236}">
                <a16:creationId xmlns:a16="http://schemas.microsoft.com/office/drawing/2014/main" id="{DC8981C1-38FB-4C37-94E3-A831C5615C5D}"/>
              </a:ext>
            </a:extLst>
          </p:cNvPr>
          <p:cNvSpPr>
            <a:spLocks noGrp="1"/>
          </p:cNvSpPr>
          <p:nvPr>
            <p:ph type="sldNum" sz="quarter" idx="12"/>
          </p:nvPr>
        </p:nvSpPr>
        <p:spPr/>
        <p:txBody>
          <a:bodyPr/>
          <a:lstStyle/>
          <a:p>
            <a:fld id="{8C04AE96-B1B9-4ED2-B3ED-30B2680CEC7B}" type="slidenum">
              <a:rPr lang="zh-TW" altLang="en-US" smtClean="0"/>
              <a:pPr/>
              <a:t>42</a:t>
            </a:fld>
            <a:endParaRPr lang="zh-TW" altLang="en-US"/>
          </a:p>
        </p:txBody>
      </p:sp>
      <p:pic>
        <p:nvPicPr>
          <p:cNvPr id="1026" name="Picture 2" descr="Bitcoin Cash - Crunchbase Company Profile &amp; Funding">
            <a:extLst>
              <a:ext uri="{FF2B5EF4-FFF2-40B4-BE49-F238E27FC236}">
                <a16:creationId xmlns:a16="http://schemas.microsoft.com/office/drawing/2014/main" id="{5A1EA80D-4899-4FF4-8256-CBF508971E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210" t="15263" r="9474" b="17464"/>
          <a:stretch/>
        </p:blipFill>
        <p:spPr bwMode="auto">
          <a:xfrm>
            <a:off x="8035452" y="509752"/>
            <a:ext cx="1032245" cy="853975"/>
          </a:xfrm>
          <a:prstGeom prst="rect">
            <a:avLst/>
          </a:prstGeom>
          <a:noFill/>
          <a:extLst>
            <a:ext uri="{909E8E84-426E-40DD-AFC4-6F175D3DCCD1}">
              <a14:hiddenFill xmlns:a14="http://schemas.microsoft.com/office/drawing/2010/main">
                <a:solidFill>
                  <a:srgbClr val="FFFFFF"/>
                </a:solidFill>
              </a14:hiddenFill>
            </a:ext>
          </a:extLst>
        </p:spPr>
      </p:pic>
      <p:pic>
        <p:nvPicPr>
          <p:cNvPr id="5" name="圖片 4">
            <a:extLst>
              <a:ext uri="{FF2B5EF4-FFF2-40B4-BE49-F238E27FC236}">
                <a16:creationId xmlns:a16="http://schemas.microsoft.com/office/drawing/2014/main" id="{67B59C7D-5A22-48CB-9A2A-4B213BA1C7FD}"/>
              </a:ext>
            </a:extLst>
          </p:cNvPr>
          <p:cNvPicPr>
            <a:picLocks noChangeAspect="1"/>
          </p:cNvPicPr>
          <p:nvPr/>
        </p:nvPicPr>
        <p:blipFill>
          <a:blip r:embed="rId3"/>
          <a:stretch>
            <a:fillRect/>
          </a:stretch>
        </p:blipFill>
        <p:spPr>
          <a:xfrm>
            <a:off x="9255493" y="619726"/>
            <a:ext cx="2098307" cy="638952"/>
          </a:xfrm>
          <a:prstGeom prst="rect">
            <a:avLst/>
          </a:prstGeom>
        </p:spPr>
      </p:pic>
    </p:spTree>
    <p:extLst>
      <p:ext uri="{BB962C8B-B14F-4D97-AF65-F5344CB8AC3E}">
        <p14:creationId xmlns:p14="http://schemas.microsoft.com/office/powerpoint/2010/main" val="22593872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內容版面配置區 20">
            <a:extLst>
              <a:ext uri="{FF2B5EF4-FFF2-40B4-BE49-F238E27FC236}">
                <a16:creationId xmlns:a16="http://schemas.microsoft.com/office/drawing/2014/main" id="{3256382F-35F7-4157-9E27-ADFD703F7A9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275" t="1656" r="1961" b="2510"/>
          <a:stretch/>
        </p:blipFill>
        <p:spPr>
          <a:xfrm>
            <a:off x="2919117" y="1246680"/>
            <a:ext cx="8140310" cy="5384266"/>
          </a:xfrm>
        </p:spPr>
      </p:pic>
      <p:sp>
        <p:nvSpPr>
          <p:cNvPr id="22" name="矩形 21">
            <a:extLst>
              <a:ext uri="{FF2B5EF4-FFF2-40B4-BE49-F238E27FC236}">
                <a16:creationId xmlns:a16="http://schemas.microsoft.com/office/drawing/2014/main" id="{F2DEF420-E168-4AF7-BD82-32A6EF5DD11B}"/>
              </a:ext>
            </a:extLst>
          </p:cNvPr>
          <p:cNvSpPr/>
          <p:nvPr/>
        </p:nvSpPr>
        <p:spPr>
          <a:xfrm>
            <a:off x="6089583" y="562375"/>
            <a:ext cx="5513981" cy="584775"/>
          </a:xfrm>
          <a:prstGeom prst="rect">
            <a:avLst/>
          </a:prstGeom>
        </p:spPr>
        <p:txBody>
          <a:bodyPr wrap="square">
            <a:spAutoFit/>
          </a:bodyPr>
          <a:lstStyle/>
          <a:p>
            <a:pPr algn="just"/>
            <a:r>
              <a:rPr lang="zh-TW" altLang="en-US" sz="1600" dirty="0">
                <a:hlinkClick r:id="rId3"/>
              </a:rPr>
              <a:t>https://blog.unocoin.com/impact-of-forking-on-cryptocurrency-282638143c66</a:t>
            </a:r>
            <a:endParaRPr lang="zh-TW" altLang="en-US" sz="1600" dirty="0"/>
          </a:p>
        </p:txBody>
      </p:sp>
      <p:sp>
        <p:nvSpPr>
          <p:cNvPr id="2" name="標題 1">
            <a:extLst>
              <a:ext uri="{FF2B5EF4-FFF2-40B4-BE49-F238E27FC236}">
                <a16:creationId xmlns:a16="http://schemas.microsoft.com/office/drawing/2014/main" id="{F671DD88-C3EB-47D6-A7B8-91A17E0D4760}"/>
              </a:ext>
            </a:extLst>
          </p:cNvPr>
          <p:cNvSpPr>
            <a:spLocks noGrp="1"/>
          </p:cNvSpPr>
          <p:nvPr>
            <p:ph type="title"/>
          </p:nvPr>
        </p:nvSpPr>
        <p:spPr>
          <a:xfrm>
            <a:off x="838199" y="365126"/>
            <a:ext cx="4946583" cy="751406"/>
          </a:xfrm>
        </p:spPr>
        <p:txBody>
          <a:bodyPr>
            <a:normAutofit fontScale="90000"/>
          </a:bodyPr>
          <a:lstStyle/>
          <a:p>
            <a:r>
              <a:rPr lang="en-US" altLang="zh-TW" dirty="0"/>
              <a:t>Ref. Bitcoin Hard Forks</a:t>
            </a:r>
            <a:endParaRPr lang="zh-TW" altLang="en-US" dirty="0"/>
          </a:p>
        </p:txBody>
      </p:sp>
      <p:sp>
        <p:nvSpPr>
          <p:cNvPr id="4" name="投影片編號版面配置區 3">
            <a:extLst>
              <a:ext uri="{FF2B5EF4-FFF2-40B4-BE49-F238E27FC236}">
                <a16:creationId xmlns:a16="http://schemas.microsoft.com/office/drawing/2014/main" id="{6F60B29B-72E5-44DE-BAE6-B4794EFC0D99}"/>
              </a:ext>
            </a:extLst>
          </p:cNvPr>
          <p:cNvSpPr>
            <a:spLocks noGrp="1"/>
          </p:cNvSpPr>
          <p:nvPr>
            <p:ph type="sldNum" sz="quarter" idx="12"/>
          </p:nvPr>
        </p:nvSpPr>
        <p:spPr/>
        <p:txBody>
          <a:bodyPr/>
          <a:lstStyle/>
          <a:p>
            <a:fld id="{8C04AE96-B1B9-4ED2-B3ED-30B2680CEC7B}" type="slidenum">
              <a:rPr lang="zh-TW" altLang="en-US" smtClean="0"/>
              <a:pPr/>
              <a:t>43</a:t>
            </a:fld>
            <a:endParaRPr lang="zh-TW" altLang="en-US" dirty="0"/>
          </a:p>
        </p:txBody>
      </p:sp>
      <p:sp>
        <p:nvSpPr>
          <p:cNvPr id="23" name="矩形 22">
            <a:extLst>
              <a:ext uri="{FF2B5EF4-FFF2-40B4-BE49-F238E27FC236}">
                <a16:creationId xmlns:a16="http://schemas.microsoft.com/office/drawing/2014/main" id="{64DF19EA-BA49-4FDE-BABE-8580C1873D00}"/>
              </a:ext>
            </a:extLst>
          </p:cNvPr>
          <p:cNvSpPr/>
          <p:nvPr/>
        </p:nvSpPr>
        <p:spPr>
          <a:xfrm>
            <a:off x="893237" y="1453106"/>
            <a:ext cx="3544009" cy="1077218"/>
          </a:xfrm>
          <a:prstGeom prst="rect">
            <a:avLst/>
          </a:prstGeom>
        </p:spPr>
        <p:txBody>
          <a:bodyPr wrap="square">
            <a:spAutoFit/>
          </a:bodyPr>
          <a:lstStyle/>
          <a:p>
            <a:pPr algn="just"/>
            <a:r>
              <a:rPr lang="en-US" altLang="zh-TW" sz="1600" dirty="0">
                <a:solidFill>
                  <a:srgbClr val="0000FF"/>
                </a:solidFill>
              </a:rPr>
              <a:t>Bitcoin cash </a:t>
            </a:r>
            <a:r>
              <a:rPr lang="en-US" altLang="zh-TW" sz="1600" dirty="0"/>
              <a:t>remains the most successful hard fork of the primary cryptocurrency; as of June 2021, it is the eleventh-largest digital currency by market cap.</a:t>
            </a:r>
            <a:endParaRPr lang="zh-TW" altLang="en-US" sz="1600" dirty="0"/>
          </a:p>
        </p:txBody>
      </p:sp>
      <p:sp>
        <p:nvSpPr>
          <p:cNvPr id="24" name="矩形 23">
            <a:extLst>
              <a:ext uri="{FF2B5EF4-FFF2-40B4-BE49-F238E27FC236}">
                <a16:creationId xmlns:a16="http://schemas.microsoft.com/office/drawing/2014/main" id="{D3C1069C-8CC4-4AA7-8733-DB7E0784E338}"/>
              </a:ext>
            </a:extLst>
          </p:cNvPr>
          <p:cNvSpPr/>
          <p:nvPr/>
        </p:nvSpPr>
        <p:spPr>
          <a:xfrm>
            <a:off x="893237" y="3136612"/>
            <a:ext cx="2687361" cy="584775"/>
          </a:xfrm>
          <a:prstGeom prst="rect">
            <a:avLst/>
          </a:prstGeom>
        </p:spPr>
        <p:txBody>
          <a:bodyPr wrap="square">
            <a:spAutoFit/>
          </a:bodyPr>
          <a:lstStyle/>
          <a:p>
            <a:pPr algn="just"/>
            <a:r>
              <a:rPr lang="en-US" altLang="zh-TW" sz="1600" dirty="0">
                <a:solidFill>
                  <a:srgbClr val="0000FF"/>
                </a:solidFill>
              </a:rPr>
              <a:t>Bitcoin XT </a:t>
            </a:r>
            <a:r>
              <a:rPr lang="en-US" altLang="zh-TW" sz="1600" dirty="0"/>
              <a:t>was one of the first notable hard forks of bitcoin.</a:t>
            </a:r>
            <a:endParaRPr lang="zh-TW" altLang="en-US" sz="1600" dirty="0"/>
          </a:p>
        </p:txBody>
      </p:sp>
      <p:sp>
        <p:nvSpPr>
          <p:cNvPr id="25" name="矩形 24">
            <a:extLst>
              <a:ext uri="{FF2B5EF4-FFF2-40B4-BE49-F238E27FC236}">
                <a16:creationId xmlns:a16="http://schemas.microsoft.com/office/drawing/2014/main" id="{946075CD-A9F8-44B0-A242-2A835C578628}"/>
              </a:ext>
            </a:extLst>
          </p:cNvPr>
          <p:cNvSpPr/>
          <p:nvPr/>
        </p:nvSpPr>
        <p:spPr>
          <a:xfrm>
            <a:off x="6096000" y="236359"/>
            <a:ext cx="5513981" cy="338554"/>
          </a:xfrm>
          <a:prstGeom prst="rect">
            <a:avLst/>
          </a:prstGeom>
        </p:spPr>
        <p:txBody>
          <a:bodyPr wrap="square">
            <a:spAutoFit/>
          </a:bodyPr>
          <a:lstStyle/>
          <a:p>
            <a:r>
              <a:rPr lang="zh-TW" altLang="en-US" sz="1600" dirty="0">
                <a:hlinkClick r:id="rId4"/>
              </a:rPr>
              <a:t>https://www.investopedia.com/tech/history-bitcoin-hard-forks/</a:t>
            </a:r>
            <a:endParaRPr lang="zh-TW" altLang="en-US" sz="1600" dirty="0"/>
          </a:p>
        </p:txBody>
      </p:sp>
    </p:spTree>
    <p:extLst>
      <p:ext uri="{BB962C8B-B14F-4D97-AF65-F5344CB8AC3E}">
        <p14:creationId xmlns:p14="http://schemas.microsoft.com/office/powerpoint/2010/main" val="33091299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E28140-5C52-4836-8B2F-D8355EF70572}"/>
              </a:ext>
            </a:extLst>
          </p:cNvPr>
          <p:cNvSpPr>
            <a:spLocks noGrp="1"/>
          </p:cNvSpPr>
          <p:nvPr>
            <p:ph type="title"/>
          </p:nvPr>
        </p:nvSpPr>
        <p:spPr/>
        <p:txBody>
          <a:bodyPr/>
          <a:lstStyle/>
          <a:p>
            <a:r>
              <a:rPr lang="en-US" altLang="zh-TW" dirty="0">
                <a:solidFill>
                  <a:srgbClr val="0070C0"/>
                </a:solidFill>
              </a:rPr>
              <a:t>Soft Forks</a:t>
            </a:r>
            <a:endParaRPr lang="zh-TW" altLang="en-US" dirty="0">
              <a:solidFill>
                <a:srgbClr val="0070C0"/>
              </a:solidFill>
            </a:endParaRPr>
          </a:p>
        </p:txBody>
      </p:sp>
      <p:sp>
        <p:nvSpPr>
          <p:cNvPr id="3" name="內容版面配置區 2">
            <a:extLst>
              <a:ext uri="{FF2B5EF4-FFF2-40B4-BE49-F238E27FC236}">
                <a16:creationId xmlns:a16="http://schemas.microsoft.com/office/drawing/2014/main" id="{DA7D4DFC-EC37-455F-A4BB-1DA2B9FAA5E1}"/>
              </a:ext>
            </a:extLst>
          </p:cNvPr>
          <p:cNvSpPr>
            <a:spLocks noGrp="1"/>
          </p:cNvSpPr>
          <p:nvPr>
            <p:ph idx="1"/>
          </p:nvPr>
        </p:nvSpPr>
        <p:spPr>
          <a:xfrm>
            <a:off x="838200" y="1381328"/>
            <a:ext cx="10515600" cy="4975022"/>
          </a:xfrm>
        </p:spPr>
        <p:txBody>
          <a:bodyPr>
            <a:normAutofit lnSpcReduction="10000"/>
          </a:bodyPr>
          <a:lstStyle/>
          <a:p>
            <a:pPr algn="just">
              <a:lnSpc>
                <a:spcPct val="100000"/>
              </a:lnSpc>
              <a:spcBef>
                <a:spcPts val="600"/>
              </a:spcBef>
            </a:pPr>
            <a:r>
              <a:rPr lang="en-US" altLang="zh-TW" dirty="0"/>
              <a:t>Not all consensus rule changes cause a hard fork. Only consensus changes that are forward-incompatible cause a (hard) fork.</a:t>
            </a:r>
          </a:p>
          <a:p>
            <a:pPr lvl="1" algn="just">
              <a:lnSpc>
                <a:spcPct val="100000"/>
              </a:lnSpc>
              <a:spcBef>
                <a:spcPts val="1200"/>
              </a:spcBef>
            </a:pPr>
            <a:r>
              <a:rPr lang="en-US" altLang="zh-TW" dirty="0"/>
              <a:t>If the change is implemented in such a way that an unmodified client still sees the transaction or block as valid under the previous rules, the change can happen without a fork.</a:t>
            </a:r>
          </a:p>
          <a:p>
            <a:pPr lvl="1" algn="just">
              <a:lnSpc>
                <a:spcPct val="100000"/>
              </a:lnSpc>
              <a:spcBef>
                <a:spcPts val="600"/>
              </a:spcBef>
            </a:pPr>
            <a:r>
              <a:rPr lang="en-US" altLang="zh-TW" dirty="0"/>
              <a:t>The term soft fork was introduced to distinguish this upgrade method from a “hard fork.” In practice, </a:t>
            </a:r>
            <a:r>
              <a:rPr lang="en-US" altLang="zh-TW" dirty="0">
                <a:solidFill>
                  <a:srgbClr val="0000FF"/>
                </a:solidFill>
              </a:rPr>
              <a:t>a soft fork is not a fork at all</a:t>
            </a:r>
            <a:r>
              <a:rPr lang="en-US" altLang="zh-TW" dirty="0"/>
              <a:t>.</a:t>
            </a:r>
          </a:p>
          <a:p>
            <a:pPr lvl="1" algn="just">
              <a:lnSpc>
                <a:spcPct val="100000"/>
              </a:lnSpc>
              <a:spcBef>
                <a:spcPts val="600"/>
              </a:spcBef>
            </a:pPr>
            <a:r>
              <a:rPr lang="en-US" altLang="zh-TW" dirty="0"/>
              <a:t>A </a:t>
            </a:r>
            <a:r>
              <a:rPr lang="en-US" altLang="zh-TW" dirty="0">
                <a:solidFill>
                  <a:srgbClr val="FF0000"/>
                </a:solidFill>
              </a:rPr>
              <a:t>soft fork is a forward-compatible change to the consensus rules </a:t>
            </a:r>
            <a:r>
              <a:rPr lang="en-US" altLang="zh-TW" dirty="0"/>
              <a:t>that allows un-upgraded clients to continue to operate in consensus with the new rules.</a:t>
            </a:r>
          </a:p>
          <a:p>
            <a:pPr lvl="1" algn="just">
              <a:lnSpc>
                <a:spcPct val="100000"/>
              </a:lnSpc>
              <a:spcBef>
                <a:spcPts val="600"/>
              </a:spcBef>
            </a:pPr>
            <a:r>
              <a:rPr lang="en-US" altLang="zh-TW" dirty="0">
                <a:solidFill>
                  <a:srgbClr val="0070C0"/>
                </a:solidFill>
              </a:rPr>
              <a:t>Soft fork upgrades can only be used to constrain the consensus rules, not to expand them</a:t>
            </a:r>
            <a:r>
              <a:rPr lang="en-US" altLang="zh-TW" dirty="0"/>
              <a:t>. In order to be forward compatible, transactions and blocks created under the new rules must be valid under the old rules too, but not vice versa.</a:t>
            </a:r>
          </a:p>
          <a:p>
            <a:pPr lvl="1"/>
            <a:endParaRPr lang="zh-TW" altLang="en-US" dirty="0"/>
          </a:p>
        </p:txBody>
      </p:sp>
      <p:sp>
        <p:nvSpPr>
          <p:cNvPr id="4" name="投影片編號版面配置區 3">
            <a:extLst>
              <a:ext uri="{FF2B5EF4-FFF2-40B4-BE49-F238E27FC236}">
                <a16:creationId xmlns:a16="http://schemas.microsoft.com/office/drawing/2014/main" id="{422E955C-C20E-4FC1-AC17-7F524123FBD4}"/>
              </a:ext>
            </a:extLst>
          </p:cNvPr>
          <p:cNvSpPr>
            <a:spLocks noGrp="1"/>
          </p:cNvSpPr>
          <p:nvPr>
            <p:ph type="sldNum" sz="quarter" idx="12"/>
          </p:nvPr>
        </p:nvSpPr>
        <p:spPr/>
        <p:txBody>
          <a:bodyPr/>
          <a:lstStyle/>
          <a:p>
            <a:fld id="{8C04AE96-B1B9-4ED2-B3ED-30B2680CEC7B}" type="slidenum">
              <a:rPr lang="zh-TW" altLang="en-US" smtClean="0"/>
              <a:pPr/>
              <a:t>44</a:t>
            </a:fld>
            <a:endParaRPr lang="zh-TW" altLang="en-US"/>
          </a:p>
        </p:txBody>
      </p:sp>
    </p:spTree>
    <p:extLst>
      <p:ext uri="{BB962C8B-B14F-4D97-AF65-F5344CB8AC3E}">
        <p14:creationId xmlns:p14="http://schemas.microsoft.com/office/powerpoint/2010/main" val="1137793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內容版面配置區 9">
            <a:extLst>
              <a:ext uri="{FF2B5EF4-FFF2-40B4-BE49-F238E27FC236}">
                <a16:creationId xmlns:a16="http://schemas.microsoft.com/office/drawing/2014/main" id="{23145D34-E334-461C-A7B7-9B1FBFF53FA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061" b="57926"/>
          <a:stretch/>
        </p:blipFill>
        <p:spPr>
          <a:xfrm>
            <a:off x="838199" y="1996939"/>
            <a:ext cx="4910611" cy="4359411"/>
          </a:xfrm>
        </p:spPr>
      </p:pic>
      <p:pic>
        <p:nvPicPr>
          <p:cNvPr id="12" name="內容版面配置區 9">
            <a:extLst>
              <a:ext uri="{FF2B5EF4-FFF2-40B4-BE49-F238E27FC236}">
                <a16:creationId xmlns:a16="http://schemas.microsoft.com/office/drawing/2014/main" id="{787D9F2B-ED19-48FF-AE74-9B501FCBA0E2}"/>
              </a:ext>
            </a:extLst>
          </p:cNvPr>
          <p:cNvPicPr>
            <a:picLocks noChangeAspect="1"/>
          </p:cNvPicPr>
          <p:nvPr/>
        </p:nvPicPr>
        <p:blipFill rotWithShape="1">
          <a:blip r:embed="rId2">
            <a:extLst>
              <a:ext uri="{28A0092B-C50C-407E-A947-70E740481C1C}">
                <a14:useLocalDpi xmlns:a14="http://schemas.microsoft.com/office/drawing/2010/main" val="0"/>
              </a:ext>
            </a:extLst>
          </a:blip>
          <a:srcRect t="41664" r="5091" b="4899"/>
          <a:stretch/>
        </p:blipFill>
        <p:spPr>
          <a:xfrm>
            <a:off x="5823239" y="819574"/>
            <a:ext cx="5619335" cy="5536776"/>
          </a:xfrm>
          <a:prstGeom prst="rect">
            <a:avLst/>
          </a:prstGeom>
        </p:spPr>
      </p:pic>
      <p:sp>
        <p:nvSpPr>
          <p:cNvPr id="2" name="標題 1">
            <a:extLst>
              <a:ext uri="{FF2B5EF4-FFF2-40B4-BE49-F238E27FC236}">
                <a16:creationId xmlns:a16="http://schemas.microsoft.com/office/drawing/2014/main" id="{1B5896A4-9278-4C1F-A103-041E932F3360}"/>
              </a:ext>
            </a:extLst>
          </p:cNvPr>
          <p:cNvSpPr>
            <a:spLocks noGrp="1"/>
          </p:cNvSpPr>
          <p:nvPr>
            <p:ph type="title"/>
          </p:nvPr>
        </p:nvSpPr>
        <p:spPr>
          <a:xfrm>
            <a:off x="838200" y="365126"/>
            <a:ext cx="6593958" cy="751294"/>
          </a:xfrm>
        </p:spPr>
        <p:txBody>
          <a:bodyPr/>
          <a:lstStyle/>
          <a:p>
            <a:r>
              <a:rPr lang="en-US" altLang="zh-TW" dirty="0"/>
              <a:t>Ref. Bitcoin Consensus Forks</a:t>
            </a:r>
            <a:endParaRPr lang="zh-TW" altLang="en-US" dirty="0"/>
          </a:p>
        </p:txBody>
      </p:sp>
      <p:sp>
        <p:nvSpPr>
          <p:cNvPr id="4" name="投影片編號版面配置區 3">
            <a:extLst>
              <a:ext uri="{FF2B5EF4-FFF2-40B4-BE49-F238E27FC236}">
                <a16:creationId xmlns:a16="http://schemas.microsoft.com/office/drawing/2014/main" id="{C81ADDE2-E41D-4187-8A02-40DD61C17B85}"/>
              </a:ext>
            </a:extLst>
          </p:cNvPr>
          <p:cNvSpPr>
            <a:spLocks noGrp="1"/>
          </p:cNvSpPr>
          <p:nvPr>
            <p:ph type="sldNum" sz="quarter" idx="12"/>
          </p:nvPr>
        </p:nvSpPr>
        <p:spPr/>
        <p:txBody>
          <a:bodyPr/>
          <a:lstStyle/>
          <a:p>
            <a:fld id="{8C04AE96-B1B9-4ED2-B3ED-30B2680CEC7B}" type="slidenum">
              <a:rPr lang="zh-TW" altLang="en-US" smtClean="0"/>
              <a:pPr/>
              <a:t>45</a:t>
            </a:fld>
            <a:endParaRPr lang="zh-TW" altLang="en-US" dirty="0"/>
          </a:p>
        </p:txBody>
      </p:sp>
      <p:sp>
        <p:nvSpPr>
          <p:cNvPr id="11" name="矩形 10">
            <a:extLst>
              <a:ext uri="{FF2B5EF4-FFF2-40B4-BE49-F238E27FC236}">
                <a16:creationId xmlns:a16="http://schemas.microsoft.com/office/drawing/2014/main" id="{5FD1354E-A201-428B-A576-458C128A5177}"/>
              </a:ext>
            </a:extLst>
          </p:cNvPr>
          <p:cNvSpPr/>
          <p:nvPr/>
        </p:nvSpPr>
        <p:spPr>
          <a:xfrm>
            <a:off x="912628" y="1116420"/>
            <a:ext cx="6094228" cy="584775"/>
          </a:xfrm>
          <a:prstGeom prst="rect">
            <a:avLst/>
          </a:prstGeom>
        </p:spPr>
        <p:txBody>
          <a:bodyPr wrap="square">
            <a:spAutoFit/>
          </a:bodyPr>
          <a:lstStyle/>
          <a:p>
            <a:r>
              <a:rPr lang="zh-TW" altLang="en-US" sz="1600" dirty="0">
                <a:hlinkClick r:id="rId3"/>
              </a:rPr>
              <a:t>https://www.reddit.com/r/btc/comments/e1p3ki/a_map_of_the_main_consensus_forks_of_bitcoin/</a:t>
            </a:r>
            <a:endParaRPr lang="zh-TW" altLang="en-US" sz="1600" dirty="0"/>
          </a:p>
        </p:txBody>
      </p:sp>
      <p:sp>
        <p:nvSpPr>
          <p:cNvPr id="13" name="矩形 12">
            <a:extLst>
              <a:ext uri="{FF2B5EF4-FFF2-40B4-BE49-F238E27FC236}">
                <a16:creationId xmlns:a16="http://schemas.microsoft.com/office/drawing/2014/main" id="{B37FE870-B7C1-4674-AB2B-B3FD36162990}"/>
              </a:ext>
            </a:extLst>
          </p:cNvPr>
          <p:cNvSpPr/>
          <p:nvPr/>
        </p:nvSpPr>
        <p:spPr>
          <a:xfrm>
            <a:off x="5197056" y="5603080"/>
            <a:ext cx="551754" cy="276999"/>
          </a:xfrm>
          <a:prstGeom prst="rect">
            <a:avLst/>
          </a:prstGeom>
        </p:spPr>
        <p:txBody>
          <a:bodyPr wrap="none">
            <a:spAutoFit/>
          </a:bodyPr>
          <a:lstStyle/>
          <a:p>
            <a:r>
              <a:rPr lang="en-US" altLang="zh-TW" sz="1200" dirty="0">
                <a:solidFill>
                  <a:srgbClr val="0070C0"/>
                </a:solidFill>
                <a:latin typeface="TimesNewRomanPSMT"/>
              </a:rPr>
              <a:t>BIP-9</a:t>
            </a:r>
            <a:endParaRPr lang="zh-TW" altLang="en-US" sz="1200" dirty="0">
              <a:solidFill>
                <a:srgbClr val="0070C0"/>
              </a:solidFill>
            </a:endParaRPr>
          </a:p>
        </p:txBody>
      </p:sp>
      <p:sp>
        <p:nvSpPr>
          <p:cNvPr id="3" name="右大括弧 2">
            <a:extLst>
              <a:ext uri="{FF2B5EF4-FFF2-40B4-BE49-F238E27FC236}">
                <a16:creationId xmlns:a16="http://schemas.microsoft.com/office/drawing/2014/main" id="{80C86B3F-E5C9-4EE6-83E6-3351111D3BB7}"/>
              </a:ext>
            </a:extLst>
          </p:cNvPr>
          <p:cNvSpPr/>
          <p:nvPr/>
        </p:nvSpPr>
        <p:spPr>
          <a:xfrm rot="5400000">
            <a:off x="2914721" y="6184896"/>
            <a:ext cx="97080" cy="482300"/>
          </a:xfrm>
          <a:prstGeom prst="rightBrace">
            <a:avLst>
              <a:gd name="adj1" fmla="val 24257"/>
              <a:gd name="adj2" fmla="val 50000"/>
            </a:avLst>
          </a:pr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9" name="右大括弧 8">
            <a:extLst>
              <a:ext uri="{FF2B5EF4-FFF2-40B4-BE49-F238E27FC236}">
                <a16:creationId xmlns:a16="http://schemas.microsoft.com/office/drawing/2014/main" id="{9BAAD007-45C0-4911-B8F6-EC8886169A5D}"/>
              </a:ext>
            </a:extLst>
          </p:cNvPr>
          <p:cNvSpPr/>
          <p:nvPr/>
        </p:nvSpPr>
        <p:spPr>
          <a:xfrm rot="16200000" flipV="1">
            <a:off x="8906526" y="517911"/>
            <a:ext cx="97080" cy="482300"/>
          </a:xfrm>
          <a:prstGeom prst="rightBrace">
            <a:avLst>
              <a:gd name="adj1" fmla="val 24257"/>
              <a:gd name="adj2" fmla="val 50000"/>
            </a:avLst>
          </a:pr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 name="手繪多邊形: 圖案 4">
            <a:extLst>
              <a:ext uri="{FF2B5EF4-FFF2-40B4-BE49-F238E27FC236}">
                <a16:creationId xmlns:a16="http://schemas.microsoft.com/office/drawing/2014/main" id="{2EA53C32-98B2-4525-BFB1-E42A6E634007}"/>
              </a:ext>
            </a:extLst>
          </p:cNvPr>
          <p:cNvSpPr/>
          <p:nvPr/>
        </p:nvSpPr>
        <p:spPr>
          <a:xfrm>
            <a:off x="2962656" y="539497"/>
            <a:ext cx="5998464" cy="6044184"/>
          </a:xfrm>
          <a:custGeom>
            <a:avLst/>
            <a:gdLst>
              <a:gd name="connsiteX0" fmla="*/ 0 w 5998464"/>
              <a:gd name="connsiteY0" fmla="*/ 5916168 h 6025896"/>
              <a:gd name="connsiteX1" fmla="*/ 0 w 5998464"/>
              <a:gd name="connsiteY1" fmla="*/ 6025896 h 6025896"/>
              <a:gd name="connsiteX2" fmla="*/ 2898648 w 5998464"/>
              <a:gd name="connsiteY2" fmla="*/ 6025896 h 6025896"/>
              <a:gd name="connsiteX3" fmla="*/ 2898648 w 5998464"/>
              <a:gd name="connsiteY3" fmla="*/ 5769864 h 6025896"/>
              <a:gd name="connsiteX4" fmla="*/ 2898648 w 5998464"/>
              <a:gd name="connsiteY4" fmla="*/ 2450592 h 6025896"/>
              <a:gd name="connsiteX5" fmla="*/ 5349240 w 5998464"/>
              <a:gd name="connsiteY5" fmla="*/ 0 h 6025896"/>
              <a:gd name="connsiteX6" fmla="*/ 5998464 w 5998464"/>
              <a:gd name="connsiteY6" fmla="*/ 0 h 6025896"/>
              <a:gd name="connsiteX7" fmla="*/ 5998464 w 5998464"/>
              <a:gd name="connsiteY7" fmla="*/ 91440 h 6025896"/>
              <a:gd name="connsiteX0" fmla="*/ 0 w 5998464"/>
              <a:gd name="connsiteY0" fmla="*/ 5916168 h 6025896"/>
              <a:gd name="connsiteX1" fmla="*/ 0 w 5998464"/>
              <a:gd name="connsiteY1" fmla="*/ 6025896 h 6025896"/>
              <a:gd name="connsiteX2" fmla="*/ 2898648 w 5998464"/>
              <a:gd name="connsiteY2" fmla="*/ 6025896 h 6025896"/>
              <a:gd name="connsiteX3" fmla="*/ 2898648 w 5998464"/>
              <a:gd name="connsiteY3" fmla="*/ 5769864 h 6025896"/>
              <a:gd name="connsiteX4" fmla="*/ 2898648 w 5998464"/>
              <a:gd name="connsiteY4" fmla="*/ 2450592 h 6025896"/>
              <a:gd name="connsiteX5" fmla="*/ 5349240 w 5998464"/>
              <a:gd name="connsiteY5" fmla="*/ 0 h 6025896"/>
              <a:gd name="connsiteX6" fmla="*/ 5998464 w 5998464"/>
              <a:gd name="connsiteY6" fmla="*/ 0 h 6025896"/>
              <a:gd name="connsiteX7" fmla="*/ 5998464 w 5998464"/>
              <a:gd name="connsiteY7" fmla="*/ 186255 h 602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98464" h="6025896">
                <a:moveTo>
                  <a:pt x="0" y="5916168"/>
                </a:moveTo>
                <a:lnTo>
                  <a:pt x="0" y="6025896"/>
                </a:lnTo>
                <a:lnTo>
                  <a:pt x="2898648" y="6025896"/>
                </a:lnTo>
                <a:lnTo>
                  <a:pt x="2898648" y="5769864"/>
                </a:lnTo>
                <a:lnTo>
                  <a:pt x="2898648" y="2450592"/>
                </a:lnTo>
                <a:lnTo>
                  <a:pt x="5349240" y="0"/>
                </a:lnTo>
                <a:lnTo>
                  <a:pt x="5998464" y="0"/>
                </a:lnTo>
                <a:lnTo>
                  <a:pt x="5998464" y="186255"/>
                </a:lnTo>
              </a:path>
            </a:pathLst>
          </a:custGeom>
          <a:noFill/>
          <a:ln w="19050">
            <a:solidFill>
              <a:srgbClr val="0000FF"/>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775208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2719D8-4F03-4D95-AAB9-A0514BCAB99B}"/>
              </a:ext>
            </a:extLst>
          </p:cNvPr>
          <p:cNvSpPr>
            <a:spLocks noGrp="1"/>
          </p:cNvSpPr>
          <p:nvPr>
            <p:ph type="title"/>
          </p:nvPr>
        </p:nvSpPr>
        <p:spPr/>
        <p:txBody>
          <a:bodyPr/>
          <a:lstStyle/>
          <a:p>
            <a:r>
              <a:rPr lang="en-US" altLang="zh-TW" dirty="0"/>
              <a:t>Ref. Backward vs. Forward Compatibility</a:t>
            </a:r>
            <a:endParaRPr lang="zh-TW" altLang="en-US" dirty="0"/>
          </a:p>
        </p:txBody>
      </p:sp>
      <p:pic>
        <p:nvPicPr>
          <p:cNvPr id="6" name="內容版面配置區 5">
            <a:extLst>
              <a:ext uri="{FF2B5EF4-FFF2-40B4-BE49-F238E27FC236}">
                <a16:creationId xmlns:a16="http://schemas.microsoft.com/office/drawing/2014/main" id="{A058275E-E8A4-493B-8C41-92EC1304DD6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84" r="3100" b="4771"/>
          <a:stretch/>
        </p:blipFill>
        <p:spPr>
          <a:xfrm>
            <a:off x="3530867" y="1306915"/>
            <a:ext cx="5130265" cy="2433467"/>
          </a:xfrm>
        </p:spPr>
      </p:pic>
      <p:sp>
        <p:nvSpPr>
          <p:cNvPr id="4" name="投影片編號版面配置區 3">
            <a:extLst>
              <a:ext uri="{FF2B5EF4-FFF2-40B4-BE49-F238E27FC236}">
                <a16:creationId xmlns:a16="http://schemas.microsoft.com/office/drawing/2014/main" id="{4D07E440-108D-4095-B6DD-BC368D06FD9A}"/>
              </a:ext>
            </a:extLst>
          </p:cNvPr>
          <p:cNvSpPr>
            <a:spLocks noGrp="1"/>
          </p:cNvSpPr>
          <p:nvPr>
            <p:ph type="sldNum" sz="quarter" idx="12"/>
          </p:nvPr>
        </p:nvSpPr>
        <p:spPr/>
        <p:txBody>
          <a:bodyPr/>
          <a:lstStyle/>
          <a:p>
            <a:fld id="{8C04AE96-B1B9-4ED2-B3ED-30B2680CEC7B}" type="slidenum">
              <a:rPr lang="zh-TW" altLang="en-US" smtClean="0"/>
              <a:pPr/>
              <a:t>46</a:t>
            </a:fld>
            <a:endParaRPr lang="zh-TW" altLang="en-US"/>
          </a:p>
        </p:txBody>
      </p:sp>
      <p:sp>
        <p:nvSpPr>
          <p:cNvPr id="7" name="文字方塊 6">
            <a:extLst>
              <a:ext uri="{FF2B5EF4-FFF2-40B4-BE49-F238E27FC236}">
                <a16:creationId xmlns:a16="http://schemas.microsoft.com/office/drawing/2014/main" id="{01F15167-5910-4391-9668-0C2F09139CDD}"/>
              </a:ext>
            </a:extLst>
          </p:cNvPr>
          <p:cNvSpPr txBox="1"/>
          <p:nvPr/>
        </p:nvSpPr>
        <p:spPr>
          <a:xfrm>
            <a:off x="975403" y="4156370"/>
            <a:ext cx="5370896" cy="2031325"/>
          </a:xfrm>
          <a:prstGeom prst="rect">
            <a:avLst/>
          </a:prstGeom>
          <a:noFill/>
        </p:spPr>
        <p:txBody>
          <a:bodyPr wrap="square" rtlCol="0">
            <a:spAutoFit/>
          </a:bodyPr>
          <a:lstStyle/>
          <a:p>
            <a:pPr>
              <a:spcBef>
                <a:spcPts val="1200"/>
              </a:spcBef>
            </a:pPr>
            <a:r>
              <a:rPr lang="en-US" altLang="zh-TW" sz="2400" dirty="0"/>
              <a:t>Q. Is Hard fork backward compatible? No</a:t>
            </a:r>
          </a:p>
          <a:p>
            <a:pPr>
              <a:spcBef>
                <a:spcPts val="600"/>
              </a:spcBef>
            </a:pPr>
            <a:r>
              <a:rPr lang="en-US" altLang="zh-TW" sz="2400" dirty="0"/>
              <a:t>Q. Is Hard fork forward compatible?    No</a:t>
            </a:r>
          </a:p>
          <a:p>
            <a:pPr>
              <a:spcBef>
                <a:spcPts val="2400"/>
              </a:spcBef>
            </a:pPr>
            <a:r>
              <a:rPr lang="en-US" altLang="zh-TW" sz="2400" dirty="0"/>
              <a:t>Q. Is Soft fork backward compatible?  Yes</a:t>
            </a:r>
          </a:p>
          <a:p>
            <a:pPr>
              <a:spcBef>
                <a:spcPts val="600"/>
              </a:spcBef>
            </a:pPr>
            <a:r>
              <a:rPr lang="en-US" altLang="zh-TW" sz="2400" dirty="0"/>
              <a:t>Q. Is Soft fork forward compatible?     Yes</a:t>
            </a:r>
            <a:endParaRPr lang="zh-TW" altLang="en-US" sz="2400" dirty="0"/>
          </a:p>
        </p:txBody>
      </p:sp>
      <p:sp>
        <p:nvSpPr>
          <p:cNvPr id="8" name="橢圓 7">
            <a:extLst>
              <a:ext uri="{FF2B5EF4-FFF2-40B4-BE49-F238E27FC236}">
                <a16:creationId xmlns:a16="http://schemas.microsoft.com/office/drawing/2014/main" id="{FF9F4E13-6FE8-4ED6-BF42-7F19945BA2DF}"/>
              </a:ext>
            </a:extLst>
          </p:cNvPr>
          <p:cNvSpPr/>
          <p:nvPr/>
        </p:nvSpPr>
        <p:spPr>
          <a:xfrm>
            <a:off x="10124020" y="4424239"/>
            <a:ext cx="1010653" cy="59676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zh-TW" dirty="0">
                <a:solidFill>
                  <a:schemeClr val="tx1"/>
                </a:solidFill>
              </a:rPr>
              <a:t>V1 Node</a:t>
            </a:r>
            <a:endParaRPr lang="zh-TW" altLang="en-US" dirty="0">
              <a:solidFill>
                <a:schemeClr val="tx1"/>
              </a:solidFill>
            </a:endParaRPr>
          </a:p>
        </p:txBody>
      </p:sp>
      <p:sp>
        <p:nvSpPr>
          <p:cNvPr id="9" name="橢圓 8">
            <a:extLst>
              <a:ext uri="{FF2B5EF4-FFF2-40B4-BE49-F238E27FC236}">
                <a16:creationId xmlns:a16="http://schemas.microsoft.com/office/drawing/2014/main" id="{BEF9494D-26BD-4142-8D6C-F4F43C8681C4}"/>
              </a:ext>
            </a:extLst>
          </p:cNvPr>
          <p:cNvSpPr/>
          <p:nvPr/>
        </p:nvSpPr>
        <p:spPr>
          <a:xfrm>
            <a:off x="7313254" y="4424239"/>
            <a:ext cx="1010653" cy="596767"/>
          </a:xfrm>
          <a:prstGeom prst="ellipse">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zh-TW" dirty="0">
                <a:solidFill>
                  <a:schemeClr val="tx1"/>
                </a:solidFill>
              </a:rPr>
              <a:t>V2 Node</a:t>
            </a:r>
            <a:endParaRPr lang="zh-TW" altLang="en-US" dirty="0">
              <a:solidFill>
                <a:schemeClr val="tx1"/>
              </a:solidFill>
            </a:endParaRPr>
          </a:p>
        </p:txBody>
      </p:sp>
      <p:sp>
        <p:nvSpPr>
          <p:cNvPr id="10" name="文字方塊 9">
            <a:extLst>
              <a:ext uri="{FF2B5EF4-FFF2-40B4-BE49-F238E27FC236}">
                <a16:creationId xmlns:a16="http://schemas.microsoft.com/office/drawing/2014/main" id="{D0A7FB82-2626-48C3-AC56-2F4D38B5E077}"/>
              </a:ext>
            </a:extLst>
          </p:cNvPr>
          <p:cNvSpPr txBox="1"/>
          <p:nvPr/>
        </p:nvSpPr>
        <p:spPr>
          <a:xfrm>
            <a:off x="7274754" y="4083782"/>
            <a:ext cx="1100109" cy="369332"/>
          </a:xfrm>
          <a:prstGeom prst="rect">
            <a:avLst/>
          </a:prstGeom>
          <a:noFill/>
        </p:spPr>
        <p:txBody>
          <a:bodyPr wrap="none" rtlCol="0">
            <a:spAutoFit/>
          </a:bodyPr>
          <a:lstStyle/>
          <a:p>
            <a:r>
              <a:rPr lang="en-US" altLang="zh-TW" dirty="0"/>
              <a:t>Hard Fork</a:t>
            </a:r>
            <a:endParaRPr lang="zh-TW" altLang="en-US" dirty="0"/>
          </a:p>
        </p:txBody>
      </p:sp>
      <p:sp>
        <p:nvSpPr>
          <p:cNvPr id="11" name="文字方塊 10">
            <a:extLst>
              <a:ext uri="{FF2B5EF4-FFF2-40B4-BE49-F238E27FC236}">
                <a16:creationId xmlns:a16="http://schemas.microsoft.com/office/drawing/2014/main" id="{46ED6AEB-C484-423C-8DB3-42EBF361AACD}"/>
              </a:ext>
            </a:extLst>
          </p:cNvPr>
          <p:cNvSpPr txBox="1"/>
          <p:nvPr/>
        </p:nvSpPr>
        <p:spPr>
          <a:xfrm>
            <a:off x="8883714" y="4112701"/>
            <a:ext cx="774058" cy="369332"/>
          </a:xfrm>
          <a:prstGeom prst="rect">
            <a:avLst/>
          </a:prstGeom>
          <a:noFill/>
          <a:ln>
            <a:solidFill>
              <a:schemeClr val="tx1"/>
            </a:solidFill>
          </a:ln>
        </p:spPr>
        <p:txBody>
          <a:bodyPr wrap="none" rtlCol="0">
            <a:spAutoFit/>
          </a:bodyPr>
          <a:lstStyle/>
          <a:p>
            <a:r>
              <a:rPr lang="en-US" altLang="zh-TW" dirty="0"/>
              <a:t>Blocks</a:t>
            </a:r>
            <a:endParaRPr lang="zh-TW" altLang="en-US" dirty="0"/>
          </a:p>
        </p:txBody>
      </p:sp>
      <p:cxnSp>
        <p:nvCxnSpPr>
          <p:cNvPr id="13" name="直線單箭頭接點 12">
            <a:extLst>
              <a:ext uri="{FF2B5EF4-FFF2-40B4-BE49-F238E27FC236}">
                <a16:creationId xmlns:a16="http://schemas.microsoft.com/office/drawing/2014/main" id="{74157816-58E3-40B4-A2C7-62633D37BBC7}"/>
              </a:ext>
            </a:extLst>
          </p:cNvPr>
          <p:cNvCxnSpPr>
            <a:stCxn id="9" idx="6"/>
            <a:endCxn id="8" idx="2"/>
          </p:cNvCxnSpPr>
          <p:nvPr/>
        </p:nvCxnSpPr>
        <p:spPr>
          <a:xfrm>
            <a:off x="8323907" y="4722623"/>
            <a:ext cx="1800113"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乘號 13">
            <a:extLst>
              <a:ext uri="{FF2B5EF4-FFF2-40B4-BE49-F238E27FC236}">
                <a16:creationId xmlns:a16="http://schemas.microsoft.com/office/drawing/2014/main" id="{3375FD9E-ECAF-437A-97BD-65FA67FA487D}"/>
              </a:ext>
            </a:extLst>
          </p:cNvPr>
          <p:cNvSpPr/>
          <p:nvPr/>
        </p:nvSpPr>
        <p:spPr>
          <a:xfrm>
            <a:off x="8972362" y="4438330"/>
            <a:ext cx="596763" cy="596763"/>
          </a:xfrm>
          <a:prstGeom prst="mathMultiply">
            <a:avLst>
              <a:gd name="adj1" fmla="val 1061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id="{54E331AF-E732-4526-893E-B695894F6BFA}"/>
              </a:ext>
            </a:extLst>
          </p:cNvPr>
          <p:cNvSpPr/>
          <p:nvPr/>
        </p:nvSpPr>
        <p:spPr>
          <a:xfrm>
            <a:off x="10124020" y="5622898"/>
            <a:ext cx="1010653" cy="596767"/>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zh-TW" dirty="0">
                <a:solidFill>
                  <a:schemeClr val="tx1"/>
                </a:solidFill>
              </a:rPr>
              <a:t>V1 Node</a:t>
            </a:r>
            <a:endParaRPr lang="zh-TW" altLang="en-US" dirty="0">
              <a:solidFill>
                <a:schemeClr val="tx1"/>
              </a:solidFill>
            </a:endParaRPr>
          </a:p>
        </p:txBody>
      </p:sp>
      <p:sp>
        <p:nvSpPr>
          <p:cNvPr id="16" name="橢圓 15">
            <a:extLst>
              <a:ext uri="{FF2B5EF4-FFF2-40B4-BE49-F238E27FC236}">
                <a16:creationId xmlns:a16="http://schemas.microsoft.com/office/drawing/2014/main" id="{789E99E2-4853-4599-B076-A4C6FE145AD8}"/>
              </a:ext>
            </a:extLst>
          </p:cNvPr>
          <p:cNvSpPr/>
          <p:nvPr/>
        </p:nvSpPr>
        <p:spPr>
          <a:xfrm>
            <a:off x="7313254" y="5622898"/>
            <a:ext cx="1010653" cy="596767"/>
          </a:xfrm>
          <a:prstGeom prst="ellipse">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zh-TW" dirty="0">
                <a:solidFill>
                  <a:schemeClr val="tx1"/>
                </a:solidFill>
              </a:rPr>
              <a:t>V2 Node</a:t>
            </a:r>
            <a:endParaRPr lang="zh-TW" altLang="en-US" dirty="0">
              <a:solidFill>
                <a:schemeClr val="tx1"/>
              </a:solidFill>
            </a:endParaRPr>
          </a:p>
        </p:txBody>
      </p:sp>
      <p:sp>
        <p:nvSpPr>
          <p:cNvPr id="17" name="文字方塊 16">
            <a:extLst>
              <a:ext uri="{FF2B5EF4-FFF2-40B4-BE49-F238E27FC236}">
                <a16:creationId xmlns:a16="http://schemas.microsoft.com/office/drawing/2014/main" id="{F071197C-C96D-4EF1-8A68-AE463FBD75E8}"/>
              </a:ext>
            </a:extLst>
          </p:cNvPr>
          <p:cNvSpPr txBox="1"/>
          <p:nvPr/>
        </p:nvSpPr>
        <p:spPr>
          <a:xfrm>
            <a:off x="7274754" y="5292066"/>
            <a:ext cx="1021498" cy="369332"/>
          </a:xfrm>
          <a:prstGeom prst="rect">
            <a:avLst/>
          </a:prstGeom>
          <a:noFill/>
        </p:spPr>
        <p:txBody>
          <a:bodyPr wrap="none" rtlCol="0">
            <a:spAutoFit/>
          </a:bodyPr>
          <a:lstStyle/>
          <a:p>
            <a:r>
              <a:rPr lang="en-US" altLang="zh-TW" dirty="0"/>
              <a:t>Soft Fork</a:t>
            </a:r>
            <a:endParaRPr lang="zh-TW" altLang="en-US" dirty="0"/>
          </a:p>
        </p:txBody>
      </p:sp>
      <p:sp>
        <p:nvSpPr>
          <p:cNvPr id="18" name="文字方塊 17">
            <a:extLst>
              <a:ext uri="{FF2B5EF4-FFF2-40B4-BE49-F238E27FC236}">
                <a16:creationId xmlns:a16="http://schemas.microsoft.com/office/drawing/2014/main" id="{A784576F-0C20-4F8D-9D95-D4BBF92A7837}"/>
              </a:ext>
            </a:extLst>
          </p:cNvPr>
          <p:cNvSpPr txBox="1"/>
          <p:nvPr/>
        </p:nvSpPr>
        <p:spPr>
          <a:xfrm>
            <a:off x="8883714" y="5311360"/>
            <a:ext cx="774058" cy="369332"/>
          </a:xfrm>
          <a:prstGeom prst="rect">
            <a:avLst/>
          </a:prstGeom>
          <a:noFill/>
          <a:ln>
            <a:solidFill>
              <a:schemeClr val="tx1"/>
            </a:solidFill>
          </a:ln>
        </p:spPr>
        <p:txBody>
          <a:bodyPr wrap="none" rtlCol="0">
            <a:spAutoFit/>
          </a:bodyPr>
          <a:lstStyle/>
          <a:p>
            <a:r>
              <a:rPr lang="en-US" altLang="zh-TW" dirty="0"/>
              <a:t>Blocks</a:t>
            </a:r>
            <a:endParaRPr lang="zh-TW" altLang="en-US" dirty="0"/>
          </a:p>
        </p:txBody>
      </p:sp>
      <p:cxnSp>
        <p:nvCxnSpPr>
          <p:cNvPr id="19" name="直線單箭頭接點 18">
            <a:extLst>
              <a:ext uri="{FF2B5EF4-FFF2-40B4-BE49-F238E27FC236}">
                <a16:creationId xmlns:a16="http://schemas.microsoft.com/office/drawing/2014/main" id="{D0DB2C60-AED9-4368-BEC8-1E3DBB8505E2}"/>
              </a:ext>
            </a:extLst>
          </p:cNvPr>
          <p:cNvCxnSpPr>
            <a:stCxn id="16" idx="6"/>
            <a:endCxn id="15" idx="2"/>
          </p:cNvCxnSpPr>
          <p:nvPr/>
        </p:nvCxnSpPr>
        <p:spPr>
          <a:xfrm>
            <a:off x="8323907" y="5921282"/>
            <a:ext cx="1800113"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1AA09700-77DD-4C1D-B7BB-4599C8ED8793}"/>
              </a:ext>
            </a:extLst>
          </p:cNvPr>
          <p:cNvSpPr txBox="1"/>
          <p:nvPr/>
        </p:nvSpPr>
        <p:spPr>
          <a:xfrm>
            <a:off x="9029074" y="5622898"/>
            <a:ext cx="628698" cy="769441"/>
          </a:xfrm>
          <a:prstGeom prst="rect">
            <a:avLst/>
          </a:prstGeom>
          <a:noFill/>
        </p:spPr>
        <p:txBody>
          <a:bodyPr wrap="none" rtlCol="0">
            <a:spAutoFit/>
          </a:bodyPr>
          <a:lstStyle/>
          <a:p>
            <a:r>
              <a:rPr lang="zh-TW" altLang="en-US" sz="4400" dirty="0">
                <a:solidFill>
                  <a:srgbClr val="0000FF"/>
                </a:solidFill>
                <a:latin typeface="+mn-ea"/>
                <a:sym typeface="Wingdings" panose="05000000000000000000" pitchFamily="2" charset="2"/>
              </a:rPr>
              <a:t></a:t>
            </a:r>
            <a:endParaRPr lang="zh-TW" altLang="en-US" sz="4400" dirty="0">
              <a:solidFill>
                <a:srgbClr val="0000FF"/>
              </a:solidFill>
              <a:latin typeface="+mn-ea"/>
            </a:endParaRPr>
          </a:p>
        </p:txBody>
      </p:sp>
    </p:spTree>
    <p:extLst>
      <p:ext uri="{BB962C8B-B14F-4D97-AF65-F5344CB8AC3E}">
        <p14:creationId xmlns:p14="http://schemas.microsoft.com/office/powerpoint/2010/main" val="1302779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F95DA9-BFC3-4FFB-B710-A3368C82F586}"/>
              </a:ext>
            </a:extLst>
          </p:cNvPr>
          <p:cNvSpPr>
            <a:spLocks noGrp="1"/>
          </p:cNvSpPr>
          <p:nvPr>
            <p:ph type="title"/>
          </p:nvPr>
        </p:nvSpPr>
        <p:spPr/>
        <p:txBody>
          <a:bodyPr>
            <a:normAutofit/>
          </a:bodyPr>
          <a:lstStyle/>
          <a:p>
            <a:r>
              <a:rPr lang="en-US" altLang="zh-TW" sz="4200" dirty="0"/>
              <a:t>Bitcoin Economics and Currency Creation (2/2)</a:t>
            </a:r>
            <a:endParaRPr lang="zh-TW" altLang="en-US" sz="4200" dirty="0"/>
          </a:p>
        </p:txBody>
      </p:sp>
      <p:pic>
        <p:nvPicPr>
          <p:cNvPr id="5" name="內容版面配置區 4">
            <a:extLst>
              <a:ext uri="{FF2B5EF4-FFF2-40B4-BE49-F238E27FC236}">
                <a16:creationId xmlns:a16="http://schemas.microsoft.com/office/drawing/2014/main" id="{DC89A29D-6474-4F5E-AD45-2504373867BF}"/>
              </a:ext>
            </a:extLst>
          </p:cNvPr>
          <p:cNvPicPr>
            <a:picLocks noGrp="1" noChangeAspect="1"/>
          </p:cNvPicPr>
          <p:nvPr>
            <p:ph idx="1"/>
          </p:nvPr>
        </p:nvPicPr>
        <p:blipFill>
          <a:blip r:embed="rId2"/>
          <a:stretch>
            <a:fillRect/>
          </a:stretch>
        </p:blipFill>
        <p:spPr>
          <a:xfrm>
            <a:off x="1600166" y="1309036"/>
            <a:ext cx="8991667" cy="5183839"/>
          </a:xfrm>
          <a:prstGeom prst="rect">
            <a:avLst/>
          </a:prstGeom>
        </p:spPr>
      </p:pic>
      <p:sp>
        <p:nvSpPr>
          <p:cNvPr id="4" name="投影片編號版面配置區 3">
            <a:extLst>
              <a:ext uri="{FF2B5EF4-FFF2-40B4-BE49-F238E27FC236}">
                <a16:creationId xmlns:a16="http://schemas.microsoft.com/office/drawing/2014/main" id="{87F92344-259A-485D-91F6-D9E1F7AA6160}"/>
              </a:ext>
            </a:extLst>
          </p:cNvPr>
          <p:cNvSpPr>
            <a:spLocks noGrp="1"/>
          </p:cNvSpPr>
          <p:nvPr>
            <p:ph type="sldNum" sz="quarter" idx="12"/>
          </p:nvPr>
        </p:nvSpPr>
        <p:spPr/>
        <p:txBody>
          <a:bodyPr/>
          <a:lstStyle/>
          <a:p>
            <a:fld id="{8C04AE96-B1B9-4ED2-B3ED-30B2680CEC7B}" type="slidenum">
              <a:rPr lang="zh-TW" altLang="en-US" smtClean="0"/>
              <a:pPr/>
              <a:t>5</a:t>
            </a:fld>
            <a:endParaRPr lang="zh-TW" altLang="en-US"/>
          </a:p>
        </p:txBody>
      </p:sp>
    </p:spTree>
    <p:extLst>
      <p:ext uri="{BB962C8B-B14F-4D97-AF65-F5344CB8AC3E}">
        <p14:creationId xmlns:p14="http://schemas.microsoft.com/office/powerpoint/2010/main" val="1390295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B933C5-2560-42C7-9E5C-A8277BCCFBB0}"/>
              </a:ext>
            </a:extLst>
          </p:cNvPr>
          <p:cNvSpPr>
            <a:spLocks noGrp="1"/>
          </p:cNvSpPr>
          <p:nvPr>
            <p:ph type="title"/>
          </p:nvPr>
        </p:nvSpPr>
        <p:spPr/>
        <p:txBody>
          <a:bodyPr/>
          <a:lstStyle/>
          <a:p>
            <a:r>
              <a:rPr lang="en-US" altLang="zh-TW" dirty="0"/>
              <a:t>Ref. Deflationary Money</a:t>
            </a:r>
            <a:endParaRPr lang="zh-TW" altLang="en-US" dirty="0"/>
          </a:p>
        </p:txBody>
      </p:sp>
      <p:sp>
        <p:nvSpPr>
          <p:cNvPr id="3" name="內容版面配置區 2">
            <a:extLst>
              <a:ext uri="{FF2B5EF4-FFF2-40B4-BE49-F238E27FC236}">
                <a16:creationId xmlns:a16="http://schemas.microsoft.com/office/drawing/2014/main" id="{6ADEC5B2-66FA-4290-9CCA-58DA89A6C39B}"/>
              </a:ext>
            </a:extLst>
          </p:cNvPr>
          <p:cNvSpPr>
            <a:spLocks noGrp="1"/>
          </p:cNvSpPr>
          <p:nvPr>
            <p:ph idx="1"/>
          </p:nvPr>
        </p:nvSpPr>
        <p:spPr>
          <a:xfrm>
            <a:off x="838200" y="1488332"/>
            <a:ext cx="10515600" cy="4868018"/>
          </a:xfrm>
        </p:spPr>
        <p:txBody>
          <a:bodyPr/>
          <a:lstStyle/>
          <a:p>
            <a:pPr algn="just">
              <a:spcBef>
                <a:spcPts val="1200"/>
              </a:spcBef>
            </a:pPr>
            <a:r>
              <a:rPr lang="en-US" altLang="zh-TW" dirty="0"/>
              <a:t>Deflation is the phenomenon of appreciation of value due to a mismatch in supply and demand that drives up the value (and exchange rate) of a currency.</a:t>
            </a:r>
          </a:p>
          <a:p>
            <a:pPr lvl="1" algn="just">
              <a:spcBef>
                <a:spcPts val="1200"/>
              </a:spcBef>
            </a:pPr>
            <a:r>
              <a:rPr lang="en-US" altLang="zh-TW" dirty="0"/>
              <a:t>The opposite of inflation, price deflation, means that the money has more purchasing power over time.</a:t>
            </a:r>
          </a:p>
          <a:p>
            <a:pPr lvl="1" algn="just">
              <a:spcBef>
                <a:spcPts val="1200"/>
              </a:spcBef>
            </a:pPr>
            <a:r>
              <a:rPr lang="en-US" altLang="zh-TW" dirty="0"/>
              <a:t>Many economists argue that a deflationary economy is a disaster that should be avoided at all costs. That is because in a period of rapid deflation, people tend to hoard money instead of spending it, hoping that prices will fall.</a:t>
            </a:r>
          </a:p>
          <a:p>
            <a:pPr lvl="1" algn="just">
              <a:spcBef>
                <a:spcPts val="1200"/>
              </a:spcBef>
            </a:pPr>
            <a:r>
              <a:rPr lang="en-US" altLang="zh-TW" dirty="0"/>
              <a:t>The positive aspect of deflation, of course, is that it is the opposite of inflation. Inflation causes a slow but inevitable debasement of currency, resulting in a form of hidden taxation that punishes savers in order to bail out debtors (including the biggest debtors, governments themselves). </a:t>
            </a:r>
            <a:endParaRPr lang="zh-TW" altLang="en-US" dirty="0"/>
          </a:p>
        </p:txBody>
      </p:sp>
      <p:sp>
        <p:nvSpPr>
          <p:cNvPr id="4" name="投影片編號版面配置區 3">
            <a:extLst>
              <a:ext uri="{FF2B5EF4-FFF2-40B4-BE49-F238E27FC236}">
                <a16:creationId xmlns:a16="http://schemas.microsoft.com/office/drawing/2014/main" id="{591BD81E-EE32-4FD8-A198-B6372E58759C}"/>
              </a:ext>
            </a:extLst>
          </p:cNvPr>
          <p:cNvSpPr>
            <a:spLocks noGrp="1"/>
          </p:cNvSpPr>
          <p:nvPr>
            <p:ph type="sldNum" sz="quarter" idx="12"/>
          </p:nvPr>
        </p:nvSpPr>
        <p:spPr/>
        <p:txBody>
          <a:bodyPr/>
          <a:lstStyle/>
          <a:p>
            <a:fld id="{8C04AE96-B1B9-4ED2-B3ED-30B2680CEC7B}" type="slidenum">
              <a:rPr lang="zh-TW" altLang="en-US" smtClean="0"/>
              <a:pPr/>
              <a:t>6</a:t>
            </a:fld>
            <a:endParaRPr lang="zh-TW" altLang="en-US"/>
          </a:p>
        </p:txBody>
      </p:sp>
    </p:spTree>
    <p:extLst>
      <p:ext uri="{BB962C8B-B14F-4D97-AF65-F5344CB8AC3E}">
        <p14:creationId xmlns:p14="http://schemas.microsoft.com/office/powerpoint/2010/main" val="2737439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B29A28-093D-486E-862E-DDB23B578DD0}"/>
              </a:ext>
            </a:extLst>
          </p:cNvPr>
          <p:cNvSpPr>
            <a:spLocks noGrp="1"/>
          </p:cNvSpPr>
          <p:nvPr>
            <p:ph type="title"/>
          </p:nvPr>
        </p:nvSpPr>
        <p:spPr/>
        <p:txBody>
          <a:bodyPr/>
          <a:lstStyle/>
          <a:p>
            <a:r>
              <a:rPr lang="en-US" altLang="zh-TW" dirty="0">
                <a:solidFill>
                  <a:srgbClr val="0070C0"/>
                </a:solidFill>
              </a:rPr>
              <a:t>Decentralized Consensus </a:t>
            </a:r>
            <a:r>
              <a:rPr lang="en-US" altLang="zh-TW" dirty="0"/>
              <a:t>(1/3)</a:t>
            </a:r>
            <a:endParaRPr lang="zh-TW" altLang="en-US" dirty="0"/>
          </a:p>
        </p:txBody>
      </p:sp>
      <p:sp>
        <p:nvSpPr>
          <p:cNvPr id="3" name="內容版面配置區 2">
            <a:extLst>
              <a:ext uri="{FF2B5EF4-FFF2-40B4-BE49-F238E27FC236}">
                <a16:creationId xmlns:a16="http://schemas.microsoft.com/office/drawing/2014/main" id="{A5C04DAB-2276-4240-BE0E-DBF0E87E7A71}"/>
              </a:ext>
            </a:extLst>
          </p:cNvPr>
          <p:cNvSpPr>
            <a:spLocks noGrp="1"/>
          </p:cNvSpPr>
          <p:nvPr>
            <p:ph idx="1"/>
          </p:nvPr>
        </p:nvSpPr>
        <p:spPr/>
        <p:txBody>
          <a:bodyPr>
            <a:normAutofit/>
          </a:bodyPr>
          <a:lstStyle/>
          <a:p>
            <a:pPr algn="just">
              <a:spcBef>
                <a:spcPts val="1200"/>
              </a:spcBef>
            </a:pPr>
            <a:r>
              <a:rPr lang="en-US" altLang="zh-TW" dirty="0">
                <a:solidFill>
                  <a:srgbClr val="FF0000"/>
                </a:solidFill>
              </a:rPr>
              <a:t>How can everyone in the network agree on a single universal “truth” about who owns what, without having to trust anyone?</a:t>
            </a:r>
          </a:p>
          <a:p>
            <a:pPr algn="just">
              <a:spcBef>
                <a:spcPts val="1200"/>
              </a:spcBef>
            </a:pPr>
            <a:r>
              <a:rPr lang="en-US" altLang="zh-TW" dirty="0"/>
              <a:t>All traditional payment systems depend on a trust model that has a central authority providing a clearinghouse service, basically verifying and clearing all transactions.</a:t>
            </a:r>
          </a:p>
          <a:p>
            <a:pPr algn="just">
              <a:spcBef>
                <a:spcPts val="1200"/>
              </a:spcBef>
            </a:pPr>
            <a:r>
              <a:rPr lang="en-US" altLang="zh-TW" dirty="0"/>
              <a:t>The blockchain is not created by a central authority, but is assembled independently by every node in the network. Somehow, every node in the network, acting on information transmitted across insecure network connections, can arrive at the same conclusion and assemble a copy of the same public ledger as everyone else.</a:t>
            </a:r>
            <a:endParaRPr lang="zh-TW" altLang="en-US" dirty="0"/>
          </a:p>
        </p:txBody>
      </p:sp>
      <p:sp>
        <p:nvSpPr>
          <p:cNvPr id="4" name="投影片編號版面配置區 3">
            <a:extLst>
              <a:ext uri="{FF2B5EF4-FFF2-40B4-BE49-F238E27FC236}">
                <a16:creationId xmlns:a16="http://schemas.microsoft.com/office/drawing/2014/main" id="{4C0A6501-F055-4666-BF5A-5DB1F3160B78}"/>
              </a:ext>
            </a:extLst>
          </p:cNvPr>
          <p:cNvSpPr>
            <a:spLocks noGrp="1"/>
          </p:cNvSpPr>
          <p:nvPr>
            <p:ph type="sldNum" sz="quarter" idx="12"/>
          </p:nvPr>
        </p:nvSpPr>
        <p:spPr/>
        <p:txBody>
          <a:bodyPr/>
          <a:lstStyle/>
          <a:p>
            <a:fld id="{8C04AE96-B1B9-4ED2-B3ED-30B2680CEC7B}" type="slidenum">
              <a:rPr lang="zh-TW" altLang="en-US" smtClean="0"/>
              <a:pPr/>
              <a:t>7</a:t>
            </a:fld>
            <a:endParaRPr lang="zh-TW" altLang="en-US"/>
          </a:p>
        </p:txBody>
      </p:sp>
    </p:spTree>
    <p:extLst>
      <p:ext uri="{BB962C8B-B14F-4D97-AF65-F5344CB8AC3E}">
        <p14:creationId xmlns:p14="http://schemas.microsoft.com/office/powerpoint/2010/main" val="266856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FEA7FA-16D0-44DD-BC24-AC5EF58AFFDB}"/>
              </a:ext>
            </a:extLst>
          </p:cNvPr>
          <p:cNvSpPr>
            <a:spLocks noGrp="1"/>
          </p:cNvSpPr>
          <p:nvPr>
            <p:ph type="title"/>
          </p:nvPr>
        </p:nvSpPr>
        <p:spPr/>
        <p:txBody>
          <a:bodyPr/>
          <a:lstStyle/>
          <a:p>
            <a:r>
              <a:rPr lang="en-US" altLang="zh-TW" dirty="0"/>
              <a:t>Decentralized Consensus (2/3)</a:t>
            </a:r>
            <a:endParaRPr lang="zh-TW" altLang="en-US" dirty="0"/>
          </a:p>
        </p:txBody>
      </p:sp>
      <p:sp>
        <p:nvSpPr>
          <p:cNvPr id="3" name="內容版面配置區 2">
            <a:extLst>
              <a:ext uri="{FF2B5EF4-FFF2-40B4-BE49-F238E27FC236}">
                <a16:creationId xmlns:a16="http://schemas.microsoft.com/office/drawing/2014/main" id="{88C11DA4-F6A2-45C4-91A1-35250921733D}"/>
              </a:ext>
            </a:extLst>
          </p:cNvPr>
          <p:cNvSpPr>
            <a:spLocks noGrp="1"/>
          </p:cNvSpPr>
          <p:nvPr>
            <p:ph idx="1"/>
          </p:nvPr>
        </p:nvSpPr>
        <p:spPr/>
        <p:txBody>
          <a:bodyPr>
            <a:normAutofit/>
          </a:bodyPr>
          <a:lstStyle/>
          <a:p>
            <a:pPr algn="just">
              <a:lnSpc>
                <a:spcPct val="95000"/>
              </a:lnSpc>
              <a:spcBef>
                <a:spcPts val="1200"/>
              </a:spcBef>
            </a:pPr>
            <a:r>
              <a:rPr lang="en-US" altLang="zh-TW" dirty="0"/>
              <a:t>Satoshi Nakamoto’s main invention is the decentralized mechanism for emergent consensus. </a:t>
            </a:r>
          </a:p>
          <a:p>
            <a:pPr lvl="1" algn="just">
              <a:lnSpc>
                <a:spcPct val="95000"/>
              </a:lnSpc>
              <a:spcBef>
                <a:spcPts val="1200"/>
              </a:spcBef>
            </a:pPr>
            <a:r>
              <a:rPr lang="en-US" altLang="zh-TW" dirty="0"/>
              <a:t>Emergent, because consensus is not achieved explicitly —there is no election or fixed moment when consensus occurs. Instead, consensus is an emergent artifact of the asynchronous interaction of thousands of independent nodes, all following simple rules.</a:t>
            </a:r>
          </a:p>
          <a:p>
            <a:pPr lvl="1" algn="just">
              <a:lnSpc>
                <a:spcPct val="95000"/>
              </a:lnSpc>
              <a:spcBef>
                <a:spcPts val="1200"/>
              </a:spcBef>
            </a:pPr>
            <a:r>
              <a:rPr lang="en-US" altLang="zh-TW" dirty="0"/>
              <a:t>All the properties of bitcoin, including currency, transactions, payments, and the security model that does not depend on central authority or trust, derive from this invention.</a:t>
            </a:r>
          </a:p>
        </p:txBody>
      </p:sp>
      <p:sp>
        <p:nvSpPr>
          <p:cNvPr id="4" name="投影片編號版面配置區 3">
            <a:extLst>
              <a:ext uri="{FF2B5EF4-FFF2-40B4-BE49-F238E27FC236}">
                <a16:creationId xmlns:a16="http://schemas.microsoft.com/office/drawing/2014/main" id="{A06796B7-F9CB-4240-8533-5B8EE525D6A9}"/>
              </a:ext>
            </a:extLst>
          </p:cNvPr>
          <p:cNvSpPr>
            <a:spLocks noGrp="1"/>
          </p:cNvSpPr>
          <p:nvPr>
            <p:ph type="sldNum" sz="quarter" idx="12"/>
          </p:nvPr>
        </p:nvSpPr>
        <p:spPr/>
        <p:txBody>
          <a:bodyPr/>
          <a:lstStyle/>
          <a:p>
            <a:fld id="{8C04AE96-B1B9-4ED2-B3ED-30B2680CEC7B}" type="slidenum">
              <a:rPr lang="zh-TW" altLang="en-US" smtClean="0"/>
              <a:pPr/>
              <a:t>8</a:t>
            </a:fld>
            <a:endParaRPr lang="zh-TW" altLang="en-US"/>
          </a:p>
        </p:txBody>
      </p:sp>
    </p:spTree>
    <p:extLst>
      <p:ext uri="{BB962C8B-B14F-4D97-AF65-F5344CB8AC3E}">
        <p14:creationId xmlns:p14="http://schemas.microsoft.com/office/powerpoint/2010/main" val="1714637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FEA7FA-16D0-44DD-BC24-AC5EF58AFFDB}"/>
              </a:ext>
            </a:extLst>
          </p:cNvPr>
          <p:cNvSpPr>
            <a:spLocks noGrp="1"/>
          </p:cNvSpPr>
          <p:nvPr>
            <p:ph type="title"/>
          </p:nvPr>
        </p:nvSpPr>
        <p:spPr/>
        <p:txBody>
          <a:bodyPr/>
          <a:lstStyle/>
          <a:p>
            <a:r>
              <a:rPr lang="en-US" altLang="zh-TW" dirty="0"/>
              <a:t>Decentralized Consensus (3/3)</a:t>
            </a:r>
            <a:endParaRPr lang="zh-TW" altLang="en-US" dirty="0"/>
          </a:p>
        </p:txBody>
      </p:sp>
      <p:sp>
        <p:nvSpPr>
          <p:cNvPr id="3" name="內容版面配置區 2">
            <a:extLst>
              <a:ext uri="{FF2B5EF4-FFF2-40B4-BE49-F238E27FC236}">
                <a16:creationId xmlns:a16="http://schemas.microsoft.com/office/drawing/2014/main" id="{88C11DA4-F6A2-45C4-91A1-35250921733D}"/>
              </a:ext>
            </a:extLst>
          </p:cNvPr>
          <p:cNvSpPr>
            <a:spLocks noGrp="1"/>
          </p:cNvSpPr>
          <p:nvPr>
            <p:ph idx="1"/>
          </p:nvPr>
        </p:nvSpPr>
        <p:spPr/>
        <p:txBody>
          <a:bodyPr>
            <a:normAutofit/>
          </a:bodyPr>
          <a:lstStyle/>
          <a:p>
            <a:pPr algn="just"/>
            <a:r>
              <a:rPr lang="en-US" altLang="zh-TW" dirty="0"/>
              <a:t>Bitcoin’s decentralized consensus emerges from the interplay of four processes that occur independently on nodes across the network:</a:t>
            </a:r>
          </a:p>
          <a:p>
            <a:pPr lvl="1" algn="just">
              <a:spcBef>
                <a:spcPts val="1200"/>
              </a:spcBef>
            </a:pPr>
            <a:r>
              <a:rPr lang="en-US" altLang="zh-TW" dirty="0">
                <a:solidFill>
                  <a:srgbClr val="0070C0"/>
                </a:solidFill>
              </a:rPr>
              <a:t>Independent verification of each transaction</a:t>
            </a:r>
            <a:r>
              <a:rPr lang="en-US" altLang="zh-TW" dirty="0"/>
              <a:t>, by every full node, based on a comprehensive list of criteria</a:t>
            </a:r>
          </a:p>
          <a:p>
            <a:pPr lvl="1" algn="just">
              <a:spcBef>
                <a:spcPts val="1200"/>
              </a:spcBef>
            </a:pPr>
            <a:r>
              <a:rPr lang="en-US" altLang="zh-TW" dirty="0">
                <a:solidFill>
                  <a:srgbClr val="0070C0"/>
                </a:solidFill>
              </a:rPr>
              <a:t>Independent aggregation of those transactions into new blocks</a:t>
            </a:r>
            <a:r>
              <a:rPr lang="en-US" altLang="zh-TW" dirty="0"/>
              <a:t> by </a:t>
            </a:r>
            <a:r>
              <a:rPr lang="en-US" altLang="zh-TW" dirty="0">
                <a:solidFill>
                  <a:srgbClr val="FF0000"/>
                </a:solidFill>
              </a:rPr>
              <a:t>mining nodes</a:t>
            </a:r>
            <a:r>
              <a:rPr lang="en-US" altLang="zh-TW" dirty="0"/>
              <a:t>, coupled with demonstrated computation through a </a:t>
            </a:r>
            <a:r>
              <a:rPr lang="en-US" altLang="zh-TW" dirty="0">
                <a:solidFill>
                  <a:srgbClr val="0070C0"/>
                </a:solidFill>
              </a:rPr>
              <a:t>Proof-of-Work</a:t>
            </a:r>
            <a:r>
              <a:rPr lang="en-US" altLang="zh-TW" dirty="0"/>
              <a:t> algorithm</a:t>
            </a:r>
          </a:p>
          <a:p>
            <a:pPr lvl="1">
              <a:spcBef>
                <a:spcPts val="1200"/>
              </a:spcBef>
            </a:pPr>
            <a:r>
              <a:rPr lang="en-US" altLang="zh-TW" dirty="0">
                <a:solidFill>
                  <a:srgbClr val="0070C0"/>
                </a:solidFill>
              </a:rPr>
              <a:t>Independent verification of the new blocks </a:t>
            </a:r>
            <a:r>
              <a:rPr lang="en-US" altLang="zh-TW" dirty="0"/>
              <a:t>by every node and assembly into a chain</a:t>
            </a:r>
          </a:p>
          <a:p>
            <a:pPr lvl="1">
              <a:spcBef>
                <a:spcPts val="1200"/>
              </a:spcBef>
            </a:pPr>
            <a:r>
              <a:rPr lang="en-US" altLang="zh-TW" dirty="0">
                <a:solidFill>
                  <a:srgbClr val="0070C0"/>
                </a:solidFill>
              </a:rPr>
              <a:t>Independent selection, by every node, of the chain with the most cumulative computation</a:t>
            </a:r>
            <a:r>
              <a:rPr lang="en-US" altLang="zh-TW" dirty="0"/>
              <a:t> demonstrated through Proof-of-Work</a:t>
            </a:r>
            <a:endParaRPr lang="zh-TW" altLang="en-US" dirty="0"/>
          </a:p>
        </p:txBody>
      </p:sp>
      <p:sp>
        <p:nvSpPr>
          <p:cNvPr id="4" name="投影片編號版面配置區 3">
            <a:extLst>
              <a:ext uri="{FF2B5EF4-FFF2-40B4-BE49-F238E27FC236}">
                <a16:creationId xmlns:a16="http://schemas.microsoft.com/office/drawing/2014/main" id="{A06796B7-F9CB-4240-8533-5B8EE525D6A9}"/>
              </a:ext>
            </a:extLst>
          </p:cNvPr>
          <p:cNvSpPr>
            <a:spLocks noGrp="1"/>
          </p:cNvSpPr>
          <p:nvPr>
            <p:ph type="sldNum" sz="quarter" idx="12"/>
          </p:nvPr>
        </p:nvSpPr>
        <p:spPr/>
        <p:txBody>
          <a:bodyPr/>
          <a:lstStyle/>
          <a:p>
            <a:fld id="{8C04AE96-B1B9-4ED2-B3ED-30B2680CEC7B}" type="slidenum">
              <a:rPr lang="zh-TW" altLang="en-US" smtClean="0"/>
              <a:pPr/>
              <a:t>9</a:t>
            </a:fld>
            <a:endParaRPr lang="zh-TW" altLang="en-US"/>
          </a:p>
        </p:txBody>
      </p:sp>
      <p:sp>
        <p:nvSpPr>
          <p:cNvPr id="5" name="橢圓 4">
            <a:extLst>
              <a:ext uri="{FF2B5EF4-FFF2-40B4-BE49-F238E27FC236}">
                <a16:creationId xmlns:a16="http://schemas.microsoft.com/office/drawing/2014/main" id="{2B8CEF06-0626-4662-A329-A85BCC2A9117}"/>
              </a:ext>
            </a:extLst>
          </p:cNvPr>
          <p:cNvSpPr/>
          <p:nvPr/>
        </p:nvSpPr>
        <p:spPr>
          <a:xfrm>
            <a:off x="838201" y="2367817"/>
            <a:ext cx="461210" cy="46121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TW" sz="2400" b="1" dirty="0">
                <a:solidFill>
                  <a:srgbClr val="FF0000"/>
                </a:solidFill>
              </a:rPr>
              <a:t>P1</a:t>
            </a:r>
            <a:endParaRPr lang="zh-TW" altLang="en-US" sz="2400" b="1" dirty="0">
              <a:solidFill>
                <a:srgbClr val="FF0000"/>
              </a:solidFill>
            </a:endParaRPr>
          </a:p>
        </p:txBody>
      </p:sp>
      <p:sp>
        <p:nvSpPr>
          <p:cNvPr id="11" name="橢圓 10">
            <a:extLst>
              <a:ext uri="{FF2B5EF4-FFF2-40B4-BE49-F238E27FC236}">
                <a16:creationId xmlns:a16="http://schemas.microsoft.com/office/drawing/2014/main" id="{9DC5B2B6-C371-4650-83F9-5F8C805EF3AA}"/>
              </a:ext>
            </a:extLst>
          </p:cNvPr>
          <p:cNvSpPr/>
          <p:nvPr/>
        </p:nvSpPr>
        <p:spPr>
          <a:xfrm>
            <a:off x="838201" y="3198395"/>
            <a:ext cx="461210" cy="46121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TW" sz="2400" b="1" dirty="0">
                <a:solidFill>
                  <a:srgbClr val="FF0000"/>
                </a:solidFill>
              </a:rPr>
              <a:t>P2</a:t>
            </a:r>
            <a:endParaRPr lang="zh-TW" altLang="en-US" sz="2400" b="1" dirty="0">
              <a:solidFill>
                <a:srgbClr val="FF0000"/>
              </a:solidFill>
            </a:endParaRPr>
          </a:p>
        </p:txBody>
      </p:sp>
      <p:sp>
        <p:nvSpPr>
          <p:cNvPr id="12" name="橢圓 11">
            <a:extLst>
              <a:ext uri="{FF2B5EF4-FFF2-40B4-BE49-F238E27FC236}">
                <a16:creationId xmlns:a16="http://schemas.microsoft.com/office/drawing/2014/main" id="{51526690-9175-40D3-9FD2-50FA08A82931}"/>
              </a:ext>
            </a:extLst>
          </p:cNvPr>
          <p:cNvSpPr/>
          <p:nvPr/>
        </p:nvSpPr>
        <p:spPr>
          <a:xfrm>
            <a:off x="838201" y="4343801"/>
            <a:ext cx="461210" cy="46121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TW" sz="2400" b="1" dirty="0">
                <a:solidFill>
                  <a:srgbClr val="FF0000"/>
                </a:solidFill>
              </a:rPr>
              <a:t>P3</a:t>
            </a:r>
            <a:endParaRPr lang="zh-TW" altLang="en-US" sz="2400" b="1" dirty="0">
              <a:solidFill>
                <a:srgbClr val="FF0000"/>
              </a:solidFill>
            </a:endParaRPr>
          </a:p>
        </p:txBody>
      </p:sp>
      <p:sp>
        <p:nvSpPr>
          <p:cNvPr id="13" name="橢圓 12">
            <a:extLst>
              <a:ext uri="{FF2B5EF4-FFF2-40B4-BE49-F238E27FC236}">
                <a16:creationId xmlns:a16="http://schemas.microsoft.com/office/drawing/2014/main" id="{FD08E6AE-6A68-413F-877F-A34F998B5FAD}"/>
              </a:ext>
            </a:extLst>
          </p:cNvPr>
          <p:cNvSpPr/>
          <p:nvPr/>
        </p:nvSpPr>
        <p:spPr>
          <a:xfrm>
            <a:off x="838201" y="5139063"/>
            <a:ext cx="461210" cy="46121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TW" sz="2400" b="1" dirty="0">
                <a:solidFill>
                  <a:srgbClr val="FF0000"/>
                </a:solidFill>
              </a:rPr>
              <a:t>P4</a:t>
            </a:r>
            <a:endParaRPr lang="zh-TW" altLang="en-US" sz="2400" b="1" dirty="0">
              <a:solidFill>
                <a:srgbClr val="FF0000"/>
              </a:solidFill>
            </a:endParaRPr>
          </a:p>
        </p:txBody>
      </p:sp>
    </p:spTree>
    <p:extLst>
      <p:ext uri="{BB962C8B-B14F-4D97-AF65-F5344CB8AC3E}">
        <p14:creationId xmlns:p14="http://schemas.microsoft.com/office/powerpoint/2010/main" val="117912632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5177</TotalTime>
  <Words>4866</Words>
  <Application>Microsoft Office PowerPoint</Application>
  <PresentationFormat>寬螢幕</PresentationFormat>
  <Paragraphs>273</Paragraphs>
  <Slides>46</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46</vt:i4>
      </vt:variant>
    </vt:vector>
  </HeadingPairs>
  <TitlesOfParts>
    <vt:vector size="55" baseType="lpstr">
      <vt:lpstr>TimesNewRomanPS-ItalicMT</vt:lpstr>
      <vt:lpstr>TimesNewRomanPSMT</vt:lpstr>
      <vt:lpstr>新細明體</vt:lpstr>
      <vt:lpstr>Arial</vt:lpstr>
      <vt:lpstr>Calibri</vt:lpstr>
      <vt:lpstr>Calibri Light</vt:lpstr>
      <vt:lpstr>Symbol</vt:lpstr>
      <vt:lpstr>Wingdings</vt:lpstr>
      <vt:lpstr>Office 佈景主題</vt:lpstr>
      <vt:lpstr>5. Bitcoin Mining and Consensus</vt:lpstr>
      <vt:lpstr>Introduction (1/2)</vt:lpstr>
      <vt:lpstr>Introduction (2/2)</vt:lpstr>
      <vt:lpstr>Bitcoin Economics and Currency Creation (1/2)</vt:lpstr>
      <vt:lpstr>Bitcoin Economics and Currency Creation (2/2)</vt:lpstr>
      <vt:lpstr>Ref. Deflationary Money</vt:lpstr>
      <vt:lpstr>Decentralized Consensus (1/3)</vt:lpstr>
      <vt:lpstr>Decentralized Consensus (2/3)</vt:lpstr>
      <vt:lpstr>Decentralized Consensus (3/3)</vt:lpstr>
      <vt:lpstr>Independent Verification of Transactions</vt:lpstr>
      <vt:lpstr>Mining Nodes (1/4)</vt:lpstr>
      <vt:lpstr>Mining Nodes (2/4)</vt:lpstr>
      <vt:lpstr>Mining Nodes (3/4)</vt:lpstr>
      <vt:lpstr>Mining Nodes (4/4)</vt:lpstr>
      <vt:lpstr>Coinbase transaction</vt:lpstr>
      <vt:lpstr>Constructing the Block Header (1/2)</vt:lpstr>
      <vt:lpstr>Constructing the Block Header (2/2)</vt:lpstr>
      <vt:lpstr>Mining the Block (1/2)</vt:lpstr>
      <vt:lpstr>Mining the Block (2/2)</vt:lpstr>
      <vt:lpstr>Retargeting to Adjust Difficulty (1/2)</vt:lpstr>
      <vt:lpstr>Retargeting to Adjust Difficulty (2/2)</vt:lpstr>
      <vt:lpstr>Successfully Mining the Block</vt:lpstr>
      <vt:lpstr>Validating a New Block</vt:lpstr>
      <vt:lpstr>Assembling and Selecting Chains of Blocks (1/3)</vt:lpstr>
      <vt:lpstr>Assembling and Selecting Chains of Blocks (2/3)</vt:lpstr>
      <vt:lpstr>Assembling and Selecting Chains of Blocks (3/3)</vt:lpstr>
      <vt:lpstr>Ref. Orphan Blocks</vt:lpstr>
      <vt:lpstr>Blockchain Forks (1/4)</vt:lpstr>
      <vt:lpstr>Blockchain Forks (2/4)</vt:lpstr>
      <vt:lpstr>Blockchain Forks (3/4)</vt:lpstr>
      <vt:lpstr>Blockchain Forks (4/4)</vt:lpstr>
      <vt:lpstr>Mining and the Hashing Race (1/2)</vt:lpstr>
      <vt:lpstr>Mining and the Hashing Race (2/2)</vt:lpstr>
      <vt:lpstr>Bitcoin Hash Rates</vt:lpstr>
      <vt:lpstr>Consensus Attacks (1/5)</vt:lpstr>
      <vt:lpstr>Consensus Attacks (2/5)</vt:lpstr>
      <vt:lpstr>Consensus Attacks (3/5)</vt:lpstr>
      <vt:lpstr>Consensus Attacks (4/5)</vt:lpstr>
      <vt:lpstr>Consensus Attacks (5/5)</vt:lpstr>
      <vt:lpstr>Changing the Consensus Rules</vt:lpstr>
      <vt:lpstr>Hard Forks: Software, Network, Mining, and Chain</vt:lpstr>
      <vt:lpstr>Hard Forks: Software Forks</vt:lpstr>
      <vt:lpstr>Ref. Bitcoin Hard Forks</vt:lpstr>
      <vt:lpstr>Soft Forks</vt:lpstr>
      <vt:lpstr>Ref. Bitcoin Consensus Forks</vt:lpstr>
      <vt:lpstr>Ref. Backward vs. Forward Compatibility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The Machine Learning Landscape</dc:title>
  <dc:creator>ccyang</dc:creator>
  <cp:lastModifiedBy>User</cp:lastModifiedBy>
  <cp:revision>1474</cp:revision>
  <dcterms:created xsi:type="dcterms:W3CDTF">2020-06-07T10:42:41Z</dcterms:created>
  <dcterms:modified xsi:type="dcterms:W3CDTF">2023-05-24T01:22:32Z</dcterms:modified>
</cp:coreProperties>
</file>