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37"/>
  </p:notesMasterIdLst>
  <p:sldIdLst>
    <p:sldId id="256" r:id="rId2"/>
    <p:sldId id="257" r:id="rId3"/>
    <p:sldId id="258" r:id="rId4"/>
    <p:sldId id="259" r:id="rId5"/>
    <p:sldId id="260" r:id="rId6"/>
    <p:sldId id="261" r:id="rId7"/>
    <p:sldId id="262" r:id="rId8"/>
    <p:sldId id="263" r:id="rId9"/>
    <p:sldId id="267" r:id="rId10"/>
    <p:sldId id="264" r:id="rId11"/>
    <p:sldId id="266" r:id="rId12"/>
    <p:sldId id="268" r:id="rId13"/>
    <p:sldId id="269" r:id="rId14"/>
    <p:sldId id="271" r:id="rId15"/>
    <p:sldId id="274" r:id="rId16"/>
    <p:sldId id="281" r:id="rId17"/>
    <p:sldId id="282" r:id="rId18"/>
    <p:sldId id="283" r:id="rId19"/>
    <p:sldId id="284" r:id="rId20"/>
    <p:sldId id="285" r:id="rId21"/>
    <p:sldId id="272" r:id="rId22"/>
    <p:sldId id="279" r:id="rId23"/>
    <p:sldId id="280" r:id="rId24"/>
    <p:sldId id="270" r:id="rId25"/>
    <p:sldId id="275" r:id="rId26"/>
    <p:sldId id="276" r:id="rId27"/>
    <p:sldId id="265" r:id="rId28"/>
    <p:sldId id="277" r:id="rId29"/>
    <p:sldId id="286" r:id="rId30"/>
    <p:sldId id="273" r:id="rId31"/>
    <p:sldId id="278" r:id="rId32"/>
    <p:sldId id="290" r:id="rId33"/>
    <p:sldId id="287" r:id="rId34"/>
    <p:sldId id="288" r:id="rId35"/>
    <p:sldId id="289"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sorterViewPr>
    <p:cViewPr>
      <p:scale>
        <a:sx n="110" d="100"/>
        <a:sy n="110" d="100"/>
      </p:scale>
      <p:origin x="0" y="-13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2023/5/2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2023/5/2</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2023/5/2</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2023/5/2</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2023/5/2</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2023/5/2</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2023/5/2</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2023/5/2</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ethhub.io/guides/a-straightforward-guide-erc20-token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penzeppelin.com/contracts/2.x/erc20"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oindesk.com/learn/what-are-eip-and-erc-and-how-are-they-connecte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witter.com/SalomonCrypto/status/1553982842232717313"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ethereum.org/zh-tw/developers/docs/standards/token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ardano.org/native-tokens/learn" TargetMode="External"/><Relationship Id="rId2" Type="http://schemas.openxmlformats.org/officeDocument/2006/relationships/hyperlink" Target="https://developers.cardano.org/docs/native-tokens/"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hyperlink" Target="https://slides.com/everyblockstudio/native-tokens-on-cardano"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blog.chain.link/how-to-tokenize-an-as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524000" y="2004351"/>
            <a:ext cx="9144000" cy="1065146"/>
          </a:xfrm>
        </p:spPr>
        <p:txBody>
          <a:bodyPr>
            <a:normAutofit/>
          </a:bodyPr>
          <a:lstStyle/>
          <a:p>
            <a:r>
              <a:rPr lang="en-US" altLang="zh-TW" dirty="0"/>
              <a:t>8. Tokens and NFTs</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968943" y="3788503"/>
            <a:ext cx="10254114" cy="728831"/>
          </a:xfrm>
        </p:spPr>
        <p:txBody>
          <a:bodyPr anchor="ctr">
            <a:normAutofit/>
          </a:bodyPr>
          <a:lstStyle/>
          <a:p>
            <a:r>
              <a:rPr lang="en-US" altLang="zh-TW" sz="2800" dirty="0"/>
              <a:t>Mastering Ethereum - Building Smart Contracts and </a:t>
            </a:r>
            <a:r>
              <a:rPr lang="en-US" altLang="zh-TW" sz="2800" dirty="0" err="1"/>
              <a:t>DApps</a:t>
            </a:r>
            <a:r>
              <a:rPr lang="en-US" altLang="zh-TW" sz="2800" dirty="0"/>
              <a:t>, 2018</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8256D8-0743-4E36-8B17-FE6B571D691E}"/>
              </a:ext>
            </a:extLst>
          </p:cNvPr>
          <p:cNvSpPr>
            <a:spLocks noGrp="1"/>
          </p:cNvSpPr>
          <p:nvPr>
            <p:ph type="title"/>
          </p:nvPr>
        </p:nvSpPr>
        <p:spPr/>
        <p:txBody>
          <a:bodyPr/>
          <a:lstStyle/>
          <a:p>
            <a:r>
              <a:rPr lang="en-US" altLang="zh-TW" dirty="0"/>
              <a:t>Tokens on Ethereum</a:t>
            </a:r>
            <a:endParaRPr lang="zh-TW" altLang="en-US" dirty="0"/>
          </a:p>
        </p:txBody>
      </p:sp>
      <p:sp>
        <p:nvSpPr>
          <p:cNvPr id="3" name="內容版面配置區 2">
            <a:extLst>
              <a:ext uri="{FF2B5EF4-FFF2-40B4-BE49-F238E27FC236}">
                <a16:creationId xmlns:a16="http://schemas.microsoft.com/office/drawing/2014/main" id="{D7BE9EBC-1D1C-4006-9674-D4CF3A6A6837}"/>
              </a:ext>
            </a:extLst>
          </p:cNvPr>
          <p:cNvSpPr>
            <a:spLocks noGrp="1"/>
          </p:cNvSpPr>
          <p:nvPr>
            <p:ph idx="1"/>
          </p:nvPr>
        </p:nvSpPr>
        <p:spPr/>
        <p:txBody>
          <a:bodyPr>
            <a:normAutofit/>
          </a:bodyPr>
          <a:lstStyle/>
          <a:p>
            <a:pPr algn="just">
              <a:spcBef>
                <a:spcPts val="600"/>
              </a:spcBef>
            </a:pPr>
            <a:r>
              <a:rPr lang="en-US" altLang="zh-TW" dirty="0">
                <a:solidFill>
                  <a:srgbClr val="0000FF"/>
                </a:solidFill>
              </a:rPr>
              <a:t>Tokens</a:t>
            </a:r>
            <a:r>
              <a:rPr lang="en-US" altLang="zh-TW" dirty="0"/>
              <a:t> are different from </a:t>
            </a:r>
            <a:r>
              <a:rPr lang="en-US" altLang="zh-TW" dirty="0">
                <a:solidFill>
                  <a:srgbClr val="FF0000"/>
                </a:solidFill>
              </a:rPr>
              <a:t>ether</a:t>
            </a:r>
            <a:r>
              <a:rPr lang="en-US" altLang="zh-TW" dirty="0"/>
              <a:t> because </a:t>
            </a:r>
            <a:r>
              <a:rPr lang="en-US" altLang="zh-TW" dirty="0">
                <a:solidFill>
                  <a:srgbClr val="0070C0"/>
                </a:solidFill>
              </a:rPr>
              <a:t>the Ethereum protocol does not know anything about them</a:t>
            </a:r>
            <a:r>
              <a:rPr lang="en-US" altLang="zh-TW" dirty="0"/>
              <a:t>.</a:t>
            </a:r>
          </a:p>
          <a:p>
            <a:pPr lvl="1" algn="just">
              <a:spcBef>
                <a:spcPts val="600"/>
              </a:spcBef>
            </a:pPr>
            <a:r>
              <a:rPr lang="en-US" altLang="zh-TW" dirty="0"/>
              <a:t>Sending ether is an intrinsic action of the Ethereum platform, but sending or even owning tokens is not.</a:t>
            </a:r>
          </a:p>
          <a:p>
            <a:pPr lvl="1" algn="just">
              <a:spcBef>
                <a:spcPts val="600"/>
              </a:spcBef>
            </a:pPr>
            <a:r>
              <a:rPr lang="en-US" altLang="zh-TW" dirty="0"/>
              <a:t>The </a:t>
            </a:r>
            <a:r>
              <a:rPr lang="en-US" altLang="zh-TW" dirty="0">
                <a:solidFill>
                  <a:srgbClr val="FF0000"/>
                </a:solidFill>
              </a:rPr>
              <a:t>ether balance </a:t>
            </a:r>
            <a:r>
              <a:rPr lang="en-US" altLang="zh-TW" dirty="0"/>
              <a:t>of Ethereum accounts is handled </a:t>
            </a:r>
            <a:r>
              <a:rPr lang="en-US" altLang="zh-TW" dirty="0">
                <a:solidFill>
                  <a:srgbClr val="FF0000"/>
                </a:solidFill>
              </a:rPr>
              <a:t>at the protocol level</a:t>
            </a:r>
            <a:r>
              <a:rPr lang="en-US" altLang="zh-TW" dirty="0"/>
              <a:t>, whereas the </a:t>
            </a:r>
            <a:r>
              <a:rPr lang="en-US" altLang="zh-TW" dirty="0">
                <a:solidFill>
                  <a:srgbClr val="0000FF"/>
                </a:solidFill>
              </a:rPr>
              <a:t>token balance </a:t>
            </a:r>
            <a:r>
              <a:rPr lang="en-US" altLang="zh-TW" dirty="0"/>
              <a:t>of Ethereum accounts is handled </a:t>
            </a:r>
            <a:r>
              <a:rPr lang="en-US" altLang="zh-TW" dirty="0">
                <a:solidFill>
                  <a:srgbClr val="0000FF"/>
                </a:solidFill>
              </a:rPr>
              <a:t>at the smart contract level</a:t>
            </a:r>
            <a:r>
              <a:rPr lang="en-US" altLang="zh-TW" dirty="0"/>
              <a:t>.</a:t>
            </a:r>
          </a:p>
          <a:p>
            <a:pPr lvl="1" algn="just">
              <a:spcBef>
                <a:spcPts val="600"/>
              </a:spcBef>
            </a:pPr>
            <a:r>
              <a:rPr lang="en-US" altLang="zh-TW" dirty="0"/>
              <a:t>In order to create a new token on Ethereum, you must create a new smart contract. Once deployed, the smart contract handles everything, including ownership, transfers, and access rights.</a:t>
            </a:r>
          </a:p>
          <a:p>
            <a:pPr lvl="1" algn="just">
              <a:spcBef>
                <a:spcPts val="600"/>
              </a:spcBef>
            </a:pPr>
            <a:r>
              <a:rPr lang="en-US" altLang="zh-TW" dirty="0"/>
              <a:t>You can write your smart contract to perform all the necessary actions any way you want, but it is probably wisest to follow an existing standard.</a:t>
            </a:r>
            <a:endParaRPr lang="zh-TW" altLang="en-US" dirty="0"/>
          </a:p>
        </p:txBody>
      </p:sp>
      <p:sp>
        <p:nvSpPr>
          <p:cNvPr id="4" name="投影片編號版面配置區 3">
            <a:extLst>
              <a:ext uri="{FF2B5EF4-FFF2-40B4-BE49-F238E27FC236}">
                <a16:creationId xmlns:a16="http://schemas.microsoft.com/office/drawing/2014/main" id="{70D8EF3C-E4B6-4BF3-8FD8-EBA3FCDF65D3}"/>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spTree>
    <p:extLst>
      <p:ext uri="{BB962C8B-B14F-4D97-AF65-F5344CB8AC3E}">
        <p14:creationId xmlns:p14="http://schemas.microsoft.com/office/powerpoint/2010/main" val="87918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17FFF3-7B74-488C-A77A-8B7BE2A10D22}"/>
              </a:ext>
            </a:extLst>
          </p:cNvPr>
          <p:cNvSpPr>
            <a:spLocks noGrp="1"/>
          </p:cNvSpPr>
          <p:nvPr>
            <p:ph type="title"/>
          </p:nvPr>
        </p:nvSpPr>
        <p:spPr/>
        <p:txBody>
          <a:bodyPr/>
          <a:lstStyle/>
          <a:p>
            <a:r>
              <a:rPr lang="en-US" altLang="zh-TW" dirty="0"/>
              <a:t>The </a:t>
            </a:r>
            <a:r>
              <a:rPr lang="en-US" altLang="zh-TW" dirty="0">
                <a:solidFill>
                  <a:srgbClr val="0070C0"/>
                </a:solidFill>
              </a:rPr>
              <a:t>ERC20 Token </a:t>
            </a:r>
            <a:r>
              <a:rPr lang="en-US" altLang="zh-TW" dirty="0"/>
              <a:t>Standard (1/2)</a:t>
            </a:r>
            <a:endParaRPr lang="zh-TW" altLang="en-US" dirty="0"/>
          </a:p>
        </p:txBody>
      </p:sp>
      <p:sp>
        <p:nvSpPr>
          <p:cNvPr id="3" name="內容版面配置區 2">
            <a:extLst>
              <a:ext uri="{FF2B5EF4-FFF2-40B4-BE49-F238E27FC236}">
                <a16:creationId xmlns:a16="http://schemas.microsoft.com/office/drawing/2014/main" id="{23342C4B-B495-4DCE-98F4-A2EF845ADE50}"/>
              </a:ext>
            </a:extLst>
          </p:cNvPr>
          <p:cNvSpPr>
            <a:spLocks noGrp="1"/>
          </p:cNvSpPr>
          <p:nvPr>
            <p:ph idx="1"/>
          </p:nvPr>
        </p:nvSpPr>
        <p:spPr>
          <a:xfrm>
            <a:off x="838200" y="1488332"/>
            <a:ext cx="10515600" cy="4688631"/>
          </a:xfrm>
        </p:spPr>
        <p:txBody>
          <a:bodyPr>
            <a:normAutofit/>
          </a:bodyPr>
          <a:lstStyle/>
          <a:p>
            <a:pPr algn="just">
              <a:spcBef>
                <a:spcPts val="600"/>
              </a:spcBef>
            </a:pPr>
            <a:r>
              <a:rPr lang="en-US" altLang="zh-TW" dirty="0"/>
              <a:t>First standard introduced in November 2015 by Fabian </a:t>
            </a:r>
            <a:r>
              <a:rPr lang="en-US" altLang="zh-TW" dirty="0" err="1"/>
              <a:t>Vogelsteller</a:t>
            </a:r>
            <a:r>
              <a:rPr lang="en-US" altLang="zh-TW" dirty="0"/>
              <a:t> as an </a:t>
            </a:r>
            <a:r>
              <a:rPr lang="en-US" altLang="zh-TW" dirty="0">
                <a:solidFill>
                  <a:srgbClr val="0070C0"/>
                </a:solidFill>
              </a:rPr>
              <a:t>Ethereum Request for Comments </a:t>
            </a:r>
            <a:r>
              <a:rPr lang="en-US" altLang="zh-TW" dirty="0"/>
              <a:t>(ERC).</a:t>
            </a:r>
          </a:p>
          <a:p>
            <a:pPr lvl="1" algn="just">
              <a:spcBef>
                <a:spcPts val="800"/>
              </a:spcBef>
            </a:pPr>
            <a:r>
              <a:rPr lang="en-US" altLang="zh-TW" dirty="0"/>
              <a:t>The vast majority of tokens are currently based on the ERC20 standard.</a:t>
            </a:r>
          </a:p>
          <a:p>
            <a:pPr lvl="1" algn="just">
              <a:spcBef>
                <a:spcPts val="800"/>
              </a:spcBef>
            </a:pPr>
            <a:r>
              <a:rPr lang="en-US" altLang="zh-TW" dirty="0"/>
              <a:t>The ERC20 eventually became Ethereum Improvement Proposal 20 (</a:t>
            </a:r>
            <a:r>
              <a:rPr lang="en-US" altLang="zh-TW" dirty="0">
                <a:solidFill>
                  <a:srgbClr val="FF0000"/>
                </a:solidFill>
              </a:rPr>
              <a:t>EIP-20</a:t>
            </a:r>
            <a:r>
              <a:rPr lang="en-US" altLang="zh-TW" dirty="0"/>
              <a:t>), but it is mostly still referred to by the original name, ERC20.</a:t>
            </a:r>
          </a:p>
          <a:p>
            <a:pPr lvl="1" algn="just">
              <a:spcBef>
                <a:spcPts val="800"/>
              </a:spcBef>
            </a:pPr>
            <a:r>
              <a:rPr lang="en-US" altLang="zh-TW" dirty="0">
                <a:solidFill>
                  <a:srgbClr val="0000FF"/>
                </a:solidFill>
              </a:rPr>
              <a:t>ERC20 is a standard for fungible tokens</a:t>
            </a:r>
            <a:r>
              <a:rPr lang="en-US" altLang="zh-TW" dirty="0"/>
              <a:t>, meaning that different units of an ERC20 token are interchangeable and have no unique properties.</a:t>
            </a:r>
          </a:p>
          <a:p>
            <a:pPr lvl="1" algn="just">
              <a:spcBef>
                <a:spcPts val="800"/>
              </a:spcBef>
            </a:pPr>
            <a:r>
              <a:rPr lang="en-US" altLang="zh-TW" dirty="0">
                <a:solidFill>
                  <a:srgbClr val="FF0000"/>
                </a:solidFill>
              </a:rPr>
              <a:t>The ERC20 standard defines a common interface for contracts implementing a token</a:t>
            </a:r>
            <a:r>
              <a:rPr lang="en-US" altLang="zh-TW" dirty="0"/>
              <a:t>, such that any compatible token can be accessed and used in the same way. The interface consists of a number of functions that must be present in every implementation of the standard, as well as some optional functions and attributes that may be added by developers.</a:t>
            </a:r>
          </a:p>
        </p:txBody>
      </p:sp>
      <p:sp>
        <p:nvSpPr>
          <p:cNvPr id="4" name="投影片編號版面配置區 3">
            <a:extLst>
              <a:ext uri="{FF2B5EF4-FFF2-40B4-BE49-F238E27FC236}">
                <a16:creationId xmlns:a16="http://schemas.microsoft.com/office/drawing/2014/main" id="{A0AE16DE-5093-4B5B-B619-9FDCCC07AFF3}"/>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spTree>
    <p:extLst>
      <p:ext uri="{BB962C8B-B14F-4D97-AF65-F5344CB8AC3E}">
        <p14:creationId xmlns:p14="http://schemas.microsoft.com/office/powerpoint/2010/main" val="16983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04E64-8A24-43B2-8B71-174082CEF02C}"/>
              </a:ext>
            </a:extLst>
          </p:cNvPr>
          <p:cNvSpPr>
            <a:spLocks noGrp="1"/>
          </p:cNvSpPr>
          <p:nvPr>
            <p:ph type="title"/>
          </p:nvPr>
        </p:nvSpPr>
        <p:spPr/>
        <p:txBody>
          <a:bodyPr/>
          <a:lstStyle/>
          <a:p>
            <a:r>
              <a:rPr lang="en-US" altLang="zh-TW" dirty="0"/>
              <a:t>The ERC20 Token Standard (2/2)</a:t>
            </a:r>
            <a:endParaRPr lang="zh-TW" altLang="en-US" dirty="0"/>
          </a:p>
        </p:txBody>
      </p:sp>
      <p:sp>
        <p:nvSpPr>
          <p:cNvPr id="3" name="內容版面配置區 2">
            <a:extLst>
              <a:ext uri="{FF2B5EF4-FFF2-40B4-BE49-F238E27FC236}">
                <a16:creationId xmlns:a16="http://schemas.microsoft.com/office/drawing/2014/main" id="{3A4FB7EC-A9F9-4C5E-8D4E-1E3B0C6407CA}"/>
              </a:ext>
            </a:extLst>
          </p:cNvPr>
          <p:cNvSpPr>
            <a:spLocks noGrp="1"/>
          </p:cNvSpPr>
          <p:nvPr>
            <p:ph idx="1"/>
          </p:nvPr>
        </p:nvSpPr>
        <p:spPr>
          <a:xfrm>
            <a:off x="838200" y="1488332"/>
            <a:ext cx="10625488" cy="4688631"/>
          </a:xfrm>
        </p:spPr>
        <p:txBody>
          <a:bodyPr/>
          <a:lstStyle/>
          <a:p>
            <a:r>
              <a:rPr lang="en-US" altLang="zh-TW" dirty="0"/>
              <a:t>An ERC20-compliant token contract must provide at least the following functions and events:</a:t>
            </a:r>
          </a:p>
          <a:p>
            <a:pPr lvl="1"/>
            <a:endParaRPr lang="zh-TW" altLang="en-US" dirty="0"/>
          </a:p>
        </p:txBody>
      </p:sp>
      <p:sp>
        <p:nvSpPr>
          <p:cNvPr id="4" name="投影片編號版面配置區 3">
            <a:extLst>
              <a:ext uri="{FF2B5EF4-FFF2-40B4-BE49-F238E27FC236}">
                <a16:creationId xmlns:a16="http://schemas.microsoft.com/office/drawing/2014/main" id="{A98A3C2E-AAE8-4CE7-B767-C46A30FAA611}"/>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grpSp>
        <p:nvGrpSpPr>
          <p:cNvPr id="7" name="群組 6">
            <a:extLst>
              <a:ext uri="{FF2B5EF4-FFF2-40B4-BE49-F238E27FC236}">
                <a16:creationId xmlns:a16="http://schemas.microsoft.com/office/drawing/2014/main" id="{87C5BA46-A31B-4578-80EF-8C9AD1E612E0}"/>
              </a:ext>
            </a:extLst>
          </p:cNvPr>
          <p:cNvGrpSpPr/>
          <p:nvPr/>
        </p:nvGrpSpPr>
        <p:grpSpPr>
          <a:xfrm>
            <a:off x="962025" y="3106545"/>
            <a:ext cx="10267950" cy="2980724"/>
            <a:chOff x="1308534" y="2434840"/>
            <a:chExt cx="10267950" cy="2980724"/>
          </a:xfrm>
        </p:grpSpPr>
        <p:pic>
          <p:nvPicPr>
            <p:cNvPr id="5" name="圖片 4">
              <a:extLst>
                <a:ext uri="{FF2B5EF4-FFF2-40B4-BE49-F238E27FC236}">
                  <a16:creationId xmlns:a16="http://schemas.microsoft.com/office/drawing/2014/main" id="{AA1A2266-69EB-49F6-8C5B-0EC73CB0347C}"/>
                </a:ext>
              </a:extLst>
            </p:cNvPr>
            <p:cNvPicPr>
              <a:picLocks noChangeAspect="1"/>
            </p:cNvPicPr>
            <p:nvPr/>
          </p:nvPicPr>
          <p:blipFill>
            <a:blip r:embed="rId2"/>
            <a:stretch>
              <a:fillRect/>
            </a:stretch>
          </p:blipFill>
          <p:spPr>
            <a:xfrm>
              <a:off x="1471612" y="2434840"/>
              <a:ext cx="9248775" cy="2219325"/>
            </a:xfrm>
            <a:prstGeom prst="rect">
              <a:avLst/>
            </a:prstGeom>
          </p:spPr>
        </p:pic>
        <p:pic>
          <p:nvPicPr>
            <p:cNvPr id="6" name="圖片 5">
              <a:extLst>
                <a:ext uri="{FF2B5EF4-FFF2-40B4-BE49-F238E27FC236}">
                  <a16:creationId xmlns:a16="http://schemas.microsoft.com/office/drawing/2014/main" id="{DE2DE5AA-51CD-4EE0-888B-1A4F2103446E}"/>
                </a:ext>
              </a:extLst>
            </p:cNvPr>
            <p:cNvPicPr>
              <a:picLocks noChangeAspect="1"/>
            </p:cNvPicPr>
            <p:nvPr/>
          </p:nvPicPr>
          <p:blipFill>
            <a:blip r:embed="rId3"/>
            <a:stretch>
              <a:fillRect/>
            </a:stretch>
          </p:blipFill>
          <p:spPr>
            <a:xfrm>
              <a:off x="1308534" y="4653564"/>
              <a:ext cx="10267950" cy="762000"/>
            </a:xfrm>
            <a:prstGeom prst="rect">
              <a:avLst/>
            </a:prstGeom>
          </p:spPr>
        </p:pic>
      </p:grpSp>
      <p:sp>
        <p:nvSpPr>
          <p:cNvPr id="8" name="矩形 7">
            <a:extLst>
              <a:ext uri="{FF2B5EF4-FFF2-40B4-BE49-F238E27FC236}">
                <a16:creationId xmlns:a16="http://schemas.microsoft.com/office/drawing/2014/main" id="{2ADD866D-3112-46FF-BC83-F149211DFEAA}"/>
              </a:ext>
            </a:extLst>
          </p:cNvPr>
          <p:cNvSpPr/>
          <p:nvPr/>
        </p:nvSpPr>
        <p:spPr>
          <a:xfrm>
            <a:off x="3981511" y="2555187"/>
            <a:ext cx="4228978" cy="461665"/>
          </a:xfrm>
          <a:prstGeom prst="rect">
            <a:avLst/>
          </a:prstGeom>
          <a:ln w="19050">
            <a:solidFill>
              <a:srgbClr val="0000FF"/>
            </a:solidFill>
          </a:ln>
        </p:spPr>
        <p:txBody>
          <a:bodyPr wrap="none">
            <a:spAutoFit/>
          </a:bodyPr>
          <a:lstStyle/>
          <a:p>
            <a:r>
              <a:rPr lang="en-US" altLang="zh-TW" sz="2400" dirty="0"/>
              <a:t>Interface specification in Solidity</a:t>
            </a:r>
            <a:endParaRPr lang="zh-TW" altLang="en-US" sz="2400" dirty="0"/>
          </a:p>
        </p:txBody>
      </p:sp>
    </p:spTree>
    <p:extLst>
      <p:ext uri="{BB962C8B-B14F-4D97-AF65-F5344CB8AC3E}">
        <p14:creationId xmlns:p14="http://schemas.microsoft.com/office/powerpoint/2010/main" val="26529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761F61-B779-47D2-8E64-4A16D373500F}"/>
              </a:ext>
            </a:extLst>
          </p:cNvPr>
          <p:cNvSpPr>
            <a:spLocks noGrp="1"/>
          </p:cNvSpPr>
          <p:nvPr>
            <p:ph type="title"/>
          </p:nvPr>
        </p:nvSpPr>
        <p:spPr/>
        <p:txBody>
          <a:bodyPr/>
          <a:lstStyle/>
          <a:p>
            <a:r>
              <a:rPr lang="en-US" altLang="zh-TW" dirty="0"/>
              <a:t>ERC20 data structures</a:t>
            </a:r>
            <a:endParaRPr lang="zh-TW" altLang="en-US" dirty="0"/>
          </a:p>
        </p:txBody>
      </p:sp>
      <p:sp>
        <p:nvSpPr>
          <p:cNvPr id="3" name="內容版面配置區 2">
            <a:extLst>
              <a:ext uri="{FF2B5EF4-FFF2-40B4-BE49-F238E27FC236}">
                <a16:creationId xmlns:a16="http://schemas.microsoft.com/office/drawing/2014/main" id="{95C04BE2-6592-43D5-9A37-FBD1704C3B20}"/>
              </a:ext>
            </a:extLst>
          </p:cNvPr>
          <p:cNvSpPr>
            <a:spLocks noGrp="1"/>
          </p:cNvSpPr>
          <p:nvPr>
            <p:ph idx="1"/>
          </p:nvPr>
        </p:nvSpPr>
        <p:spPr>
          <a:xfrm>
            <a:off x="838200" y="1381328"/>
            <a:ext cx="10625488" cy="4975022"/>
          </a:xfrm>
        </p:spPr>
        <p:txBody>
          <a:bodyPr>
            <a:normAutofit/>
          </a:bodyPr>
          <a:lstStyle/>
          <a:p>
            <a:pPr algn="just"/>
            <a:r>
              <a:rPr lang="en-US" altLang="zh-TW" dirty="0"/>
              <a:t>If you examine any ERC20 implementation you will see that it contains </a:t>
            </a:r>
            <a:r>
              <a:rPr lang="en-US" altLang="zh-TW" dirty="0">
                <a:solidFill>
                  <a:srgbClr val="0070C0"/>
                </a:solidFill>
              </a:rPr>
              <a:t>two data structures</a:t>
            </a:r>
            <a:r>
              <a:rPr lang="en-US" altLang="zh-TW" dirty="0"/>
              <a:t>, </a:t>
            </a:r>
            <a:r>
              <a:rPr lang="en-US" altLang="zh-TW" dirty="0">
                <a:solidFill>
                  <a:srgbClr val="0000FF"/>
                </a:solidFill>
              </a:rPr>
              <a:t>one to track balances </a:t>
            </a:r>
            <a:r>
              <a:rPr lang="en-US" altLang="zh-TW" dirty="0">
                <a:solidFill>
                  <a:srgbClr val="FF0000"/>
                </a:solidFill>
              </a:rPr>
              <a:t>and one to track allowances</a:t>
            </a:r>
            <a:r>
              <a:rPr lang="en-US" altLang="zh-TW" dirty="0"/>
              <a:t>. In Solidity, they are implemented with a </a:t>
            </a:r>
            <a:r>
              <a:rPr lang="en-US" altLang="zh-TW" dirty="0">
                <a:solidFill>
                  <a:srgbClr val="0070C0"/>
                </a:solidFill>
              </a:rPr>
              <a:t>data mapping</a:t>
            </a:r>
            <a:r>
              <a:rPr lang="en-US" altLang="zh-TW" dirty="0"/>
              <a:t>.</a:t>
            </a:r>
          </a:p>
          <a:p>
            <a:pPr lvl="1" algn="just">
              <a:spcBef>
                <a:spcPts val="600"/>
              </a:spcBef>
            </a:pPr>
            <a:r>
              <a:rPr lang="en-US" altLang="zh-TW" dirty="0"/>
              <a:t>The </a:t>
            </a:r>
            <a:r>
              <a:rPr lang="en-US" altLang="zh-TW" dirty="0">
                <a:solidFill>
                  <a:srgbClr val="0000FF"/>
                </a:solidFill>
              </a:rPr>
              <a:t>first data mapping </a:t>
            </a:r>
            <a:r>
              <a:rPr lang="en-US" altLang="zh-TW" dirty="0"/>
              <a:t>implements an </a:t>
            </a:r>
            <a:r>
              <a:rPr lang="en-US" altLang="zh-TW" dirty="0">
                <a:solidFill>
                  <a:srgbClr val="FF0000"/>
                </a:solidFill>
              </a:rPr>
              <a:t>internal table of token balances, by owner</a:t>
            </a:r>
            <a:r>
              <a:rPr lang="en-US" altLang="zh-TW" dirty="0"/>
              <a:t>. This allows the token contract to keep track of who owns the tokens. Each transfer is a deduction from one balance and an addition to another balance (via “transfer”).</a:t>
            </a:r>
          </a:p>
          <a:p>
            <a:pPr lvl="1" algn="just">
              <a:spcBef>
                <a:spcPts val="600"/>
              </a:spcBef>
            </a:pPr>
            <a:r>
              <a:rPr lang="en-US" altLang="zh-TW" dirty="0"/>
              <a:t>The </a:t>
            </a:r>
            <a:r>
              <a:rPr lang="en-US" altLang="zh-TW" dirty="0">
                <a:solidFill>
                  <a:srgbClr val="FF0000"/>
                </a:solidFill>
              </a:rPr>
              <a:t>second data structure </a:t>
            </a:r>
            <a:r>
              <a:rPr lang="en-US" altLang="zh-TW" dirty="0"/>
              <a:t>is a </a:t>
            </a:r>
            <a:r>
              <a:rPr lang="en-US" altLang="zh-TW" dirty="0">
                <a:solidFill>
                  <a:srgbClr val="FF0000"/>
                </a:solidFill>
              </a:rPr>
              <a:t>data mapping of allowances</a:t>
            </a:r>
            <a:r>
              <a:rPr lang="en-US" altLang="zh-TW" dirty="0"/>
              <a:t>. With ERC20 tokens an </a:t>
            </a:r>
            <a:r>
              <a:rPr lang="en-US" altLang="zh-TW" dirty="0">
                <a:solidFill>
                  <a:srgbClr val="FF0000"/>
                </a:solidFill>
              </a:rPr>
              <a:t>owner of a token can delegate authority to a </a:t>
            </a:r>
            <a:r>
              <a:rPr lang="en-US" altLang="zh-TW" dirty="0">
                <a:solidFill>
                  <a:srgbClr val="FF0000"/>
                </a:solidFill>
                <a:effectLst>
                  <a:outerShdw blurRad="38100" dist="38100" dir="2700000" algn="tl">
                    <a:srgbClr val="000000">
                      <a:alpha val="43137"/>
                    </a:srgbClr>
                  </a:outerShdw>
                </a:effectLst>
              </a:rPr>
              <a:t>spender</a:t>
            </a:r>
            <a:r>
              <a:rPr lang="en-US" altLang="zh-TW" dirty="0"/>
              <a:t>, allowing them to spend a specific amount (allowance) from the owner’s balance.</a:t>
            </a:r>
          </a:p>
          <a:p>
            <a:pPr lvl="1" algn="just">
              <a:spcBef>
                <a:spcPts val="600"/>
              </a:spcBef>
            </a:pPr>
            <a:r>
              <a:rPr lang="en-US" altLang="zh-TW" dirty="0"/>
              <a:t>The ERC20 contract keeps track of the allowances with a two-dimensional mapping, with the primary key being the address of the token owner, mapping to a spender address and an allowance amount. (via “</a:t>
            </a:r>
            <a:r>
              <a:rPr lang="en-US" altLang="zh-TW" dirty="0" err="1"/>
              <a:t>transferFrom</a:t>
            </a:r>
            <a:r>
              <a:rPr lang="en-US" altLang="zh-TW" dirty="0"/>
              <a:t>”)</a:t>
            </a:r>
          </a:p>
          <a:p>
            <a:pPr lvl="1"/>
            <a:endParaRPr lang="zh-TW" altLang="en-US" dirty="0"/>
          </a:p>
        </p:txBody>
      </p:sp>
      <p:sp>
        <p:nvSpPr>
          <p:cNvPr id="4" name="投影片編號版面配置區 3">
            <a:extLst>
              <a:ext uri="{FF2B5EF4-FFF2-40B4-BE49-F238E27FC236}">
                <a16:creationId xmlns:a16="http://schemas.microsoft.com/office/drawing/2014/main" id="{73F402F7-9062-434F-891C-A8208AAE87AF}"/>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Tree>
    <p:extLst>
      <p:ext uri="{BB962C8B-B14F-4D97-AF65-F5344CB8AC3E}">
        <p14:creationId xmlns:p14="http://schemas.microsoft.com/office/powerpoint/2010/main" val="21115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745A3-49C5-42CF-9C31-8CC0DE656000}"/>
              </a:ext>
            </a:extLst>
          </p:cNvPr>
          <p:cNvSpPr>
            <a:spLocks noGrp="1"/>
          </p:cNvSpPr>
          <p:nvPr>
            <p:ph type="title"/>
          </p:nvPr>
        </p:nvSpPr>
        <p:spPr/>
        <p:txBody>
          <a:bodyPr/>
          <a:lstStyle/>
          <a:p>
            <a:r>
              <a:rPr lang="en-US" altLang="zh-TW" dirty="0"/>
              <a:t>ERC20 Workflows</a:t>
            </a:r>
            <a:endParaRPr lang="zh-TW" altLang="en-US" dirty="0"/>
          </a:p>
        </p:txBody>
      </p:sp>
      <p:sp>
        <p:nvSpPr>
          <p:cNvPr id="3" name="內容版面配置區 2">
            <a:extLst>
              <a:ext uri="{FF2B5EF4-FFF2-40B4-BE49-F238E27FC236}">
                <a16:creationId xmlns:a16="http://schemas.microsoft.com/office/drawing/2014/main" id="{439A8E9F-51CF-4A8B-A222-B4FEED670FE7}"/>
              </a:ext>
            </a:extLst>
          </p:cNvPr>
          <p:cNvSpPr>
            <a:spLocks noGrp="1"/>
          </p:cNvSpPr>
          <p:nvPr>
            <p:ph idx="1"/>
          </p:nvPr>
        </p:nvSpPr>
        <p:spPr>
          <a:xfrm>
            <a:off x="838200" y="1488332"/>
            <a:ext cx="10515600" cy="4700712"/>
          </a:xfrm>
        </p:spPr>
        <p:txBody>
          <a:bodyPr/>
          <a:lstStyle/>
          <a:p>
            <a:r>
              <a:rPr lang="en-US" altLang="zh-TW" dirty="0"/>
              <a:t>“</a:t>
            </a:r>
            <a:r>
              <a:rPr lang="en-US" altLang="zh-TW" dirty="0">
                <a:solidFill>
                  <a:srgbClr val="0000FF"/>
                </a:solidFill>
              </a:rPr>
              <a:t>transfer</a:t>
            </a:r>
            <a:r>
              <a:rPr lang="en-US" altLang="zh-TW" dirty="0"/>
              <a:t>” </a:t>
            </a:r>
          </a:p>
          <a:p>
            <a:pPr lvl="1" algn="just">
              <a:spcBef>
                <a:spcPts val="600"/>
              </a:spcBef>
            </a:pPr>
            <a:r>
              <a:rPr lang="en-US" altLang="zh-TW" dirty="0"/>
              <a:t>This </a:t>
            </a:r>
            <a:r>
              <a:rPr lang="en-US" altLang="zh-TW" dirty="0">
                <a:solidFill>
                  <a:srgbClr val="0000FF"/>
                </a:solidFill>
              </a:rPr>
              <a:t>single-transaction and straightforward workflow</a:t>
            </a:r>
            <a:r>
              <a:rPr lang="en-US" altLang="zh-TW" dirty="0"/>
              <a:t> is the one used by wallets to send tokens to other wallets.</a:t>
            </a:r>
          </a:p>
          <a:p>
            <a:pPr algn="just">
              <a:spcBef>
                <a:spcPts val="1200"/>
              </a:spcBef>
            </a:pPr>
            <a:r>
              <a:rPr lang="en-US" altLang="zh-TW" dirty="0"/>
              <a:t>“</a:t>
            </a:r>
            <a:r>
              <a:rPr lang="en-US" altLang="zh-TW" dirty="0">
                <a:solidFill>
                  <a:srgbClr val="FF0000"/>
                </a:solidFill>
              </a:rPr>
              <a:t>approve &amp; </a:t>
            </a:r>
            <a:r>
              <a:rPr lang="en-US" altLang="zh-TW" dirty="0" err="1">
                <a:solidFill>
                  <a:srgbClr val="FF0000"/>
                </a:solidFill>
              </a:rPr>
              <a:t>transferFrom</a:t>
            </a:r>
            <a:r>
              <a:rPr lang="en-US" altLang="zh-TW" dirty="0"/>
              <a:t>”</a:t>
            </a:r>
          </a:p>
          <a:p>
            <a:pPr lvl="1" algn="just">
              <a:spcBef>
                <a:spcPts val="600"/>
              </a:spcBef>
            </a:pPr>
            <a:r>
              <a:rPr lang="en-US" altLang="zh-TW" dirty="0"/>
              <a:t>A </a:t>
            </a:r>
            <a:r>
              <a:rPr lang="en-US" altLang="zh-TW" dirty="0">
                <a:solidFill>
                  <a:srgbClr val="FF0000"/>
                </a:solidFill>
              </a:rPr>
              <a:t>two-transaction workflow </a:t>
            </a:r>
            <a:r>
              <a:rPr lang="en-US" altLang="zh-TW" dirty="0"/>
              <a:t>that uses </a:t>
            </a:r>
            <a:r>
              <a:rPr lang="en-US" altLang="zh-TW" dirty="0">
                <a:solidFill>
                  <a:srgbClr val="FF0000"/>
                </a:solidFill>
                <a:effectLst>
                  <a:outerShdw blurRad="38100" dist="38100" dir="2700000" algn="tl">
                    <a:srgbClr val="000000">
                      <a:alpha val="43137"/>
                    </a:srgbClr>
                  </a:outerShdw>
                </a:effectLst>
              </a:rPr>
              <a:t>approve</a:t>
            </a:r>
            <a:r>
              <a:rPr lang="en-US" altLang="zh-TW" dirty="0">
                <a:solidFill>
                  <a:srgbClr val="FF0000"/>
                </a:solidFill>
              </a:rPr>
              <a:t> followed by </a:t>
            </a:r>
            <a:r>
              <a:rPr lang="en-US" altLang="zh-TW" dirty="0" err="1">
                <a:solidFill>
                  <a:srgbClr val="FF0000"/>
                </a:solidFill>
                <a:effectLst>
                  <a:outerShdw blurRad="38100" dist="38100" dir="2700000" algn="tl">
                    <a:srgbClr val="000000">
                      <a:alpha val="43137"/>
                    </a:srgbClr>
                  </a:outerShdw>
                </a:effectLst>
              </a:rPr>
              <a:t>transferFrom</a:t>
            </a:r>
            <a:r>
              <a:rPr lang="en-US" altLang="zh-TW" dirty="0"/>
              <a:t>.</a:t>
            </a:r>
          </a:p>
          <a:p>
            <a:pPr lvl="1" algn="just">
              <a:spcBef>
                <a:spcPts val="600"/>
              </a:spcBef>
            </a:pPr>
            <a:r>
              <a:rPr lang="en-US" altLang="zh-TW" dirty="0"/>
              <a:t>This workflow allows a token owner to delegate their control to another address. It is most often used to delegate control to a contract for distribution of tokens, but it can also be used by exchanges.</a:t>
            </a:r>
          </a:p>
          <a:p>
            <a:pPr lvl="1" algn="just">
              <a:spcBef>
                <a:spcPts val="600"/>
              </a:spcBef>
            </a:pPr>
            <a:r>
              <a:rPr lang="en-US" altLang="zh-TW" dirty="0"/>
              <a:t>E.g., if a company is selling tokens for an ICO (Initial Coin Offering), they can approve a </a:t>
            </a:r>
            <a:r>
              <a:rPr lang="en-US" altLang="zh-TW" dirty="0" err="1"/>
              <a:t>crowdsale</a:t>
            </a:r>
            <a:r>
              <a:rPr lang="en-US" altLang="zh-TW" dirty="0"/>
              <a:t> contract address to distribute a certain amount of tokens. The </a:t>
            </a:r>
            <a:r>
              <a:rPr lang="en-US" altLang="zh-TW" dirty="0" err="1"/>
              <a:t>crowdsale</a:t>
            </a:r>
            <a:r>
              <a:rPr lang="en-US" altLang="zh-TW" dirty="0"/>
              <a:t> contract can then </a:t>
            </a:r>
            <a:r>
              <a:rPr lang="en-US" altLang="zh-TW" dirty="0" err="1"/>
              <a:t>transferFrom</a:t>
            </a:r>
            <a:r>
              <a:rPr lang="en-US" altLang="zh-TW" dirty="0"/>
              <a:t> the token contract owner’s balance to each buyer of the token.</a:t>
            </a:r>
          </a:p>
          <a:p>
            <a:pPr lvl="1"/>
            <a:endParaRPr lang="zh-TW" altLang="en-US" dirty="0"/>
          </a:p>
        </p:txBody>
      </p:sp>
      <p:sp>
        <p:nvSpPr>
          <p:cNvPr id="4" name="投影片編號版面配置區 3">
            <a:extLst>
              <a:ext uri="{FF2B5EF4-FFF2-40B4-BE49-F238E27FC236}">
                <a16:creationId xmlns:a16="http://schemas.microsoft.com/office/drawing/2014/main" id="{89BBC900-807E-4C7F-9ADB-5EA051FC3F22}"/>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spTree>
    <p:extLst>
      <p:ext uri="{BB962C8B-B14F-4D97-AF65-F5344CB8AC3E}">
        <p14:creationId xmlns:p14="http://schemas.microsoft.com/office/powerpoint/2010/main" val="183355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850A80-1AE2-4E8A-887C-5F81825105C7}"/>
              </a:ext>
            </a:extLst>
          </p:cNvPr>
          <p:cNvSpPr>
            <a:spLocks noGrp="1"/>
          </p:cNvSpPr>
          <p:nvPr>
            <p:ph type="title"/>
          </p:nvPr>
        </p:nvSpPr>
        <p:spPr/>
        <p:txBody>
          <a:bodyPr/>
          <a:lstStyle/>
          <a:p>
            <a:r>
              <a:rPr lang="en-US" altLang="zh-TW" dirty="0"/>
              <a:t>E.g. “approve &amp; </a:t>
            </a:r>
            <a:r>
              <a:rPr lang="en-US" altLang="zh-TW" dirty="0" err="1"/>
              <a:t>transferFrom</a:t>
            </a:r>
            <a:r>
              <a:rPr lang="en-US" altLang="zh-TW" dirty="0"/>
              <a:t>” Workflow </a:t>
            </a:r>
            <a:endParaRPr lang="zh-TW" altLang="en-US" dirty="0"/>
          </a:p>
        </p:txBody>
      </p:sp>
      <p:pic>
        <p:nvPicPr>
          <p:cNvPr id="5" name="內容版面配置區 4">
            <a:extLst>
              <a:ext uri="{FF2B5EF4-FFF2-40B4-BE49-F238E27FC236}">
                <a16:creationId xmlns:a16="http://schemas.microsoft.com/office/drawing/2014/main" id="{6EAB64CC-6E7A-40FE-B3D0-5C8DDCDDE742}"/>
              </a:ext>
            </a:extLst>
          </p:cNvPr>
          <p:cNvPicPr>
            <a:picLocks noGrp="1" noChangeAspect="1"/>
          </p:cNvPicPr>
          <p:nvPr>
            <p:ph idx="1"/>
          </p:nvPr>
        </p:nvPicPr>
        <p:blipFill>
          <a:blip r:embed="rId2"/>
          <a:stretch>
            <a:fillRect/>
          </a:stretch>
        </p:blipFill>
        <p:spPr>
          <a:xfrm>
            <a:off x="1557892" y="1574409"/>
            <a:ext cx="9076216" cy="4441381"/>
          </a:xfrm>
          <a:prstGeom prst="rect">
            <a:avLst/>
          </a:prstGeom>
        </p:spPr>
      </p:pic>
      <p:sp>
        <p:nvSpPr>
          <p:cNvPr id="4" name="投影片編號版面配置區 3">
            <a:extLst>
              <a:ext uri="{FF2B5EF4-FFF2-40B4-BE49-F238E27FC236}">
                <a16:creationId xmlns:a16="http://schemas.microsoft.com/office/drawing/2014/main" id="{2A83F0C1-0EA4-470A-9EAF-373C7ED6F1EE}"/>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spTree>
    <p:extLst>
      <p:ext uri="{BB962C8B-B14F-4D97-AF65-F5344CB8AC3E}">
        <p14:creationId xmlns:p14="http://schemas.microsoft.com/office/powerpoint/2010/main" val="85544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BCA4C3-D05B-4A72-91BC-D392DC7A84AE}"/>
              </a:ext>
            </a:extLst>
          </p:cNvPr>
          <p:cNvSpPr>
            <a:spLocks noGrp="1"/>
          </p:cNvSpPr>
          <p:nvPr>
            <p:ph type="title"/>
          </p:nvPr>
        </p:nvSpPr>
        <p:spPr/>
        <p:txBody>
          <a:bodyPr>
            <a:normAutofit/>
          </a:bodyPr>
          <a:lstStyle/>
          <a:p>
            <a:r>
              <a:rPr lang="en-US" altLang="zh-TW" sz="4000" dirty="0"/>
              <a:t>Ref. A Straightforward Guide to ERC20 Tokens (1/2)</a:t>
            </a:r>
            <a:endParaRPr lang="zh-TW" altLang="en-US" sz="4000" dirty="0"/>
          </a:p>
        </p:txBody>
      </p:sp>
      <p:sp>
        <p:nvSpPr>
          <p:cNvPr id="3" name="內容版面配置區 2">
            <a:extLst>
              <a:ext uri="{FF2B5EF4-FFF2-40B4-BE49-F238E27FC236}">
                <a16:creationId xmlns:a16="http://schemas.microsoft.com/office/drawing/2014/main" id="{A1DC795B-9616-4297-9D9E-0F45F299A759}"/>
              </a:ext>
            </a:extLst>
          </p:cNvPr>
          <p:cNvSpPr>
            <a:spLocks noGrp="1"/>
          </p:cNvSpPr>
          <p:nvPr>
            <p:ph idx="1"/>
          </p:nvPr>
        </p:nvSpPr>
        <p:spPr>
          <a:xfrm>
            <a:off x="838200" y="1488332"/>
            <a:ext cx="10515600" cy="4688631"/>
          </a:xfrm>
        </p:spPr>
        <p:txBody>
          <a:bodyPr/>
          <a:lstStyle/>
          <a:p>
            <a:r>
              <a:rPr lang="en-US" altLang="zh-TW" dirty="0">
                <a:hlinkClick r:id="rId2"/>
              </a:rPr>
              <a:t>https://docs.ethhub.io/guides/a-straightforward-guide-erc20-tokens/</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6EDAB03-4F73-438D-8D20-FE9EAFC449BB}"/>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pic>
        <p:nvPicPr>
          <p:cNvPr id="6" name="圖片 5">
            <a:extLst>
              <a:ext uri="{FF2B5EF4-FFF2-40B4-BE49-F238E27FC236}">
                <a16:creationId xmlns:a16="http://schemas.microsoft.com/office/drawing/2014/main" id="{8BEC4AE0-B91A-4C1D-8A87-692F87133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039" y="2107366"/>
            <a:ext cx="3431458" cy="4248984"/>
          </a:xfrm>
          <a:prstGeom prst="rect">
            <a:avLst/>
          </a:prstGeom>
        </p:spPr>
      </p:pic>
      <p:pic>
        <p:nvPicPr>
          <p:cNvPr id="8" name="圖片 7">
            <a:extLst>
              <a:ext uri="{FF2B5EF4-FFF2-40B4-BE49-F238E27FC236}">
                <a16:creationId xmlns:a16="http://schemas.microsoft.com/office/drawing/2014/main" id="{F30FDF79-ABE1-4F5C-84D7-7F55C8AD2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09" y="3156359"/>
            <a:ext cx="6995280" cy="3110298"/>
          </a:xfrm>
          <a:prstGeom prst="rect">
            <a:avLst/>
          </a:prstGeom>
        </p:spPr>
      </p:pic>
    </p:spTree>
    <p:extLst>
      <p:ext uri="{BB962C8B-B14F-4D97-AF65-F5344CB8AC3E}">
        <p14:creationId xmlns:p14="http://schemas.microsoft.com/office/powerpoint/2010/main" val="64129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88D198F4-1BB0-4671-8F02-2D206C95FE67}"/>
              </a:ext>
            </a:extLst>
          </p:cNvPr>
          <p:cNvPicPr>
            <a:picLocks noChangeAspect="1"/>
          </p:cNvPicPr>
          <p:nvPr/>
        </p:nvPicPr>
        <p:blipFill rotWithShape="1">
          <a:blip r:embed="rId2">
            <a:extLst>
              <a:ext uri="{28A0092B-C50C-407E-A947-70E740481C1C}">
                <a14:useLocalDpi xmlns:a14="http://schemas.microsoft.com/office/drawing/2010/main" val="0"/>
              </a:ext>
            </a:extLst>
          </a:blip>
          <a:srcRect l="1713" t="4421" r="3316" b="5013"/>
          <a:stretch/>
        </p:blipFill>
        <p:spPr>
          <a:xfrm>
            <a:off x="4947385" y="3499821"/>
            <a:ext cx="6285651" cy="2964179"/>
          </a:xfrm>
          <a:prstGeom prst="rect">
            <a:avLst/>
          </a:prstGeom>
        </p:spPr>
      </p:pic>
      <p:sp>
        <p:nvSpPr>
          <p:cNvPr id="2" name="標題 1">
            <a:extLst>
              <a:ext uri="{FF2B5EF4-FFF2-40B4-BE49-F238E27FC236}">
                <a16:creationId xmlns:a16="http://schemas.microsoft.com/office/drawing/2014/main" id="{7FBCA4C3-D05B-4A72-91BC-D392DC7A84AE}"/>
              </a:ext>
            </a:extLst>
          </p:cNvPr>
          <p:cNvSpPr>
            <a:spLocks noGrp="1"/>
          </p:cNvSpPr>
          <p:nvPr>
            <p:ph type="title"/>
          </p:nvPr>
        </p:nvSpPr>
        <p:spPr/>
        <p:txBody>
          <a:bodyPr>
            <a:normAutofit/>
          </a:bodyPr>
          <a:lstStyle/>
          <a:p>
            <a:r>
              <a:rPr lang="en-US" altLang="zh-TW" sz="4000" dirty="0"/>
              <a:t>Ref. A Straightforward Guide to ERC20 Tokens (2/2)</a:t>
            </a:r>
            <a:endParaRPr lang="zh-TW" altLang="en-US" sz="4000" dirty="0"/>
          </a:p>
        </p:txBody>
      </p:sp>
      <p:sp>
        <p:nvSpPr>
          <p:cNvPr id="4" name="投影片編號版面配置區 3">
            <a:extLst>
              <a:ext uri="{FF2B5EF4-FFF2-40B4-BE49-F238E27FC236}">
                <a16:creationId xmlns:a16="http://schemas.microsoft.com/office/drawing/2014/main" id="{D6EDAB03-4F73-438D-8D20-FE9EAFC449BB}"/>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pic>
        <p:nvPicPr>
          <p:cNvPr id="10" name="圖片 9">
            <a:extLst>
              <a:ext uri="{FF2B5EF4-FFF2-40B4-BE49-F238E27FC236}">
                <a16:creationId xmlns:a16="http://schemas.microsoft.com/office/drawing/2014/main" id="{43DF19F9-2544-4583-BDE8-A68466AA46E2}"/>
              </a:ext>
            </a:extLst>
          </p:cNvPr>
          <p:cNvPicPr>
            <a:picLocks noChangeAspect="1"/>
          </p:cNvPicPr>
          <p:nvPr/>
        </p:nvPicPr>
        <p:blipFill rotWithShape="1">
          <a:blip r:embed="rId3">
            <a:extLst>
              <a:ext uri="{28A0092B-C50C-407E-A947-70E740481C1C}">
                <a14:useLocalDpi xmlns:a14="http://schemas.microsoft.com/office/drawing/2010/main" val="0"/>
              </a:ext>
            </a:extLst>
          </a:blip>
          <a:srcRect l="2158" t="7521" r="3665" b="5094"/>
          <a:stretch/>
        </p:blipFill>
        <p:spPr>
          <a:xfrm>
            <a:off x="958964" y="1313953"/>
            <a:ext cx="5581443" cy="2488028"/>
          </a:xfrm>
          <a:prstGeom prst="rect">
            <a:avLst/>
          </a:prstGeom>
        </p:spPr>
      </p:pic>
    </p:spTree>
    <p:extLst>
      <p:ext uri="{BB962C8B-B14F-4D97-AF65-F5344CB8AC3E}">
        <p14:creationId xmlns:p14="http://schemas.microsoft.com/office/powerpoint/2010/main" val="282598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BE6B-72C9-4BF3-BA01-31EAB77B3997}"/>
              </a:ext>
            </a:extLst>
          </p:cNvPr>
          <p:cNvSpPr>
            <a:spLocks noGrp="1"/>
          </p:cNvSpPr>
          <p:nvPr>
            <p:ph type="title"/>
          </p:nvPr>
        </p:nvSpPr>
        <p:spPr>
          <a:xfrm>
            <a:off x="838200" y="365125"/>
            <a:ext cx="10515600" cy="1016203"/>
          </a:xfrm>
        </p:spPr>
        <p:txBody>
          <a:bodyPr>
            <a:normAutofit/>
          </a:bodyPr>
          <a:lstStyle/>
          <a:p>
            <a:r>
              <a:rPr lang="en-US" altLang="zh-TW" dirty="0">
                <a:solidFill>
                  <a:srgbClr val="0070C0"/>
                </a:solidFill>
              </a:rPr>
              <a:t>Decimals</a:t>
            </a:r>
            <a:r>
              <a:rPr lang="en-US" altLang="zh-TW" dirty="0"/>
              <a:t> for ERC20 Tokens (1/3)</a:t>
            </a:r>
            <a:endParaRPr lang="zh-TW" altLang="en-US" dirty="0"/>
          </a:p>
        </p:txBody>
      </p:sp>
      <p:sp>
        <p:nvSpPr>
          <p:cNvPr id="3" name="內容版面配置區 2">
            <a:extLst>
              <a:ext uri="{FF2B5EF4-FFF2-40B4-BE49-F238E27FC236}">
                <a16:creationId xmlns:a16="http://schemas.microsoft.com/office/drawing/2014/main" id="{0A3E18B5-4BA8-4020-9338-C2D783F5BD72}"/>
              </a:ext>
            </a:extLst>
          </p:cNvPr>
          <p:cNvSpPr>
            <a:spLocks noGrp="1"/>
          </p:cNvSpPr>
          <p:nvPr>
            <p:ph idx="1"/>
          </p:nvPr>
        </p:nvSpPr>
        <p:spPr>
          <a:xfrm>
            <a:off x="838200" y="1381328"/>
            <a:ext cx="10515600" cy="4795635"/>
          </a:xfrm>
        </p:spPr>
        <p:txBody>
          <a:bodyPr/>
          <a:lstStyle/>
          <a:p>
            <a:r>
              <a:rPr lang="zh-TW" altLang="en-US" dirty="0">
                <a:hlinkClick r:id="rId2"/>
              </a:rPr>
              <a:t>https://docs.openzeppelin.com/contracts/2.x/erc20</a:t>
            </a:r>
            <a:endParaRPr lang="zh-TW" altLang="en-US" dirty="0"/>
          </a:p>
          <a:p>
            <a:r>
              <a:rPr lang="en-US" altLang="zh-TW" dirty="0"/>
              <a:t>E.g. initialSupply = 1000 for </a:t>
            </a:r>
            <a:r>
              <a:rPr lang="en-US" altLang="zh-TW" dirty="0" err="1"/>
              <a:t>GLDToken</a:t>
            </a:r>
            <a:endParaRPr lang="en-US" altLang="zh-TW" dirty="0"/>
          </a:p>
          <a:p>
            <a:endParaRPr lang="en-US" altLang="zh-TW" dirty="0"/>
          </a:p>
          <a:p>
            <a:endParaRPr lang="en-US" altLang="zh-TW" dirty="0"/>
          </a:p>
          <a:p>
            <a:pPr>
              <a:spcBef>
                <a:spcPts val="600"/>
              </a:spcBef>
            </a:pPr>
            <a:endParaRPr lang="en-US" altLang="zh-TW" dirty="0"/>
          </a:p>
          <a:p>
            <a:pPr>
              <a:spcBef>
                <a:spcPts val="0"/>
              </a:spcBef>
            </a:pPr>
            <a:r>
              <a:rPr lang="en-US" altLang="zh-TW" dirty="0"/>
              <a:t>decimals = 18 (default)</a:t>
            </a:r>
          </a:p>
          <a:p>
            <a:endParaRPr lang="zh-TW" altLang="en-US" dirty="0"/>
          </a:p>
        </p:txBody>
      </p:sp>
      <p:sp>
        <p:nvSpPr>
          <p:cNvPr id="4" name="投影片編號版面配置區 3">
            <a:extLst>
              <a:ext uri="{FF2B5EF4-FFF2-40B4-BE49-F238E27FC236}">
                <a16:creationId xmlns:a16="http://schemas.microsoft.com/office/drawing/2014/main" id="{7939BBA3-8300-4160-A1B6-E19D53B67E84}"/>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pic>
        <p:nvPicPr>
          <p:cNvPr id="5" name="圖片 4">
            <a:extLst>
              <a:ext uri="{FF2B5EF4-FFF2-40B4-BE49-F238E27FC236}">
                <a16:creationId xmlns:a16="http://schemas.microsoft.com/office/drawing/2014/main" id="{619E8390-B246-4647-BEC8-7086ECB786DF}"/>
              </a:ext>
            </a:extLst>
          </p:cNvPr>
          <p:cNvPicPr>
            <a:picLocks noChangeAspect="1"/>
          </p:cNvPicPr>
          <p:nvPr/>
        </p:nvPicPr>
        <p:blipFill>
          <a:blip r:embed="rId3"/>
          <a:stretch>
            <a:fillRect/>
          </a:stretch>
        </p:blipFill>
        <p:spPr>
          <a:xfrm>
            <a:off x="1912655" y="4224812"/>
            <a:ext cx="7939565" cy="2131538"/>
          </a:xfrm>
          <a:prstGeom prst="rect">
            <a:avLst/>
          </a:prstGeom>
        </p:spPr>
      </p:pic>
      <p:grpSp>
        <p:nvGrpSpPr>
          <p:cNvPr id="9" name="群組 8">
            <a:extLst>
              <a:ext uri="{FF2B5EF4-FFF2-40B4-BE49-F238E27FC236}">
                <a16:creationId xmlns:a16="http://schemas.microsoft.com/office/drawing/2014/main" id="{5992F846-BBB0-415D-A9C5-4ECD3EEDE662}"/>
              </a:ext>
            </a:extLst>
          </p:cNvPr>
          <p:cNvGrpSpPr/>
          <p:nvPr/>
        </p:nvGrpSpPr>
        <p:grpSpPr>
          <a:xfrm>
            <a:off x="1159392" y="2397531"/>
            <a:ext cx="9370646" cy="1485409"/>
            <a:chOff x="1159392" y="2397531"/>
            <a:chExt cx="9794358" cy="1552575"/>
          </a:xfrm>
        </p:grpSpPr>
        <p:pic>
          <p:nvPicPr>
            <p:cNvPr id="6" name="圖片 5">
              <a:extLst>
                <a:ext uri="{FF2B5EF4-FFF2-40B4-BE49-F238E27FC236}">
                  <a16:creationId xmlns:a16="http://schemas.microsoft.com/office/drawing/2014/main" id="{5CF40B91-E46C-46D7-A0AC-3DAFA78D94A0}"/>
                </a:ext>
              </a:extLst>
            </p:cNvPr>
            <p:cNvPicPr>
              <a:picLocks noChangeAspect="1"/>
            </p:cNvPicPr>
            <p:nvPr/>
          </p:nvPicPr>
          <p:blipFill>
            <a:blip r:embed="rId4"/>
            <a:stretch>
              <a:fillRect/>
            </a:stretch>
          </p:blipFill>
          <p:spPr>
            <a:xfrm>
              <a:off x="1159392" y="2397531"/>
              <a:ext cx="4791075" cy="752475"/>
            </a:xfrm>
            <a:prstGeom prst="rect">
              <a:avLst/>
            </a:prstGeom>
          </p:spPr>
        </p:pic>
        <p:pic>
          <p:nvPicPr>
            <p:cNvPr id="7" name="圖片 6">
              <a:extLst>
                <a:ext uri="{FF2B5EF4-FFF2-40B4-BE49-F238E27FC236}">
                  <a16:creationId xmlns:a16="http://schemas.microsoft.com/office/drawing/2014/main" id="{34B44B9A-C320-4915-A1CB-E755A7B8A76C}"/>
                </a:ext>
              </a:extLst>
            </p:cNvPr>
            <p:cNvPicPr>
              <a:picLocks noChangeAspect="1"/>
            </p:cNvPicPr>
            <p:nvPr/>
          </p:nvPicPr>
          <p:blipFill>
            <a:blip r:embed="rId5"/>
            <a:stretch>
              <a:fillRect/>
            </a:stretch>
          </p:blipFill>
          <p:spPr>
            <a:xfrm>
              <a:off x="6096000" y="2397531"/>
              <a:ext cx="4857750" cy="1552575"/>
            </a:xfrm>
            <a:prstGeom prst="rect">
              <a:avLst/>
            </a:prstGeom>
          </p:spPr>
        </p:pic>
      </p:grpSp>
      <p:cxnSp>
        <p:nvCxnSpPr>
          <p:cNvPr id="11" name="直線接點 10">
            <a:extLst>
              <a:ext uri="{FF2B5EF4-FFF2-40B4-BE49-F238E27FC236}">
                <a16:creationId xmlns:a16="http://schemas.microsoft.com/office/drawing/2014/main" id="{AD592F04-7B00-43C7-8ACD-C4FE0BE471DD}"/>
              </a:ext>
            </a:extLst>
          </p:cNvPr>
          <p:cNvCxnSpPr>
            <a:cxnSpLocks/>
          </p:cNvCxnSpPr>
          <p:nvPr/>
        </p:nvCxnSpPr>
        <p:spPr>
          <a:xfrm>
            <a:off x="5380522" y="5226518"/>
            <a:ext cx="253144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3C3762-20D1-407B-89AC-C0DE4A9E0FFE}"/>
              </a:ext>
            </a:extLst>
          </p:cNvPr>
          <p:cNvCxnSpPr>
            <a:cxnSpLocks/>
          </p:cNvCxnSpPr>
          <p:nvPr/>
        </p:nvCxnSpPr>
        <p:spPr>
          <a:xfrm>
            <a:off x="5380522" y="5515277"/>
            <a:ext cx="1010653"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2AE2390-CC21-4D0A-9FF8-F026334E7C79}"/>
              </a:ext>
            </a:extLst>
          </p:cNvPr>
          <p:cNvCxnSpPr>
            <a:cxnSpLocks/>
          </p:cNvCxnSpPr>
          <p:nvPr/>
        </p:nvCxnSpPr>
        <p:spPr>
          <a:xfrm>
            <a:off x="2098307" y="5515277"/>
            <a:ext cx="1876927"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8D456C71-2803-47ED-914B-433AEDB46BE6}"/>
              </a:ext>
            </a:extLst>
          </p:cNvPr>
          <p:cNvCxnSpPr>
            <a:cxnSpLocks/>
          </p:cNvCxnSpPr>
          <p:nvPr/>
        </p:nvCxnSpPr>
        <p:spPr>
          <a:xfrm>
            <a:off x="2656572" y="5861786"/>
            <a:ext cx="1799924"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7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4C896-A2DA-4F14-A31C-37263C4DA922}"/>
              </a:ext>
            </a:extLst>
          </p:cNvPr>
          <p:cNvSpPr>
            <a:spLocks noGrp="1"/>
          </p:cNvSpPr>
          <p:nvPr>
            <p:ph type="title"/>
          </p:nvPr>
        </p:nvSpPr>
        <p:spPr/>
        <p:txBody>
          <a:bodyPr/>
          <a:lstStyle/>
          <a:p>
            <a:r>
              <a:rPr lang="da-DK" altLang="zh-TW" dirty="0"/>
              <a:t>Decimals for ERC20 Tokens (2/3)</a:t>
            </a:r>
            <a:endParaRPr lang="zh-TW" altLang="en-US" dirty="0"/>
          </a:p>
        </p:txBody>
      </p:sp>
      <p:sp>
        <p:nvSpPr>
          <p:cNvPr id="3" name="內容版面配置區 2">
            <a:extLst>
              <a:ext uri="{FF2B5EF4-FFF2-40B4-BE49-F238E27FC236}">
                <a16:creationId xmlns:a16="http://schemas.microsoft.com/office/drawing/2014/main" id="{18C5233B-B152-49D9-AF7E-1176FD3F13B2}"/>
              </a:ext>
            </a:extLst>
          </p:cNvPr>
          <p:cNvSpPr>
            <a:spLocks noGrp="1"/>
          </p:cNvSpPr>
          <p:nvPr>
            <p:ph idx="1"/>
          </p:nvPr>
        </p:nvSpPr>
        <p:spPr>
          <a:xfrm>
            <a:off x="838200" y="1488332"/>
            <a:ext cx="10515600" cy="4688631"/>
          </a:xfrm>
        </p:spPr>
        <p:txBody>
          <a:bodyPr/>
          <a:lstStyle/>
          <a:p>
            <a:pPr algn="just">
              <a:spcBef>
                <a:spcPts val="1200"/>
              </a:spcBef>
            </a:pPr>
            <a:r>
              <a:rPr lang="en-US" altLang="zh-TW" dirty="0"/>
              <a:t>It is important to understand that decimals is only used for display purposes. </a:t>
            </a:r>
            <a:r>
              <a:rPr lang="en-US" altLang="zh-TW" dirty="0">
                <a:solidFill>
                  <a:srgbClr val="FF0000"/>
                </a:solidFill>
              </a:rPr>
              <a:t>All arithmetic inside the contract is still performed on integers</a:t>
            </a:r>
            <a:r>
              <a:rPr lang="en-US" altLang="zh-TW" dirty="0"/>
              <a:t>, and it is the different user interfaces (wallets, exchanges, etc.) that must </a:t>
            </a:r>
            <a:r>
              <a:rPr lang="en-US" altLang="zh-TW" dirty="0">
                <a:solidFill>
                  <a:srgbClr val="0000FF"/>
                </a:solidFill>
              </a:rPr>
              <a:t>adjust the displayed values according to decimals</a:t>
            </a:r>
            <a:r>
              <a:rPr lang="en-US" altLang="zh-TW" dirty="0"/>
              <a:t>. </a:t>
            </a:r>
          </a:p>
          <a:p>
            <a:pPr algn="just">
              <a:spcBef>
                <a:spcPts val="1200"/>
              </a:spcBef>
            </a:pPr>
            <a:r>
              <a:rPr lang="en-US" altLang="zh-TW" dirty="0"/>
              <a:t>The total token supply and balance of each account are not specified in GLD: you need to </a:t>
            </a:r>
            <a:r>
              <a:rPr lang="en-US" altLang="zh-TW" dirty="0">
                <a:solidFill>
                  <a:srgbClr val="0000FF"/>
                </a:solidFill>
              </a:rPr>
              <a:t>divide by 10^decimals </a:t>
            </a:r>
            <a:r>
              <a:rPr lang="en-US" altLang="zh-TW" dirty="0"/>
              <a:t>to get the actual GLD amount.</a:t>
            </a:r>
          </a:p>
          <a:p>
            <a:pPr algn="just">
              <a:spcBef>
                <a:spcPts val="1200"/>
              </a:spcBef>
            </a:pPr>
            <a:r>
              <a:rPr lang="en-US" altLang="zh-TW" dirty="0"/>
              <a:t>When </a:t>
            </a:r>
            <a:r>
              <a:rPr lang="en-US" altLang="zh-TW" dirty="0">
                <a:solidFill>
                  <a:srgbClr val="0070C0"/>
                </a:solidFill>
              </a:rPr>
              <a:t>minting</a:t>
            </a:r>
            <a:r>
              <a:rPr lang="en-US" altLang="zh-TW" dirty="0"/>
              <a:t> tokens or </a:t>
            </a:r>
            <a:r>
              <a:rPr lang="en-US" altLang="zh-TW" dirty="0">
                <a:solidFill>
                  <a:srgbClr val="0070C0"/>
                </a:solidFill>
              </a:rPr>
              <a:t>transferring</a:t>
            </a:r>
            <a:r>
              <a:rPr lang="en-US" altLang="zh-TW" dirty="0"/>
              <a:t> them around, you will be actually sending the number </a:t>
            </a:r>
            <a:r>
              <a:rPr lang="en-US" altLang="zh-TW" dirty="0">
                <a:solidFill>
                  <a:srgbClr val="0000FF"/>
                </a:solidFill>
              </a:rPr>
              <a:t>num GLD * 10^decimals</a:t>
            </a:r>
            <a:r>
              <a:rPr lang="en-US" altLang="zh-TW" dirty="0"/>
              <a:t>.</a:t>
            </a:r>
          </a:p>
          <a:p>
            <a:pPr lvl="1" algn="just">
              <a:spcBef>
                <a:spcPts val="1200"/>
              </a:spcBef>
            </a:pPr>
            <a:r>
              <a:rPr lang="en-US" altLang="zh-TW" dirty="0"/>
              <a:t>E.g. If you want to mint/transfer 100 GLD tokens (with decimals = 18), you should use the number 100 * 10</a:t>
            </a:r>
            <a:r>
              <a:rPr lang="en-US" altLang="zh-TW" baseline="30000" dirty="0"/>
              <a:t>18</a:t>
            </a:r>
            <a:r>
              <a:rPr lang="en-US" altLang="zh-TW" dirty="0"/>
              <a:t>.</a:t>
            </a:r>
          </a:p>
          <a:p>
            <a:pPr algn="just"/>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FBA058C-4203-41FB-BDCE-0CA803AA8DB8}"/>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spTree>
    <p:extLst>
      <p:ext uri="{BB962C8B-B14F-4D97-AF65-F5344CB8AC3E}">
        <p14:creationId xmlns:p14="http://schemas.microsoft.com/office/powerpoint/2010/main" val="391626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7C2DD-B7F5-4CE1-B7F7-5BED82F42C4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2116C74-EDB1-4522-B697-B38814FDF59E}"/>
              </a:ext>
            </a:extLst>
          </p:cNvPr>
          <p:cNvSpPr>
            <a:spLocks noGrp="1"/>
          </p:cNvSpPr>
          <p:nvPr>
            <p:ph idx="1"/>
          </p:nvPr>
        </p:nvSpPr>
        <p:spPr>
          <a:xfrm>
            <a:off x="838200" y="1453415"/>
            <a:ext cx="10515600" cy="4902935"/>
          </a:xfrm>
        </p:spPr>
        <p:txBody>
          <a:bodyPr>
            <a:normAutofit/>
          </a:bodyPr>
          <a:lstStyle/>
          <a:p>
            <a:pPr algn="just">
              <a:lnSpc>
                <a:spcPct val="100000"/>
              </a:lnSpc>
              <a:spcBef>
                <a:spcPts val="1200"/>
              </a:spcBef>
            </a:pPr>
            <a:r>
              <a:rPr lang="en-US" altLang="zh-TW" dirty="0"/>
              <a:t>The association between the word “</a:t>
            </a:r>
            <a:r>
              <a:rPr lang="en-US" altLang="zh-TW" dirty="0">
                <a:solidFill>
                  <a:srgbClr val="FF0000"/>
                </a:solidFill>
              </a:rPr>
              <a:t>token</a:t>
            </a:r>
            <a:r>
              <a:rPr lang="en-US" altLang="zh-TW" dirty="0"/>
              <a:t>” and </a:t>
            </a:r>
            <a:r>
              <a:rPr lang="en-US" altLang="zh-TW" dirty="0">
                <a:solidFill>
                  <a:srgbClr val="00B0F0"/>
                </a:solidFill>
              </a:rPr>
              <a:t>insignificant value </a:t>
            </a:r>
            <a:r>
              <a:rPr lang="en-US" altLang="zh-TW" dirty="0"/>
              <a:t>has a lot to do with </a:t>
            </a:r>
            <a:r>
              <a:rPr lang="en-US" altLang="zh-TW" dirty="0">
                <a:solidFill>
                  <a:srgbClr val="0070C0"/>
                </a:solidFill>
              </a:rPr>
              <a:t>the limited use of the physical versions of tokens</a:t>
            </a:r>
            <a:r>
              <a:rPr lang="en-US" altLang="zh-TW" dirty="0"/>
              <a:t>.</a:t>
            </a:r>
          </a:p>
          <a:p>
            <a:pPr lvl="1" algn="just">
              <a:lnSpc>
                <a:spcPct val="100000"/>
              </a:lnSpc>
              <a:spcBef>
                <a:spcPts val="600"/>
              </a:spcBef>
            </a:pPr>
            <a:r>
              <a:rPr lang="en-US" altLang="zh-TW" dirty="0"/>
              <a:t>Often restricted to specific businesses, organizations, or locations, physical tokens</a:t>
            </a:r>
            <a:r>
              <a:rPr lang="en-US" altLang="zh-TW" dirty="0">
                <a:solidFill>
                  <a:srgbClr val="00B0F0"/>
                </a:solidFill>
              </a:rPr>
              <a:t> </a:t>
            </a:r>
            <a:r>
              <a:rPr lang="en-US" altLang="zh-TW" dirty="0"/>
              <a:t>are not easily exchangeable and typically have only one function.</a:t>
            </a:r>
          </a:p>
          <a:p>
            <a:pPr lvl="1" algn="just">
              <a:lnSpc>
                <a:spcPct val="100000"/>
              </a:lnSpc>
              <a:spcBef>
                <a:spcPts val="600"/>
              </a:spcBef>
            </a:pPr>
            <a:r>
              <a:rPr lang="en-US" altLang="zh-TW" dirty="0"/>
              <a:t>With blockchain tokens, these restrictions are lifted — or, more accurately, completely redefinable.</a:t>
            </a:r>
          </a:p>
          <a:p>
            <a:pPr algn="just">
              <a:lnSpc>
                <a:spcPct val="100000"/>
              </a:lnSpc>
              <a:spcBef>
                <a:spcPts val="1200"/>
              </a:spcBef>
            </a:pPr>
            <a:r>
              <a:rPr lang="en-US" altLang="zh-TW" dirty="0"/>
              <a:t>Many blockchain tokens serve multiple purposes globally and can be traded for each other or for other currencies on global liquid markets.</a:t>
            </a:r>
          </a:p>
          <a:p>
            <a:pPr lvl="1" algn="just">
              <a:lnSpc>
                <a:spcPct val="100000"/>
              </a:lnSpc>
              <a:spcBef>
                <a:spcPts val="600"/>
              </a:spcBef>
            </a:pPr>
            <a:r>
              <a:rPr lang="en-US" altLang="zh-TW" dirty="0"/>
              <a:t>With the restrictions on use and ownership gone, the “insignificant value” expectation is also a thing of the past.</a:t>
            </a:r>
            <a:endParaRPr lang="zh-TW" altLang="en-US" dirty="0"/>
          </a:p>
        </p:txBody>
      </p:sp>
      <p:sp>
        <p:nvSpPr>
          <p:cNvPr id="4" name="投影片編號版面配置區 3">
            <a:extLst>
              <a:ext uri="{FF2B5EF4-FFF2-40B4-BE49-F238E27FC236}">
                <a16:creationId xmlns:a16="http://schemas.microsoft.com/office/drawing/2014/main" id="{B6CDFAF4-67B3-4D91-ABA1-6991AD405DC5}"/>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248698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899323-59B4-4434-91F5-887BDE2CD84C}"/>
              </a:ext>
            </a:extLst>
          </p:cNvPr>
          <p:cNvSpPr>
            <a:spLocks noGrp="1"/>
          </p:cNvSpPr>
          <p:nvPr>
            <p:ph type="title"/>
          </p:nvPr>
        </p:nvSpPr>
        <p:spPr/>
        <p:txBody>
          <a:bodyPr/>
          <a:lstStyle/>
          <a:p>
            <a:r>
              <a:rPr lang="da-DK" altLang="zh-TW" dirty="0"/>
              <a:t>Decimals for ERC20 Tokens (3/3)</a:t>
            </a:r>
            <a:endParaRPr lang="zh-TW" altLang="en-US" dirty="0"/>
          </a:p>
        </p:txBody>
      </p:sp>
      <p:sp>
        <p:nvSpPr>
          <p:cNvPr id="4" name="投影片編號版面配置區 3">
            <a:extLst>
              <a:ext uri="{FF2B5EF4-FFF2-40B4-BE49-F238E27FC236}">
                <a16:creationId xmlns:a16="http://schemas.microsoft.com/office/drawing/2014/main" id="{08BD3B31-31E0-45F5-A5AE-4A583AA5CB4D}"/>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pic>
        <p:nvPicPr>
          <p:cNvPr id="5" name="圖片 4">
            <a:extLst>
              <a:ext uri="{FF2B5EF4-FFF2-40B4-BE49-F238E27FC236}">
                <a16:creationId xmlns:a16="http://schemas.microsoft.com/office/drawing/2014/main" id="{81764D66-33A4-4AE2-901E-C597B977CC4F}"/>
              </a:ext>
            </a:extLst>
          </p:cNvPr>
          <p:cNvPicPr>
            <a:picLocks noChangeAspect="1"/>
          </p:cNvPicPr>
          <p:nvPr/>
        </p:nvPicPr>
        <p:blipFill>
          <a:blip r:embed="rId2"/>
          <a:stretch>
            <a:fillRect/>
          </a:stretch>
        </p:blipFill>
        <p:spPr>
          <a:xfrm>
            <a:off x="5199517" y="1428013"/>
            <a:ext cx="6000750" cy="1905000"/>
          </a:xfrm>
          <a:prstGeom prst="rect">
            <a:avLst/>
          </a:prstGeom>
        </p:spPr>
      </p:pic>
      <p:pic>
        <p:nvPicPr>
          <p:cNvPr id="6" name="圖片 5">
            <a:extLst>
              <a:ext uri="{FF2B5EF4-FFF2-40B4-BE49-F238E27FC236}">
                <a16:creationId xmlns:a16="http://schemas.microsoft.com/office/drawing/2014/main" id="{27CFCF7C-A84F-4680-8B72-ACCC713AACC4}"/>
              </a:ext>
            </a:extLst>
          </p:cNvPr>
          <p:cNvPicPr/>
          <p:nvPr/>
        </p:nvPicPr>
        <p:blipFill>
          <a:blip r:embed="rId3"/>
          <a:stretch>
            <a:fillRect/>
          </a:stretch>
        </p:blipFill>
        <p:spPr>
          <a:xfrm>
            <a:off x="892613" y="1476138"/>
            <a:ext cx="4153371" cy="4895781"/>
          </a:xfrm>
          <a:prstGeom prst="rect">
            <a:avLst/>
          </a:prstGeom>
          <a:ln>
            <a:solidFill>
              <a:schemeClr val="bg1">
                <a:lumMod val="50000"/>
              </a:schemeClr>
            </a:solidFill>
          </a:ln>
        </p:spPr>
      </p:pic>
      <p:grpSp>
        <p:nvGrpSpPr>
          <p:cNvPr id="10" name="群組 9">
            <a:extLst>
              <a:ext uri="{FF2B5EF4-FFF2-40B4-BE49-F238E27FC236}">
                <a16:creationId xmlns:a16="http://schemas.microsoft.com/office/drawing/2014/main" id="{77526F3A-C4DA-46FA-ADE3-697464985CB1}"/>
              </a:ext>
            </a:extLst>
          </p:cNvPr>
          <p:cNvGrpSpPr/>
          <p:nvPr/>
        </p:nvGrpSpPr>
        <p:grpSpPr>
          <a:xfrm>
            <a:off x="5247642" y="3818152"/>
            <a:ext cx="5261115" cy="2183642"/>
            <a:chOff x="5199517" y="3818152"/>
            <a:chExt cx="5261115" cy="2183642"/>
          </a:xfrm>
        </p:grpSpPr>
        <p:pic>
          <p:nvPicPr>
            <p:cNvPr id="7" name="圖片 6">
              <a:extLst>
                <a:ext uri="{FF2B5EF4-FFF2-40B4-BE49-F238E27FC236}">
                  <a16:creationId xmlns:a16="http://schemas.microsoft.com/office/drawing/2014/main" id="{A064B1CB-46D3-41C1-A38A-B25B12A17C6F}"/>
                </a:ext>
              </a:extLst>
            </p:cNvPr>
            <p:cNvPicPr/>
            <p:nvPr/>
          </p:nvPicPr>
          <p:blipFill>
            <a:blip r:embed="rId4"/>
            <a:stretch>
              <a:fillRect/>
            </a:stretch>
          </p:blipFill>
          <p:spPr>
            <a:xfrm>
              <a:off x="5199517" y="3818152"/>
              <a:ext cx="4271742" cy="2183642"/>
            </a:xfrm>
            <a:prstGeom prst="rect">
              <a:avLst/>
            </a:prstGeom>
            <a:ln>
              <a:solidFill>
                <a:schemeClr val="bg1">
                  <a:lumMod val="50000"/>
                </a:schemeClr>
              </a:solidFill>
            </a:ln>
          </p:spPr>
        </p:pic>
        <p:sp>
          <p:nvSpPr>
            <p:cNvPr id="8" name="矩形 7">
              <a:extLst>
                <a:ext uri="{FF2B5EF4-FFF2-40B4-BE49-F238E27FC236}">
                  <a16:creationId xmlns:a16="http://schemas.microsoft.com/office/drawing/2014/main" id="{1F05CEC0-A8E9-4059-888D-FBA0771042D7}"/>
                </a:ext>
              </a:extLst>
            </p:cNvPr>
            <p:cNvSpPr/>
            <p:nvPr/>
          </p:nvSpPr>
          <p:spPr>
            <a:xfrm>
              <a:off x="9471259" y="4736890"/>
              <a:ext cx="989373" cy="461665"/>
            </a:xfrm>
            <a:prstGeom prst="rect">
              <a:avLst/>
            </a:prstGeom>
          </p:spPr>
          <p:txBody>
            <a:bodyPr wrap="none">
              <a:spAutoFit/>
            </a:bodyPr>
            <a:lstStyle/>
            <a:p>
              <a:r>
                <a:rPr lang="en-US" altLang="zh-TW" sz="2400" dirty="0">
                  <a:latin typeface="Calibri" panose="020F0502020204030204" pitchFamily="34" charset="0"/>
                  <a:cs typeface="Times New Roman" panose="02020603050405020304" pitchFamily="18" charset="0"/>
                </a:rPr>
                <a:t>= </a:t>
              </a:r>
              <a:r>
                <a:rPr lang="en-US" altLang="zh-TW" sz="2400" dirty="0">
                  <a:solidFill>
                    <a:srgbClr val="0000FF"/>
                  </a:solidFill>
                  <a:latin typeface="Calibri" panose="020F0502020204030204" pitchFamily="34" charset="0"/>
                  <a:cs typeface="Times New Roman" panose="02020603050405020304" pitchFamily="18" charset="0"/>
                </a:rPr>
                <a:t>10</a:t>
              </a:r>
              <a:r>
                <a:rPr lang="en-US" altLang="zh-TW" sz="2400" baseline="30000" dirty="0">
                  <a:solidFill>
                    <a:srgbClr val="0000FF"/>
                  </a:solidFill>
                  <a:latin typeface="Calibri" panose="020F0502020204030204" pitchFamily="34" charset="0"/>
                  <a:cs typeface="Times New Roman" panose="02020603050405020304" pitchFamily="18" charset="0"/>
                </a:rPr>
                <a:t>-16</a:t>
              </a:r>
              <a:endParaRPr lang="zh-TW" altLang="en-US" sz="2400" dirty="0">
                <a:solidFill>
                  <a:srgbClr val="0000FF"/>
                </a:solidFill>
              </a:endParaRPr>
            </a:p>
          </p:txBody>
        </p:sp>
      </p:grpSp>
      <p:sp>
        <p:nvSpPr>
          <p:cNvPr id="9" name="手繪多邊形: 圖案 8">
            <a:extLst>
              <a:ext uri="{FF2B5EF4-FFF2-40B4-BE49-F238E27FC236}">
                <a16:creationId xmlns:a16="http://schemas.microsoft.com/office/drawing/2014/main" id="{B8A84B10-F0AD-41D9-A316-AA2804DD9799}"/>
              </a:ext>
            </a:extLst>
          </p:cNvPr>
          <p:cNvSpPr/>
          <p:nvPr/>
        </p:nvSpPr>
        <p:spPr>
          <a:xfrm>
            <a:off x="8508732" y="2916452"/>
            <a:ext cx="1520792" cy="1820438"/>
          </a:xfrm>
          <a:custGeom>
            <a:avLst/>
            <a:gdLst>
              <a:gd name="connsiteX0" fmla="*/ 0 w 1357162"/>
              <a:gd name="connsiteY0" fmla="*/ 0 h 1905802"/>
              <a:gd name="connsiteX1" fmla="*/ 1357162 w 1357162"/>
              <a:gd name="connsiteY1" fmla="*/ 827772 h 1905802"/>
              <a:gd name="connsiteX2" fmla="*/ 1357162 w 1357162"/>
              <a:gd name="connsiteY2" fmla="*/ 1905802 h 1905802"/>
            </a:gdLst>
            <a:ahLst/>
            <a:cxnLst>
              <a:cxn ang="0">
                <a:pos x="connsiteX0" y="connsiteY0"/>
              </a:cxn>
              <a:cxn ang="0">
                <a:pos x="connsiteX1" y="connsiteY1"/>
              </a:cxn>
              <a:cxn ang="0">
                <a:pos x="connsiteX2" y="connsiteY2"/>
              </a:cxn>
            </a:cxnLst>
            <a:rect l="l" t="t" r="r" b="b"/>
            <a:pathLst>
              <a:path w="1357162" h="1905802">
                <a:moveTo>
                  <a:pt x="0" y="0"/>
                </a:moveTo>
                <a:lnTo>
                  <a:pt x="1357162" y="827772"/>
                </a:lnTo>
                <a:lnTo>
                  <a:pt x="1357162" y="1905802"/>
                </a:lnTo>
              </a:path>
            </a:pathLst>
          </a:custGeom>
          <a:noFill/>
          <a:ln w="19050">
            <a:solidFill>
              <a:schemeClr val="bg1">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6542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CEEA7EB7-63CE-46B3-9B06-75ECDC1E4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951" y="2136827"/>
            <a:ext cx="3554098" cy="1479603"/>
          </a:xfrm>
          <a:prstGeom prst="rect">
            <a:avLst/>
          </a:prstGeom>
        </p:spPr>
      </p:pic>
      <p:sp>
        <p:nvSpPr>
          <p:cNvPr id="2" name="標題 1">
            <a:extLst>
              <a:ext uri="{FF2B5EF4-FFF2-40B4-BE49-F238E27FC236}">
                <a16:creationId xmlns:a16="http://schemas.microsoft.com/office/drawing/2014/main" id="{E46A03DD-DD8C-4BA5-AE51-8BAA72469A69}"/>
              </a:ext>
            </a:extLst>
          </p:cNvPr>
          <p:cNvSpPr>
            <a:spLocks noGrp="1"/>
          </p:cNvSpPr>
          <p:nvPr>
            <p:ph type="title"/>
          </p:nvPr>
        </p:nvSpPr>
        <p:spPr/>
        <p:txBody>
          <a:bodyPr>
            <a:normAutofit fontScale="90000"/>
          </a:bodyPr>
          <a:lstStyle/>
          <a:p>
            <a:r>
              <a:rPr lang="en-US" altLang="zh-TW" dirty="0">
                <a:solidFill>
                  <a:srgbClr val="0070C0"/>
                </a:solidFill>
              </a:rPr>
              <a:t>Homework-3</a:t>
            </a:r>
            <a:r>
              <a:rPr lang="en-US" altLang="zh-TW" dirty="0"/>
              <a:t>: Launching Your Own ERC20 Token</a:t>
            </a:r>
            <a:endParaRPr lang="zh-TW" altLang="en-US" dirty="0"/>
          </a:p>
        </p:txBody>
      </p:sp>
      <p:sp>
        <p:nvSpPr>
          <p:cNvPr id="3" name="內容版面配置區 2">
            <a:extLst>
              <a:ext uri="{FF2B5EF4-FFF2-40B4-BE49-F238E27FC236}">
                <a16:creationId xmlns:a16="http://schemas.microsoft.com/office/drawing/2014/main" id="{057711C8-3AF5-4360-8668-AD47CE18A784}"/>
              </a:ext>
            </a:extLst>
          </p:cNvPr>
          <p:cNvSpPr>
            <a:spLocks noGrp="1"/>
          </p:cNvSpPr>
          <p:nvPr>
            <p:ph idx="1"/>
          </p:nvPr>
        </p:nvSpPr>
        <p:spPr/>
        <p:txBody>
          <a:bodyPr/>
          <a:lstStyle/>
          <a:p>
            <a:pPr algn="just">
              <a:lnSpc>
                <a:spcPct val="100000"/>
              </a:lnSpc>
            </a:pPr>
            <a:r>
              <a:rPr lang="en-US" altLang="zh-TW" dirty="0"/>
              <a:t>Programming an </a:t>
            </a:r>
            <a:r>
              <a:rPr lang="en-US" altLang="zh-TW" dirty="0">
                <a:solidFill>
                  <a:srgbClr val="0000FF"/>
                </a:solidFill>
              </a:rPr>
              <a:t>ERC20 Token Contract </a:t>
            </a:r>
            <a:r>
              <a:rPr lang="en-US" altLang="zh-TW" dirty="0"/>
              <a:t>using </a:t>
            </a:r>
            <a:r>
              <a:rPr lang="en-US" altLang="zh-TW" dirty="0">
                <a:solidFill>
                  <a:srgbClr val="FF0000"/>
                </a:solidFill>
              </a:rPr>
              <a:t>Truffle</a:t>
            </a:r>
            <a:r>
              <a:rPr lang="en-US" altLang="zh-TW" dirty="0"/>
              <a:t> &amp; </a:t>
            </a:r>
            <a:r>
              <a:rPr lang="en-US" altLang="zh-TW" dirty="0">
                <a:solidFill>
                  <a:srgbClr val="FF0000"/>
                </a:solidFill>
              </a:rPr>
              <a:t>OpenZeppelin</a:t>
            </a:r>
            <a:r>
              <a:rPr lang="en-US" altLang="zh-TW" dirty="0"/>
              <a:t>. (P.442 on the book)</a:t>
            </a:r>
            <a:endParaRPr lang="zh-TW" altLang="en-US" dirty="0"/>
          </a:p>
        </p:txBody>
      </p:sp>
      <p:sp>
        <p:nvSpPr>
          <p:cNvPr id="4" name="投影片編號版面配置區 3">
            <a:extLst>
              <a:ext uri="{FF2B5EF4-FFF2-40B4-BE49-F238E27FC236}">
                <a16:creationId xmlns:a16="http://schemas.microsoft.com/office/drawing/2014/main" id="{FFF637A2-AFAB-4924-ACA0-EBF66A1235DD}"/>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pic>
        <p:nvPicPr>
          <p:cNvPr id="6" name="圖片 5">
            <a:extLst>
              <a:ext uri="{FF2B5EF4-FFF2-40B4-BE49-F238E27FC236}">
                <a16:creationId xmlns:a16="http://schemas.microsoft.com/office/drawing/2014/main" id="{4448A79A-82C2-43B3-846F-B53888F5C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417" y="3849040"/>
            <a:ext cx="6846833" cy="2327923"/>
          </a:xfrm>
          <a:prstGeom prst="rect">
            <a:avLst/>
          </a:prstGeom>
        </p:spPr>
      </p:pic>
    </p:spTree>
    <p:extLst>
      <p:ext uri="{BB962C8B-B14F-4D97-AF65-F5344CB8AC3E}">
        <p14:creationId xmlns:p14="http://schemas.microsoft.com/office/powerpoint/2010/main" val="354579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A0E9D-6A74-4A2A-B080-E977199AAF8C}"/>
              </a:ext>
            </a:extLst>
          </p:cNvPr>
          <p:cNvSpPr>
            <a:spLocks noGrp="1"/>
          </p:cNvSpPr>
          <p:nvPr>
            <p:ph type="title"/>
          </p:nvPr>
        </p:nvSpPr>
        <p:spPr/>
        <p:txBody>
          <a:bodyPr>
            <a:noAutofit/>
          </a:bodyPr>
          <a:lstStyle/>
          <a:p>
            <a:r>
              <a:rPr lang="en-US" altLang="zh-TW" sz="3200" dirty="0"/>
              <a:t>Ref. What Are EIP and ERC and How Are They Connected? (1/2)</a:t>
            </a:r>
            <a:endParaRPr lang="zh-TW" altLang="en-US" sz="3200" dirty="0"/>
          </a:p>
        </p:txBody>
      </p:sp>
      <p:sp>
        <p:nvSpPr>
          <p:cNvPr id="3" name="內容版面配置區 2">
            <a:extLst>
              <a:ext uri="{FF2B5EF4-FFF2-40B4-BE49-F238E27FC236}">
                <a16:creationId xmlns:a16="http://schemas.microsoft.com/office/drawing/2014/main" id="{E28A6C37-1863-4F32-9089-984693CA351C}"/>
              </a:ext>
            </a:extLst>
          </p:cNvPr>
          <p:cNvSpPr>
            <a:spLocks noGrp="1"/>
          </p:cNvSpPr>
          <p:nvPr>
            <p:ph idx="1"/>
          </p:nvPr>
        </p:nvSpPr>
        <p:spPr/>
        <p:txBody>
          <a:bodyPr/>
          <a:lstStyle/>
          <a:p>
            <a:r>
              <a:rPr lang="en-US" altLang="zh-TW" sz="2200" dirty="0">
                <a:hlinkClick r:id="rId2"/>
              </a:rPr>
              <a:t>https://www.coindesk.com/learn/what-are-eip-and-erc-and-how-are-they-connected/</a:t>
            </a:r>
            <a:endParaRPr lang="en-US" altLang="zh-TW" sz="2200" dirty="0"/>
          </a:p>
          <a:p>
            <a:pPr algn="just">
              <a:spcBef>
                <a:spcPts val="1200"/>
              </a:spcBef>
            </a:pPr>
            <a:r>
              <a:rPr lang="en-US" altLang="zh-TW" dirty="0"/>
              <a:t>Anyone with enough technical proficiency can write, edit and submit </a:t>
            </a:r>
            <a:r>
              <a:rPr lang="en-US" altLang="zh-TW" dirty="0">
                <a:solidFill>
                  <a:srgbClr val="FF0000"/>
                </a:solidFill>
              </a:rPr>
              <a:t>Ethereum Improvement Proposals </a:t>
            </a:r>
            <a:r>
              <a:rPr lang="en-US" altLang="zh-TW" dirty="0"/>
              <a:t>(</a:t>
            </a:r>
            <a:r>
              <a:rPr lang="en-US" altLang="zh-TW" dirty="0">
                <a:solidFill>
                  <a:srgbClr val="FF0000"/>
                </a:solidFill>
              </a:rPr>
              <a:t>EIPs</a:t>
            </a:r>
            <a:r>
              <a:rPr lang="en-US" altLang="zh-TW" dirty="0"/>
              <a:t>) for new functionality or features that they would like to implement according to the guidelines in the </a:t>
            </a:r>
            <a:r>
              <a:rPr lang="en-US" altLang="zh-TW" dirty="0">
                <a:solidFill>
                  <a:srgbClr val="FF0000"/>
                </a:solidFill>
                <a:effectLst>
                  <a:outerShdw blurRad="38100" dist="38100" dir="2700000" algn="tl">
                    <a:srgbClr val="000000">
                      <a:alpha val="43137"/>
                    </a:srgbClr>
                  </a:outerShdw>
                </a:effectLst>
              </a:rPr>
              <a:t>EIP-1</a:t>
            </a:r>
            <a:r>
              <a:rPr lang="en-US" altLang="zh-TW" dirty="0"/>
              <a:t>, which was published in 2015.</a:t>
            </a:r>
          </a:p>
          <a:p>
            <a:pPr lvl="1" algn="just">
              <a:spcBef>
                <a:spcPts val="1200"/>
              </a:spcBef>
            </a:pPr>
            <a:r>
              <a:rPr lang="en-US" altLang="zh-TW" dirty="0"/>
              <a:t>The EIP-1 is a highly recommended resource for prospective authors or contributors because it outlines all critical aspects related to EIPs, such as the process, definitions and types of EIPs, the EIP format and template, as well as a list editors and more.</a:t>
            </a:r>
          </a:p>
          <a:p>
            <a:pPr algn="just">
              <a:spcBef>
                <a:spcPts val="1200"/>
              </a:spcBef>
            </a:pPr>
            <a:r>
              <a:rPr lang="en-US" altLang="zh-TW" dirty="0">
                <a:solidFill>
                  <a:srgbClr val="FF0000"/>
                </a:solidFill>
              </a:rPr>
              <a:t>EIPs</a:t>
            </a:r>
            <a:r>
              <a:rPr lang="en-US" altLang="zh-TW" dirty="0"/>
              <a:t> (which include </a:t>
            </a:r>
            <a:r>
              <a:rPr lang="en-US" altLang="zh-TW" dirty="0">
                <a:solidFill>
                  <a:srgbClr val="0000FF"/>
                </a:solidFill>
              </a:rPr>
              <a:t>ERCs</a:t>
            </a:r>
            <a:r>
              <a:rPr lang="en-US" altLang="zh-TW" dirty="0"/>
              <a:t>) are the central unit around which governance (decisions) happen and are documented on Ethereum. </a:t>
            </a:r>
          </a:p>
        </p:txBody>
      </p:sp>
      <p:sp>
        <p:nvSpPr>
          <p:cNvPr id="4" name="投影片編號版面配置區 3">
            <a:extLst>
              <a:ext uri="{FF2B5EF4-FFF2-40B4-BE49-F238E27FC236}">
                <a16:creationId xmlns:a16="http://schemas.microsoft.com/office/drawing/2014/main" id="{303081E8-B410-4BB7-AE7C-3AA1DE3E4053}"/>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Tree>
    <p:extLst>
      <p:ext uri="{BB962C8B-B14F-4D97-AF65-F5344CB8AC3E}">
        <p14:creationId xmlns:p14="http://schemas.microsoft.com/office/powerpoint/2010/main" val="2398270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A0E9D-6A74-4A2A-B080-E977199AAF8C}"/>
              </a:ext>
            </a:extLst>
          </p:cNvPr>
          <p:cNvSpPr>
            <a:spLocks noGrp="1"/>
          </p:cNvSpPr>
          <p:nvPr>
            <p:ph type="title"/>
          </p:nvPr>
        </p:nvSpPr>
        <p:spPr/>
        <p:txBody>
          <a:bodyPr>
            <a:noAutofit/>
          </a:bodyPr>
          <a:lstStyle/>
          <a:p>
            <a:r>
              <a:rPr lang="en-US" altLang="zh-TW" sz="3200" dirty="0"/>
              <a:t>Ref. What Are EIP and ERC and How Are They Connected? (2/2)</a:t>
            </a:r>
            <a:endParaRPr lang="zh-TW" altLang="en-US" sz="3200" dirty="0"/>
          </a:p>
        </p:txBody>
      </p:sp>
      <p:sp>
        <p:nvSpPr>
          <p:cNvPr id="3" name="內容版面配置區 2">
            <a:extLst>
              <a:ext uri="{FF2B5EF4-FFF2-40B4-BE49-F238E27FC236}">
                <a16:creationId xmlns:a16="http://schemas.microsoft.com/office/drawing/2014/main" id="{E28A6C37-1863-4F32-9089-984693CA351C}"/>
              </a:ext>
            </a:extLst>
          </p:cNvPr>
          <p:cNvSpPr>
            <a:spLocks noGrp="1"/>
          </p:cNvSpPr>
          <p:nvPr>
            <p:ph idx="1"/>
          </p:nvPr>
        </p:nvSpPr>
        <p:spPr>
          <a:xfrm>
            <a:off x="838200" y="1488332"/>
            <a:ext cx="10515600" cy="4868018"/>
          </a:xfrm>
        </p:spPr>
        <p:txBody>
          <a:bodyPr>
            <a:normAutofit lnSpcReduction="10000"/>
          </a:bodyPr>
          <a:lstStyle/>
          <a:p>
            <a:pPr algn="just">
              <a:lnSpc>
                <a:spcPct val="100000"/>
              </a:lnSpc>
              <a:spcBef>
                <a:spcPts val="1200"/>
              </a:spcBef>
            </a:pPr>
            <a:r>
              <a:rPr lang="en-US" altLang="zh-TW" dirty="0"/>
              <a:t>As stated in EIP-1, </a:t>
            </a:r>
            <a:r>
              <a:rPr lang="en-US" altLang="zh-TW" dirty="0">
                <a:solidFill>
                  <a:srgbClr val="0000FF"/>
                </a:solidFill>
              </a:rPr>
              <a:t>Ethereum Request for Comment </a:t>
            </a:r>
            <a:r>
              <a:rPr lang="en-US" altLang="zh-TW" dirty="0"/>
              <a:t>(</a:t>
            </a:r>
            <a:r>
              <a:rPr lang="en-US" altLang="zh-TW" dirty="0">
                <a:solidFill>
                  <a:srgbClr val="0000FF"/>
                </a:solidFill>
              </a:rPr>
              <a:t>ERC</a:t>
            </a:r>
            <a:r>
              <a:rPr lang="en-US" altLang="zh-TW" dirty="0"/>
              <a:t>) relates to a </a:t>
            </a:r>
            <a:r>
              <a:rPr lang="en-US" altLang="zh-TW" dirty="0">
                <a:solidFill>
                  <a:srgbClr val="0070C0"/>
                </a:solidFill>
              </a:rPr>
              <a:t>specific category of Standards Track EIP</a:t>
            </a:r>
            <a:r>
              <a:rPr lang="en-US" altLang="zh-TW" dirty="0"/>
              <a:t>.</a:t>
            </a:r>
            <a:endParaRPr lang="zh-TW" altLang="en-US" dirty="0"/>
          </a:p>
          <a:p>
            <a:pPr lvl="1" algn="just">
              <a:lnSpc>
                <a:spcPct val="100000"/>
              </a:lnSpc>
              <a:spcBef>
                <a:spcPts val="1200"/>
              </a:spcBef>
            </a:pPr>
            <a:r>
              <a:rPr lang="en-US" altLang="zh-TW" dirty="0"/>
              <a:t>A Standards Track EIP describes any change that affects most or all Ethereum implementations and can be broken down into different subcategories such as </a:t>
            </a:r>
            <a:r>
              <a:rPr lang="en-US" altLang="zh-TW" dirty="0">
                <a:solidFill>
                  <a:srgbClr val="0070C0"/>
                </a:solidFill>
              </a:rPr>
              <a:t>core</a:t>
            </a:r>
            <a:r>
              <a:rPr lang="en-US" altLang="zh-TW" dirty="0"/>
              <a:t>, </a:t>
            </a:r>
            <a:r>
              <a:rPr lang="en-US" altLang="zh-TW" dirty="0">
                <a:solidFill>
                  <a:srgbClr val="0070C0"/>
                </a:solidFill>
              </a:rPr>
              <a:t>networking</a:t>
            </a:r>
            <a:r>
              <a:rPr lang="en-US" altLang="zh-TW" dirty="0"/>
              <a:t>, </a:t>
            </a:r>
            <a:r>
              <a:rPr lang="en-US" altLang="zh-TW" dirty="0">
                <a:solidFill>
                  <a:srgbClr val="0070C0"/>
                </a:solidFill>
              </a:rPr>
              <a:t>interface</a:t>
            </a:r>
            <a:r>
              <a:rPr lang="en-US" altLang="zh-TW" dirty="0"/>
              <a:t> and </a:t>
            </a:r>
            <a:r>
              <a:rPr lang="en-US" altLang="zh-TW" dirty="0">
                <a:solidFill>
                  <a:srgbClr val="0070C0"/>
                </a:solidFill>
              </a:rPr>
              <a:t>ERC</a:t>
            </a:r>
            <a:r>
              <a:rPr lang="en-US" altLang="zh-TW" dirty="0"/>
              <a:t>.</a:t>
            </a:r>
          </a:p>
          <a:p>
            <a:pPr algn="just">
              <a:lnSpc>
                <a:spcPct val="100000"/>
              </a:lnSpc>
              <a:spcBef>
                <a:spcPts val="1200"/>
              </a:spcBef>
            </a:pPr>
            <a:r>
              <a:rPr lang="en-US" altLang="zh-TW" dirty="0"/>
              <a:t>The main difference in these subcategories of Standards Track EIP is where it's deployed.</a:t>
            </a:r>
          </a:p>
          <a:p>
            <a:pPr lvl="1" algn="just">
              <a:lnSpc>
                <a:spcPct val="100000"/>
              </a:lnSpc>
              <a:spcBef>
                <a:spcPts val="1200"/>
              </a:spcBef>
            </a:pPr>
            <a:r>
              <a:rPr lang="en-US" altLang="zh-TW" dirty="0"/>
              <a:t>For example, </a:t>
            </a:r>
            <a:r>
              <a:rPr lang="en-US" altLang="zh-TW" dirty="0">
                <a:solidFill>
                  <a:srgbClr val="0000FF"/>
                </a:solidFill>
              </a:rPr>
              <a:t>ERCs are deployed at the application level</a:t>
            </a:r>
            <a:r>
              <a:rPr lang="en-US" altLang="zh-TW" dirty="0"/>
              <a:t>. They don't need to be adopted by all participants, unlike core which is deployed at the protocol level and requires a broader consensus in the community, as all core EIPs must be widely adopted (all nodes must upgrade to remain part of the network).</a:t>
            </a:r>
            <a:endParaRPr lang="zh-TW" altLang="en-US" dirty="0"/>
          </a:p>
        </p:txBody>
      </p:sp>
      <p:sp>
        <p:nvSpPr>
          <p:cNvPr id="4" name="投影片編號版面配置區 3">
            <a:extLst>
              <a:ext uri="{FF2B5EF4-FFF2-40B4-BE49-F238E27FC236}">
                <a16:creationId xmlns:a16="http://schemas.microsoft.com/office/drawing/2014/main" id="{303081E8-B410-4BB7-AE7C-3AA1DE3E4053}"/>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Tree>
    <p:extLst>
      <p:ext uri="{BB962C8B-B14F-4D97-AF65-F5344CB8AC3E}">
        <p14:creationId xmlns:p14="http://schemas.microsoft.com/office/powerpoint/2010/main" val="88762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03548D-E630-484A-A375-102EE0650C26}"/>
              </a:ext>
            </a:extLst>
          </p:cNvPr>
          <p:cNvSpPr>
            <a:spLocks noGrp="1"/>
          </p:cNvSpPr>
          <p:nvPr>
            <p:ph type="title"/>
          </p:nvPr>
        </p:nvSpPr>
        <p:spPr/>
        <p:txBody>
          <a:bodyPr/>
          <a:lstStyle/>
          <a:p>
            <a:r>
              <a:rPr lang="en-US" altLang="zh-TW" dirty="0"/>
              <a:t>Issues with ERC20 Tokens (1/3)</a:t>
            </a:r>
            <a:endParaRPr lang="zh-TW" altLang="en-US" dirty="0"/>
          </a:p>
        </p:txBody>
      </p:sp>
      <p:sp>
        <p:nvSpPr>
          <p:cNvPr id="3" name="內容版面配置區 2">
            <a:extLst>
              <a:ext uri="{FF2B5EF4-FFF2-40B4-BE49-F238E27FC236}">
                <a16:creationId xmlns:a16="http://schemas.microsoft.com/office/drawing/2014/main" id="{494D5884-5931-4746-A54C-AD6CB1631AD2}"/>
              </a:ext>
            </a:extLst>
          </p:cNvPr>
          <p:cNvSpPr>
            <a:spLocks noGrp="1"/>
          </p:cNvSpPr>
          <p:nvPr>
            <p:ph idx="1"/>
          </p:nvPr>
        </p:nvSpPr>
        <p:spPr>
          <a:xfrm>
            <a:off x="838200" y="1488332"/>
            <a:ext cx="10515600" cy="4868018"/>
          </a:xfrm>
        </p:spPr>
        <p:txBody>
          <a:bodyPr/>
          <a:lstStyle/>
          <a:p>
            <a:pPr algn="just"/>
            <a:r>
              <a:rPr lang="en-US" altLang="zh-TW" dirty="0"/>
              <a:t>ERC20 tokens expose subtle </a:t>
            </a:r>
            <a:r>
              <a:rPr lang="en-US" altLang="zh-TW" dirty="0">
                <a:solidFill>
                  <a:srgbClr val="0070C0"/>
                </a:solidFill>
              </a:rPr>
              <a:t>differences between</a:t>
            </a:r>
            <a:r>
              <a:rPr lang="en-US" altLang="zh-TW" dirty="0"/>
              <a:t> </a:t>
            </a:r>
            <a:r>
              <a:rPr lang="en-US" altLang="zh-TW" dirty="0">
                <a:solidFill>
                  <a:srgbClr val="0000FF"/>
                </a:solidFill>
              </a:rPr>
              <a:t>tokens</a:t>
            </a:r>
            <a:r>
              <a:rPr lang="en-US" altLang="zh-TW" dirty="0"/>
              <a:t> &amp; </a:t>
            </a:r>
            <a:r>
              <a:rPr lang="en-US" altLang="zh-TW" dirty="0">
                <a:solidFill>
                  <a:srgbClr val="FF0000"/>
                </a:solidFill>
              </a:rPr>
              <a:t>ether</a:t>
            </a:r>
            <a:r>
              <a:rPr lang="en-US" altLang="zh-TW" dirty="0"/>
              <a:t> itself.</a:t>
            </a:r>
          </a:p>
          <a:p>
            <a:pPr lvl="1" algn="just">
              <a:spcBef>
                <a:spcPts val="1000"/>
              </a:spcBef>
            </a:pPr>
            <a:r>
              <a:rPr lang="en-US" altLang="zh-TW" dirty="0"/>
              <a:t>Where ether is transferred by a transaction that has a recipient address as its destination, </a:t>
            </a:r>
            <a:r>
              <a:rPr lang="en-US" altLang="zh-TW" dirty="0">
                <a:solidFill>
                  <a:srgbClr val="0070C0"/>
                </a:solidFill>
              </a:rPr>
              <a:t>token transfers occur within the specific token contract state </a:t>
            </a:r>
            <a:r>
              <a:rPr lang="en-US" altLang="zh-TW" dirty="0"/>
              <a:t>and have the token contract as their destination, not the recipient’s address.</a:t>
            </a:r>
          </a:p>
          <a:p>
            <a:pPr lvl="1" algn="just">
              <a:spcBef>
                <a:spcPts val="1000"/>
              </a:spcBef>
            </a:pPr>
            <a:r>
              <a:rPr lang="en-US" altLang="zh-TW" dirty="0"/>
              <a:t>In a token transfer, no transaction is actually sent to the recipient of the token. Instead, the recipient’s address is added to a map within the token contract.</a:t>
            </a:r>
          </a:p>
          <a:p>
            <a:pPr lvl="1" algn="just">
              <a:spcBef>
                <a:spcPts val="1000"/>
              </a:spcBef>
            </a:pPr>
            <a:r>
              <a:rPr lang="en-US" altLang="zh-TW" dirty="0"/>
              <a:t>A transaction sending ether to an address changes the state of an address.</a:t>
            </a:r>
          </a:p>
          <a:p>
            <a:pPr lvl="1" algn="just">
              <a:spcBef>
                <a:spcPts val="1000"/>
              </a:spcBef>
            </a:pPr>
            <a:r>
              <a:rPr lang="en-US" altLang="zh-TW" dirty="0"/>
              <a:t>A transaction transferring a token to an address only changes the state of the token contract, not the state of the recipient address.</a:t>
            </a:r>
          </a:p>
          <a:p>
            <a:pPr lvl="1" algn="just">
              <a:spcBef>
                <a:spcPts val="1000"/>
              </a:spcBef>
            </a:pPr>
            <a:r>
              <a:rPr lang="en-US" altLang="zh-TW" dirty="0"/>
              <a:t>Even a wallet that has support for ERC20 tokens does not become aware of a token balance unless the user explicitly adds a specific token contract to “watch.”</a:t>
            </a:r>
            <a:endParaRPr lang="zh-TW" altLang="en-US" dirty="0"/>
          </a:p>
        </p:txBody>
      </p:sp>
      <p:sp>
        <p:nvSpPr>
          <p:cNvPr id="4" name="投影片編號版面配置區 3">
            <a:extLst>
              <a:ext uri="{FF2B5EF4-FFF2-40B4-BE49-F238E27FC236}">
                <a16:creationId xmlns:a16="http://schemas.microsoft.com/office/drawing/2014/main" id="{0AB54245-B890-4881-B918-D171DF632252}"/>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Tree>
    <p:extLst>
      <p:ext uri="{BB962C8B-B14F-4D97-AF65-F5344CB8AC3E}">
        <p14:creationId xmlns:p14="http://schemas.microsoft.com/office/powerpoint/2010/main" val="463211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D2D69-9464-4845-9C39-1E6C50FE3F09}"/>
              </a:ext>
            </a:extLst>
          </p:cNvPr>
          <p:cNvSpPr>
            <a:spLocks noGrp="1"/>
          </p:cNvSpPr>
          <p:nvPr>
            <p:ph type="title"/>
          </p:nvPr>
        </p:nvSpPr>
        <p:spPr/>
        <p:txBody>
          <a:bodyPr/>
          <a:lstStyle/>
          <a:p>
            <a:r>
              <a:rPr lang="en-US" altLang="zh-TW" dirty="0"/>
              <a:t>Issues with ERC20 Tokens (2/3)</a:t>
            </a:r>
            <a:endParaRPr lang="zh-TW" altLang="en-US" dirty="0"/>
          </a:p>
        </p:txBody>
      </p:sp>
      <p:sp>
        <p:nvSpPr>
          <p:cNvPr id="3" name="內容版面配置區 2">
            <a:extLst>
              <a:ext uri="{FF2B5EF4-FFF2-40B4-BE49-F238E27FC236}">
                <a16:creationId xmlns:a16="http://schemas.microsoft.com/office/drawing/2014/main" id="{08A5D351-6425-4EB5-8DA4-6804920D2D42}"/>
              </a:ext>
            </a:extLst>
          </p:cNvPr>
          <p:cNvSpPr>
            <a:spLocks noGrp="1"/>
          </p:cNvSpPr>
          <p:nvPr>
            <p:ph idx="1"/>
          </p:nvPr>
        </p:nvSpPr>
        <p:spPr/>
        <p:txBody>
          <a:bodyPr>
            <a:normAutofit/>
          </a:bodyPr>
          <a:lstStyle/>
          <a:p>
            <a:pPr lvl="1" algn="just">
              <a:spcBef>
                <a:spcPts val="1000"/>
              </a:spcBef>
            </a:pPr>
            <a:r>
              <a:rPr lang="en-US" altLang="zh-TW" dirty="0"/>
              <a:t>In fact, it’s unlikely that a user would want to track all balances in all possible ERC20 token contracts. </a:t>
            </a:r>
            <a:r>
              <a:rPr lang="en-US" altLang="zh-TW" dirty="0">
                <a:solidFill>
                  <a:srgbClr val="0000FF"/>
                </a:solidFill>
              </a:rPr>
              <a:t>Many ERC20 tokens are more like email spam than usable tokens</a:t>
            </a:r>
            <a:r>
              <a:rPr lang="en-US" altLang="zh-TW" dirty="0"/>
              <a:t>. </a:t>
            </a:r>
          </a:p>
          <a:p>
            <a:pPr lvl="1" algn="just">
              <a:spcBef>
                <a:spcPts val="1000"/>
              </a:spcBef>
            </a:pPr>
            <a:r>
              <a:rPr lang="en-US" altLang="zh-TW" dirty="0"/>
              <a:t>They automatically create balances for accounts that have ether activity, in order to attract users. </a:t>
            </a:r>
          </a:p>
          <a:p>
            <a:pPr lvl="1" algn="just">
              <a:spcBef>
                <a:spcPts val="1000"/>
              </a:spcBef>
            </a:pPr>
            <a:r>
              <a:rPr lang="en-US" altLang="zh-TW" dirty="0"/>
              <a:t>If you have an Ethereum address with a long history of activity, especially if it was created in the presale, you will find it full of “junk” tokens that appeared out of nowhere. </a:t>
            </a:r>
          </a:p>
          <a:p>
            <a:pPr lvl="1" algn="just">
              <a:spcBef>
                <a:spcPts val="1000"/>
              </a:spcBef>
            </a:pPr>
            <a:r>
              <a:rPr lang="en-US" altLang="zh-TW" dirty="0"/>
              <a:t>Of course, the address isn’t really full of tokens; it’s the token contracts that have your address in them. </a:t>
            </a:r>
          </a:p>
          <a:p>
            <a:pPr lvl="1" algn="just">
              <a:spcBef>
                <a:spcPts val="1000"/>
              </a:spcBef>
            </a:pPr>
            <a:r>
              <a:rPr lang="en-US" altLang="zh-TW" dirty="0"/>
              <a:t>You only see these balances if these token contracts are being watched by the block explorer or wallet you use to view your address.</a:t>
            </a:r>
            <a:endParaRPr lang="zh-TW" altLang="en-US" dirty="0"/>
          </a:p>
        </p:txBody>
      </p:sp>
      <p:sp>
        <p:nvSpPr>
          <p:cNvPr id="4" name="投影片編號版面配置區 3">
            <a:extLst>
              <a:ext uri="{FF2B5EF4-FFF2-40B4-BE49-F238E27FC236}">
                <a16:creationId xmlns:a16="http://schemas.microsoft.com/office/drawing/2014/main" id="{32EA61EB-6C8C-4BCC-870E-F5AB18EBD9DD}"/>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Tree>
    <p:extLst>
      <p:ext uri="{BB962C8B-B14F-4D97-AF65-F5344CB8AC3E}">
        <p14:creationId xmlns:p14="http://schemas.microsoft.com/office/powerpoint/2010/main" val="264261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A32A50E-6A47-44A8-8242-6EEFF6A32506}"/>
              </a:ext>
            </a:extLst>
          </p:cNvPr>
          <p:cNvPicPr>
            <a:picLocks noChangeAspect="1"/>
          </p:cNvPicPr>
          <p:nvPr/>
        </p:nvPicPr>
        <p:blipFill>
          <a:blip r:embed="rId2"/>
          <a:stretch>
            <a:fillRect/>
          </a:stretch>
        </p:blipFill>
        <p:spPr>
          <a:xfrm>
            <a:off x="406233" y="3251771"/>
            <a:ext cx="1056807" cy="588710"/>
          </a:xfrm>
          <a:prstGeom prst="rect">
            <a:avLst/>
          </a:prstGeom>
        </p:spPr>
      </p:pic>
      <p:sp>
        <p:nvSpPr>
          <p:cNvPr id="2" name="標題 1">
            <a:extLst>
              <a:ext uri="{FF2B5EF4-FFF2-40B4-BE49-F238E27FC236}">
                <a16:creationId xmlns:a16="http://schemas.microsoft.com/office/drawing/2014/main" id="{2003548D-E630-484A-A375-102EE0650C26}"/>
              </a:ext>
            </a:extLst>
          </p:cNvPr>
          <p:cNvSpPr>
            <a:spLocks noGrp="1"/>
          </p:cNvSpPr>
          <p:nvPr>
            <p:ph type="title"/>
          </p:nvPr>
        </p:nvSpPr>
        <p:spPr/>
        <p:txBody>
          <a:bodyPr/>
          <a:lstStyle/>
          <a:p>
            <a:r>
              <a:rPr lang="en-US" altLang="zh-TW" dirty="0"/>
              <a:t>Issues with ERC20 Tokens (3/3)</a:t>
            </a:r>
            <a:endParaRPr lang="zh-TW" altLang="en-US" dirty="0"/>
          </a:p>
        </p:txBody>
      </p:sp>
      <p:sp>
        <p:nvSpPr>
          <p:cNvPr id="3" name="內容版面配置區 2">
            <a:extLst>
              <a:ext uri="{FF2B5EF4-FFF2-40B4-BE49-F238E27FC236}">
                <a16:creationId xmlns:a16="http://schemas.microsoft.com/office/drawing/2014/main" id="{494D5884-5931-4746-A54C-AD6CB1631AD2}"/>
              </a:ext>
            </a:extLst>
          </p:cNvPr>
          <p:cNvSpPr>
            <a:spLocks noGrp="1"/>
          </p:cNvSpPr>
          <p:nvPr>
            <p:ph idx="1"/>
          </p:nvPr>
        </p:nvSpPr>
        <p:spPr>
          <a:xfrm>
            <a:off x="838200" y="1488333"/>
            <a:ext cx="10515600" cy="4868018"/>
          </a:xfrm>
        </p:spPr>
        <p:txBody>
          <a:bodyPr>
            <a:normAutofit/>
          </a:bodyPr>
          <a:lstStyle/>
          <a:p>
            <a:pPr algn="just">
              <a:spcBef>
                <a:spcPts val="600"/>
              </a:spcBef>
            </a:pPr>
            <a:r>
              <a:rPr lang="en-US" altLang="zh-TW" dirty="0"/>
              <a:t>To send ether or use any Ethereum contract you need ether to pay for gas. </a:t>
            </a:r>
            <a:r>
              <a:rPr lang="en-US" altLang="zh-TW" dirty="0">
                <a:solidFill>
                  <a:srgbClr val="FF0000"/>
                </a:solidFill>
              </a:rPr>
              <a:t>To send tokens, you also need ether. </a:t>
            </a:r>
            <a:r>
              <a:rPr lang="en-US" altLang="zh-TW" dirty="0">
                <a:solidFill>
                  <a:srgbClr val="0070C0"/>
                </a:solidFill>
              </a:rPr>
              <a:t>You cannot pay for a transaction’s gas with a token and the token contract can’t pay for the gas for you</a:t>
            </a:r>
            <a:r>
              <a:rPr lang="en-US" altLang="zh-TW" dirty="0"/>
              <a:t>.</a:t>
            </a:r>
          </a:p>
          <a:p>
            <a:pPr lvl="1" algn="just">
              <a:spcBef>
                <a:spcPts val="1200"/>
              </a:spcBef>
            </a:pPr>
            <a:r>
              <a:rPr lang="en-US" altLang="zh-TW" dirty="0"/>
              <a:t>This can cause some rather strange user experiences. E.g., let’s say you use an exchange or </a:t>
            </a:r>
            <a:r>
              <a:rPr lang="en-US" altLang="zh-TW" dirty="0" err="1"/>
              <a:t>ShapeShift</a:t>
            </a:r>
            <a:r>
              <a:rPr lang="en-US" altLang="zh-TW" dirty="0"/>
              <a:t> to convert some bitcoin to a token. You “receive” the token in a wallet that tracks that token’s contract and shows your balance. </a:t>
            </a:r>
            <a:r>
              <a:rPr lang="en-US" altLang="zh-TW" dirty="0">
                <a:solidFill>
                  <a:srgbClr val="0000FF"/>
                </a:solidFill>
              </a:rPr>
              <a:t>It looks the same as any of the other cryptocurrencies you have in your wallet</a:t>
            </a:r>
            <a:r>
              <a:rPr lang="en-US" altLang="zh-TW" dirty="0"/>
              <a:t>. </a:t>
            </a:r>
            <a:r>
              <a:rPr lang="en-US" altLang="zh-TW" dirty="0">
                <a:solidFill>
                  <a:srgbClr val="FF0000"/>
                </a:solidFill>
              </a:rPr>
              <a:t>Try sending the token, though, and your wallet will inform you that you need ether to do that. </a:t>
            </a:r>
            <a:r>
              <a:rPr lang="en-US" altLang="zh-TW" dirty="0"/>
              <a:t>You might be confused — after all, you didn’t need ether to receive the token. Perhaps you have no ether. Perhaps you didn’t even know the token was an ERC20 token on Ethereum; maybe you thought it was a cryptocurrency with its own blockchain. The illusion just broke.</a:t>
            </a:r>
          </a:p>
        </p:txBody>
      </p:sp>
      <p:sp>
        <p:nvSpPr>
          <p:cNvPr id="4" name="投影片編號版面配置區 3">
            <a:extLst>
              <a:ext uri="{FF2B5EF4-FFF2-40B4-BE49-F238E27FC236}">
                <a16:creationId xmlns:a16="http://schemas.microsoft.com/office/drawing/2014/main" id="{0AB54245-B890-4881-B918-D171DF632252}"/>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p:spTree>
    <p:extLst>
      <p:ext uri="{BB962C8B-B14F-4D97-AF65-F5344CB8AC3E}">
        <p14:creationId xmlns:p14="http://schemas.microsoft.com/office/powerpoint/2010/main" val="48668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8BAD82-4D01-400F-9C23-B1EBF13FEB52}"/>
              </a:ext>
            </a:extLst>
          </p:cNvPr>
          <p:cNvSpPr>
            <a:spLocks noGrp="1"/>
          </p:cNvSpPr>
          <p:nvPr>
            <p:ph type="title"/>
          </p:nvPr>
        </p:nvSpPr>
        <p:spPr/>
        <p:txBody>
          <a:bodyPr/>
          <a:lstStyle/>
          <a:p>
            <a:r>
              <a:rPr lang="en-US" altLang="zh-TW" dirty="0">
                <a:solidFill>
                  <a:srgbClr val="0070C0"/>
                </a:solidFill>
              </a:rPr>
              <a:t>ERC721</a:t>
            </a:r>
            <a:r>
              <a:rPr lang="en-US" altLang="zh-TW" dirty="0"/>
              <a:t>: Non-Fungible Token Standard (1/3)</a:t>
            </a:r>
            <a:endParaRPr lang="zh-TW" altLang="en-US" dirty="0"/>
          </a:p>
        </p:txBody>
      </p:sp>
      <p:sp>
        <p:nvSpPr>
          <p:cNvPr id="3" name="內容版面配置區 2">
            <a:extLst>
              <a:ext uri="{FF2B5EF4-FFF2-40B4-BE49-F238E27FC236}">
                <a16:creationId xmlns:a16="http://schemas.microsoft.com/office/drawing/2014/main" id="{85757C63-D1C6-481A-8362-DB95B919084D}"/>
              </a:ext>
            </a:extLst>
          </p:cNvPr>
          <p:cNvSpPr>
            <a:spLocks noGrp="1"/>
          </p:cNvSpPr>
          <p:nvPr>
            <p:ph idx="1"/>
          </p:nvPr>
        </p:nvSpPr>
        <p:spPr/>
        <p:txBody>
          <a:bodyPr>
            <a:normAutofit/>
          </a:bodyPr>
          <a:lstStyle/>
          <a:p>
            <a:pPr algn="just">
              <a:spcBef>
                <a:spcPts val="600"/>
              </a:spcBef>
            </a:pPr>
            <a:r>
              <a:rPr lang="en-US" altLang="zh-TW" dirty="0"/>
              <a:t>The ERC721 proposal is for a standard for non-fungible tokens, also known as </a:t>
            </a:r>
            <a:r>
              <a:rPr lang="en-US" altLang="zh-TW" dirty="0">
                <a:solidFill>
                  <a:srgbClr val="FF0000"/>
                </a:solidFill>
              </a:rPr>
              <a:t>deeds</a:t>
            </a:r>
            <a:r>
              <a:rPr lang="en-US" altLang="zh-TW" dirty="0"/>
              <a:t>.</a:t>
            </a:r>
          </a:p>
          <a:p>
            <a:pPr lvl="1" algn="just">
              <a:spcBef>
                <a:spcPts val="1000"/>
              </a:spcBef>
            </a:pPr>
            <a:r>
              <a:rPr lang="en-US" altLang="zh-TW" dirty="0"/>
              <a:t>deed: a legal document that is signed and delivered, especially one regarding the ownership of property or legal rights. (Oxford Dictionary)</a:t>
            </a:r>
          </a:p>
          <a:p>
            <a:pPr lvl="1" algn="just">
              <a:spcBef>
                <a:spcPts val="1000"/>
              </a:spcBef>
            </a:pPr>
            <a:r>
              <a:rPr lang="en-US" altLang="zh-TW" dirty="0">
                <a:solidFill>
                  <a:srgbClr val="0000FF"/>
                </a:solidFill>
              </a:rPr>
              <a:t>Non-fungible tokens track ownership of a unique thing</a:t>
            </a:r>
            <a:r>
              <a:rPr lang="en-US" altLang="zh-TW" dirty="0"/>
              <a:t>. The thing owned can be a digital item, such as an in-game item or digital collectible; or the thing can be a physical item whose ownership is tracked by a token, such as a house, a car, or an artwork. Deeds can also represent things with negative value, such as loans (debt), liens, easements, etc.</a:t>
            </a:r>
          </a:p>
          <a:p>
            <a:pPr lvl="1" algn="just">
              <a:spcBef>
                <a:spcPts val="1000"/>
              </a:spcBef>
            </a:pPr>
            <a:r>
              <a:rPr lang="en-US" altLang="zh-TW" dirty="0"/>
              <a:t>ERC721 places no limitation or expectation on the nature of the thing whose ownership is tracked by a deed and </a:t>
            </a:r>
            <a:r>
              <a:rPr lang="en-US" altLang="zh-TW" dirty="0">
                <a:solidFill>
                  <a:srgbClr val="FF0000"/>
                </a:solidFill>
              </a:rPr>
              <a:t>requires only that it can be uniquely identified</a:t>
            </a:r>
            <a:r>
              <a:rPr lang="en-US" altLang="zh-TW" dirty="0"/>
              <a:t>, which in the case of ERC721 is achieved by a 256-bit identifier.</a:t>
            </a:r>
            <a:endParaRPr lang="zh-TW" altLang="en-US" dirty="0"/>
          </a:p>
        </p:txBody>
      </p:sp>
      <p:sp>
        <p:nvSpPr>
          <p:cNvPr id="4" name="投影片編號版面配置區 3">
            <a:extLst>
              <a:ext uri="{FF2B5EF4-FFF2-40B4-BE49-F238E27FC236}">
                <a16:creationId xmlns:a16="http://schemas.microsoft.com/office/drawing/2014/main" id="{C43A6DF7-38EC-44D9-AB4E-04C15DC0F1FD}"/>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spTree>
    <p:extLst>
      <p:ext uri="{BB962C8B-B14F-4D97-AF65-F5344CB8AC3E}">
        <p14:creationId xmlns:p14="http://schemas.microsoft.com/office/powerpoint/2010/main" val="4254890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D1B8A8-4ABC-42B6-B1F3-F27F67E309FD}"/>
              </a:ext>
            </a:extLst>
          </p:cNvPr>
          <p:cNvSpPr>
            <a:spLocks noGrp="1"/>
          </p:cNvSpPr>
          <p:nvPr>
            <p:ph type="title"/>
          </p:nvPr>
        </p:nvSpPr>
        <p:spPr>
          <a:xfrm>
            <a:off x="838200" y="262629"/>
            <a:ext cx="10515600" cy="836816"/>
          </a:xfrm>
        </p:spPr>
        <p:txBody>
          <a:bodyPr/>
          <a:lstStyle/>
          <a:p>
            <a:r>
              <a:rPr lang="en-US" altLang="zh-TW" dirty="0"/>
              <a:t>ERC721: Non-Fungible Token Standard (2/3)</a:t>
            </a:r>
            <a:endParaRPr lang="zh-TW" altLang="en-US" dirty="0"/>
          </a:p>
        </p:txBody>
      </p:sp>
      <p:sp>
        <p:nvSpPr>
          <p:cNvPr id="3" name="內容版面配置區 2">
            <a:extLst>
              <a:ext uri="{FF2B5EF4-FFF2-40B4-BE49-F238E27FC236}">
                <a16:creationId xmlns:a16="http://schemas.microsoft.com/office/drawing/2014/main" id="{8A7B43F5-6CB7-4D3E-96A1-C905C7ACFD3B}"/>
              </a:ext>
            </a:extLst>
          </p:cNvPr>
          <p:cNvSpPr>
            <a:spLocks noGrp="1"/>
          </p:cNvSpPr>
          <p:nvPr>
            <p:ph idx="1"/>
          </p:nvPr>
        </p:nvSpPr>
        <p:spPr>
          <a:xfrm>
            <a:off x="838200" y="1099446"/>
            <a:ext cx="10515600" cy="5077518"/>
          </a:xfrm>
        </p:spPr>
        <p:txBody>
          <a:bodyPr/>
          <a:lstStyle/>
          <a:p>
            <a:pPr algn="just"/>
            <a:r>
              <a:rPr lang="en-US" altLang="zh-TW" dirty="0"/>
              <a:t>Difference between ERC20 and ERC721</a:t>
            </a:r>
          </a:p>
          <a:p>
            <a:pPr lvl="1" algn="just">
              <a:spcBef>
                <a:spcPts val="600"/>
              </a:spcBef>
            </a:pPr>
            <a:r>
              <a:rPr lang="en-US" altLang="zh-TW" dirty="0"/>
              <a:t>Whereas ERC20 tracks the balances that belong to each owner, with the owner being the primary key of the mapping, ERC721 tracks each deed ID and who owns it, with the deed ID being the primary key of the mapping.</a:t>
            </a:r>
          </a:p>
          <a:p>
            <a:pPr algn="just">
              <a:spcBef>
                <a:spcPts val="600"/>
              </a:spcBef>
            </a:pPr>
            <a:r>
              <a:rPr lang="en-US" altLang="zh-TW" dirty="0"/>
              <a:t>The ERC721 contract interface specification</a:t>
            </a:r>
            <a:endParaRPr lang="zh-TW" altLang="en-US" dirty="0"/>
          </a:p>
        </p:txBody>
      </p:sp>
      <p:sp>
        <p:nvSpPr>
          <p:cNvPr id="4" name="投影片編號版面配置區 3">
            <a:extLst>
              <a:ext uri="{FF2B5EF4-FFF2-40B4-BE49-F238E27FC236}">
                <a16:creationId xmlns:a16="http://schemas.microsoft.com/office/drawing/2014/main" id="{16C1D68D-1A2F-4971-8B44-F2FE6BB026F5}"/>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pic>
        <p:nvPicPr>
          <p:cNvPr id="5" name="圖片 4">
            <a:extLst>
              <a:ext uri="{FF2B5EF4-FFF2-40B4-BE49-F238E27FC236}">
                <a16:creationId xmlns:a16="http://schemas.microsoft.com/office/drawing/2014/main" id="{295E1062-98E8-44C4-8C7E-88CC74EE498B}"/>
              </a:ext>
            </a:extLst>
          </p:cNvPr>
          <p:cNvPicPr>
            <a:picLocks noChangeAspect="1"/>
          </p:cNvPicPr>
          <p:nvPr/>
        </p:nvPicPr>
        <p:blipFill>
          <a:blip r:embed="rId2"/>
          <a:stretch>
            <a:fillRect/>
          </a:stretch>
        </p:blipFill>
        <p:spPr>
          <a:xfrm>
            <a:off x="1685585" y="3117296"/>
            <a:ext cx="8820830" cy="3440866"/>
          </a:xfrm>
          <a:prstGeom prst="rect">
            <a:avLst/>
          </a:prstGeom>
        </p:spPr>
      </p:pic>
    </p:spTree>
    <p:extLst>
      <p:ext uri="{BB962C8B-B14F-4D97-AF65-F5344CB8AC3E}">
        <p14:creationId xmlns:p14="http://schemas.microsoft.com/office/powerpoint/2010/main" val="894037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D1B8A8-4ABC-42B6-B1F3-F27F67E309FD}"/>
              </a:ext>
            </a:extLst>
          </p:cNvPr>
          <p:cNvSpPr>
            <a:spLocks noGrp="1"/>
          </p:cNvSpPr>
          <p:nvPr>
            <p:ph type="title"/>
          </p:nvPr>
        </p:nvSpPr>
        <p:spPr>
          <a:xfrm>
            <a:off x="838200" y="262629"/>
            <a:ext cx="10515600" cy="836816"/>
          </a:xfrm>
        </p:spPr>
        <p:txBody>
          <a:bodyPr/>
          <a:lstStyle/>
          <a:p>
            <a:r>
              <a:rPr lang="en-US" altLang="zh-TW" dirty="0"/>
              <a:t>ERC721: Non-Fungible Token Standard (3/3)</a:t>
            </a:r>
            <a:endParaRPr lang="zh-TW" altLang="en-US" dirty="0"/>
          </a:p>
        </p:txBody>
      </p:sp>
      <p:sp>
        <p:nvSpPr>
          <p:cNvPr id="4" name="投影片編號版面配置區 3">
            <a:extLst>
              <a:ext uri="{FF2B5EF4-FFF2-40B4-BE49-F238E27FC236}">
                <a16:creationId xmlns:a16="http://schemas.microsoft.com/office/drawing/2014/main" id="{16C1D68D-1A2F-4971-8B44-F2FE6BB026F5}"/>
              </a:ext>
            </a:extLst>
          </p:cNvPr>
          <p:cNvSpPr>
            <a:spLocks noGrp="1"/>
          </p:cNvSpPr>
          <p:nvPr>
            <p:ph type="sldNum" sz="quarter" idx="12"/>
          </p:nvPr>
        </p:nvSpPr>
        <p:spPr/>
        <p:txBody>
          <a:bodyPr/>
          <a:lstStyle/>
          <a:p>
            <a:fld id="{8C04AE96-B1B9-4ED2-B3ED-30B2680CEC7B}" type="slidenum">
              <a:rPr lang="zh-TW" altLang="en-US" smtClean="0"/>
              <a:pPr/>
              <a:t>29</a:t>
            </a:fld>
            <a:endParaRPr lang="zh-TW" altLang="en-US"/>
          </a:p>
        </p:txBody>
      </p:sp>
      <p:pic>
        <p:nvPicPr>
          <p:cNvPr id="7" name="內容版面配置區 6">
            <a:extLst>
              <a:ext uri="{FF2B5EF4-FFF2-40B4-BE49-F238E27FC236}">
                <a16:creationId xmlns:a16="http://schemas.microsoft.com/office/drawing/2014/main" id="{09D61BCC-F81C-436C-8EEA-F64884D387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26" t="3514" r="6195" b="2590"/>
          <a:stretch/>
        </p:blipFill>
        <p:spPr>
          <a:xfrm>
            <a:off x="1720358" y="1212783"/>
            <a:ext cx="8751283" cy="5216893"/>
          </a:xfrm>
          <a:prstGeom prst="rect">
            <a:avLst/>
          </a:prstGeom>
        </p:spPr>
      </p:pic>
    </p:spTree>
    <p:extLst>
      <p:ext uri="{BB962C8B-B14F-4D97-AF65-F5344CB8AC3E}">
        <p14:creationId xmlns:p14="http://schemas.microsoft.com/office/powerpoint/2010/main" val="17676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FE28F-754C-4B6A-8B6A-D6A2B1A5C67E}"/>
              </a:ext>
            </a:extLst>
          </p:cNvPr>
          <p:cNvSpPr>
            <a:spLocks noGrp="1"/>
          </p:cNvSpPr>
          <p:nvPr>
            <p:ph type="title"/>
          </p:nvPr>
        </p:nvSpPr>
        <p:spPr/>
        <p:txBody>
          <a:bodyPr/>
          <a:lstStyle/>
          <a:p>
            <a:r>
              <a:rPr lang="en-US" altLang="zh-TW" dirty="0">
                <a:solidFill>
                  <a:srgbClr val="0070C0"/>
                </a:solidFill>
              </a:rPr>
              <a:t>How Tokens Are Used </a:t>
            </a:r>
            <a:r>
              <a:rPr lang="en-US" altLang="zh-TW" dirty="0"/>
              <a:t>(1/3)</a:t>
            </a:r>
            <a:endParaRPr lang="zh-TW" altLang="en-US" dirty="0"/>
          </a:p>
        </p:txBody>
      </p:sp>
      <p:sp>
        <p:nvSpPr>
          <p:cNvPr id="3" name="內容版面配置區 2">
            <a:extLst>
              <a:ext uri="{FF2B5EF4-FFF2-40B4-BE49-F238E27FC236}">
                <a16:creationId xmlns:a16="http://schemas.microsoft.com/office/drawing/2014/main" id="{31AA599D-82F9-4D95-B662-1712C78CDA32}"/>
              </a:ext>
            </a:extLst>
          </p:cNvPr>
          <p:cNvSpPr>
            <a:spLocks noGrp="1"/>
          </p:cNvSpPr>
          <p:nvPr>
            <p:ph idx="1"/>
          </p:nvPr>
        </p:nvSpPr>
        <p:spPr>
          <a:xfrm>
            <a:off x="838200" y="1488332"/>
            <a:ext cx="10515600" cy="4688631"/>
          </a:xfrm>
        </p:spPr>
        <p:txBody>
          <a:bodyPr>
            <a:normAutofit/>
          </a:bodyPr>
          <a:lstStyle/>
          <a:p>
            <a:pPr algn="just">
              <a:spcBef>
                <a:spcPts val="1200"/>
              </a:spcBef>
            </a:pPr>
            <a:r>
              <a:rPr lang="en-US" altLang="zh-TW" dirty="0"/>
              <a:t>The most obvious use of tokens is as </a:t>
            </a:r>
            <a:r>
              <a:rPr lang="en-US" altLang="zh-TW" dirty="0">
                <a:solidFill>
                  <a:srgbClr val="FF0000"/>
                </a:solidFill>
              </a:rPr>
              <a:t>digital private currencies</a:t>
            </a:r>
            <a:r>
              <a:rPr lang="en-US" altLang="zh-TW" dirty="0"/>
              <a:t>. However, this is only one possible use. </a:t>
            </a:r>
            <a:r>
              <a:rPr lang="en-US" altLang="zh-TW" dirty="0">
                <a:solidFill>
                  <a:srgbClr val="0000FF"/>
                </a:solidFill>
              </a:rPr>
              <a:t>Tokens can be programmed to serve many different functions, often overlapping</a:t>
            </a:r>
            <a:r>
              <a:rPr lang="en-US" altLang="zh-TW" dirty="0"/>
              <a:t>.</a:t>
            </a:r>
          </a:p>
          <a:p>
            <a:pPr>
              <a:spcBef>
                <a:spcPts val="1200"/>
              </a:spcBef>
            </a:pPr>
            <a:r>
              <a:rPr lang="en-US" altLang="zh-TW" dirty="0"/>
              <a:t>Currency</a:t>
            </a:r>
          </a:p>
          <a:p>
            <a:pPr lvl="1">
              <a:spcBef>
                <a:spcPts val="600"/>
              </a:spcBef>
            </a:pPr>
            <a:r>
              <a:rPr lang="en-US" altLang="zh-TW" dirty="0"/>
              <a:t>Token as a form of currency, with a value determined through private trade.</a:t>
            </a:r>
          </a:p>
          <a:p>
            <a:pPr>
              <a:spcBef>
                <a:spcPts val="1200"/>
              </a:spcBef>
            </a:pPr>
            <a:r>
              <a:rPr lang="en-US" altLang="zh-TW" dirty="0"/>
              <a:t>Resource</a:t>
            </a:r>
          </a:p>
          <a:p>
            <a:pPr lvl="1">
              <a:spcBef>
                <a:spcPts val="600"/>
              </a:spcBef>
            </a:pPr>
            <a:r>
              <a:rPr lang="en-US" altLang="zh-TW" dirty="0"/>
              <a:t>E.g., a storage or CPU token representing resources that can be shared.</a:t>
            </a:r>
          </a:p>
          <a:p>
            <a:pPr>
              <a:spcBef>
                <a:spcPts val="1200"/>
              </a:spcBef>
            </a:pPr>
            <a:r>
              <a:rPr lang="en-US" altLang="zh-TW" dirty="0"/>
              <a:t>Asset</a:t>
            </a:r>
          </a:p>
          <a:p>
            <a:pPr lvl="1">
              <a:spcBef>
                <a:spcPts val="600"/>
              </a:spcBef>
            </a:pPr>
            <a:r>
              <a:rPr lang="en-US" altLang="zh-TW" dirty="0"/>
              <a:t>A token can represent ownership of an intrinsic or extrinsic, tangible or intangible asset; for example, gold, real estate, a car, oil, energy, etc.</a:t>
            </a:r>
            <a:endParaRPr lang="zh-TW" altLang="en-US" dirty="0"/>
          </a:p>
        </p:txBody>
      </p:sp>
      <p:sp>
        <p:nvSpPr>
          <p:cNvPr id="4" name="投影片編號版面配置區 3">
            <a:extLst>
              <a:ext uri="{FF2B5EF4-FFF2-40B4-BE49-F238E27FC236}">
                <a16:creationId xmlns:a16="http://schemas.microsoft.com/office/drawing/2014/main" id="{788DA4FA-58F5-4F76-AB3D-87B3CF239552}"/>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Tree>
    <p:extLst>
      <p:ext uri="{BB962C8B-B14F-4D97-AF65-F5344CB8AC3E}">
        <p14:creationId xmlns:p14="http://schemas.microsoft.com/office/powerpoint/2010/main" val="41885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7542D-206F-40AE-8B5F-3320663229DE}"/>
              </a:ext>
            </a:extLst>
          </p:cNvPr>
          <p:cNvSpPr>
            <a:spLocks noGrp="1"/>
          </p:cNvSpPr>
          <p:nvPr>
            <p:ph type="title"/>
          </p:nvPr>
        </p:nvSpPr>
        <p:spPr/>
        <p:txBody>
          <a:bodyPr>
            <a:normAutofit/>
          </a:bodyPr>
          <a:lstStyle/>
          <a:p>
            <a:r>
              <a:rPr lang="en-US" altLang="zh-TW" dirty="0">
                <a:solidFill>
                  <a:srgbClr val="0070C0"/>
                </a:solidFill>
              </a:rPr>
              <a:t>Homework-4</a:t>
            </a:r>
            <a:r>
              <a:rPr lang="en-US" altLang="zh-TW" dirty="0"/>
              <a:t>: Launching Your Own NFT</a:t>
            </a:r>
            <a:endParaRPr lang="zh-TW" altLang="en-US" dirty="0"/>
          </a:p>
        </p:txBody>
      </p:sp>
      <p:sp>
        <p:nvSpPr>
          <p:cNvPr id="3" name="內容版面配置區 2">
            <a:extLst>
              <a:ext uri="{FF2B5EF4-FFF2-40B4-BE49-F238E27FC236}">
                <a16:creationId xmlns:a16="http://schemas.microsoft.com/office/drawing/2014/main" id="{62B4DA99-0C3B-4180-B62F-6175A4A5B05A}"/>
              </a:ext>
            </a:extLst>
          </p:cNvPr>
          <p:cNvSpPr>
            <a:spLocks noGrp="1"/>
          </p:cNvSpPr>
          <p:nvPr>
            <p:ph idx="1"/>
          </p:nvPr>
        </p:nvSpPr>
        <p:spPr/>
        <p:txBody>
          <a:bodyPr/>
          <a:lstStyle/>
          <a:p>
            <a:pPr algn="just">
              <a:lnSpc>
                <a:spcPct val="100000"/>
              </a:lnSpc>
            </a:pPr>
            <a:r>
              <a:rPr lang="en-US" altLang="zh-TW" dirty="0"/>
              <a:t>Programming an </a:t>
            </a:r>
            <a:r>
              <a:rPr lang="en-US" altLang="zh-TW" dirty="0">
                <a:solidFill>
                  <a:srgbClr val="0000FF"/>
                </a:solidFill>
              </a:rPr>
              <a:t>ERC721 Token Contract </a:t>
            </a:r>
            <a:r>
              <a:rPr lang="en-US" altLang="zh-TW" dirty="0"/>
              <a:t>using </a:t>
            </a:r>
            <a:r>
              <a:rPr lang="en-US" altLang="zh-TW" dirty="0">
                <a:solidFill>
                  <a:srgbClr val="FF0000"/>
                </a:solidFill>
              </a:rPr>
              <a:t>Truffle</a:t>
            </a:r>
            <a:r>
              <a:rPr lang="en-US" altLang="zh-TW" dirty="0"/>
              <a:t> &amp; </a:t>
            </a:r>
            <a:r>
              <a:rPr lang="en-US" altLang="zh-TW" dirty="0" err="1">
                <a:solidFill>
                  <a:srgbClr val="FF0000"/>
                </a:solidFill>
              </a:rPr>
              <a:t>OpenZeppelin</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0E4E2B1D-0A8C-4FC8-9909-8D47CB656D6F}"/>
              </a:ext>
            </a:extLst>
          </p:cNvPr>
          <p:cNvSpPr>
            <a:spLocks noGrp="1"/>
          </p:cNvSpPr>
          <p:nvPr>
            <p:ph type="sldNum" sz="quarter" idx="12"/>
          </p:nvPr>
        </p:nvSpPr>
        <p:spPr/>
        <p:txBody>
          <a:bodyPr/>
          <a:lstStyle/>
          <a:p>
            <a:fld id="{8C04AE96-B1B9-4ED2-B3ED-30B2680CEC7B}" type="slidenum">
              <a:rPr lang="zh-TW" altLang="en-US" smtClean="0"/>
              <a:pPr/>
              <a:t>30</a:t>
            </a:fld>
            <a:endParaRPr lang="zh-TW" altLang="en-US"/>
          </a:p>
        </p:txBody>
      </p:sp>
      <p:pic>
        <p:nvPicPr>
          <p:cNvPr id="6" name="圖片 5">
            <a:extLst>
              <a:ext uri="{FF2B5EF4-FFF2-40B4-BE49-F238E27FC236}">
                <a16:creationId xmlns:a16="http://schemas.microsoft.com/office/drawing/2014/main" id="{89DC9368-07E1-4825-8622-FC53BFEC1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966" y="2308869"/>
            <a:ext cx="7036067" cy="3957788"/>
          </a:xfrm>
          <a:prstGeom prst="rect">
            <a:avLst/>
          </a:prstGeom>
        </p:spPr>
      </p:pic>
    </p:spTree>
    <p:extLst>
      <p:ext uri="{BB962C8B-B14F-4D97-AF65-F5344CB8AC3E}">
        <p14:creationId xmlns:p14="http://schemas.microsoft.com/office/powerpoint/2010/main" val="3743586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8F8FE-8A95-4F27-B019-ED739B4B6479}"/>
              </a:ext>
            </a:extLst>
          </p:cNvPr>
          <p:cNvSpPr>
            <a:spLocks noGrp="1"/>
          </p:cNvSpPr>
          <p:nvPr>
            <p:ph type="title"/>
          </p:nvPr>
        </p:nvSpPr>
        <p:spPr/>
        <p:txBody>
          <a:bodyPr/>
          <a:lstStyle/>
          <a:p>
            <a:r>
              <a:rPr lang="en-US" altLang="zh-TW" dirty="0"/>
              <a:t>Extensions to Token Interface Standards</a:t>
            </a:r>
            <a:endParaRPr lang="zh-TW" altLang="en-US" dirty="0"/>
          </a:p>
        </p:txBody>
      </p:sp>
      <p:sp>
        <p:nvSpPr>
          <p:cNvPr id="3" name="內容版面配置區 2">
            <a:extLst>
              <a:ext uri="{FF2B5EF4-FFF2-40B4-BE49-F238E27FC236}">
                <a16:creationId xmlns:a16="http://schemas.microsoft.com/office/drawing/2014/main" id="{2791A0ED-7BE1-489F-9586-32712AFD7372}"/>
              </a:ext>
            </a:extLst>
          </p:cNvPr>
          <p:cNvSpPr>
            <a:spLocks noGrp="1"/>
          </p:cNvSpPr>
          <p:nvPr>
            <p:ph idx="1"/>
          </p:nvPr>
        </p:nvSpPr>
        <p:spPr>
          <a:xfrm>
            <a:off x="838200" y="1488332"/>
            <a:ext cx="10683240" cy="4688631"/>
          </a:xfrm>
        </p:spPr>
        <p:txBody>
          <a:bodyPr/>
          <a:lstStyle/>
          <a:p>
            <a:pPr algn="just">
              <a:spcBef>
                <a:spcPts val="600"/>
              </a:spcBef>
            </a:pPr>
            <a:r>
              <a:rPr lang="en-US" altLang="zh-TW" dirty="0"/>
              <a:t>Token standards are the minimum specifications for an implementation.</a:t>
            </a:r>
          </a:p>
          <a:p>
            <a:pPr algn="just">
              <a:spcBef>
                <a:spcPts val="1200"/>
              </a:spcBef>
            </a:pPr>
            <a:r>
              <a:rPr lang="en-US" altLang="zh-TW" dirty="0"/>
              <a:t>Q: Should You Use These Standards?</a:t>
            </a:r>
          </a:p>
          <a:p>
            <a:pPr lvl="1" algn="just">
              <a:spcBef>
                <a:spcPts val="600"/>
              </a:spcBef>
            </a:pPr>
            <a:r>
              <a:rPr lang="en-US" altLang="zh-TW" dirty="0"/>
              <a:t>Interoperability, Restrictions, Security</a:t>
            </a:r>
          </a:p>
          <a:p>
            <a:pPr algn="just">
              <a:spcBef>
                <a:spcPts val="1200"/>
              </a:spcBef>
            </a:pPr>
            <a:r>
              <a:rPr lang="en-US" altLang="zh-TW" dirty="0"/>
              <a:t>The token standards discussed in this chapter provide a very minimal interface, with limited functionality. Many projects have created extended implementations to support features that they need for their applications.</a:t>
            </a:r>
          </a:p>
          <a:p>
            <a:pPr lvl="1" algn="just">
              <a:spcBef>
                <a:spcPts val="600"/>
              </a:spcBef>
            </a:pPr>
            <a:r>
              <a:rPr lang="en-US" altLang="zh-TW" dirty="0"/>
              <a:t>Some of the features include: Owner control, Burning, Minting, Crowdfunding, Caps, Recovery backdoors, Whitelisting, Blacklisting</a:t>
            </a:r>
          </a:p>
          <a:p>
            <a:pPr lvl="1" algn="just">
              <a:spcBef>
                <a:spcPts val="600"/>
              </a:spcBef>
            </a:pPr>
            <a:r>
              <a:rPr lang="en-US" altLang="zh-TW" dirty="0"/>
              <a:t>There are reference implementations for many of these functions, for example in the </a:t>
            </a:r>
            <a:r>
              <a:rPr lang="en-US" altLang="zh-TW" dirty="0" err="1"/>
              <a:t>OpenZeppelin</a:t>
            </a:r>
            <a:r>
              <a:rPr lang="en-US" altLang="zh-TW" dirty="0"/>
              <a:t> library.</a:t>
            </a:r>
            <a:endParaRPr lang="zh-TW" altLang="en-US" dirty="0"/>
          </a:p>
        </p:txBody>
      </p:sp>
      <p:sp>
        <p:nvSpPr>
          <p:cNvPr id="4" name="投影片編號版面配置區 3">
            <a:extLst>
              <a:ext uri="{FF2B5EF4-FFF2-40B4-BE49-F238E27FC236}">
                <a16:creationId xmlns:a16="http://schemas.microsoft.com/office/drawing/2014/main" id="{30CAB224-752E-432F-9A12-026CD05A6FAF}"/>
              </a:ext>
            </a:extLst>
          </p:cNvPr>
          <p:cNvSpPr>
            <a:spLocks noGrp="1"/>
          </p:cNvSpPr>
          <p:nvPr>
            <p:ph type="sldNum" sz="quarter" idx="12"/>
          </p:nvPr>
        </p:nvSpPr>
        <p:spPr/>
        <p:txBody>
          <a:bodyPr/>
          <a:lstStyle/>
          <a:p>
            <a:fld id="{8C04AE96-B1B9-4ED2-B3ED-30B2680CEC7B}" type="slidenum">
              <a:rPr lang="zh-TW" altLang="en-US" smtClean="0"/>
              <a:pPr/>
              <a:t>31</a:t>
            </a:fld>
            <a:endParaRPr lang="zh-TW" altLang="en-US"/>
          </a:p>
        </p:txBody>
      </p:sp>
    </p:spTree>
    <p:extLst>
      <p:ext uri="{BB962C8B-B14F-4D97-AF65-F5344CB8AC3E}">
        <p14:creationId xmlns:p14="http://schemas.microsoft.com/office/powerpoint/2010/main" val="3359599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C922F3-81D3-4FA1-9E7E-AB6449EB3AA4}"/>
              </a:ext>
            </a:extLst>
          </p:cNvPr>
          <p:cNvSpPr>
            <a:spLocks noGrp="1"/>
          </p:cNvSpPr>
          <p:nvPr>
            <p:ph type="title"/>
          </p:nvPr>
        </p:nvSpPr>
        <p:spPr/>
        <p:txBody>
          <a:bodyPr/>
          <a:lstStyle/>
          <a:p>
            <a:endParaRPr lang="zh-TW" altLang="en-US" dirty="0"/>
          </a:p>
        </p:txBody>
      </p:sp>
      <p:pic>
        <p:nvPicPr>
          <p:cNvPr id="5" name="內容版面配置區 4">
            <a:extLst>
              <a:ext uri="{FF2B5EF4-FFF2-40B4-BE49-F238E27FC236}">
                <a16:creationId xmlns:a16="http://schemas.microsoft.com/office/drawing/2014/main" id="{B280FD08-43CB-4B24-85DE-1C3E11DA7169}"/>
              </a:ext>
            </a:extLst>
          </p:cNvPr>
          <p:cNvPicPr>
            <a:picLocks noGrp="1" noChangeAspect="1"/>
          </p:cNvPicPr>
          <p:nvPr>
            <p:ph idx="1"/>
          </p:nvPr>
        </p:nvPicPr>
        <p:blipFill>
          <a:blip r:embed="rId2"/>
          <a:stretch>
            <a:fillRect/>
          </a:stretch>
        </p:blipFill>
        <p:spPr>
          <a:xfrm>
            <a:off x="1677226" y="613344"/>
            <a:ext cx="8837545" cy="5203555"/>
          </a:xfrm>
          <a:prstGeom prst="rect">
            <a:avLst/>
          </a:prstGeom>
        </p:spPr>
      </p:pic>
      <p:sp>
        <p:nvSpPr>
          <p:cNvPr id="4" name="投影片編號版面配置區 3">
            <a:extLst>
              <a:ext uri="{FF2B5EF4-FFF2-40B4-BE49-F238E27FC236}">
                <a16:creationId xmlns:a16="http://schemas.microsoft.com/office/drawing/2014/main" id="{C349B990-3140-4AA0-985F-83F278815F61}"/>
              </a:ext>
            </a:extLst>
          </p:cNvPr>
          <p:cNvSpPr>
            <a:spLocks noGrp="1"/>
          </p:cNvSpPr>
          <p:nvPr>
            <p:ph type="sldNum" sz="quarter" idx="12"/>
          </p:nvPr>
        </p:nvSpPr>
        <p:spPr/>
        <p:txBody>
          <a:bodyPr/>
          <a:lstStyle/>
          <a:p>
            <a:fld id="{8C04AE96-B1B9-4ED2-B3ED-30B2680CEC7B}" type="slidenum">
              <a:rPr lang="zh-TW" altLang="en-US" smtClean="0"/>
              <a:pPr/>
              <a:t>32</a:t>
            </a:fld>
            <a:endParaRPr lang="zh-TW" altLang="en-US"/>
          </a:p>
        </p:txBody>
      </p:sp>
      <p:sp>
        <p:nvSpPr>
          <p:cNvPr id="6" name="矩形 5">
            <a:extLst>
              <a:ext uri="{FF2B5EF4-FFF2-40B4-BE49-F238E27FC236}">
                <a16:creationId xmlns:a16="http://schemas.microsoft.com/office/drawing/2014/main" id="{8BAACA03-43B6-4F65-AF58-F25563BD9627}"/>
              </a:ext>
            </a:extLst>
          </p:cNvPr>
          <p:cNvSpPr/>
          <p:nvPr/>
        </p:nvSpPr>
        <p:spPr>
          <a:xfrm>
            <a:off x="2853088" y="5732050"/>
            <a:ext cx="6485823" cy="369332"/>
          </a:xfrm>
          <a:prstGeom prst="rect">
            <a:avLst/>
          </a:prstGeom>
        </p:spPr>
        <p:txBody>
          <a:bodyPr wrap="square">
            <a:spAutoFit/>
          </a:bodyPr>
          <a:lstStyle/>
          <a:p>
            <a:r>
              <a:rPr lang="zh-TW" altLang="en-US" dirty="0">
                <a:hlinkClick r:id="rId3"/>
              </a:rPr>
              <a:t>https://twitter.com/SalomonCrypto/status/1553982842232717313</a:t>
            </a:r>
            <a:endParaRPr lang="zh-TW" altLang="en-US" dirty="0"/>
          </a:p>
        </p:txBody>
      </p:sp>
      <p:sp>
        <p:nvSpPr>
          <p:cNvPr id="3" name="矩形 2">
            <a:extLst>
              <a:ext uri="{FF2B5EF4-FFF2-40B4-BE49-F238E27FC236}">
                <a16:creationId xmlns:a16="http://schemas.microsoft.com/office/drawing/2014/main" id="{5079F348-FCF3-4095-BDC4-509E714AD417}"/>
              </a:ext>
            </a:extLst>
          </p:cNvPr>
          <p:cNvSpPr/>
          <p:nvPr/>
        </p:nvSpPr>
        <p:spPr>
          <a:xfrm>
            <a:off x="2973498" y="6167440"/>
            <a:ext cx="6245004" cy="369332"/>
          </a:xfrm>
          <a:prstGeom prst="rect">
            <a:avLst/>
          </a:prstGeom>
        </p:spPr>
        <p:txBody>
          <a:bodyPr wrap="square">
            <a:spAutoFit/>
          </a:bodyPr>
          <a:lstStyle/>
          <a:p>
            <a:pPr algn="ctr"/>
            <a:r>
              <a:rPr lang="zh-TW" altLang="en-US" dirty="0">
                <a:hlinkClick r:id="rId4"/>
              </a:rPr>
              <a:t>https://ethereum.org/zh-tw/developers/docs/standards/tokens/</a:t>
            </a:r>
            <a:endParaRPr lang="zh-TW" altLang="en-US" dirty="0"/>
          </a:p>
        </p:txBody>
      </p:sp>
    </p:spTree>
    <p:extLst>
      <p:ext uri="{BB962C8B-B14F-4D97-AF65-F5344CB8AC3E}">
        <p14:creationId xmlns:p14="http://schemas.microsoft.com/office/powerpoint/2010/main" val="2762073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92095-4959-4C3D-938B-4E289734AE95}"/>
              </a:ext>
            </a:extLst>
          </p:cNvPr>
          <p:cNvSpPr>
            <a:spLocks noGrp="1"/>
          </p:cNvSpPr>
          <p:nvPr>
            <p:ph type="title"/>
          </p:nvPr>
        </p:nvSpPr>
        <p:spPr/>
        <p:txBody>
          <a:bodyPr/>
          <a:lstStyle/>
          <a:p>
            <a:r>
              <a:rPr lang="en-US" altLang="zh-TW" dirty="0"/>
              <a:t>Ref. Cardano (ADA) Native Tokens</a:t>
            </a:r>
            <a:endParaRPr lang="zh-TW" altLang="en-US" dirty="0"/>
          </a:p>
        </p:txBody>
      </p:sp>
      <p:sp>
        <p:nvSpPr>
          <p:cNvPr id="3" name="內容版面配置區 2">
            <a:extLst>
              <a:ext uri="{FF2B5EF4-FFF2-40B4-BE49-F238E27FC236}">
                <a16:creationId xmlns:a16="http://schemas.microsoft.com/office/drawing/2014/main" id="{C3843547-BD68-4891-908F-5AB1FD59057A}"/>
              </a:ext>
            </a:extLst>
          </p:cNvPr>
          <p:cNvSpPr>
            <a:spLocks noGrp="1"/>
          </p:cNvSpPr>
          <p:nvPr>
            <p:ph idx="1"/>
          </p:nvPr>
        </p:nvSpPr>
        <p:spPr/>
        <p:txBody>
          <a:bodyPr/>
          <a:lstStyle/>
          <a:p>
            <a:pPr>
              <a:spcBef>
                <a:spcPts val="1200"/>
              </a:spcBef>
            </a:pPr>
            <a:r>
              <a:rPr lang="en-US" altLang="zh-TW" dirty="0">
                <a:hlinkClick r:id="rId2"/>
              </a:rPr>
              <a:t>https://developers.cardano.org/docs/native-tokens/</a:t>
            </a:r>
            <a:endParaRPr lang="en-US" altLang="zh-TW" dirty="0"/>
          </a:p>
          <a:p>
            <a:pPr>
              <a:spcBef>
                <a:spcPts val="1200"/>
              </a:spcBef>
            </a:pPr>
            <a:r>
              <a:rPr lang="en-US" altLang="zh-TW" dirty="0">
                <a:hlinkClick r:id="rId3"/>
              </a:rPr>
              <a:t>https://docs.cardano.org/native-tokens/learn</a:t>
            </a:r>
            <a:endParaRPr lang="en-US" altLang="zh-TW" dirty="0"/>
          </a:p>
          <a:p>
            <a:pPr algn="just">
              <a:spcBef>
                <a:spcPts val="1200"/>
              </a:spcBef>
            </a:pPr>
            <a:r>
              <a:rPr lang="en-US" altLang="zh-TW" dirty="0"/>
              <a:t>The Cardano Blockchain has the unique ability to create, interact with, and delete tokens (or 'assets') natively. In this example, native means that, in addition to sending and receiving the official currency ADA, you may interact with custom assets right out of the box - </a:t>
            </a:r>
            <a:r>
              <a:rPr lang="en-US" altLang="zh-TW" dirty="0">
                <a:solidFill>
                  <a:srgbClr val="FF0000"/>
                </a:solidFill>
              </a:rPr>
              <a:t>without the use of smart contracts</a:t>
            </a:r>
            <a:r>
              <a:rPr lang="en-US" altLang="zh-TW" dirty="0"/>
              <a:t>.</a:t>
            </a:r>
          </a:p>
          <a:p>
            <a:pPr algn="just">
              <a:spcBef>
                <a:spcPts val="1200"/>
              </a:spcBef>
            </a:pPr>
            <a:endParaRPr lang="zh-TW" altLang="en-US" dirty="0"/>
          </a:p>
        </p:txBody>
      </p:sp>
      <p:sp>
        <p:nvSpPr>
          <p:cNvPr id="4" name="投影片編號版面配置區 3">
            <a:extLst>
              <a:ext uri="{FF2B5EF4-FFF2-40B4-BE49-F238E27FC236}">
                <a16:creationId xmlns:a16="http://schemas.microsoft.com/office/drawing/2014/main" id="{0FC101EE-7DBF-4BA7-AD4D-405F5A574558}"/>
              </a:ext>
            </a:extLst>
          </p:cNvPr>
          <p:cNvSpPr>
            <a:spLocks noGrp="1"/>
          </p:cNvSpPr>
          <p:nvPr>
            <p:ph type="sldNum" sz="quarter" idx="12"/>
          </p:nvPr>
        </p:nvSpPr>
        <p:spPr/>
        <p:txBody>
          <a:bodyPr/>
          <a:lstStyle/>
          <a:p>
            <a:fld id="{8C04AE96-B1B9-4ED2-B3ED-30B2680CEC7B}" type="slidenum">
              <a:rPr lang="zh-TW" altLang="en-US" smtClean="0"/>
              <a:pPr/>
              <a:t>33</a:t>
            </a:fld>
            <a:endParaRPr lang="zh-TW" altLang="en-US"/>
          </a:p>
        </p:txBody>
      </p:sp>
      <p:pic>
        <p:nvPicPr>
          <p:cNvPr id="6" name="圖片 5">
            <a:extLst>
              <a:ext uri="{FF2B5EF4-FFF2-40B4-BE49-F238E27FC236}">
                <a16:creationId xmlns:a16="http://schemas.microsoft.com/office/drawing/2014/main" id="{D2A54816-FAB4-418E-8CCE-70B7AFDF3B89}"/>
              </a:ext>
            </a:extLst>
          </p:cNvPr>
          <p:cNvPicPr>
            <a:picLocks noChangeAspect="1"/>
          </p:cNvPicPr>
          <p:nvPr/>
        </p:nvPicPr>
        <p:blipFill rotWithShape="1">
          <a:blip r:embed="rId4">
            <a:extLst>
              <a:ext uri="{28A0092B-C50C-407E-A947-70E740481C1C}">
                <a14:useLocalDpi xmlns:a14="http://schemas.microsoft.com/office/drawing/2010/main" val="0"/>
              </a:ext>
            </a:extLst>
          </a:blip>
          <a:srcRect l="5485" t="3397" b="6022"/>
          <a:stretch/>
        </p:blipFill>
        <p:spPr>
          <a:xfrm>
            <a:off x="9009434" y="4445444"/>
            <a:ext cx="1993924" cy="1910906"/>
          </a:xfrm>
          <a:prstGeom prst="rect">
            <a:avLst/>
          </a:prstGeom>
        </p:spPr>
      </p:pic>
    </p:spTree>
    <p:extLst>
      <p:ext uri="{BB962C8B-B14F-4D97-AF65-F5344CB8AC3E}">
        <p14:creationId xmlns:p14="http://schemas.microsoft.com/office/powerpoint/2010/main" val="354490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E7EDE93-2079-4957-8AE0-979C405D3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024" y="365125"/>
            <a:ext cx="9277952" cy="6250410"/>
          </a:xfrm>
        </p:spPr>
      </p:pic>
      <p:sp>
        <p:nvSpPr>
          <p:cNvPr id="4" name="投影片編號版面配置區 3">
            <a:extLst>
              <a:ext uri="{FF2B5EF4-FFF2-40B4-BE49-F238E27FC236}">
                <a16:creationId xmlns:a16="http://schemas.microsoft.com/office/drawing/2014/main" id="{BD26A27D-7110-43C3-BF0A-AF288AF86C70}"/>
              </a:ext>
            </a:extLst>
          </p:cNvPr>
          <p:cNvSpPr>
            <a:spLocks noGrp="1"/>
          </p:cNvSpPr>
          <p:nvPr>
            <p:ph type="sldNum" sz="quarter" idx="12"/>
          </p:nvPr>
        </p:nvSpPr>
        <p:spPr/>
        <p:txBody>
          <a:bodyPr/>
          <a:lstStyle/>
          <a:p>
            <a:fld id="{8C04AE96-B1B9-4ED2-B3ED-30B2680CEC7B}" type="slidenum">
              <a:rPr lang="zh-TW" altLang="en-US" smtClean="0"/>
              <a:pPr/>
              <a:t>34</a:t>
            </a:fld>
            <a:endParaRPr lang="zh-TW" altLang="en-US"/>
          </a:p>
        </p:txBody>
      </p:sp>
      <p:sp>
        <p:nvSpPr>
          <p:cNvPr id="7" name="矩形 6">
            <a:extLst>
              <a:ext uri="{FF2B5EF4-FFF2-40B4-BE49-F238E27FC236}">
                <a16:creationId xmlns:a16="http://schemas.microsoft.com/office/drawing/2014/main" id="{BD34B588-523F-49D5-8BA3-E6D4D18B2CF0}"/>
              </a:ext>
            </a:extLst>
          </p:cNvPr>
          <p:cNvSpPr/>
          <p:nvPr/>
        </p:nvSpPr>
        <p:spPr>
          <a:xfrm>
            <a:off x="1485899" y="6190934"/>
            <a:ext cx="6053865" cy="369332"/>
          </a:xfrm>
          <a:prstGeom prst="rect">
            <a:avLst/>
          </a:prstGeom>
        </p:spPr>
        <p:txBody>
          <a:bodyPr wrap="square">
            <a:spAutoFit/>
          </a:bodyPr>
          <a:lstStyle/>
          <a:p>
            <a:r>
              <a:rPr lang="zh-TW" altLang="en-US" dirty="0">
                <a:solidFill>
                  <a:srgbClr val="FFFF00"/>
                </a:solidFill>
                <a:hlinkClick r:id="rId3"/>
              </a:rPr>
              <a:t>https://slides.com/everyblockstudio/native-tokens-on-cardano</a:t>
            </a:r>
            <a:endParaRPr lang="zh-TW" altLang="en-US" dirty="0">
              <a:solidFill>
                <a:srgbClr val="FFFF00"/>
              </a:solidFill>
            </a:endParaRPr>
          </a:p>
        </p:txBody>
      </p:sp>
    </p:spTree>
    <p:extLst>
      <p:ext uri="{BB962C8B-B14F-4D97-AF65-F5344CB8AC3E}">
        <p14:creationId xmlns:p14="http://schemas.microsoft.com/office/powerpoint/2010/main" val="368122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D5F98D-C85E-47DF-837F-D5693A9AF4A2}"/>
              </a:ext>
            </a:extLst>
          </p:cNvPr>
          <p:cNvSpPr>
            <a:spLocks noGrp="1"/>
          </p:cNvSpPr>
          <p:nvPr>
            <p:ph type="title"/>
          </p:nvPr>
        </p:nvSpPr>
        <p:spPr/>
        <p:txBody>
          <a:bodyPr/>
          <a:lstStyle/>
          <a:p>
            <a:r>
              <a:rPr lang="en-US" altLang="zh-TW" dirty="0"/>
              <a:t>Ref. How to Tokenize an Asset</a:t>
            </a:r>
            <a:endParaRPr lang="zh-TW" altLang="en-US" dirty="0"/>
          </a:p>
        </p:txBody>
      </p:sp>
      <p:sp>
        <p:nvSpPr>
          <p:cNvPr id="3" name="內容版面配置區 2">
            <a:extLst>
              <a:ext uri="{FF2B5EF4-FFF2-40B4-BE49-F238E27FC236}">
                <a16:creationId xmlns:a16="http://schemas.microsoft.com/office/drawing/2014/main" id="{AE3B9C38-0F92-4AA2-B445-F7B4CB1D2583}"/>
              </a:ext>
            </a:extLst>
          </p:cNvPr>
          <p:cNvSpPr>
            <a:spLocks noGrp="1"/>
          </p:cNvSpPr>
          <p:nvPr>
            <p:ph idx="1"/>
          </p:nvPr>
        </p:nvSpPr>
        <p:spPr>
          <a:xfrm>
            <a:off x="838200" y="1309036"/>
            <a:ext cx="10515600" cy="4760923"/>
          </a:xfrm>
        </p:spPr>
        <p:txBody>
          <a:bodyPr/>
          <a:lstStyle/>
          <a:p>
            <a:r>
              <a:rPr lang="en-US" altLang="zh-TW" sz="2400" dirty="0">
                <a:hlinkClick r:id="rId2"/>
              </a:rPr>
              <a:t>https://blog.chain.link/how-to-tokenize-an-asset/</a:t>
            </a:r>
            <a:endParaRPr lang="en-US" altLang="zh-TW" sz="2400" dirty="0"/>
          </a:p>
          <a:p>
            <a:endParaRPr lang="zh-TW" altLang="en-US" dirty="0"/>
          </a:p>
        </p:txBody>
      </p:sp>
      <p:sp>
        <p:nvSpPr>
          <p:cNvPr id="4" name="投影片編號版面配置區 3">
            <a:extLst>
              <a:ext uri="{FF2B5EF4-FFF2-40B4-BE49-F238E27FC236}">
                <a16:creationId xmlns:a16="http://schemas.microsoft.com/office/drawing/2014/main" id="{8D131AB3-A055-4556-9522-A401D082999D}"/>
              </a:ext>
            </a:extLst>
          </p:cNvPr>
          <p:cNvSpPr>
            <a:spLocks noGrp="1"/>
          </p:cNvSpPr>
          <p:nvPr>
            <p:ph type="sldNum" sz="quarter" idx="12"/>
          </p:nvPr>
        </p:nvSpPr>
        <p:spPr/>
        <p:txBody>
          <a:bodyPr/>
          <a:lstStyle/>
          <a:p>
            <a:fld id="{8C04AE96-B1B9-4ED2-B3ED-30B2680CEC7B}" type="slidenum">
              <a:rPr lang="zh-TW" altLang="en-US" smtClean="0"/>
              <a:pPr/>
              <a:t>35</a:t>
            </a:fld>
            <a:endParaRPr lang="zh-TW" altLang="en-US"/>
          </a:p>
        </p:txBody>
      </p:sp>
      <p:pic>
        <p:nvPicPr>
          <p:cNvPr id="1026" name="Picture 2" descr="Asset tokenization">
            <a:extLst>
              <a:ext uri="{FF2B5EF4-FFF2-40B4-BE49-F238E27FC236}">
                <a16:creationId xmlns:a16="http://schemas.microsoft.com/office/drawing/2014/main" id="{B3C93B5E-CDEF-44CE-9888-E8AC7484AA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3" t="12632" r="842" b="12702"/>
          <a:stretch/>
        </p:blipFill>
        <p:spPr bwMode="auto">
          <a:xfrm>
            <a:off x="970659" y="1850752"/>
            <a:ext cx="10250681" cy="450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4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FE28F-754C-4B6A-8B6A-D6A2B1A5C67E}"/>
              </a:ext>
            </a:extLst>
          </p:cNvPr>
          <p:cNvSpPr>
            <a:spLocks noGrp="1"/>
          </p:cNvSpPr>
          <p:nvPr>
            <p:ph type="title"/>
          </p:nvPr>
        </p:nvSpPr>
        <p:spPr/>
        <p:txBody>
          <a:bodyPr/>
          <a:lstStyle/>
          <a:p>
            <a:r>
              <a:rPr lang="en-US" altLang="zh-TW" dirty="0"/>
              <a:t>How Tokens Are Used (2/3)</a:t>
            </a:r>
            <a:endParaRPr lang="zh-TW" altLang="en-US" dirty="0"/>
          </a:p>
        </p:txBody>
      </p:sp>
      <p:sp>
        <p:nvSpPr>
          <p:cNvPr id="3" name="內容版面配置區 2">
            <a:extLst>
              <a:ext uri="{FF2B5EF4-FFF2-40B4-BE49-F238E27FC236}">
                <a16:creationId xmlns:a16="http://schemas.microsoft.com/office/drawing/2014/main" id="{31AA599D-82F9-4D95-B662-1712C78CDA32}"/>
              </a:ext>
            </a:extLst>
          </p:cNvPr>
          <p:cNvSpPr>
            <a:spLocks noGrp="1"/>
          </p:cNvSpPr>
          <p:nvPr>
            <p:ph idx="1"/>
          </p:nvPr>
        </p:nvSpPr>
        <p:spPr>
          <a:xfrm>
            <a:off x="838200" y="1488332"/>
            <a:ext cx="10515600" cy="4868018"/>
          </a:xfrm>
        </p:spPr>
        <p:txBody>
          <a:bodyPr>
            <a:normAutofit/>
          </a:bodyPr>
          <a:lstStyle/>
          <a:p>
            <a:pPr algn="just">
              <a:spcBef>
                <a:spcPts val="600"/>
              </a:spcBef>
            </a:pPr>
            <a:r>
              <a:rPr lang="en-US" altLang="zh-TW" dirty="0"/>
              <a:t>Access</a:t>
            </a:r>
          </a:p>
          <a:p>
            <a:pPr lvl="1" algn="just">
              <a:spcBef>
                <a:spcPts val="600"/>
              </a:spcBef>
            </a:pPr>
            <a:r>
              <a:rPr lang="en-US" altLang="zh-TW" dirty="0"/>
              <a:t>A token can represent access rights and grant access to a digital or physical property, such as a discussion forum, a hotel room, or a rental car.</a:t>
            </a:r>
          </a:p>
          <a:p>
            <a:pPr algn="just">
              <a:spcBef>
                <a:spcPts val="1200"/>
              </a:spcBef>
            </a:pPr>
            <a:r>
              <a:rPr lang="en-US" altLang="zh-TW" dirty="0"/>
              <a:t>Equity</a:t>
            </a:r>
          </a:p>
          <a:p>
            <a:pPr lvl="1" algn="just">
              <a:spcBef>
                <a:spcPts val="600"/>
              </a:spcBef>
            </a:pPr>
            <a:r>
              <a:rPr lang="en-US" altLang="zh-TW" dirty="0"/>
              <a:t>A token can represent shareholder equity in a digital organization (e.g., a DAO) or legal entity (e.g., a corporation).</a:t>
            </a:r>
          </a:p>
          <a:p>
            <a:pPr algn="just">
              <a:spcBef>
                <a:spcPts val="1200"/>
              </a:spcBef>
            </a:pPr>
            <a:r>
              <a:rPr lang="en-US" altLang="zh-TW" dirty="0"/>
              <a:t>Voting</a:t>
            </a:r>
          </a:p>
          <a:p>
            <a:pPr lvl="1" algn="just">
              <a:spcBef>
                <a:spcPts val="600"/>
              </a:spcBef>
            </a:pPr>
            <a:r>
              <a:rPr lang="en-US" altLang="zh-TW" dirty="0"/>
              <a:t>A token can represent voting rights in a digital or legal system.</a:t>
            </a:r>
          </a:p>
          <a:p>
            <a:pPr algn="just">
              <a:spcBef>
                <a:spcPts val="1200"/>
              </a:spcBef>
            </a:pPr>
            <a:r>
              <a:rPr lang="en-US" altLang="zh-TW" dirty="0"/>
              <a:t>Collectible</a:t>
            </a:r>
          </a:p>
          <a:p>
            <a:pPr lvl="1" algn="just">
              <a:spcBef>
                <a:spcPts val="600"/>
              </a:spcBef>
            </a:pPr>
            <a:r>
              <a:rPr lang="en-US" altLang="zh-TW" dirty="0"/>
              <a:t>A token can represent a digital collectible (e.g., </a:t>
            </a:r>
            <a:r>
              <a:rPr lang="en-US" altLang="zh-TW" dirty="0" err="1"/>
              <a:t>CryptoPunks</a:t>
            </a:r>
            <a:r>
              <a:rPr lang="en-US" altLang="zh-TW" dirty="0"/>
              <a:t>) or physical collectible (e.g., a painting).</a:t>
            </a:r>
          </a:p>
        </p:txBody>
      </p:sp>
      <p:sp>
        <p:nvSpPr>
          <p:cNvPr id="4" name="投影片編號版面配置區 3">
            <a:extLst>
              <a:ext uri="{FF2B5EF4-FFF2-40B4-BE49-F238E27FC236}">
                <a16:creationId xmlns:a16="http://schemas.microsoft.com/office/drawing/2014/main" id="{788DA4FA-58F5-4F76-AB3D-87B3CF239552}"/>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spTree>
    <p:extLst>
      <p:ext uri="{BB962C8B-B14F-4D97-AF65-F5344CB8AC3E}">
        <p14:creationId xmlns:p14="http://schemas.microsoft.com/office/powerpoint/2010/main" val="169002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FE28F-754C-4B6A-8B6A-D6A2B1A5C67E}"/>
              </a:ext>
            </a:extLst>
          </p:cNvPr>
          <p:cNvSpPr>
            <a:spLocks noGrp="1"/>
          </p:cNvSpPr>
          <p:nvPr>
            <p:ph type="title"/>
          </p:nvPr>
        </p:nvSpPr>
        <p:spPr/>
        <p:txBody>
          <a:bodyPr/>
          <a:lstStyle/>
          <a:p>
            <a:r>
              <a:rPr lang="en-US" altLang="zh-TW" dirty="0"/>
              <a:t>How Tokens Are Used (3/3)</a:t>
            </a:r>
            <a:endParaRPr lang="zh-TW" altLang="en-US" dirty="0"/>
          </a:p>
        </p:txBody>
      </p:sp>
      <p:sp>
        <p:nvSpPr>
          <p:cNvPr id="3" name="內容版面配置區 2">
            <a:extLst>
              <a:ext uri="{FF2B5EF4-FFF2-40B4-BE49-F238E27FC236}">
                <a16:creationId xmlns:a16="http://schemas.microsoft.com/office/drawing/2014/main" id="{31AA599D-82F9-4D95-B662-1712C78CDA32}"/>
              </a:ext>
            </a:extLst>
          </p:cNvPr>
          <p:cNvSpPr>
            <a:spLocks noGrp="1"/>
          </p:cNvSpPr>
          <p:nvPr>
            <p:ph idx="1"/>
          </p:nvPr>
        </p:nvSpPr>
        <p:spPr>
          <a:xfrm>
            <a:off x="838200" y="1488332"/>
            <a:ext cx="10515600" cy="4688631"/>
          </a:xfrm>
        </p:spPr>
        <p:txBody>
          <a:bodyPr>
            <a:normAutofit/>
          </a:bodyPr>
          <a:lstStyle/>
          <a:p>
            <a:pPr algn="just">
              <a:spcBef>
                <a:spcPts val="600"/>
              </a:spcBef>
            </a:pPr>
            <a:r>
              <a:rPr lang="en-US" altLang="zh-TW" dirty="0"/>
              <a:t>Identity</a:t>
            </a:r>
          </a:p>
          <a:p>
            <a:pPr lvl="1" algn="just">
              <a:spcBef>
                <a:spcPts val="600"/>
              </a:spcBef>
            </a:pPr>
            <a:r>
              <a:rPr lang="en-US" altLang="zh-TW" dirty="0"/>
              <a:t>A token can represent a digital identity (e.g., avatar) or legal identity (e.g., national ID).</a:t>
            </a:r>
          </a:p>
          <a:p>
            <a:pPr algn="just">
              <a:spcBef>
                <a:spcPts val="1200"/>
              </a:spcBef>
            </a:pPr>
            <a:r>
              <a:rPr lang="en-US" altLang="zh-TW" dirty="0"/>
              <a:t>Attestation</a:t>
            </a:r>
          </a:p>
          <a:p>
            <a:pPr lvl="1" algn="just">
              <a:spcBef>
                <a:spcPts val="600"/>
              </a:spcBef>
            </a:pPr>
            <a:r>
              <a:rPr lang="en-US" altLang="zh-TW" dirty="0"/>
              <a:t>A token can represent a certification or attestation of fact by some authority or by a decentralized reputation system (e.g., marriage record, birth certificate, college degree).</a:t>
            </a:r>
          </a:p>
          <a:p>
            <a:pPr algn="just">
              <a:spcBef>
                <a:spcPts val="1200"/>
              </a:spcBef>
            </a:pPr>
            <a:r>
              <a:rPr lang="en-US" altLang="zh-TW" dirty="0"/>
              <a:t>Utility</a:t>
            </a:r>
          </a:p>
          <a:p>
            <a:pPr lvl="1" algn="just">
              <a:spcBef>
                <a:spcPts val="600"/>
              </a:spcBef>
            </a:pPr>
            <a:r>
              <a:rPr lang="en-US" altLang="zh-TW" dirty="0"/>
              <a:t>A token can be used to access or pay for a service.</a:t>
            </a:r>
          </a:p>
        </p:txBody>
      </p:sp>
      <p:sp>
        <p:nvSpPr>
          <p:cNvPr id="4" name="投影片編號版面配置區 3">
            <a:extLst>
              <a:ext uri="{FF2B5EF4-FFF2-40B4-BE49-F238E27FC236}">
                <a16:creationId xmlns:a16="http://schemas.microsoft.com/office/drawing/2014/main" id="{788DA4FA-58F5-4F76-AB3D-87B3CF239552}"/>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pic>
        <p:nvPicPr>
          <p:cNvPr id="6" name="圖片 5">
            <a:extLst>
              <a:ext uri="{FF2B5EF4-FFF2-40B4-BE49-F238E27FC236}">
                <a16:creationId xmlns:a16="http://schemas.microsoft.com/office/drawing/2014/main" id="{F2AD9561-A5B4-42DE-A3AF-6A6AA31CF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086" y="4153275"/>
            <a:ext cx="3243714" cy="2432786"/>
          </a:xfrm>
          <a:prstGeom prst="rect">
            <a:avLst/>
          </a:prstGeom>
        </p:spPr>
      </p:pic>
    </p:spTree>
    <p:extLst>
      <p:ext uri="{BB962C8B-B14F-4D97-AF65-F5344CB8AC3E}">
        <p14:creationId xmlns:p14="http://schemas.microsoft.com/office/powerpoint/2010/main" val="370894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6ADB66-9929-4123-B54A-55CCED559A6F}"/>
              </a:ext>
            </a:extLst>
          </p:cNvPr>
          <p:cNvSpPr>
            <a:spLocks noGrp="1"/>
          </p:cNvSpPr>
          <p:nvPr>
            <p:ph type="title"/>
          </p:nvPr>
        </p:nvSpPr>
        <p:spPr>
          <a:xfrm>
            <a:off x="838200" y="365125"/>
            <a:ext cx="10515600" cy="1016203"/>
          </a:xfrm>
        </p:spPr>
        <p:txBody>
          <a:bodyPr/>
          <a:lstStyle/>
          <a:p>
            <a:r>
              <a:rPr lang="en-US" altLang="zh-TW" dirty="0"/>
              <a:t>Tokens and </a:t>
            </a:r>
            <a:r>
              <a:rPr lang="en-US" altLang="zh-TW" dirty="0">
                <a:solidFill>
                  <a:srgbClr val="0070C0"/>
                </a:solidFill>
              </a:rPr>
              <a:t>Fungibility</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C7858A28-32B0-457D-B1D6-A4E894F87691}"/>
              </a:ext>
            </a:extLst>
          </p:cNvPr>
          <p:cNvSpPr>
            <a:spLocks noGrp="1"/>
          </p:cNvSpPr>
          <p:nvPr>
            <p:ph idx="1"/>
          </p:nvPr>
        </p:nvSpPr>
        <p:spPr>
          <a:xfrm>
            <a:off x="838200" y="1381327"/>
            <a:ext cx="10515600" cy="5111547"/>
          </a:xfrm>
        </p:spPr>
        <p:txBody>
          <a:bodyPr>
            <a:normAutofit/>
          </a:bodyPr>
          <a:lstStyle/>
          <a:p>
            <a:pPr algn="just"/>
            <a:r>
              <a:rPr lang="en-US" altLang="zh-TW" dirty="0"/>
              <a:t>Wikipedia: In economics, fungibility is the property of a good or a commodity whose </a:t>
            </a:r>
            <a:r>
              <a:rPr lang="en-US" altLang="zh-TW" dirty="0">
                <a:solidFill>
                  <a:srgbClr val="0000FF"/>
                </a:solidFill>
              </a:rPr>
              <a:t>individual units are essentially interchangeable</a:t>
            </a:r>
            <a:r>
              <a:rPr lang="en-US" altLang="zh-TW" dirty="0"/>
              <a:t>.</a:t>
            </a:r>
          </a:p>
          <a:p>
            <a:pPr algn="just">
              <a:spcBef>
                <a:spcPts val="1200"/>
              </a:spcBef>
            </a:pPr>
            <a:r>
              <a:rPr lang="en-US" altLang="zh-TW" dirty="0"/>
              <a:t>Tokens are </a:t>
            </a:r>
            <a:r>
              <a:rPr lang="en-US" altLang="zh-TW" dirty="0">
                <a:solidFill>
                  <a:srgbClr val="0000FF"/>
                </a:solidFill>
              </a:rPr>
              <a:t>fungible</a:t>
            </a:r>
            <a:r>
              <a:rPr lang="en-US" altLang="zh-TW" dirty="0"/>
              <a:t> when we can substitute any single unit of the token for another without any difference in its value or function.</a:t>
            </a:r>
          </a:p>
          <a:p>
            <a:pPr lvl="1" algn="just">
              <a:spcBef>
                <a:spcPts val="600"/>
              </a:spcBef>
            </a:pPr>
            <a:r>
              <a:rPr lang="en-US" altLang="zh-TW" dirty="0"/>
              <a:t>Strictly speaking, if a token’s historical provenance can be tracked, then it is not entirely fungible.</a:t>
            </a:r>
          </a:p>
          <a:p>
            <a:pPr algn="just">
              <a:spcBef>
                <a:spcPts val="1200"/>
              </a:spcBef>
            </a:pPr>
            <a:r>
              <a:rPr lang="en-US" altLang="zh-TW" dirty="0">
                <a:solidFill>
                  <a:srgbClr val="FF0000"/>
                </a:solidFill>
              </a:rPr>
              <a:t>Non-fungible</a:t>
            </a:r>
            <a:r>
              <a:rPr lang="en-US" altLang="zh-TW" dirty="0"/>
              <a:t> tokens (NFTs) are tokens that each represent a unique tangible or intangible item and therefore are </a:t>
            </a:r>
            <a:r>
              <a:rPr lang="en-US" altLang="zh-TW" dirty="0">
                <a:solidFill>
                  <a:srgbClr val="FF0000"/>
                </a:solidFill>
              </a:rPr>
              <a:t>not interchangeable</a:t>
            </a:r>
            <a:r>
              <a:rPr lang="en-US" altLang="zh-TW" dirty="0"/>
              <a:t>.</a:t>
            </a:r>
          </a:p>
          <a:p>
            <a:pPr lvl="1" algn="just">
              <a:spcBef>
                <a:spcPts val="600"/>
              </a:spcBef>
            </a:pPr>
            <a:r>
              <a:rPr lang="en-US" altLang="zh-TW" dirty="0"/>
              <a:t>For example, a token that represents ownership of a specific Van Gogh painting is not equivalent to another token that represents a Picasso, even though they might be part of the same “art ownership token” system.</a:t>
            </a:r>
          </a:p>
          <a:p>
            <a:pPr lvl="1" algn="just">
              <a:spcBef>
                <a:spcPts val="600"/>
              </a:spcBef>
            </a:pPr>
            <a:r>
              <a:rPr lang="en-US" altLang="zh-TW" dirty="0">
                <a:solidFill>
                  <a:srgbClr val="FF0000"/>
                </a:solidFill>
              </a:rPr>
              <a:t>Each non-fungible token is associated with a unique identifier</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9EF57A56-56AE-471D-9B0B-AE727D24A034}"/>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72588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8D9B21-091D-48D4-A48C-FA79479251CB}"/>
              </a:ext>
            </a:extLst>
          </p:cNvPr>
          <p:cNvSpPr>
            <a:spLocks noGrp="1"/>
          </p:cNvSpPr>
          <p:nvPr>
            <p:ph type="title"/>
          </p:nvPr>
        </p:nvSpPr>
        <p:spPr/>
        <p:txBody>
          <a:bodyPr/>
          <a:lstStyle/>
          <a:p>
            <a:r>
              <a:rPr lang="en-US" altLang="zh-TW" dirty="0">
                <a:solidFill>
                  <a:srgbClr val="0070C0"/>
                </a:solidFill>
              </a:rPr>
              <a:t>Counterparty Risk</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8C18212C-E17C-49FF-8CBC-1A84204BF5E7}"/>
              </a:ext>
            </a:extLst>
          </p:cNvPr>
          <p:cNvSpPr>
            <a:spLocks noGrp="1"/>
          </p:cNvSpPr>
          <p:nvPr>
            <p:ph idx="1"/>
          </p:nvPr>
        </p:nvSpPr>
        <p:spPr/>
        <p:txBody>
          <a:bodyPr>
            <a:normAutofit/>
          </a:bodyPr>
          <a:lstStyle/>
          <a:p>
            <a:pPr algn="just">
              <a:spcBef>
                <a:spcPts val="1200"/>
              </a:spcBef>
            </a:pPr>
            <a:r>
              <a:rPr lang="en-US" altLang="zh-TW" dirty="0"/>
              <a:t>Counterparty risk is the risk that </a:t>
            </a:r>
            <a:r>
              <a:rPr lang="en-US" altLang="zh-TW" dirty="0">
                <a:solidFill>
                  <a:srgbClr val="FF0000"/>
                </a:solidFill>
              </a:rPr>
              <a:t>the other party in a transaction will fail to meet their obligations</a:t>
            </a:r>
            <a:r>
              <a:rPr lang="en-US" altLang="zh-TW" dirty="0"/>
              <a:t>.</a:t>
            </a:r>
          </a:p>
          <a:p>
            <a:pPr lvl="1" algn="just">
              <a:spcBef>
                <a:spcPts val="600"/>
              </a:spcBef>
            </a:pPr>
            <a:r>
              <a:rPr lang="en-US" altLang="zh-TW" dirty="0"/>
              <a:t>Some types of transactions suffer additional counterparty risk because there are more than two parties involved.</a:t>
            </a:r>
          </a:p>
          <a:p>
            <a:pPr algn="just">
              <a:spcBef>
                <a:spcPts val="1200"/>
              </a:spcBef>
            </a:pPr>
            <a:r>
              <a:rPr lang="en-US" altLang="zh-TW" dirty="0"/>
              <a:t>In general, when an asset is traded indirectly through the exchange of a token of ownership, there is additional counterparty risk from </a:t>
            </a:r>
            <a:r>
              <a:rPr lang="en-US" altLang="zh-TW" dirty="0">
                <a:solidFill>
                  <a:srgbClr val="0000FF"/>
                </a:solidFill>
              </a:rPr>
              <a:t>the custodian of the asset</a:t>
            </a:r>
            <a:r>
              <a:rPr lang="en-US" altLang="zh-TW" dirty="0"/>
              <a:t>.</a:t>
            </a:r>
          </a:p>
          <a:p>
            <a:pPr algn="just">
              <a:spcBef>
                <a:spcPts val="1200"/>
              </a:spcBef>
            </a:pPr>
            <a:r>
              <a:rPr lang="en-US" altLang="zh-TW" dirty="0"/>
              <a:t>In the world of digital tokens representing assets, as in the nondigital world, it is important to understand who holds the asset that is represented by the token and what rules apply to that underlying asset.</a:t>
            </a:r>
            <a:endParaRPr lang="zh-TW" altLang="en-US" dirty="0"/>
          </a:p>
        </p:txBody>
      </p:sp>
      <p:sp>
        <p:nvSpPr>
          <p:cNvPr id="4" name="投影片編號版面配置區 3">
            <a:extLst>
              <a:ext uri="{FF2B5EF4-FFF2-40B4-BE49-F238E27FC236}">
                <a16:creationId xmlns:a16="http://schemas.microsoft.com/office/drawing/2014/main" id="{E331780E-4544-4424-8676-4E657B397527}"/>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spTree>
    <p:extLst>
      <p:ext uri="{BB962C8B-B14F-4D97-AF65-F5344CB8AC3E}">
        <p14:creationId xmlns:p14="http://schemas.microsoft.com/office/powerpoint/2010/main" val="3368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2790D-E7E3-4E2B-9B73-78C84894649B}"/>
              </a:ext>
            </a:extLst>
          </p:cNvPr>
          <p:cNvSpPr>
            <a:spLocks noGrp="1"/>
          </p:cNvSpPr>
          <p:nvPr>
            <p:ph type="title"/>
          </p:nvPr>
        </p:nvSpPr>
        <p:spPr/>
        <p:txBody>
          <a:bodyPr/>
          <a:lstStyle/>
          <a:p>
            <a:r>
              <a:rPr lang="en-US" altLang="zh-TW" dirty="0"/>
              <a:t>Tokens and </a:t>
            </a:r>
            <a:r>
              <a:rPr lang="en-US" altLang="zh-TW" dirty="0">
                <a:solidFill>
                  <a:srgbClr val="0070C0"/>
                </a:solidFill>
              </a:rPr>
              <a:t>Intrinsicality</a:t>
            </a:r>
            <a:r>
              <a:rPr lang="en-US" altLang="zh-TW" dirty="0"/>
              <a:t> (1/2)</a:t>
            </a:r>
            <a:endParaRPr lang="zh-TW" altLang="en-US" dirty="0"/>
          </a:p>
        </p:txBody>
      </p:sp>
      <p:sp>
        <p:nvSpPr>
          <p:cNvPr id="3" name="內容版面配置區 2">
            <a:extLst>
              <a:ext uri="{FF2B5EF4-FFF2-40B4-BE49-F238E27FC236}">
                <a16:creationId xmlns:a16="http://schemas.microsoft.com/office/drawing/2014/main" id="{22069315-AF56-49AD-B147-868FADA5F493}"/>
              </a:ext>
            </a:extLst>
          </p:cNvPr>
          <p:cNvSpPr>
            <a:spLocks noGrp="1"/>
          </p:cNvSpPr>
          <p:nvPr>
            <p:ph idx="1"/>
          </p:nvPr>
        </p:nvSpPr>
        <p:spPr/>
        <p:txBody>
          <a:bodyPr>
            <a:normAutofit/>
          </a:bodyPr>
          <a:lstStyle/>
          <a:p>
            <a:pPr algn="just">
              <a:lnSpc>
                <a:spcPct val="95000"/>
              </a:lnSpc>
              <a:spcBef>
                <a:spcPts val="600"/>
              </a:spcBef>
            </a:pPr>
            <a:r>
              <a:rPr lang="en-US" altLang="zh-TW" dirty="0"/>
              <a:t>The word “intrinsic” derives from the Latin “intra,” meaning “from within.” Some tokens represent digital items that are intrinsic to the blockchain.</a:t>
            </a:r>
          </a:p>
          <a:p>
            <a:pPr lvl="1" algn="just">
              <a:lnSpc>
                <a:spcPct val="95000"/>
              </a:lnSpc>
              <a:spcBef>
                <a:spcPts val="600"/>
              </a:spcBef>
            </a:pPr>
            <a:r>
              <a:rPr lang="en-US" altLang="zh-TW" dirty="0"/>
              <a:t>Those digital assets are governed by consensus rules, just like the tokens themselves.</a:t>
            </a:r>
          </a:p>
          <a:p>
            <a:pPr lvl="1" algn="just">
              <a:lnSpc>
                <a:spcPct val="95000"/>
              </a:lnSpc>
              <a:spcBef>
                <a:spcPts val="600"/>
              </a:spcBef>
            </a:pPr>
            <a:r>
              <a:rPr lang="en-US" altLang="zh-TW" dirty="0"/>
              <a:t>This has an important implication: </a:t>
            </a:r>
            <a:r>
              <a:rPr lang="en-US" altLang="zh-TW" dirty="0">
                <a:solidFill>
                  <a:srgbClr val="0000FF"/>
                </a:solidFill>
              </a:rPr>
              <a:t>tokens that represent intrinsic assets do not carry additional counterparty risk</a:t>
            </a:r>
            <a:r>
              <a:rPr lang="en-US" altLang="zh-TW" dirty="0"/>
              <a:t>.</a:t>
            </a:r>
          </a:p>
          <a:p>
            <a:pPr lvl="1" algn="just">
              <a:lnSpc>
                <a:spcPct val="95000"/>
              </a:lnSpc>
              <a:spcBef>
                <a:spcPts val="600"/>
              </a:spcBef>
            </a:pPr>
            <a:r>
              <a:rPr lang="en-US" altLang="zh-TW" dirty="0"/>
              <a:t>If you hold the keys for a </a:t>
            </a:r>
            <a:r>
              <a:rPr lang="en-US" altLang="zh-TW" dirty="0" err="1"/>
              <a:t>CryptoKitty</a:t>
            </a:r>
            <a:r>
              <a:rPr lang="en-US" altLang="zh-TW" dirty="0"/>
              <a:t>, there is no other party holding that </a:t>
            </a:r>
            <a:r>
              <a:rPr lang="en-US" altLang="zh-TW" dirty="0" err="1"/>
              <a:t>CryptoKitty</a:t>
            </a:r>
            <a:r>
              <a:rPr lang="en-US" altLang="zh-TW" dirty="0"/>
              <a:t> for you — you own it directly.</a:t>
            </a:r>
          </a:p>
          <a:p>
            <a:pPr lvl="1" algn="just">
              <a:lnSpc>
                <a:spcPct val="95000"/>
              </a:lnSpc>
              <a:spcBef>
                <a:spcPts val="600"/>
              </a:spcBef>
            </a:pPr>
            <a:r>
              <a:rPr lang="en-US" altLang="zh-TW" dirty="0"/>
              <a:t>The blockchain consensus rules apply and your ownership (i.e., control) of the private keys is equivalent to ownership of the asset, without any intermediary.</a:t>
            </a:r>
          </a:p>
        </p:txBody>
      </p:sp>
      <p:sp>
        <p:nvSpPr>
          <p:cNvPr id="4" name="投影片編號版面配置區 3">
            <a:extLst>
              <a:ext uri="{FF2B5EF4-FFF2-40B4-BE49-F238E27FC236}">
                <a16:creationId xmlns:a16="http://schemas.microsoft.com/office/drawing/2014/main" id="{42585079-FB34-4629-B077-182C66DF4044}"/>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128323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2790D-E7E3-4E2B-9B73-78C84894649B}"/>
              </a:ext>
            </a:extLst>
          </p:cNvPr>
          <p:cNvSpPr>
            <a:spLocks noGrp="1"/>
          </p:cNvSpPr>
          <p:nvPr>
            <p:ph type="title"/>
          </p:nvPr>
        </p:nvSpPr>
        <p:spPr/>
        <p:txBody>
          <a:bodyPr/>
          <a:lstStyle/>
          <a:p>
            <a:r>
              <a:rPr lang="en-US" altLang="zh-TW" dirty="0"/>
              <a:t>Tokens and Intrinsicality (2/2)</a:t>
            </a:r>
            <a:endParaRPr lang="zh-TW" altLang="en-US" dirty="0"/>
          </a:p>
        </p:txBody>
      </p:sp>
      <p:sp>
        <p:nvSpPr>
          <p:cNvPr id="3" name="內容版面配置區 2">
            <a:extLst>
              <a:ext uri="{FF2B5EF4-FFF2-40B4-BE49-F238E27FC236}">
                <a16:creationId xmlns:a16="http://schemas.microsoft.com/office/drawing/2014/main" id="{22069315-AF56-49AD-B147-868FADA5F493}"/>
              </a:ext>
            </a:extLst>
          </p:cNvPr>
          <p:cNvSpPr>
            <a:spLocks noGrp="1"/>
          </p:cNvSpPr>
          <p:nvPr>
            <p:ph idx="1"/>
          </p:nvPr>
        </p:nvSpPr>
        <p:spPr>
          <a:xfrm>
            <a:off x="838200" y="1488332"/>
            <a:ext cx="10515600" cy="4868018"/>
          </a:xfrm>
        </p:spPr>
        <p:txBody>
          <a:bodyPr>
            <a:normAutofit/>
          </a:bodyPr>
          <a:lstStyle/>
          <a:p>
            <a:pPr algn="just">
              <a:spcBef>
                <a:spcPts val="600"/>
              </a:spcBef>
            </a:pPr>
            <a:r>
              <a:rPr lang="en-US" altLang="zh-TW" dirty="0"/>
              <a:t>Conversely, many tokens are used to represent </a:t>
            </a:r>
            <a:r>
              <a:rPr lang="en-US" altLang="zh-TW" i="1" dirty="0">
                <a:solidFill>
                  <a:srgbClr val="FF0000"/>
                </a:solidFill>
              </a:rPr>
              <a:t>extrinsic</a:t>
            </a:r>
            <a:r>
              <a:rPr lang="en-US" altLang="zh-TW" dirty="0">
                <a:solidFill>
                  <a:srgbClr val="FF0000"/>
                </a:solidFill>
              </a:rPr>
              <a:t> things</a:t>
            </a:r>
            <a:r>
              <a:rPr lang="en-US" altLang="zh-TW" dirty="0"/>
              <a:t>, such as real estate, corporate voting shares, trademarks, and gold bars.</a:t>
            </a:r>
          </a:p>
          <a:p>
            <a:pPr lvl="1" algn="just">
              <a:spcBef>
                <a:spcPts val="600"/>
              </a:spcBef>
            </a:pPr>
            <a:r>
              <a:rPr lang="en-US" altLang="zh-TW" dirty="0"/>
              <a:t>The ownership of these items, which are not “within” the blockchain, is governed by law, custom, and policy, separate from the consensus rules that govern the token.</a:t>
            </a:r>
          </a:p>
          <a:p>
            <a:pPr lvl="1" algn="just">
              <a:spcBef>
                <a:spcPts val="600"/>
              </a:spcBef>
            </a:pPr>
            <a:r>
              <a:rPr lang="en-US" altLang="zh-TW" dirty="0"/>
              <a:t>In other words, token issuers and owners may still depend on real-world non-smart contracts. As a result, these extrinsic assets carry additional counterparty risk because they are held by custodians, recorded in external registries, or controlled by laws and policies outside the blockchain environment.</a:t>
            </a:r>
          </a:p>
          <a:p>
            <a:pPr lvl="1" algn="just">
              <a:spcBef>
                <a:spcPts val="600"/>
              </a:spcBef>
            </a:pPr>
            <a:r>
              <a:rPr lang="en-US" altLang="zh-TW" dirty="0"/>
              <a:t>Convert extrinsic into intrinsic to remove counterparty risk: e.g. moving from equity in a corporation (extrinsic) to an equity or voting token in a Decentralized Autonomous Organization (DAO) (intrinsic) organization.</a:t>
            </a:r>
            <a:endParaRPr lang="zh-TW" altLang="en-US" dirty="0"/>
          </a:p>
        </p:txBody>
      </p:sp>
      <p:sp>
        <p:nvSpPr>
          <p:cNvPr id="4" name="投影片編號版面配置區 3">
            <a:extLst>
              <a:ext uri="{FF2B5EF4-FFF2-40B4-BE49-F238E27FC236}">
                <a16:creationId xmlns:a16="http://schemas.microsoft.com/office/drawing/2014/main" id="{42585079-FB34-4629-B077-182C66DF4044}"/>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spTree>
    <p:extLst>
      <p:ext uri="{BB962C8B-B14F-4D97-AF65-F5344CB8AC3E}">
        <p14:creationId xmlns:p14="http://schemas.microsoft.com/office/powerpoint/2010/main" val="28135378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5530</TotalTime>
  <Words>3254</Words>
  <Application>Microsoft Office PowerPoint</Application>
  <PresentationFormat>寬螢幕</PresentationFormat>
  <Paragraphs>190</Paragraphs>
  <Slides>35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新細明體</vt:lpstr>
      <vt:lpstr>Arial</vt:lpstr>
      <vt:lpstr>Calibri</vt:lpstr>
      <vt:lpstr>Calibri Light</vt:lpstr>
      <vt:lpstr>Times New Roman</vt:lpstr>
      <vt:lpstr>Office 佈景主題</vt:lpstr>
      <vt:lpstr>8. Tokens and NFTs</vt:lpstr>
      <vt:lpstr>Introduction</vt:lpstr>
      <vt:lpstr>How Tokens Are Used (1/3)</vt:lpstr>
      <vt:lpstr>How Tokens Are Used (2/3)</vt:lpstr>
      <vt:lpstr>How Tokens Are Used (3/3)</vt:lpstr>
      <vt:lpstr>Tokens and Fungibility</vt:lpstr>
      <vt:lpstr>Counterparty Risk</vt:lpstr>
      <vt:lpstr>Tokens and Intrinsicality (1/2)</vt:lpstr>
      <vt:lpstr>Tokens and Intrinsicality (2/2)</vt:lpstr>
      <vt:lpstr>Tokens on Ethereum</vt:lpstr>
      <vt:lpstr>The ERC20 Token Standard (1/2)</vt:lpstr>
      <vt:lpstr>The ERC20 Token Standard (2/2)</vt:lpstr>
      <vt:lpstr>ERC20 data structures</vt:lpstr>
      <vt:lpstr>ERC20 Workflows</vt:lpstr>
      <vt:lpstr>E.g. “approve &amp; transferFrom” Workflow </vt:lpstr>
      <vt:lpstr>Ref. A Straightforward Guide to ERC20 Tokens (1/2)</vt:lpstr>
      <vt:lpstr>Ref. A Straightforward Guide to ERC20 Tokens (2/2)</vt:lpstr>
      <vt:lpstr>Decimals for ERC20 Tokens (1/3)</vt:lpstr>
      <vt:lpstr>Decimals for ERC20 Tokens (2/3)</vt:lpstr>
      <vt:lpstr>Decimals for ERC20 Tokens (3/3)</vt:lpstr>
      <vt:lpstr>Homework-3: Launching Your Own ERC20 Token</vt:lpstr>
      <vt:lpstr>Ref. What Are EIP and ERC and How Are They Connected? (1/2)</vt:lpstr>
      <vt:lpstr>Ref. What Are EIP and ERC and How Are They Connected? (2/2)</vt:lpstr>
      <vt:lpstr>Issues with ERC20 Tokens (1/3)</vt:lpstr>
      <vt:lpstr>Issues with ERC20 Tokens (2/3)</vt:lpstr>
      <vt:lpstr>Issues with ERC20 Tokens (3/3)</vt:lpstr>
      <vt:lpstr>ERC721: Non-Fungible Token Standard (1/3)</vt:lpstr>
      <vt:lpstr>ERC721: Non-Fungible Token Standard (2/3)</vt:lpstr>
      <vt:lpstr>ERC721: Non-Fungible Token Standard (3/3)</vt:lpstr>
      <vt:lpstr>Homework-4: Launching Your Own NFT</vt:lpstr>
      <vt:lpstr>Extensions to Token Interface Standards</vt:lpstr>
      <vt:lpstr>PowerPoint 簡報</vt:lpstr>
      <vt:lpstr>Ref. Cardano (ADA) Native Tokens</vt:lpstr>
      <vt:lpstr>PowerPoint 簡報</vt:lpstr>
      <vt:lpstr>Ref. How to Tokenize an Asset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1404</cp:revision>
  <dcterms:created xsi:type="dcterms:W3CDTF">2020-06-07T10:42:41Z</dcterms:created>
  <dcterms:modified xsi:type="dcterms:W3CDTF">2023-05-02T13:09:20Z</dcterms:modified>
</cp:coreProperties>
</file>