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75" r:id="rId1"/>
  </p:sldMasterIdLst>
  <p:notesMasterIdLst>
    <p:notesMasterId r:id="rId30"/>
  </p:notesMasterIdLst>
  <p:sldIdLst>
    <p:sldId id="256" r:id="rId2"/>
    <p:sldId id="257" r:id="rId3"/>
    <p:sldId id="258" r:id="rId4"/>
    <p:sldId id="262" r:id="rId5"/>
    <p:sldId id="259" r:id="rId6"/>
    <p:sldId id="260" r:id="rId7"/>
    <p:sldId id="261" r:id="rId8"/>
    <p:sldId id="264" r:id="rId9"/>
    <p:sldId id="265" r:id="rId10"/>
    <p:sldId id="267" r:id="rId11"/>
    <p:sldId id="268" r:id="rId12"/>
    <p:sldId id="270" r:id="rId13"/>
    <p:sldId id="271" r:id="rId14"/>
    <p:sldId id="279" r:id="rId15"/>
    <p:sldId id="280" r:id="rId16"/>
    <p:sldId id="266" r:id="rId17"/>
    <p:sldId id="272" r:id="rId18"/>
    <p:sldId id="273" r:id="rId19"/>
    <p:sldId id="274" r:id="rId20"/>
    <p:sldId id="275" r:id="rId21"/>
    <p:sldId id="281" r:id="rId22"/>
    <p:sldId id="276" r:id="rId23"/>
    <p:sldId id="277" r:id="rId24"/>
    <p:sldId id="282" r:id="rId25"/>
    <p:sldId id="283" r:id="rId26"/>
    <p:sldId id="284" r:id="rId27"/>
    <p:sldId id="263" r:id="rId28"/>
    <p:sldId id="278" r:id="rId29"/>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6" d="100"/>
          <a:sy n="66" d="100"/>
        </p:scale>
        <p:origin x="576" y="36"/>
      </p:cViewPr>
      <p:guideLst/>
    </p:cSldViewPr>
  </p:slideViewPr>
  <p:notesTextViewPr>
    <p:cViewPr>
      <p:scale>
        <a:sx n="1" d="1"/>
        <a:sy n="1" d="1"/>
      </p:scale>
      <p:origin x="0" y="0"/>
    </p:cViewPr>
  </p:notesTextViewPr>
  <p:sorterViewPr>
    <p:cViewPr varScale="1">
      <p:scale>
        <a:sx n="1" d="1"/>
        <a:sy n="1" d="1"/>
      </p:scale>
      <p:origin x="0" y="-796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F5CB8E-49F7-4515-92CC-06E9A7DCE902}" type="datetimeFigureOut">
              <a:rPr lang="zh-TW" altLang="en-US" smtClean="0"/>
              <a:t>2023/4/29</a:t>
            </a:fld>
            <a:endParaRPr lang="zh-TW" altLang="en-US"/>
          </a:p>
        </p:txBody>
      </p:sp>
      <p:sp>
        <p:nvSpPr>
          <p:cNvPr id="4" name="投影片影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74F0E24-B418-4DEB-8C91-940C3BCEE15E}" type="slidenum">
              <a:rPr lang="zh-TW" altLang="en-US" smtClean="0"/>
              <a:t>‹#›</a:t>
            </a:fld>
            <a:endParaRPr lang="zh-TW" altLang="en-US"/>
          </a:p>
        </p:txBody>
      </p:sp>
    </p:spTree>
    <p:extLst>
      <p:ext uri="{BB962C8B-B14F-4D97-AF65-F5344CB8AC3E}">
        <p14:creationId xmlns:p14="http://schemas.microsoft.com/office/powerpoint/2010/main" val="15164445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14ADCEB-D12B-474D-A3C8-E3EA25B4185B}"/>
              </a:ext>
            </a:extLst>
          </p:cNvPr>
          <p:cNvSpPr>
            <a:spLocks noGrp="1"/>
          </p:cNvSpPr>
          <p:nvPr>
            <p:ph type="ctrTitle"/>
          </p:nvPr>
        </p:nvSpPr>
        <p:spPr>
          <a:xfrm>
            <a:off x="1524000" y="1122363"/>
            <a:ext cx="9144000" cy="2387600"/>
          </a:xfrm>
        </p:spPr>
        <p:txBody>
          <a:bodyPr anchor="b"/>
          <a:lstStyle>
            <a:lvl1pPr algn="ctr">
              <a:defRPr sz="6000">
                <a:latin typeface="+mn-lt"/>
              </a:defRPr>
            </a:lvl1pPr>
          </a:lstStyle>
          <a:p>
            <a:r>
              <a:rPr lang="zh-TW" altLang="en-US" dirty="0"/>
              <a:t>按一下以編輯母片標題樣式</a:t>
            </a:r>
          </a:p>
        </p:txBody>
      </p:sp>
      <p:sp>
        <p:nvSpPr>
          <p:cNvPr id="3" name="副標題 2">
            <a:extLst>
              <a:ext uri="{FF2B5EF4-FFF2-40B4-BE49-F238E27FC236}">
                <a16:creationId xmlns:a16="http://schemas.microsoft.com/office/drawing/2014/main" id="{1272D612-90EA-4669-B418-9EA563E3181C}"/>
              </a:ext>
            </a:extLst>
          </p:cNvPr>
          <p:cNvSpPr>
            <a:spLocks noGrp="1"/>
          </p:cNvSpPr>
          <p:nvPr>
            <p:ph type="subTitle" idx="1"/>
          </p:nvPr>
        </p:nvSpPr>
        <p:spPr>
          <a:xfrm>
            <a:off x="1524000" y="3602038"/>
            <a:ext cx="9144000" cy="1655762"/>
          </a:xfrm>
        </p:spPr>
        <p:txBody>
          <a:bodyPr/>
          <a:lstStyle>
            <a:lvl1pPr marL="0" indent="0" algn="ctr">
              <a:buNone/>
              <a:defRPr sz="24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p>
        </p:txBody>
      </p:sp>
      <p:sp>
        <p:nvSpPr>
          <p:cNvPr id="4" name="日期版面配置區 3">
            <a:extLst>
              <a:ext uri="{FF2B5EF4-FFF2-40B4-BE49-F238E27FC236}">
                <a16:creationId xmlns:a16="http://schemas.microsoft.com/office/drawing/2014/main" id="{E18E5DD5-C13D-4B21-8F85-C514165411BF}"/>
              </a:ext>
            </a:extLst>
          </p:cNvPr>
          <p:cNvSpPr>
            <a:spLocks noGrp="1"/>
          </p:cNvSpPr>
          <p:nvPr>
            <p:ph type="dt" sz="half" idx="10"/>
          </p:nvPr>
        </p:nvSpPr>
        <p:spPr/>
        <p:txBody>
          <a:bodyPr/>
          <a:lstStyle/>
          <a:p>
            <a:fld id="{A8A3A168-D67E-4909-A7A6-5F548EAC887D}" type="datetime1">
              <a:rPr lang="zh-TW" altLang="en-US" smtClean="0"/>
              <a:t>2023/4/29</a:t>
            </a:fld>
            <a:endParaRPr lang="zh-TW" altLang="en-US"/>
          </a:p>
        </p:txBody>
      </p:sp>
      <p:sp>
        <p:nvSpPr>
          <p:cNvPr id="5" name="頁尾版面配置區 4">
            <a:extLst>
              <a:ext uri="{FF2B5EF4-FFF2-40B4-BE49-F238E27FC236}">
                <a16:creationId xmlns:a16="http://schemas.microsoft.com/office/drawing/2014/main" id="{24EB2DA0-7EEB-40BF-AE9A-A421835AD442}"/>
              </a:ext>
            </a:extLst>
          </p:cNvPr>
          <p:cNvSpPr>
            <a:spLocks noGrp="1"/>
          </p:cNvSpPr>
          <p:nvPr>
            <p:ph type="ftr" sz="quarter" idx="11"/>
          </p:nvPr>
        </p:nvSpPr>
        <p:spPr/>
        <p:txBody>
          <a:bodyPr/>
          <a:lstStyle/>
          <a:p>
            <a:endParaRPr lang="zh-TW" altLang="en-US"/>
          </a:p>
        </p:txBody>
      </p:sp>
    </p:spTree>
    <p:extLst>
      <p:ext uri="{BB962C8B-B14F-4D97-AF65-F5344CB8AC3E}">
        <p14:creationId xmlns:p14="http://schemas.microsoft.com/office/powerpoint/2010/main" val="21988929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0BD04D9-C243-4F1C-A2B5-DFB278C9D3C1}"/>
              </a:ext>
            </a:extLst>
          </p:cNvPr>
          <p:cNvSpPr>
            <a:spLocks noGrp="1"/>
          </p:cNvSpPr>
          <p:nvPr>
            <p:ph type="title"/>
          </p:nvPr>
        </p:nvSpPr>
        <p:spPr/>
        <p:txBody>
          <a:bodyPr/>
          <a:lstStyle/>
          <a:p>
            <a:r>
              <a:rPr lang="zh-TW" altLang="en-US"/>
              <a:t>按一下以編輯母片標題樣式</a:t>
            </a:r>
          </a:p>
        </p:txBody>
      </p:sp>
      <p:sp>
        <p:nvSpPr>
          <p:cNvPr id="3" name="直排文字版面配置區 2">
            <a:extLst>
              <a:ext uri="{FF2B5EF4-FFF2-40B4-BE49-F238E27FC236}">
                <a16:creationId xmlns:a16="http://schemas.microsoft.com/office/drawing/2014/main" id="{637EE291-7E64-4C2E-BD61-E266E1AB1A79}"/>
              </a:ext>
            </a:extLst>
          </p:cNvPr>
          <p:cNvSpPr>
            <a:spLocks noGrp="1"/>
          </p:cNvSpPr>
          <p:nvPr>
            <p:ph type="body" orient="vert" idx="1"/>
          </p:nvPr>
        </p:nvSpPr>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6F900D2E-94AD-4AC0-BE32-A3EFFAFDFE69}"/>
              </a:ext>
            </a:extLst>
          </p:cNvPr>
          <p:cNvSpPr>
            <a:spLocks noGrp="1"/>
          </p:cNvSpPr>
          <p:nvPr>
            <p:ph type="dt" sz="half" idx="10"/>
          </p:nvPr>
        </p:nvSpPr>
        <p:spPr/>
        <p:txBody>
          <a:bodyPr/>
          <a:lstStyle/>
          <a:p>
            <a:fld id="{A65DF840-5A87-414B-9F25-871532FA45DE}" type="datetime1">
              <a:rPr lang="zh-TW" altLang="en-US" smtClean="0"/>
              <a:t>2023/4/29</a:t>
            </a:fld>
            <a:endParaRPr lang="zh-TW" altLang="en-US"/>
          </a:p>
        </p:txBody>
      </p:sp>
      <p:sp>
        <p:nvSpPr>
          <p:cNvPr id="5" name="頁尾版面配置區 4">
            <a:extLst>
              <a:ext uri="{FF2B5EF4-FFF2-40B4-BE49-F238E27FC236}">
                <a16:creationId xmlns:a16="http://schemas.microsoft.com/office/drawing/2014/main" id="{571DB215-C292-473D-A470-CA73DD5D3C0D}"/>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D3DCE97A-0024-4BE3-9A1B-B1EB54B4CE47}"/>
              </a:ext>
            </a:extLst>
          </p:cNvPr>
          <p:cNvSpPr>
            <a:spLocks noGrp="1"/>
          </p:cNvSpPr>
          <p:nvPr>
            <p:ph type="sldNum" sz="quarter" idx="12"/>
          </p:nvPr>
        </p:nvSpPr>
        <p:spPr/>
        <p:txBody>
          <a:bodyPr/>
          <a:lstStyle/>
          <a:p>
            <a:fld id="{8C04AE96-B1B9-4ED2-B3ED-30B2680CEC7B}" type="slidenum">
              <a:rPr lang="zh-TW" altLang="en-US" smtClean="0"/>
              <a:t>‹#›</a:t>
            </a:fld>
            <a:endParaRPr lang="zh-TW" altLang="en-US"/>
          </a:p>
        </p:txBody>
      </p:sp>
    </p:spTree>
    <p:extLst>
      <p:ext uri="{BB962C8B-B14F-4D97-AF65-F5344CB8AC3E}">
        <p14:creationId xmlns:p14="http://schemas.microsoft.com/office/powerpoint/2010/main" val="36955558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a:extLst>
              <a:ext uri="{FF2B5EF4-FFF2-40B4-BE49-F238E27FC236}">
                <a16:creationId xmlns:a16="http://schemas.microsoft.com/office/drawing/2014/main" id="{4200F502-F7F6-4BA0-97C7-632B90FE26EA}"/>
              </a:ext>
            </a:extLst>
          </p:cNvPr>
          <p:cNvSpPr>
            <a:spLocks noGrp="1"/>
          </p:cNvSpPr>
          <p:nvPr>
            <p:ph type="title" orient="vert"/>
          </p:nvPr>
        </p:nvSpPr>
        <p:spPr>
          <a:xfrm>
            <a:off x="8724900" y="365125"/>
            <a:ext cx="2628900" cy="5811838"/>
          </a:xfrm>
        </p:spPr>
        <p:txBody>
          <a:bodyPr vert="eaVert"/>
          <a:lstStyle/>
          <a:p>
            <a:r>
              <a:rPr lang="zh-TW" altLang="en-US"/>
              <a:t>按一下以編輯母片標題樣式</a:t>
            </a:r>
          </a:p>
        </p:txBody>
      </p:sp>
      <p:sp>
        <p:nvSpPr>
          <p:cNvPr id="3" name="直排文字版面配置區 2">
            <a:extLst>
              <a:ext uri="{FF2B5EF4-FFF2-40B4-BE49-F238E27FC236}">
                <a16:creationId xmlns:a16="http://schemas.microsoft.com/office/drawing/2014/main" id="{7D9C655D-D428-407D-A0B9-414BF3F2F2B2}"/>
              </a:ext>
            </a:extLst>
          </p:cNvPr>
          <p:cNvSpPr>
            <a:spLocks noGrp="1"/>
          </p:cNvSpPr>
          <p:nvPr>
            <p:ph type="body" orient="vert" idx="1"/>
          </p:nvPr>
        </p:nvSpPr>
        <p:spPr>
          <a:xfrm>
            <a:off x="838200" y="365125"/>
            <a:ext cx="7734300" cy="5811838"/>
          </a:xfrm>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01C19D00-4B00-44D3-9E23-A52E67CC5D4D}"/>
              </a:ext>
            </a:extLst>
          </p:cNvPr>
          <p:cNvSpPr>
            <a:spLocks noGrp="1"/>
          </p:cNvSpPr>
          <p:nvPr>
            <p:ph type="dt" sz="half" idx="10"/>
          </p:nvPr>
        </p:nvSpPr>
        <p:spPr/>
        <p:txBody>
          <a:bodyPr/>
          <a:lstStyle/>
          <a:p>
            <a:fld id="{1C869404-7004-4355-81DF-489B5114F1CF}" type="datetime1">
              <a:rPr lang="zh-TW" altLang="en-US" smtClean="0"/>
              <a:t>2023/4/29</a:t>
            </a:fld>
            <a:endParaRPr lang="zh-TW" altLang="en-US"/>
          </a:p>
        </p:txBody>
      </p:sp>
      <p:sp>
        <p:nvSpPr>
          <p:cNvPr id="5" name="頁尾版面配置區 4">
            <a:extLst>
              <a:ext uri="{FF2B5EF4-FFF2-40B4-BE49-F238E27FC236}">
                <a16:creationId xmlns:a16="http://schemas.microsoft.com/office/drawing/2014/main" id="{66294ECF-B923-41F1-8945-88A1BDD7B388}"/>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D14634B9-E2E6-461E-AF7E-8292C9E7F97B}"/>
              </a:ext>
            </a:extLst>
          </p:cNvPr>
          <p:cNvSpPr>
            <a:spLocks noGrp="1"/>
          </p:cNvSpPr>
          <p:nvPr>
            <p:ph type="sldNum" sz="quarter" idx="12"/>
          </p:nvPr>
        </p:nvSpPr>
        <p:spPr/>
        <p:txBody>
          <a:bodyPr/>
          <a:lstStyle/>
          <a:p>
            <a:fld id="{8C04AE96-B1B9-4ED2-B3ED-30B2680CEC7B}" type="slidenum">
              <a:rPr lang="zh-TW" altLang="en-US" smtClean="0"/>
              <a:t>‹#›</a:t>
            </a:fld>
            <a:endParaRPr lang="zh-TW" altLang="en-US"/>
          </a:p>
        </p:txBody>
      </p:sp>
    </p:spTree>
    <p:extLst>
      <p:ext uri="{BB962C8B-B14F-4D97-AF65-F5344CB8AC3E}">
        <p14:creationId xmlns:p14="http://schemas.microsoft.com/office/powerpoint/2010/main" val="25460219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294B664-60A3-4F42-98F7-9DAF1974FA7A}"/>
              </a:ext>
            </a:extLst>
          </p:cNvPr>
          <p:cNvSpPr>
            <a:spLocks noGrp="1"/>
          </p:cNvSpPr>
          <p:nvPr>
            <p:ph type="title"/>
          </p:nvPr>
        </p:nvSpPr>
        <p:spPr>
          <a:xfrm>
            <a:off x="838200" y="365125"/>
            <a:ext cx="10515600" cy="1016203"/>
          </a:xfrm>
        </p:spPr>
        <p:txBody>
          <a:bodyPr/>
          <a:lstStyle>
            <a:lvl1pPr>
              <a:defRPr>
                <a:latin typeface="+mn-lt"/>
              </a:defRPr>
            </a:lvl1pPr>
          </a:lstStyle>
          <a:p>
            <a:r>
              <a:rPr lang="zh-TW" altLang="en-US" dirty="0"/>
              <a:t>按一下以編輯母片標題樣式</a:t>
            </a:r>
          </a:p>
        </p:txBody>
      </p:sp>
      <p:sp>
        <p:nvSpPr>
          <p:cNvPr id="3" name="內容版面配置區 2">
            <a:extLst>
              <a:ext uri="{FF2B5EF4-FFF2-40B4-BE49-F238E27FC236}">
                <a16:creationId xmlns:a16="http://schemas.microsoft.com/office/drawing/2014/main" id="{1D35DF48-4AC4-4734-B04C-EFCB287CCBDB}"/>
              </a:ext>
            </a:extLst>
          </p:cNvPr>
          <p:cNvSpPr>
            <a:spLocks noGrp="1"/>
          </p:cNvSpPr>
          <p:nvPr>
            <p:ph idx="1"/>
          </p:nvPr>
        </p:nvSpPr>
        <p:spPr>
          <a:xfrm>
            <a:off x="838200" y="1488332"/>
            <a:ext cx="10515600" cy="4688631"/>
          </a:xfrm>
        </p:spPr>
        <p:txBody>
          <a:bodyPr/>
          <a:lstStyle>
            <a:lvl1pPr>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zh-TW" altLang="en-US" dirty="0"/>
              <a:t>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sp>
        <p:nvSpPr>
          <p:cNvPr id="4" name="日期版面配置區 3">
            <a:extLst>
              <a:ext uri="{FF2B5EF4-FFF2-40B4-BE49-F238E27FC236}">
                <a16:creationId xmlns:a16="http://schemas.microsoft.com/office/drawing/2014/main" id="{B6EDC853-E7F7-4451-A06A-FEF0796BCAF0}"/>
              </a:ext>
            </a:extLst>
          </p:cNvPr>
          <p:cNvSpPr>
            <a:spLocks noGrp="1"/>
          </p:cNvSpPr>
          <p:nvPr>
            <p:ph type="dt" sz="half" idx="10"/>
          </p:nvPr>
        </p:nvSpPr>
        <p:spPr/>
        <p:txBody>
          <a:bodyPr/>
          <a:lstStyle/>
          <a:p>
            <a:fld id="{D6392E2C-0EBF-4D44-A034-D2C1CDD9583A}" type="datetime1">
              <a:rPr lang="zh-TW" altLang="en-US" smtClean="0"/>
              <a:t>2023/4/29</a:t>
            </a:fld>
            <a:endParaRPr lang="zh-TW" altLang="en-US"/>
          </a:p>
        </p:txBody>
      </p:sp>
      <p:sp>
        <p:nvSpPr>
          <p:cNvPr id="5" name="頁尾版面配置區 4">
            <a:extLst>
              <a:ext uri="{FF2B5EF4-FFF2-40B4-BE49-F238E27FC236}">
                <a16:creationId xmlns:a16="http://schemas.microsoft.com/office/drawing/2014/main" id="{EFF698D9-0E0B-443D-865D-5FB27D1ADFDC}"/>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79A9D5F7-2BA0-475A-9BBB-CF084FA0D826}"/>
              </a:ext>
            </a:extLst>
          </p:cNvPr>
          <p:cNvSpPr>
            <a:spLocks noGrp="1"/>
          </p:cNvSpPr>
          <p:nvPr>
            <p:ph type="sldNum" sz="quarter" idx="12"/>
          </p:nvPr>
        </p:nvSpPr>
        <p:spPr>
          <a:xfrm>
            <a:off x="9009434" y="6356350"/>
            <a:ext cx="2743200" cy="365125"/>
          </a:xfrm>
        </p:spPr>
        <p:txBody>
          <a:bodyPr/>
          <a:lstStyle>
            <a:lvl1pPr>
              <a:defRPr sz="1800">
                <a:latin typeface="+mn-lt"/>
              </a:defRPr>
            </a:lvl1pPr>
          </a:lstStyle>
          <a:p>
            <a:fld id="{8C04AE96-B1B9-4ED2-B3ED-30B2680CEC7B}" type="slidenum">
              <a:rPr lang="zh-TW" altLang="en-US" smtClean="0"/>
              <a:pPr/>
              <a:t>‹#›</a:t>
            </a:fld>
            <a:endParaRPr lang="zh-TW" altLang="en-US"/>
          </a:p>
        </p:txBody>
      </p:sp>
    </p:spTree>
    <p:extLst>
      <p:ext uri="{BB962C8B-B14F-4D97-AF65-F5344CB8AC3E}">
        <p14:creationId xmlns:p14="http://schemas.microsoft.com/office/powerpoint/2010/main" val="34682336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C5540B1-74DE-49AE-B706-6E54D86A8197}"/>
              </a:ext>
            </a:extLst>
          </p:cNvPr>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p>
        </p:txBody>
      </p:sp>
      <p:sp>
        <p:nvSpPr>
          <p:cNvPr id="3" name="文字版面配置區 2">
            <a:extLst>
              <a:ext uri="{FF2B5EF4-FFF2-40B4-BE49-F238E27FC236}">
                <a16:creationId xmlns:a16="http://schemas.microsoft.com/office/drawing/2014/main" id="{C8063159-A467-42F1-99AB-70C749CEDF8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編輯母片文字樣式</a:t>
            </a:r>
          </a:p>
        </p:txBody>
      </p:sp>
      <p:sp>
        <p:nvSpPr>
          <p:cNvPr id="4" name="日期版面配置區 3">
            <a:extLst>
              <a:ext uri="{FF2B5EF4-FFF2-40B4-BE49-F238E27FC236}">
                <a16:creationId xmlns:a16="http://schemas.microsoft.com/office/drawing/2014/main" id="{BF43BF59-9385-4FB7-850E-7F553BED7BA5}"/>
              </a:ext>
            </a:extLst>
          </p:cNvPr>
          <p:cNvSpPr>
            <a:spLocks noGrp="1"/>
          </p:cNvSpPr>
          <p:nvPr>
            <p:ph type="dt" sz="half" idx="10"/>
          </p:nvPr>
        </p:nvSpPr>
        <p:spPr/>
        <p:txBody>
          <a:bodyPr/>
          <a:lstStyle/>
          <a:p>
            <a:fld id="{6898EC6C-69F4-4FC8-960C-8CA4CCADA8E0}" type="datetime1">
              <a:rPr lang="zh-TW" altLang="en-US" smtClean="0"/>
              <a:t>2023/4/29</a:t>
            </a:fld>
            <a:endParaRPr lang="zh-TW" altLang="en-US"/>
          </a:p>
        </p:txBody>
      </p:sp>
      <p:sp>
        <p:nvSpPr>
          <p:cNvPr id="5" name="頁尾版面配置區 4">
            <a:extLst>
              <a:ext uri="{FF2B5EF4-FFF2-40B4-BE49-F238E27FC236}">
                <a16:creationId xmlns:a16="http://schemas.microsoft.com/office/drawing/2014/main" id="{DB103A1E-8C60-4DEA-B86B-C773C34922B2}"/>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4D210D52-EE20-4BD7-9945-E85F20095BBB}"/>
              </a:ext>
            </a:extLst>
          </p:cNvPr>
          <p:cNvSpPr>
            <a:spLocks noGrp="1"/>
          </p:cNvSpPr>
          <p:nvPr>
            <p:ph type="sldNum" sz="quarter" idx="12"/>
          </p:nvPr>
        </p:nvSpPr>
        <p:spPr/>
        <p:txBody>
          <a:bodyPr/>
          <a:lstStyle/>
          <a:p>
            <a:fld id="{8C04AE96-B1B9-4ED2-B3ED-30B2680CEC7B}" type="slidenum">
              <a:rPr lang="zh-TW" altLang="en-US" smtClean="0"/>
              <a:t>‹#›</a:t>
            </a:fld>
            <a:endParaRPr lang="zh-TW" altLang="en-US"/>
          </a:p>
        </p:txBody>
      </p:sp>
    </p:spTree>
    <p:extLst>
      <p:ext uri="{BB962C8B-B14F-4D97-AF65-F5344CB8AC3E}">
        <p14:creationId xmlns:p14="http://schemas.microsoft.com/office/powerpoint/2010/main" val="33515598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C534B51-2665-490E-896D-F0962198B333}"/>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7D957579-2AB3-411C-9E13-351CBEDEA582}"/>
              </a:ext>
            </a:extLst>
          </p:cNvPr>
          <p:cNvSpPr>
            <a:spLocks noGrp="1"/>
          </p:cNvSpPr>
          <p:nvPr>
            <p:ph sz="half" idx="1"/>
          </p:nvPr>
        </p:nvSpPr>
        <p:spPr>
          <a:xfrm>
            <a:off x="838200" y="1825625"/>
            <a:ext cx="5181600" cy="435133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a:extLst>
              <a:ext uri="{FF2B5EF4-FFF2-40B4-BE49-F238E27FC236}">
                <a16:creationId xmlns:a16="http://schemas.microsoft.com/office/drawing/2014/main" id="{A2756D79-B349-4256-8F0B-04C58ED2E08C}"/>
              </a:ext>
            </a:extLst>
          </p:cNvPr>
          <p:cNvSpPr>
            <a:spLocks noGrp="1"/>
          </p:cNvSpPr>
          <p:nvPr>
            <p:ph sz="half" idx="2"/>
          </p:nvPr>
        </p:nvSpPr>
        <p:spPr>
          <a:xfrm>
            <a:off x="6172200" y="1825625"/>
            <a:ext cx="5181600" cy="435133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a:extLst>
              <a:ext uri="{FF2B5EF4-FFF2-40B4-BE49-F238E27FC236}">
                <a16:creationId xmlns:a16="http://schemas.microsoft.com/office/drawing/2014/main" id="{E8ECD678-F7B4-4656-9EAE-ED62D31D1B2C}"/>
              </a:ext>
            </a:extLst>
          </p:cNvPr>
          <p:cNvSpPr>
            <a:spLocks noGrp="1"/>
          </p:cNvSpPr>
          <p:nvPr>
            <p:ph type="dt" sz="half" idx="10"/>
          </p:nvPr>
        </p:nvSpPr>
        <p:spPr/>
        <p:txBody>
          <a:bodyPr/>
          <a:lstStyle/>
          <a:p>
            <a:fld id="{8A2E0E05-EE64-4782-8DF5-00425FB0DEE2}" type="datetime1">
              <a:rPr lang="zh-TW" altLang="en-US" smtClean="0"/>
              <a:t>2023/4/29</a:t>
            </a:fld>
            <a:endParaRPr lang="zh-TW" altLang="en-US"/>
          </a:p>
        </p:txBody>
      </p:sp>
      <p:sp>
        <p:nvSpPr>
          <p:cNvPr id="6" name="頁尾版面配置區 5">
            <a:extLst>
              <a:ext uri="{FF2B5EF4-FFF2-40B4-BE49-F238E27FC236}">
                <a16:creationId xmlns:a16="http://schemas.microsoft.com/office/drawing/2014/main" id="{CB56481C-CFE5-4EBA-97D2-E23E64654C7C}"/>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53061309-FC79-40FF-879B-6CBD743D8BB6}"/>
              </a:ext>
            </a:extLst>
          </p:cNvPr>
          <p:cNvSpPr>
            <a:spLocks noGrp="1"/>
          </p:cNvSpPr>
          <p:nvPr>
            <p:ph type="sldNum" sz="quarter" idx="12"/>
          </p:nvPr>
        </p:nvSpPr>
        <p:spPr/>
        <p:txBody>
          <a:bodyPr/>
          <a:lstStyle/>
          <a:p>
            <a:fld id="{8C04AE96-B1B9-4ED2-B3ED-30B2680CEC7B}" type="slidenum">
              <a:rPr lang="zh-TW" altLang="en-US" smtClean="0"/>
              <a:t>‹#›</a:t>
            </a:fld>
            <a:endParaRPr lang="zh-TW" altLang="en-US"/>
          </a:p>
        </p:txBody>
      </p:sp>
    </p:spTree>
    <p:extLst>
      <p:ext uri="{BB962C8B-B14F-4D97-AF65-F5344CB8AC3E}">
        <p14:creationId xmlns:p14="http://schemas.microsoft.com/office/powerpoint/2010/main" val="24729966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32F15FA-6451-4EC3-A56A-E348772C27F1}"/>
              </a:ext>
            </a:extLst>
          </p:cNvPr>
          <p:cNvSpPr>
            <a:spLocks noGrp="1"/>
          </p:cNvSpPr>
          <p:nvPr>
            <p:ph type="title"/>
          </p:nvPr>
        </p:nvSpPr>
        <p:spPr>
          <a:xfrm>
            <a:off x="839788" y="365125"/>
            <a:ext cx="10515600" cy="1325563"/>
          </a:xfrm>
        </p:spPr>
        <p:txBody>
          <a:bodyPr/>
          <a:lstStyle/>
          <a:p>
            <a:r>
              <a:rPr lang="zh-TW" altLang="en-US"/>
              <a:t>按一下以編輯母片標題樣式</a:t>
            </a:r>
          </a:p>
        </p:txBody>
      </p:sp>
      <p:sp>
        <p:nvSpPr>
          <p:cNvPr id="3" name="文字版面配置區 2">
            <a:extLst>
              <a:ext uri="{FF2B5EF4-FFF2-40B4-BE49-F238E27FC236}">
                <a16:creationId xmlns:a16="http://schemas.microsoft.com/office/drawing/2014/main" id="{98216BD9-58B5-4971-B614-C0512AC28FA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4" name="內容版面配置區 3">
            <a:extLst>
              <a:ext uri="{FF2B5EF4-FFF2-40B4-BE49-F238E27FC236}">
                <a16:creationId xmlns:a16="http://schemas.microsoft.com/office/drawing/2014/main" id="{00D2AB59-FC3F-4146-89C1-4BE95B3D0236}"/>
              </a:ext>
            </a:extLst>
          </p:cNvPr>
          <p:cNvSpPr>
            <a:spLocks noGrp="1"/>
          </p:cNvSpPr>
          <p:nvPr>
            <p:ph sz="half" idx="2"/>
          </p:nvPr>
        </p:nvSpPr>
        <p:spPr>
          <a:xfrm>
            <a:off x="839788" y="2505075"/>
            <a:ext cx="5157787"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a:extLst>
              <a:ext uri="{FF2B5EF4-FFF2-40B4-BE49-F238E27FC236}">
                <a16:creationId xmlns:a16="http://schemas.microsoft.com/office/drawing/2014/main" id="{C86FFD63-29F1-42EC-960B-BAC62C92C6C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6" name="內容版面配置區 5">
            <a:extLst>
              <a:ext uri="{FF2B5EF4-FFF2-40B4-BE49-F238E27FC236}">
                <a16:creationId xmlns:a16="http://schemas.microsoft.com/office/drawing/2014/main" id="{6CD6A047-1BBF-47F7-ABB2-1E1DA4794A17}"/>
              </a:ext>
            </a:extLst>
          </p:cNvPr>
          <p:cNvSpPr>
            <a:spLocks noGrp="1"/>
          </p:cNvSpPr>
          <p:nvPr>
            <p:ph sz="quarter" idx="4"/>
          </p:nvPr>
        </p:nvSpPr>
        <p:spPr>
          <a:xfrm>
            <a:off x="6172200" y="2505075"/>
            <a:ext cx="5183188"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a:extLst>
              <a:ext uri="{FF2B5EF4-FFF2-40B4-BE49-F238E27FC236}">
                <a16:creationId xmlns:a16="http://schemas.microsoft.com/office/drawing/2014/main" id="{200828FD-026F-44D8-9835-0AEBE5D551AA}"/>
              </a:ext>
            </a:extLst>
          </p:cNvPr>
          <p:cNvSpPr>
            <a:spLocks noGrp="1"/>
          </p:cNvSpPr>
          <p:nvPr>
            <p:ph type="dt" sz="half" idx="10"/>
          </p:nvPr>
        </p:nvSpPr>
        <p:spPr/>
        <p:txBody>
          <a:bodyPr/>
          <a:lstStyle/>
          <a:p>
            <a:fld id="{6902D0A5-2955-40AC-B800-179D8057DDA6}" type="datetime1">
              <a:rPr lang="zh-TW" altLang="en-US" smtClean="0"/>
              <a:t>2023/4/29</a:t>
            </a:fld>
            <a:endParaRPr lang="zh-TW" altLang="en-US"/>
          </a:p>
        </p:txBody>
      </p:sp>
      <p:sp>
        <p:nvSpPr>
          <p:cNvPr id="8" name="頁尾版面配置區 7">
            <a:extLst>
              <a:ext uri="{FF2B5EF4-FFF2-40B4-BE49-F238E27FC236}">
                <a16:creationId xmlns:a16="http://schemas.microsoft.com/office/drawing/2014/main" id="{2667562B-0197-4D74-9F7A-8644FBE664DB}"/>
              </a:ext>
            </a:extLst>
          </p:cNvPr>
          <p:cNvSpPr>
            <a:spLocks noGrp="1"/>
          </p:cNvSpPr>
          <p:nvPr>
            <p:ph type="ftr" sz="quarter" idx="11"/>
          </p:nvPr>
        </p:nvSpPr>
        <p:spPr/>
        <p:txBody>
          <a:bodyPr/>
          <a:lstStyle/>
          <a:p>
            <a:endParaRPr lang="zh-TW" altLang="en-US"/>
          </a:p>
        </p:txBody>
      </p:sp>
      <p:sp>
        <p:nvSpPr>
          <p:cNvPr id="9" name="投影片編號版面配置區 8">
            <a:extLst>
              <a:ext uri="{FF2B5EF4-FFF2-40B4-BE49-F238E27FC236}">
                <a16:creationId xmlns:a16="http://schemas.microsoft.com/office/drawing/2014/main" id="{C2C21C15-37A5-4960-82E4-71EA1B7E8548}"/>
              </a:ext>
            </a:extLst>
          </p:cNvPr>
          <p:cNvSpPr>
            <a:spLocks noGrp="1"/>
          </p:cNvSpPr>
          <p:nvPr>
            <p:ph type="sldNum" sz="quarter" idx="12"/>
          </p:nvPr>
        </p:nvSpPr>
        <p:spPr/>
        <p:txBody>
          <a:bodyPr/>
          <a:lstStyle/>
          <a:p>
            <a:fld id="{8C04AE96-B1B9-4ED2-B3ED-30B2680CEC7B}" type="slidenum">
              <a:rPr lang="zh-TW" altLang="en-US" smtClean="0"/>
              <a:t>‹#›</a:t>
            </a:fld>
            <a:endParaRPr lang="zh-TW" altLang="en-US"/>
          </a:p>
        </p:txBody>
      </p:sp>
    </p:spTree>
    <p:extLst>
      <p:ext uri="{BB962C8B-B14F-4D97-AF65-F5344CB8AC3E}">
        <p14:creationId xmlns:p14="http://schemas.microsoft.com/office/powerpoint/2010/main" val="36271291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C8E78C0-B11C-4E66-A862-D1523393CC26}"/>
              </a:ext>
            </a:extLst>
          </p:cNvPr>
          <p:cNvSpPr>
            <a:spLocks noGrp="1"/>
          </p:cNvSpPr>
          <p:nvPr>
            <p:ph type="title"/>
          </p:nvPr>
        </p:nvSpPr>
        <p:spPr/>
        <p:txBody>
          <a:bodyPr/>
          <a:lstStyle/>
          <a:p>
            <a:r>
              <a:rPr lang="zh-TW" altLang="en-US"/>
              <a:t>按一下以編輯母片標題樣式</a:t>
            </a:r>
          </a:p>
        </p:txBody>
      </p:sp>
      <p:sp>
        <p:nvSpPr>
          <p:cNvPr id="3" name="日期版面配置區 2">
            <a:extLst>
              <a:ext uri="{FF2B5EF4-FFF2-40B4-BE49-F238E27FC236}">
                <a16:creationId xmlns:a16="http://schemas.microsoft.com/office/drawing/2014/main" id="{5BF75761-550B-44D5-8291-80843C866C79}"/>
              </a:ext>
            </a:extLst>
          </p:cNvPr>
          <p:cNvSpPr>
            <a:spLocks noGrp="1"/>
          </p:cNvSpPr>
          <p:nvPr>
            <p:ph type="dt" sz="half" idx="10"/>
          </p:nvPr>
        </p:nvSpPr>
        <p:spPr/>
        <p:txBody>
          <a:bodyPr/>
          <a:lstStyle/>
          <a:p>
            <a:fld id="{7BA953E1-2030-4029-8E6E-FA44B29F4EAD}" type="datetime1">
              <a:rPr lang="zh-TW" altLang="en-US" smtClean="0"/>
              <a:t>2023/4/29</a:t>
            </a:fld>
            <a:endParaRPr lang="zh-TW" altLang="en-US"/>
          </a:p>
        </p:txBody>
      </p:sp>
      <p:sp>
        <p:nvSpPr>
          <p:cNvPr id="4" name="頁尾版面配置區 3">
            <a:extLst>
              <a:ext uri="{FF2B5EF4-FFF2-40B4-BE49-F238E27FC236}">
                <a16:creationId xmlns:a16="http://schemas.microsoft.com/office/drawing/2014/main" id="{66EA9E9F-FD6B-404C-9720-09D790C3E658}"/>
              </a:ext>
            </a:extLst>
          </p:cNvPr>
          <p:cNvSpPr>
            <a:spLocks noGrp="1"/>
          </p:cNvSpPr>
          <p:nvPr>
            <p:ph type="ftr" sz="quarter" idx="11"/>
          </p:nvPr>
        </p:nvSpPr>
        <p:spPr/>
        <p:txBody>
          <a:bodyPr/>
          <a:lstStyle/>
          <a:p>
            <a:endParaRPr lang="zh-TW" altLang="en-US"/>
          </a:p>
        </p:txBody>
      </p:sp>
      <p:sp>
        <p:nvSpPr>
          <p:cNvPr id="5" name="投影片編號版面配置區 4">
            <a:extLst>
              <a:ext uri="{FF2B5EF4-FFF2-40B4-BE49-F238E27FC236}">
                <a16:creationId xmlns:a16="http://schemas.microsoft.com/office/drawing/2014/main" id="{6DDB1712-90CD-4FC3-A676-8C2F97A11370}"/>
              </a:ext>
            </a:extLst>
          </p:cNvPr>
          <p:cNvSpPr>
            <a:spLocks noGrp="1"/>
          </p:cNvSpPr>
          <p:nvPr>
            <p:ph type="sldNum" sz="quarter" idx="12"/>
          </p:nvPr>
        </p:nvSpPr>
        <p:spPr/>
        <p:txBody>
          <a:bodyPr/>
          <a:lstStyle/>
          <a:p>
            <a:fld id="{8C04AE96-B1B9-4ED2-B3ED-30B2680CEC7B}" type="slidenum">
              <a:rPr lang="zh-TW" altLang="en-US" smtClean="0"/>
              <a:t>‹#›</a:t>
            </a:fld>
            <a:endParaRPr lang="zh-TW" altLang="en-US"/>
          </a:p>
        </p:txBody>
      </p:sp>
    </p:spTree>
    <p:extLst>
      <p:ext uri="{BB962C8B-B14F-4D97-AF65-F5344CB8AC3E}">
        <p14:creationId xmlns:p14="http://schemas.microsoft.com/office/powerpoint/2010/main" val="19387599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766E57B7-8A97-4AE7-BBF6-0C18055DA963}"/>
              </a:ext>
            </a:extLst>
          </p:cNvPr>
          <p:cNvSpPr>
            <a:spLocks noGrp="1"/>
          </p:cNvSpPr>
          <p:nvPr>
            <p:ph type="dt" sz="half" idx="10"/>
          </p:nvPr>
        </p:nvSpPr>
        <p:spPr/>
        <p:txBody>
          <a:bodyPr/>
          <a:lstStyle/>
          <a:p>
            <a:fld id="{28A8B279-E07F-4C51-A4F0-460D909D4C7B}" type="datetime1">
              <a:rPr lang="zh-TW" altLang="en-US" smtClean="0"/>
              <a:t>2023/4/29</a:t>
            </a:fld>
            <a:endParaRPr lang="zh-TW" altLang="en-US"/>
          </a:p>
        </p:txBody>
      </p:sp>
      <p:sp>
        <p:nvSpPr>
          <p:cNvPr id="3" name="頁尾版面配置區 2">
            <a:extLst>
              <a:ext uri="{FF2B5EF4-FFF2-40B4-BE49-F238E27FC236}">
                <a16:creationId xmlns:a16="http://schemas.microsoft.com/office/drawing/2014/main" id="{0783453F-6F4C-4C49-A88C-903F0D9E046B}"/>
              </a:ext>
            </a:extLst>
          </p:cNvPr>
          <p:cNvSpPr>
            <a:spLocks noGrp="1"/>
          </p:cNvSpPr>
          <p:nvPr>
            <p:ph type="ftr" sz="quarter" idx="11"/>
          </p:nvPr>
        </p:nvSpPr>
        <p:spPr/>
        <p:txBody>
          <a:bodyPr/>
          <a:lstStyle/>
          <a:p>
            <a:endParaRPr lang="zh-TW" altLang="en-US"/>
          </a:p>
        </p:txBody>
      </p:sp>
      <p:sp>
        <p:nvSpPr>
          <p:cNvPr id="4" name="投影片編號版面配置區 3">
            <a:extLst>
              <a:ext uri="{FF2B5EF4-FFF2-40B4-BE49-F238E27FC236}">
                <a16:creationId xmlns:a16="http://schemas.microsoft.com/office/drawing/2014/main" id="{9F0CFF90-3655-41D3-82D4-24AB8C74F3AA}"/>
              </a:ext>
            </a:extLst>
          </p:cNvPr>
          <p:cNvSpPr>
            <a:spLocks noGrp="1"/>
          </p:cNvSpPr>
          <p:nvPr>
            <p:ph type="sldNum" sz="quarter" idx="12"/>
          </p:nvPr>
        </p:nvSpPr>
        <p:spPr/>
        <p:txBody>
          <a:bodyPr/>
          <a:lstStyle/>
          <a:p>
            <a:fld id="{8C04AE96-B1B9-4ED2-B3ED-30B2680CEC7B}" type="slidenum">
              <a:rPr lang="zh-TW" altLang="en-US" smtClean="0"/>
              <a:t>‹#›</a:t>
            </a:fld>
            <a:endParaRPr lang="zh-TW" altLang="en-US"/>
          </a:p>
        </p:txBody>
      </p:sp>
    </p:spTree>
    <p:extLst>
      <p:ext uri="{BB962C8B-B14F-4D97-AF65-F5344CB8AC3E}">
        <p14:creationId xmlns:p14="http://schemas.microsoft.com/office/powerpoint/2010/main" val="388959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E7665EF-34E2-4537-BB7B-FFF7A99667A8}"/>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內容版面配置區 2">
            <a:extLst>
              <a:ext uri="{FF2B5EF4-FFF2-40B4-BE49-F238E27FC236}">
                <a16:creationId xmlns:a16="http://schemas.microsoft.com/office/drawing/2014/main" id="{E4994A67-C0F4-400B-A0FB-7D51BFA812B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a:extLst>
              <a:ext uri="{FF2B5EF4-FFF2-40B4-BE49-F238E27FC236}">
                <a16:creationId xmlns:a16="http://schemas.microsoft.com/office/drawing/2014/main" id="{54A53CDE-179D-4226-AEAD-3BC898403C1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日期版面配置區 4">
            <a:extLst>
              <a:ext uri="{FF2B5EF4-FFF2-40B4-BE49-F238E27FC236}">
                <a16:creationId xmlns:a16="http://schemas.microsoft.com/office/drawing/2014/main" id="{CED602F2-C7DA-4D96-BA88-8788092169E1}"/>
              </a:ext>
            </a:extLst>
          </p:cNvPr>
          <p:cNvSpPr>
            <a:spLocks noGrp="1"/>
          </p:cNvSpPr>
          <p:nvPr>
            <p:ph type="dt" sz="half" idx="10"/>
          </p:nvPr>
        </p:nvSpPr>
        <p:spPr/>
        <p:txBody>
          <a:bodyPr/>
          <a:lstStyle/>
          <a:p>
            <a:fld id="{F0084BB5-0026-45A7-9612-75EC86A0362A}" type="datetime1">
              <a:rPr lang="zh-TW" altLang="en-US" smtClean="0"/>
              <a:t>2023/4/29</a:t>
            </a:fld>
            <a:endParaRPr lang="zh-TW" altLang="en-US"/>
          </a:p>
        </p:txBody>
      </p:sp>
      <p:sp>
        <p:nvSpPr>
          <p:cNvPr id="6" name="頁尾版面配置區 5">
            <a:extLst>
              <a:ext uri="{FF2B5EF4-FFF2-40B4-BE49-F238E27FC236}">
                <a16:creationId xmlns:a16="http://schemas.microsoft.com/office/drawing/2014/main" id="{5781106C-EA95-4CC9-A9CD-43B15DD6F1A5}"/>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79F3FCB3-8727-40E3-820C-252A9648329F}"/>
              </a:ext>
            </a:extLst>
          </p:cNvPr>
          <p:cNvSpPr>
            <a:spLocks noGrp="1"/>
          </p:cNvSpPr>
          <p:nvPr>
            <p:ph type="sldNum" sz="quarter" idx="12"/>
          </p:nvPr>
        </p:nvSpPr>
        <p:spPr/>
        <p:txBody>
          <a:bodyPr/>
          <a:lstStyle/>
          <a:p>
            <a:fld id="{8C04AE96-B1B9-4ED2-B3ED-30B2680CEC7B}" type="slidenum">
              <a:rPr lang="zh-TW" altLang="en-US" smtClean="0"/>
              <a:t>‹#›</a:t>
            </a:fld>
            <a:endParaRPr lang="zh-TW" altLang="en-US"/>
          </a:p>
        </p:txBody>
      </p:sp>
    </p:spTree>
    <p:extLst>
      <p:ext uri="{BB962C8B-B14F-4D97-AF65-F5344CB8AC3E}">
        <p14:creationId xmlns:p14="http://schemas.microsoft.com/office/powerpoint/2010/main" val="1127510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7FB72F3-4D5E-43A3-9750-8194C4CA7B03}"/>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圖片版面配置區 2">
            <a:extLst>
              <a:ext uri="{FF2B5EF4-FFF2-40B4-BE49-F238E27FC236}">
                <a16:creationId xmlns:a16="http://schemas.microsoft.com/office/drawing/2014/main" id="{A2364FE1-15E1-43E7-8CE3-D17BA6C728A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a:extLst>
              <a:ext uri="{FF2B5EF4-FFF2-40B4-BE49-F238E27FC236}">
                <a16:creationId xmlns:a16="http://schemas.microsoft.com/office/drawing/2014/main" id="{33292BB8-9749-4AD8-84D9-11A089BED0C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日期版面配置區 4">
            <a:extLst>
              <a:ext uri="{FF2B5EF4-FFF2-40B4-BE49-F238E27FC236}">
                <a16:creationId xmlns:a16="http://schemas.microsoft.com/office/drawing/2014/main" id="{45409B28-4C16-475A-A97F-A7F57AB6D37A}"/>
              </a:ext>
            </a:extLst>
          </p:cNvPr>
          <p:cNvSpPr>
            <a:spLocks noGrp="1"/>
          </p:cNvSpPr>
          <p:nvPr>
            <p:ph type="dt" sz="half" idx="10"/>
          </p:nvPr>
        </p:nvSpPr>
        <p:spPr/>
        <p:txBody>
          <a:bodyPr/>
          <a:lstStyle/>
          <a:p>
            <a:fld id="{8BE2602A-4ADC-4277-B6E7-49E207CB619C}" type="datetime1">
              <a:rPr lang="zh-TW" altLang="en-US" smtClean="0"/>
              <a:t>2023/4/29</a:t>
            </a:fld>
            <a:endParaRPr lang="zh-TW" altLang="en-US"/>
          </a:p>
        </p:txBody>
      </p:sp>
      <p:sp>
        <p:nvSpPr>
          <p:cNvPr id="6" name="頁尾版面配置區 5">
            <a:extLst>
              <a:ext uri="{FF2B5EF4-FFF2-40B4-BE49-F238E27FC236}">
                <a16:creationId xmlns:a16="http://schemas.microsoft.com/office/drawing/2014/main" id="{4A754052-E217-464F-AE17-13CEC2A58E30}"/>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B4A8807D-581F-463E-A3DC-6B68561940B8}"/>
              </a:ext>
            </a:extLst>
          </p:cNvPr>
          <p:cNvSpPr>
            <a:spLocks noGrp="1"/>
          </p:cNvSpPr>
          <p:nvPr>
            <p:ph type="sldNum" sz="quarter" idx="12"/>
          </p:nvPr>
        </p:nvSpPr>
        <p:spPr/>
        <p:txBody>
          <a:bodyPr/>
          <a:lstStyle/>
          <a:p>
            <a:fld id="{8C04AE96-B1B9-4ED2-B3ED-30B2680CEC7B}" type="slidenum">
              <a:rPr lang="zh-TW" altLang="en-US" smtClean="0"/>
              <a:t>‹#›</a:t>
            </a:fld>
            <a:endParaRPr lang="zh-TW" altLang="en-US"/>
          </a:p>
        </p:txBody>
      </p:sp>
    </p:spTree>
    <p:extLst>
      <p:ext uri="{BB962C8B-B14F-4D97-AF65-F5344CB8AC3E}">
        <p14:creationId xmlns:p14="http://schemas.microsoft.com/office/powerpoint/2010/main" val="9306762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a:extLst>
              <a:ext uri="{FF2B5EF4-FFF2-40B4-BE49-F238E27FC236}">
                <a16:creationId xmlns:a16="http://schemas.microsoft.com/office/drawing/2014/main" id="{6CD1F2CF-D6A8-44A7-846C-388EDD5F6007}"/>
              </a:ext>
            </a:extLst>
          </p:cNvPr>
          <p:cNvSpPr>
            <a:spLocks noGrp="1"/>
          </p:cNvSpPr>
          <p:nvPr>
            <p:ph type="title"/>
          </p:nvPr>
        </p:nvSpPr>
        <p:spPr>
          <a:xfrm>
            <a:off x="838200" y="365126"/>
            <a:ext cx="10515600" cy="977292"/>
          </a:xfrm>
          <a:prstGeom prst="rect">
            <a:avLst/>
          </a:prstGeom>
        </p:spPr>
        <p:txBody>
          <a:bodyPr vert="horz" lIns="91440" tIns="45720" rIns="91440" bIns="45720" rtlCol="0" anchor="ctr">
            <a:normAutofit/>
          </a:bodyPr>
          <a:lstStyle/>
          <a:p>
            <a:r>
              <a:rPr lang="zh-TW" altLang="en-US" dirty="0"/>
              <a:t>按一下以編輯母片標題樣式</a:t>
            </a:r>
          </a:p>
        </p:txBody>
      </p:sp>
      <p:sp>
        <p:nvSpPr>
          <p:cNvPr id="3" name="文字版面配置區 2">
            <a:extLst>
              <a:ext uri="{FF2B5EF4-FFF2-40B4-BE49-F238E27FC236}">
                <a16:creationId xmlns:a16="http://schemas.microsoft.com/office/drawing/2014/main" id="{FA3E28E0-A497-450F-B507-95F43D98527E}"/>
              </a:ext>
            </a:extLst>
          </p:cNvPr>
          <p:cNvSpPr>
            <a:spLocks noGrp="1"/>
          </p:cNvSpPr>
          <p:nvPr>
            <p:ph type="body" idx="1"/>
          </p:nvPr>
        </p:nvSpPr>
        <p:spPr>
          <a:xfrm>
            <a:off x="838200" y="1556426"/>
            <a:ext cx="10515600" cy="4620537"/>
          </a:xfrm>
          <a:prstGeom prst="rect">
            <a:avLst/>
          </a:prstGeom>
        </p:spPr>
        <p:txBody>
          <a:bodyPr vert="horz" lIns="91440" tIns="45720" rIns="91440" bIns="45720" rtlCol="0">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603F7D36-69C8-480B-B6F9-900F49817FE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0285D04-C327-41B5-A2FB-0E9B680A414A}" type="datetime1">
              <a:rPr lang="zh-TW" altLang="en-US" smtClean="0"/>
              <a:t>2023/4/29</a:t>
            </a:fld>
            <a:endParaRPr lang="zh-TW" altLang="en-US"/>
          </a:p>
        </p:txBody>
      </p:sp>
      <p:sp>
        <p:nvSpPr>
          <p:cNvPr id="5" name="頁尾版面配置區 4">
            <a:extLst>
              <a:ext uri="{FF2B5EF4-FFF2-40B4-BE49-F238E27FC236}">
                <a16:creationId xmlns:a16="http://schemas.microsoft.com/office/drawing/2014/main" id="{CA6CF826-0862-41D6-B3EC-76FE6B20630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a:extLst>
              <a:ext uri="{FF2B5EF4-FFF2-40B4-BE49-F238E27FC236}">
                <a16:creationId xmlns:a16="http://schemas.microsoft.com/office/drawing/2014/main" id="{EA37FCAE-D6C8-450C-9AA3-C60AB9CE821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04AE96-B1B9-4ED2-B3ED-30B2680CEC7B}" type="slidenum">
              <a:rPr lang="zh-TW" altLang="en-US" smtClean="0"/>
              <a:t>‹#›</a:t>
            </a:fld>
            <a:endParaRPr lang="zh-TW" altLang="en-US"/>
          </a:p>
        </p:txBody>
      </p:sp>
    </p:spTree>
    <p:extLst>
      <p:ext uri="{BB962C8B-B14F-4D97-AF65-F5344CB8AC3E}">
        <p14:creationId xmlns:p14="http://schemas.microsoft.com/office/powerpoint/2010/main" val="3135876878"/>
      </p:ext>
    </p:extLst>
  </p:cSld>
  <p:clrMap bg1="lt1" tx1="dk1" bg2="lt2" tx2="dk2" accent1="accent1" accent2="accent2" accent3="accent3" accent4="accent4" accent5="accent5" accent6="accent6" hlink="hlink" folHlink="folHlink"/>
  <p:sldLayoutIdLst>
    <p:sldLayoutId id="2147483776" r:id="rId1"/>
    <p:sldLayoutId id="2147483777" r:id="rId2"/>
    <p:sldLayoutId id="2147483778" r:id="rId3"/>
    <p:sldLayoutId id="2147483779" r:id="rId4"/>
    <p:sldLayoutId id="2147483780" r:id="rId5"/>
    <p:sldLayoutId id="2147483781" r:id="rId6"/>
    <p:sldLayoutId id="2147483782" r:id="rId7"/>
    <p:sldLayoutId id="2147483783" r:id="rId8"/>
    <p:sldLayoutId id="2147483784" r:id="rId9"/>
    <p:sldLayoutId id="2147483785" r:id="rId10"/>
    <p:sldLayoutId id="2147483786"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chain.link/education/blockchain-oracles" TargetMode="External"/><Relationship Id="rId1" Type="http://schemas.openxmlformats.org/officeDocument/2006/relationships/slideLayout" Target="../slideLayouts/slideLayout1.xml"/><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jpeg"/><Relationship Id="rId2" Type="http://schemas.openxmlformats.org/officeDocument/2006/relationships/hyperlink" Target="https://medium.com/stakin/the-top-decentralized-oracles-169b94dfbb83" TargetMode="Externa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3" Type="http://schemas.openxmlformats.org/officeDocument/2006/relationships/hyperlink" Target="https://research.chain.link/whitepaper-v1.pdf" TargetMode="External"/><Relationship Id="rId2" Type="http://schemas.openxmlformats.org/officeDocument/2006/relationships/hyperlink" Target="https://www.gemini.com/cryptopedia/what-is-chainlink-and-how-does-it-work"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gif"/><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1.gif"/><Relationship Id="rId2" Type="http://schemas.openxmlformats.org/officeDocument/2006/relationships/image" Target="../media/image20.gi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s://blog.chain.link/what-is-a-chainlink-node-operator/"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docs.chain.link/docs/advanced-tutorial/" TargetMode="External"/><Relationship Id="rId2" Type="http://schemas.openxmlformats.org/officeDocument/2006/relationships/hyperlink" Target="https://docs.chain.link/docs/consuming-data-feeds/" TargetMode="External"/><Relationship Id="rId1" Type="http://schemas.openxmlformats.org/officeDocument/2006/relationships/slideLayout" Target="../slideLayouts/slideLayout2.xml"/><Relationship Id="rId5" Type="http://schemas.openxmlformats.org/officeDocument/2006/relationships/image" Target="../media/image25.jpg"/><Relationship Id="rId4" Type="http://schemas.openxmlformats.org/officeDocument/2006/relationships/image" Target="../media/image24.jpeg"/></Relationships>
</file>

<file path=ppt/slides/_rels/slide28.xml.rels><?xml version="1.0" encoding="UTF-8" standalone="yes"?>
<Relationships xmlns="http://schemas.openxmlformats.org/package/2006/relationships"><Relationship Id="rId2" Type="http://schemas.openxmlformats.org/officeDocument/2006/relationships/hyperlink" Target="https://blog.chain.link/44-ways-to-enhance-your-smart-contract-with-chainlink/"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2AF940E-1AAC-45A4-BF91-E574695CF1EF}"/>
              </a:ext>
            </a:extLst>
          </p:cNvPr>
          <p:cNvSpPr>
            <a:spLocks noGrp="1"/>
          </p:cNvSpPr>
          <p:nvPr>
            <p:ph type="ctrTitle"/>
          </p:nvPr>
        </p:nvSpPr>
        <p:spPr>
          <a:xfrm>
            <a:off x="1524000" y="2004351"/>
            <a:ext cx="9144000" cy="1065146"/>
          </a:xfrm>
        </p:spPr>
        <p:txBody>
          <a:bodyPr>
            <a:normAutofit/>
          </a:bodyPr>
          <a:lstStyle/>
          <a:p>
            <a:r>
              <a:rPr lang="en-US" altLang="zh-TW" dirty="0"/>
              <a:t>9. Oracles</a:t>
            </a:r>
            <a:endParaRPr lang="zh-TW" altLang="en-US" dirty="0"/>
          </a:p>
        </p:txBody>
      </p:sp>
      <p:sp>
        <p:nvSpPr>
          <p:cNvPr id="3" name="副標題 2">
            <a:extLst>
              <a:ext uri="{FF2B5EF4-FFF2-40B4-BE49-F238E27FC236}">
                <a16:creationId xmlns:a16="http://schemas.microsoft.com/office/drawing/2014/main" id="{833C5035-2878-4764-BA18-816871911D96}"/>
              </a:ext>
            </a:extLst>
          </p:cNvPr>
          <p:cNvSpPr>
            <a:spLocks noGrp="1"/>
          </p:cNvSpPr>
          <p:nvPr>
            <p:ph type="subTitle" idx="1"/>
          </p:nvPr>
        </p:nvSpPr>
        <p:spPr>
          <a:xfrm>
            <a:off x="920817" y="3313500"/>
            <a:ext cx="10350366" cy="728831"/>
          </a:xfrm>
        </p:spPr>
        <p:txBody>
          <a:bodyPr anchor="ctr">
            <a:normAutofit/>
          </a:bodyPr>
          <a:lstStyle/>
          <a:p>
            <a:r>
              <a:rPr lang="en-US" altLang="zh-TW" sz="2800" dirty="0"/>
              <a:t>Mastering Ethereum - Building Smart Contracts and </a:t>
            </a:r>
            <a:r>
              <a:rPr lang="en-US" altLang="zh-TW" sz="2800" dirty="0" err="1"/>
              <a:t>DApps</a:t>
            </a:r>
            <a:r>
              <a:rPr lang="en-US" altLang="zh-TW" sz="2800" dirty="0"/>
              <a:t>, 2018</a:t>
            </a:r>
            <a:endParaRPr lang="zh-TW" altLang="en-US" sz="2800" dirty="0"/>
          </a:p>
        </p:txBody>
      </p:sp>
      <p:sp>
        <p:nvSpPr>
          <p:cNvPr id="4" name="矩形 3">
            <a:extLst>
              <a:ext uri="{FF2B5EF4-FFF2-40B4-BE49-F238E27FC236}">
                <a16:creationId xmlns:a16="http://schemas.microsoft.com/office/drawing/2014/main" id="{87CBCAB1-CD1F-487B-881A-B783332B6BAC}"/>
              </a:ext>
            </a:extLst>
          </p:cNvPr>
          <p:cNvSpPr/>
          <p:nvPr/>
        </p:nvSpPr>
        <p:spPr>
          <a:xfrm>
            <a:off x="3030338" y="4171001"/>
            <a:ext cx="6131323" cy="461665"/>
          </a:xfrm>
          <a:prstGeom prst="rect">
            <a:avLst/>
          </a:prstGeom>
        </p:spPr>
        <p:txBody>
          <a:bodyPr wrap="square">
            <a:spAutoFit/>
          </a:bodyPr>
          <a:lstStyle/>
          <a:p>
            <a:r>
              <a:rPr lang="en-US" altLang="zh-TW" sz="2400" u="sng" dirty="0">
                <a:solidFill>
                  <a:srgbClr val="0563C1"/>
                </a:solidFill>
                <a:latin typeface="Calibri" panose="020F0502020204030204" pitchFamily="34" charset="0"/>
                <a:cs typeface="Times New Roman" panose="02020603050405020304" pitchFamily="18" charset="0"/>
                <a:hlinkClick r:id="rId2"/>
              </a:rPr>
              <a:t>https://chain.link/education/blockchain-oracles</a:t>
            </a:r>
            <a:endParaRPr lang="zh-TW" altLang="en-US" sz="2400" dirty="0"/>
          </a:p>
        </p:txBody>
      </p:sp>
      <p:pic>
        <p:nvPicPr>
          <p:cNvPr id="6" name="圖形 5">
            <a:extLst>
              <a:ext uri="{FF2B5EF4-FFF2-40B4-BE49-F238E27FC236}">
                <a16:creationId xmlns:a16="http://schemas.microsoft.com/office/drawing/2014/main" id="{4A19A91B-6ED2-4E07-A83A-B289A332717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907128" y="4761336"/>
            <a:ext cx="2377742" cy="779588"/>
          </a:xfrm>
          <a:prstGeom prst="rect">
            <a:avLst/>
          </a:prstGeom>
        </p:spPr>
      </p:pic>
    </p:spTree>
    <p:extLst>
      <p:ext uri="{BB962C8B-B14F-4D97-AF65-F5344CB8AC3E}">
        <p14:creationId xmlns:p14="http://schemas.microsoft.com/office/powerpoint/2010/main" val="16771259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796BDA9-6E16-4DA7-A7E2-1AE2E0DAED27}"/>
              </a:ext>
            </a:extLst>
          </p:cNvPr>
          <p:cNvSpPr>
            <a:spLocks noGrp="1"/>
          </p:cNvSpPr>
          <p:nvPr>
            <p:ph type="title"/>
          </p:nvPr>
        </p:nvSpPr>
        <p:spPr/>
        <p:txBody>
          <a:bodyPr/>
          <a:lstStyle/>
          <a:p>
            <a:r>
              <a:rPr lang="en-US" altLang="zh-TW" dirty="0"/>
              <a:t>Oracle Design Patterns (1/2)</a:t>
            </a:r>
            <a:endParaRPr lang="zh-TW" altLang="en-US" dirty="0"/>
          </a:p>
        </p:txBody>
      </p:sp>
      <p:sp>
        <p:nvSpPr>
          <p:cNvPr id="3" name="內容版面配置區 2">
            <a:extLst>
              <a:ext uri="{FF2B5EF4-FFF2-40B4-BE49-F238E27FC236}">
                <a16:creationId xmlns:a16="http://schemas.microsoft.com/office/drawing/2014/main" id="{29777223-4949-426C-8B7F-B834FE4FD296}"/>
              </a:ext>
            </a:extLst>
          </p:cNvPr>
          <p:cNvSpPr>
            <a:spLocks noGrp="1"/>
          </p:cNvSpPr>
          <p:nvPr>
            <p:ph idx="1"/>
          </p:nvPr>
        </p:nvSpPr>
        <p:spPr/>
        <p:txBody>
          <a:bodyPr/>
          <a:lstStyle/>
          <a:p>
            <a:pPr algn="just">
              <a:spcBef>
                <a:spcPts val="1200"/>
              </a:spcBef>
            </a:pPr>
            <a:r>
              <a:rPr lang="en-US" altLang="zh-TW" dirty="0"/>
              <a:t>All oracles provide a few key functions, by definition. These include the ability to:</a:t>
            </a:r>
          </a:p>
          <a:p>
            <a:pPr lvl="1" algn="just">
              <a:spcBef>
                <a:spcPts val="600"/>
              </a:spcBef>
            </a:pPr>
            <a:r>
              <a:rPr lang="en-US" altLang="zh-TW" dirty="0">
                <a:solidFill>
                  <a:srgbClr val="0070C0"/>
                </a:solidFill>
              </a:rPr>
              <a:t>Collect</a:t>
            </a:r>
            <a:r>
              <a:rPr lang="en-US" altLang="zh-TW" dirty="0"/>
              <a:t> data from an off-chain source.</a:t>
            </a:r>
          </a:p>
          <a:p>
            <a:pPr lvl="1" algn="just">
              <a:spcBef>
                <a:spcPts val="600"/>
              </a:spcBef>
            </a:pPr>
            <a:r>
              <a:rPr lang="en-US" altLang="zh-TW" dirty="0">
                <a:solidFill>
                  <a:srgbClr val="0070C0"/>
                </a:solidFill>
              </a:rPr>
              <a:t>Transfer</a:t>
            </a:r>
            <a:r>
              <a:rPr lang="en-US" altLang="zh-TW" dirty="0"/>
              <a:t> the data on-chain with a signed message.</a:t>
            </a:r>
          </a:p>
          <a:p>
            <a:pPr lvl="1" algn="just">
              <a:spcBef>
                <a:spcPts val="600"/>
              </a:spcBef>
            </a:pPr>
            <a:r>
              <a:rPr lang="en-US" altLang="zh-TW" dirty="0">
                <a:solidFill>
                  <a:srgbClr val="0070C0"/>
                </a:solidFill>
              </a:rPr>
              <a:t>Make the data available </a:t>
            </a:r>
            <a:r>
              <a:rPr lang="en-US" altLang="zh-TW" dirty="0"/>
              <a:t>by putting it in a smart contract’s storage.</a:t>
            </a:r>
          </a:p>
          <a:p>
            <a:pPr algn="just">
              <a:spcBef>
                <a:spcPts val="1200"/>
              </a:spcBef>
            </a:pPr>
            <a:r>
              <a:rPr lang="en-US" altLang="zh-TW" dirty="0"/>
              <a:t>Once the data is available in a smart contract’s storage, it can be accessed by other smart contracts via message calls that invoke a “retrieve” function of the oracle’s smart contract.</a:t>
            </a:r>
          </a:p>
          <a:p>
            <a:pPr algn="just">
              <a:spcBef>
                <a:spcPts val="1200"/>
              </a:spcBef>
            </a:pPr>
            <a:r>
              <a:rPr lang="en-US" altLang="zh-TW" dirty="0"/>
              <a:t>It can also be accessed by Ethereum nodes or network-enabled clients directly by “looking into” the oracle’s storage.</a:t>
            </a:r>
            <a:endParaRPr lang="zh-TW" altLang="en-US" dirty="0"/>
          </a:p>
        </p:txBody>
      </p:sp>
      <p:sp>
        <p:nvSpPr>
          <p:cNvPr id="4" name="投影片編號版面配置區 3">
            <a:extLst>
              <a:ext uri="{FF2B5EF4-FFF2-40B4-BE49-F238E27FC236}">
                <a16:creationId xmlns:a16="http://schemas.microsoft.com/office/drawing/2014/main" id="{D85B1961-787D-40CA-966E-3987854FD7E4}"/>
              </a:ext>
            </a:extLst>
          </p:cNvPr>
          <p:cNvSpPr>
            <a:spLocks noGrp="1"/>
          </p:cNvSpPr>
          <p:nvPr>
            <p:ph type="sldNum" sz="quarter" idx="12"/>
          </p:nvPr>
        </p:nvSpPr>
        <p:spPr/>
        <p:txBody>
          <a:bodyPr/>
          <a:lstStyle/>
          <a:p>
            <a:fld id="{8C04AE96-B1B9-4ED2-B3ED-30B2680CEC7B}" type="slidenum">
              <a:rPr lang="zh-TW" altLang="en-US" smtClean="0"/>
              <a:pPr/>
              <a:t>10</a:t>
            </a:fld>
            <a:endParaRPr lang="zh-TW" altLang="en-US"/>
          </a:p>
        </p:txBody>
      </p:sp>
    </p:spTree>
    <p:extLst>
      <p:ext uri="{BB962C8B-B14F-4D97-AF65-F5344CB8AC3E}">
        <p14:creationId xmlns:p14="http://schemas.microsoft.com/office/powerpoint/2010/main" val="8013531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763A6AB-EF45-40E8-A805-4C3C7C06AA5C}"/>
              </a:ext>
            </a:extLst>
          </p:cNvPr>
          <p:cNvSpPr>
            <a:spLocks noGrp="1"/>
          </p:cNvSpPr>
          <p:nvPr>
            <p:ph type="title"/>
          </p:nvPr>
        </p:nvSpPr>
        <p:spPr/>
        <p:txBody>
          <a:bodyPr/>
          <a:lstStyle/>
          <a:p>
            <a:r>
              <a:rPr lang="en-US" altLang="zh-TW" dirty="0"/>
              <a:t>Oracle Design Patterns (2/2)</a:t>
            </a:r>
            <a:endParaRPr lang="zh-TW" altLang="en-US" dirty="0"/>
          </a:p>
        </p:txBody>
      </p:sp>
      <p:sp>
        <p:nvSpPr>
          <p:cNvPr id="3" name="內容版面配置區 2">
            <a:extLst>
              <a:ext uri="{FF2B5EF4-FFF2-40B4-BE49-F238E27FC236}">
                <a16:creationId xmlns:a16="http://schemas.microsoft.com/office/drawing/2014/main" id="{0DD57B48-E419-4227-9FC9-073FC2262DF5}"/>
              </a:ext>
            </a:extLst>
          </p:cNvPr>
          <p:cNvSpPr>
            <a:spLocks noGrp="1"/>
          </p:cNvSpPr>
          <p:nvPr>
            <p:ph idx="1"/>
          </p:nvPr>
        </p:nvSpPr>
        <p:spPr/>
        <p:txBody>
          <a:bodyPr>
            <a:normAutofit/>
          </a:bodyPr>
          <a:lstStyle/>
          <a:p>
            <a:pPr algn="just"/>
            <a:r>
              <a:rPr lang="en-US" altLang="zh-TW" dirty="0"/>
              <a:t>The three main ways to set up an oracle can be categorized as </a:t>
            </a:r>
          </a:p>
          <a:p>
            <a:pPr lvl="1" algn="just">
              <a:spcBef>
                <a:spcPts val="600"/>
              </a:spcBef>
            </a:pPr>
            <a:r>
              <a:rPr lang="en-US" altLang="zh-TW" dirty="0">
                <a:solidFill>
                  <a:srgbClr val="0070C0"/>
                </a:solidFill>
              </a:rPr>
              <a:t>Immediate-read</a:t>
            </a:r>
            <a:r>
              <a:rPr lang="en-US" altLang="zh-TW" dirty="0"/>
              <a:t>: This type of oracle stores data once in its contract storage, whence any other smart contract can look it up using a request call to the oracle contract. It may be updated.</a:t>
            </a:r>
          </a:p>
          <a:p>
            <a:pPr lvl="1" algn="just">
              <a:spcBef>
                <a:spcPts val="600"/>
              </a:spcBef>
            </a:pPr>
            <a:r>
              <a:rPr lang="en-US" altLang="zh-TW" dirty="0">
                <a:solidFill>
                  <a:srgbClr val="0070C0"/>
                </a:solidFill>
              </a:rPr>
              <a:t>Publish-subscribe</a:t>
            </a:r>
            <a:r>
              <a:rPr lang="en-US" altLang="zh-TW" dirty="0"/>
              <a:t>: This type of oracle effectively provides a broadcast service for data that is expected to change (perhaps both regularly and frequently), which is either polled by a smart contract on-chain, or watched by an off-chain daemon for updates.</a:t>
            </a:r>
            <a:endParaRPr lang="zh-TW" altLang="en-US" dirty="0"/>
          </a:p>
          <a:p>
            <a:pPr lvl="1" algn="just">
              <a:spcBef>
                <a:spcPts val="600"/>
              </a:spcBef>
            </a:pPr>
            <a:r>
              <a:rPr lang="en-US" altLang="zh-TW" dirty="0">
                <a:solidFill>
                  <a:srgbClr val="0070C0"/>
                </a:solidFill>
              </a:rPr>
              <a:t>Request–response</a:t>
            </a:r>
            <a:r>
              <a:rPr lang="en-US" altLang="zh-TW" dirty="0"/>
              <a:t>: (Most complicated) This is where the data space is too huge to be stored in a smart contract and users are expected to only need a small part of the overall dataset at a time. Such an oracle </a:t>
            </a:r>
            <a:r>
              <a:rPr lang="en-US" altLang="zh-TW" dirty="0">
                <a:solidFill>
                  <a:srgbClr val="FF0000"/>
                </a:solidFill>
              </a:rPr>
              <a:t>might be implemented as a system of </a:t>
            </a:r>
            <a:r>
              <a:rPr lang="en-US" altLang="zh-TW" dirty="0">
                <a:solidFill>
                  <a:srgbClr val="FF0000"/>
                </a:solidFill>
                <a:effectLst>
                  <a:outerShdw blurRad="38100" dist="38100" dir="2700000" algn="tl">
                    <a:srgbClr val="000000">
                      <a:alpha val="43137"/>
                    </a:srgbClr>
                  </a:outerShdw>
                </a:effectLst>
              </a:rPr>
              <a:t>on-chain smart contracts</a:t>
            </a:r>
            <a:r>
              <a:rPr lang="en-US" altLang="zh-TW" dirty="0">
                <a:effectLst>
                  <a:outerShdw blurRad="38100" dist="38100" dir="2700000" algn="tl">
                    <a:srgbClr val="000000">
                      <a:alpha val="43137"/>
                    </a:srgbClr>
                  </a:outerShdw>
                </a:effectLst>
              </a:rPr>
              <a:t> </a:t>
            </a:r>
            <a:r>
              <a:rPr lang="en-US" altLang="zh-TW" dirty="0"/>
              <a:t>and </a:t>
            </a:r>
            <a:r>
              <a:rPr lang="en-US" altLang="zh-TW" dirty="0">
                <a:solidFill>
                  <a:srgbClr val="0000FF"/>
                </a:solidFill>
                <a:effectLst>
                  <a:outerShdw blurRad="38100" dist="38100" dir="2700000" algn="tl">
                    <a:srgbClr val="000000">
                      <a:alpha val="43137"/>
                    </a:srgbClr>
                  </a:outerShdw>
                </a:effectLst>
              </a:rPr>
              <a:t>off-chain infrastructure</a:t>
            </a:r>
            <a:r>
              <a:rPr lang="en-US" altLang="zh-TW" dirty="0">
                <a:solidFill>
                  <a:srgbClr val="0000FF"/>
                </a:solidFill>
              </a:rPr>
              <a:t> used to monitor requests and retrieve and return data</a:t>
            </a:r>
            <a:r>
              <a:rPr lang="en-US" altLang="zh-TW" dirty="0"/>
              <a:t>.</a:t>
            </a:r>
          </a:p>
        </p:txBody>
      </p:sp>
      <p:sp>
        <p:nvSpPr>
          <p:cNvPr id="4" name="投影片編號版面配置區 3">
            <a:extLst>
              <a:ext uri="{FF2B5EF4-FFF2-40B4-BE49-F238E27FC236}">
                <a16:creationId xmlns:a16="http://schemas.microsoft.com/office/drawing/2014/main" id="{39547473-369D-49E5-A337-D1C86E269287}"/>
              </a:ext>
            </a:extLst>
          </p:cNvPr>
          <p:cNvSpPr>
            <a:spLocks noGrp="1"/>
          </p:cNvSpPr>
          <p:nvPr>
            <p:ph type="sldNum" sz="quarter" idx="12"/>
          </p:nvPr>
        </p:nvSpPr>
        <p:spPr/>
        <p:txBody>
          <a:bodyPr/>
          <a:lstStyle/>
          <a:p>
            <a:fld id="{8C04AE96-B1B9-4ED2-B3ED-30B2680CEC7B}" type="slidenum">
              <a:rPr lang="zh-TW" altLang="en-US" smtClean="0"/>
              <a:pPr/>
              <a:t>11</a:t>
            </a:fld>
            <a:endParaRPr lang="zh-TW" altLang="en-US"/>
          </a:p>
        </p:txBody>
      </p:sp>
    </p:spTree>
    <p:extLst>
      <p:ext uri="{BB962C8B-B14F-4D97-AF65-F5344CB8AC3E}">
        <p14:creationId xmlns:p14="http://schemas.microsoft.com/office/powerpoint/2010/main" val="40104412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763A6AB-EF45-40E8-A805-4C3C7C06AA5C}"/>
              </a:ext>
            </a:extLst>
          </p:cNvPr>
          <p:cNvSpPr>
            <a:spLocks noGrp="1"/>
          </p:cNvSpPr>
          <p:nvPr>
            <p:ph type="title"/>
          </p:nvPr>
        </p:nvSpPr>
        <p:spPr/>
        <p:txBody>
          <a:bodyPr>
            <a:normAutofit/>
          </a:bodyPr>
          <a:lstStyle/>
          <a:p>
            <a:r>
              <a:rPr lang="en-US" altLang="zh-TW" dirty="0"/>
              <a:t>More on </a:t>
            </a:r>
            <a:r>
              <a:rPr lang="en-US" altLang="zh-TW" dirty="0">
                <a:solidFill>
                  <a:srgbClr val="0070C0"/>
                </a:solidFill>
              </a:rPr>
              <a:t>Request–response </a:t>
            </a:r>
            <a:r>
              <a:rPr lang="en-US" altLang="zh-TW" dirty="0"/>
              <a:t>Oracles (1/2)</a:t>
            </a:r>
            <a:endParaRPr lang="zh-TW" altLang="en-US" dirty="0"/>
          </a:p>
        </p:txBody>
      </p:sp>
      <p:sp>
        <p:nvSpPr>
          <p:cNvPr id="3" name="內容版面配置區 2">
            <a:extLst>
              <a:ext uri="{FF2B5EF4-FFF2-40B4-BE49-F238E27FC236}">
                <a16:creationId xmlns:a16="http://schemas.microsoft.com/office/drawing/2014/main" id="{0DD57B48-E419-4227-9FC9-073FC2262DF5}"/>
              </a:ext>
            </a:extLst>
          </p:cNvPr>
          <p:cNvSpPr>
            <a:spLocks noGrp="1"/>
          </p:cNvSpPr>
          <p:nvPr>
            <p:ph idx="1"/>
          </p:nvPr>
        </p:nvSpPr>
        <p:spPr/>
        <p:txBody>
          <a:bodyPr>
            <a:normAutofit/>
          </a:bodyPr>
          <a:lstStyle/>
          <a:p>
            <a:pPr algn="just"/>
            <a:r>
              <a:rPr lang="en-US" altLang="zh-TW" dirty="0"/>
              <a:t>A request for data from a decentralized application would typically be an </a:t>
            </a:r>
            <a:r>
              <a:rPr lang="en-US" altLang="zh-TW" dirty="0">
                <a:solidFill>
                  <a:srgbClr val="0070C0"/>
                </a:solidFill>
              </a:rPr>
              <a:t>asynchronous process </a:t>
            </a:r>
            <a:r>
              <a:rPr lang="en-US" altLang="zh-TW" dirty="0"/>
              <a:t>involving a number of steps:</a:t>
            </a:r>
          </a:p>
          <a:p>
            <a:pPr lvl="1" algn="just">
              <a:spcBef>
                <a:spcPts val="600"/>
              </a:spcBef>
            </a:pPr>
            <a:r>
              <a:rPr lang="en-US" altLang="zh-TW" dirty="0"/>
              <a:t>1. EOA transacts with a decentralized application, resulting in an interaction with a function defined in the oracle smart contract. </a:t>
            </a:r>
            <a:r>
              <a:rPr lang="en-US" altLang="zh-TW" dirty="0">
                <a:solidFill>
                  <a:srgbClr val="0070C0"/>
                </a:solidFill>
              </a:rPr>
              <a:t>This function initiates the request to the oracle</a:t>
            </a:r>
            <a:r>
              <a:rPr lang="en-US" altLang="zh-TW" dirty="0"/>
              <a:t>, with the associated arguments detailing the data requested in addition to supplementary information that might include callback functions and scheduling parameters.</a:t>
            </a:r>
          </a:p>
          <a:p>
            <a:pPr lvl="1" algn="just">
              <a:spcBef>
                <a:spcPts val="600"/>
              </a:spcBef>
            </a:pPr>
            <a:r>
              <a:rPr lang="en-US" altLang="zh-TW" dirty="0"/>
              <a:t>2. Once this transaction has been validated, the oracle request can be observed as an EVM event emitted by the oracle contract, or as a state change; the arguments can be retrieved and used to perform the actual query of the off-chain data source. </a:t>
            </a:r>
            <a:r>
              <a:rPr lang="en-US" altLang="zh-TW" dirty="0">
                <a:solidFill>
                  <a:srgbClr val="0070C0"/>
                </a:solidFill>
              </a:rPr>
              <a:t>The oracle may also require payment for processing the request, gas payment for the callback, and permissions to access the requested data.</a:t>
            </a:r>
          </a:p>
          <a:p>
            <a:pPr lvl="1" algn="just"/>
            <a:endParaRPr lang="en-US" altLang="zh-TW" dirty="0"/>
          </a:p>
          <a:p>
            <a:pPr lvl="2" algn="just"/>
            <a:endParaRPr lang="en-US" altLang="zh-TW" dirty="0"/>
          </a:p>
        </p:txBody>
      </p:sp>
      <p:sp>
        <p:nvSpPr>
          <p:cNvPr id="4" name="投影片編號版面配置區 3">
            <a:extLst>
              <a:ext uri="{FF2B5EF4-FFF2-40B4-BE49-F238E27FC236}">
                <a16:creationId xmlns:a16="http://schemas.microsoft.com/office/drawing/2014/main" id="{39547473-369D-49E5-A337-D1C86E269287}"/>
              </a:ext>
            </a:extLst>
          </p:cNvPr>
          <p:cNvSpPr>
            <a:spLocks noGrp="1"/>
          </p:cNvSpPr>
          <p:nvPr>
            <p:ph type="sldNum" sz="quarter" idx="12"/>
          </p:nvPr>
        </p:nvSpPr>
        <p:spPr/>
        <p:txBody>
          <a:bodyPr/>
          <a:lstStyle/>
          <a:p>
            <a:fld id="{8C04AE96-B1B9-4ED2-B3ED-30B2680CEC7B}" type="slidenum">
              <a:rPr lang="zh-TW" altLang="en-US" smtClean="0"/>
              <a:pPr/>
              <a:t>12</a:t>
            </a:fld>
            <a:endParaRPr lang="zh-TW" altLang="en-US"/>
          </a:p>
        </p:txBody>
      </p:sp>
    </p:spTree>
    <p:extLst>
      <p:ext uri="{BB962C8B-B14F-4D97-AF65-F5344CB8AC3E}">
        <p14:creationId xmlns:p14="http://schemas.microsoft.com/office/powerpoint/2010/main" val="8346740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763A6AB-EF45-40E8-A805-4C3C7C06AA5C}"/>
              </a:ext>
            </a:extLst>
          </p:cNvPr>
          <p:cNvSpPr>
            <a:spLocks noGrp="1"/>
          </p:cNvSpPr>
          <p:nvPr>
            <p:ph type="title"/>
          </p:nvPr>
        </p:nvSpPr>
        <p:spPr/>
        <p:txBody>
          <a:bodyPr/>
          <a:lstStyle/>
          <a:p>
            <a:r>
              <a:rPr lang="en-US" altLang="zh-TW" dirty="0"/>
              <a:t>More on Request–response Oracles (2/2)</a:t>
            </a:r>
            <a:endParaRPr lang="zh-TW" altLang="en-US" dirty="0"/>
          </a:p>
        </p:txBody>
      </p:sp>
      <p:sp>
        <p:nvSpPr>
          <p:cNvPr id="3" name="內容版面配置區 2">
            <a:extLst>
              <a:ext uri="{FF2B5EF4-FFF2-40B4-BE49-F238E27FC236}">
                <a16:creationId xmlns:a16="http://schemas.microsoft.com/office/drawing/2014/main" id="{0DD57B48-E419-4227-9FC9-073FC2262DF5}"/>
              </a:ext>
            </a:extLst>
          </p:cNvPr>
          <p:cNvSpPr>
            <a:spLocks noGrp="1"/>
          </p:cNvSpPr>
          <p:nvPr>
            <p:ph idx="1"/>
          </p:nvPr>
        </p:nvSpPr>
        <p:spPr/>
        <p:txBody>
          <a:bodyPr>
            <a:normAutofit/>
          </a:bodyPr>
          <a:lstStyle/>
          <a:p>
            <a:pPr lvl="1" algn="just"/>
            <a:endParaRPr lang="en-US" altLang="zh-TW" dirty="0"/>
          </a:p>
          <a:p>
            <a:pPr lvl="2" algn="just"/>
            <a:endParaRPr lang="en-US" altLang="zh-TW" dirty="0"/>
          </a:p>
        </p:txBody>
      </p:sp>
      <p:sp>
        <p:nvSpPr>
          <p:cNvPr id="4" name="投影片編號版面配置區 3">
            <a:extLst>
              <a:ext uri="{FF2B5EF4-FFF2-40B4-BE49-F238E27FC236}">
                <a16:creationId xmlns:a16="http://schemas.microsoft.com/office/drawing/2014/main" id="{39547473-369D-49E5-A337-D1C86E269287}"/>
              </a:ext>
            </a:extLst>
          </p:cNvPr>
          <p:cNvSpPr>
            <a:spLocks noGrp="1"/>
          </p:cNvSpPr>
          <p:nvPr>
            <p:ph type="sldNum" sz="quarter" idx="12"/>
          </p:nvPr>
        </p:nvSpPr>
        <p:spPr/>
        <p:txBody>
          <a:bodyPr/>
          <a:lstStyle/>
          <a:p>
            <a:fld id="{8C04AE96-B1B9-4ED2-B3ED-30B2680CEC7B}" type="slidenum">
              <a:rPr lang="zh-TW" altLang="en-US" smtClean="0"/>
              <a:pPr/>
              <a:t>13</a:t>
            </a:fld>
            <a:endParaRPr lang="zh-TW" altLang="en-US"/>
          </a:p>
        </p:txBody>
      </p:sp>
      <p:sp>
        <p:nvSpPr>
          <p:cNvPr id="6" name="內容版面配置區 2">
            <a:extLst>
              <a:ext uri="{FF2B5EF4-FFF2-40B4-BE49-F238E27FC236}">
                <a16:creationId xmlns:a16="http://schemas.microsoft.com/office/drawing/2014/main" id="{BFCADAA9-521A-4FBA-8941-2ED0D242A6B7}"/>
              </a:ext>
            </a:extLst>
          </p:cNvPr>
          <p:cNvSpPr txBox="1">
            <a:spLocks/>
          </p:cNvSpPr>
          <p:nvPr/>
        </p:nvSpPr>
        <p:spPr>
          <a:xfrm>
            <a:off x="990600" y="1640732"/>
            <a:ext cx="10515600" cy="46886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gn="just">
              <a:spcBef>
                <a:spcPts val="600"/>
              </a:spcBef>
            </a:pPr>
            <a:r>
              <a:rPr lang="en-US" altLang="zh-TW" dirty="0"/>
              <a:t>3. Finally, the </a:t>
            </a:r>
            <a:r>
              <a:rPr lang="en-US" altLang="zh-TW" dirty="0">
                <a:solidFill>
                  <a:srgbClr val="0070C0"/>
                </a:solidFill>
              </a:rPr>
              <a:t>resulting data is signed by the oracle owner</a:t>
            </a:r>
            <a:r>
              <a:rPr lang="en-US" altLang="zh-TW" dirty="0"/>
              <a:t>, attesting to the validity of the data at a given time, and </a:t>
            </a:r>
            <a:r>
              <a:rPr lang="en-US" altLang="zh-TW" dirty="0">
                <a:solidFill>
                  <a:srgbClr val="0000FF"/>
                </a:solidFill>
              </a:rPr>
              <a:t>delivered in a transaction</a:t>
            </a:r>
            <a:r>
              <a:rPr lang="en-US" altLang="zh-TW" dirty="0"/>
              <a:t> to the decentralized application that made the request — either directly or via the oracle contract.</a:t>
            </a:r>
          </a:p>
          <a:p>
            <a:pPr lvl="1" algn="just">
              <a:spcBef>
                <a:spcPts val="600"/>
              </a:spcBef>
            </a:pPr>
            <a:r>
              <a:rPr lang="en-US" altLang="zh-TW" dirty="0"/>
              <a:t>Depending on the scheduling parameters, the oracle may broadcast further transactions updating the data at regular intervals (e.g., end-of-day pricing information).</a:t>
            </a:r>
          </a:p>
        </p:txBody>
      </p:sp>
      <p:pic>
        <p:nvPicPr>
          <p:cNvPr id="7" name="圖片 6">
            <a:extLst>
              <a:ext uri="{FF2B5EF4-FFF2-40B4-BE49-F238E27FC236}">
                <a16:creationId xmlns:a16="http://schemas.microsoft.com/office/drawing/2014/main" id="{86BC9D52-749D-453D-999A-FBE33F303129}"/>
              </a:ext>
            </a:extLst>
          </p:cNvPr>
          <p:cNvPicPr>
            <a:picLocks noChangeAspect="1"/>
          </p:cNvPicPr>
          <p:nvPr/>
        </p:nvPicPr>
        <p:blipFill rotWithShape="1">
          <a:blip r:embed="rId2">
            <a:extLst>
              <a:ext uri="{28A0092B-C50C-407E-A947-70E740481C1C}">
                <a14:useLocalDpi xmlns:a14="http://schemas.microsoft.com/office/drawing/2010/main" val="0"/>
              </a:ext>
            </a:extLst>
          </a:blip>
          <a:srcRect t="5635" b="4194"/>
          <a:stretch/>
        </p:blipFill>
        <p:spPr>
          <a:xfrm>
            <a:off x="4059261" y="3925864"/>
            <a:ext cx="5605946" cy="2567011"/>
          </a:xfrm>
          <a:prstGeom prst="rect">
            <a:avLst/>
          </a:prstGeom>
        </p:spPr>
      </p:pic>
    </p:spTree>
    <p:extLst>
      <p:ext uri="{BB962C8B-B14F-4D97-AF65-F5344CB8AC3E}">
        <p14:creationId xmlns:p14="http://schemas.microsoft.com/office/powerpoint/2010/main" val="39283961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AD13BAB-55A2-4001-BD64-C49851858D18}"/>
              </a:ext>
            </a:extLst>
          </p:cNvPr>
          <p:cNvSpPr>
            <a:spLocks noGrp="1"/>
          </p:cNvSpPr>
          <p:nvPr>
            <p:ph type="title"/>
          </p:nvPr>
        </p:nvSpPr>
        <p:spPr/>
        <p:txBody>
          <a:bodyPr/>
          <a:lstStyle/>
          <a:p>
            <a:r>
              <a:rPr lang="en-US" altLang="zh-TW" dirty="0"/>
              <a:t>Data Authentication (1/2)</a:t>
            </a:r>
            <a:endParaRPr lang="zh-TW" altLang="en-US" dirty="0"/>
          </a:p>
        </p:txBody>
      </p:sp>
      <p:sp>
        <p:nvSpPr>
          <p:cNvPr id="3" name="內容版面配置區 2">
            <a:extLst>
              <a:ext uri="{FF2B5EF4-FFF2-40B4-BE49-F238E27FC236}">
                <a16:creationId xmlns:a16="http://schemas.microsoft.com/office/drawing/2014/main" id="{D04EF327-C1C7-4CA1-BADA-687D8EDCC0C8}"/>
              </a:ext>
            </a:extLst>
          </p:cNvPr>
          <p:cNvSpPr>
            <a:spLocks noGrp="1"/>
          </p:cNvSpPr>
          <p:nvPr>
            <p:ph idx="1"/>
          </p:nvPr>
        </p:nvSpPr>
        <p:spPr>
          <a:xfrm>
            <a:off x="838200" y="1488332"/>
            <a:ext cx="10515600" cy="4688631"/>
          </a:xfrm>
        </p:spPr>
        <p:txBody>
          <a:bodyPr>
            <a:normAutofit/>
          </a:bodyPr>
          <a:lstStyle/>
          <a:p>
            <a:pPr algn="just">
              <a:spcBef>
                <a:spcPts val="600"/>
              </a:spcBef>
            </a:pPr>
            <a:r>
              <a:rPr lang="en-US" altLang="zh-TW" dirty="0"/>
              <a:t>Assume that the source of data being queried by a </a:t>
            </a:r>
            <a:r>
              <a:rPr lang="en-US" altLang="zh-TW" dirty="0" err="1"/>
              <a:t>DApp</a:t>
            </a:r>
            <a:r>
              <a:rPr lang="en-US" altLang="zh-TW" dirty="0"/>
              <a:t> is both authoritative and trustworthy (not insignificant assumption)</a:t>
            </a:r>
          </a:p>
          <a:p>
            <a:pPr algn="just">
              <a:spcBef>
                <a:spcPts val="1200"/>
              </a:spcBef>
            </a:pPr>
            <a:r>
              <a:rPr lang="en-US" altLang="zh-TW" dirty="0"/>
              <a:t>Given that the oracle and the request–response mechanism may be operated by distinct entities, how are we able trust this mechanism?</a:t>
            </a:r>
          </a:p>
          <a:p>
            <a:pPr lvl="1" algn="just">
              <a:spcBef>
                <a:spcPts val="1200"/>
              </a:spcBef>
            </a:pPr>
            <a:r>
              <a:rPr lang="en-US" altLang="zh-TW" dirty="0"/>
              <a:t>There is a distinct possibility that data may be tampered with </a:t>
            </a:r>
            <a:r>
              <a:rPr lang="en-US" altLang="zh-TW" dirty="0">
                <a:solidFill>
                  <a:srgbClr val="0000FF"/>
                </a:solidFill>
                <a:effectLst>
                  <a:outerShdw blurRad="38100" dist="38100" dir="2700000" algn="tl">
                    <a:srgbClr val="000000">
                      <a:alpha val="43137"/>
                    </a:srgbClr>
                  </a:outerShdw>
                </a:effectLst>
              </a:rPr>
              <a:t>in transit</a:t>
            </a:r>
            <a:r>
              <a:rPr lang="en-US" altLang="zh-TW" dirty="0"/>
              <a:t>, so it is critical that off-chain methods are able to attest to the returned data’s integrity. </a:t>
            </a:r>
          </a:p>
          <a:p>
            <a:pPr lvl="1" algn="just">
              <a:spcBef>
                <a:spcPts val="1200"/>
              </a:spcBef>
            </a:pPr>
            <a:r>
              <a:rPr lang="en-US" altLang="zh-TW" dirty="0"/>
              <a:t>Two common approaches to data authentication are </a:t>
            </a:r>
            <a:r>
              <a:rPr lang="en-US" altLang="zh-TW" dirty="0">
                <a:solidFill>
                  <a:srgbClr val="0070C0"/>
                </a:solidFill>
              </a:rPr>
              <a:t>authenticity proofs </a:t>
            </a:r>
            <a:r>
              <a:rPr lang="en-US" altLang="zh-TW" dirty="0"/>
              <a:t>and </a:t>
            </a:r>
            <a:r>
              <a:rPr lang="en-US" altLang="zh-TW" dirty="0">
                <a:solidFill>
                  <a:srgbClr val="0070C0"/>
                </a:solidFill>
              </a:rPr>
              <a:t>trusted execution environments </a:t>
            </a:r>
            <a:r>
              <a:rPr lang="en-US" altLang="zh-TW" dirty="0"/>
              <a:t>(</a:t>
            </a:r>
            <a:r>
              <a:rPr lang="en-US" altLang="zh-TW" dirty="0">
                <a:solidFill>
                  <a:srgbClr val="0070C0"/>
                </a:solidFill>
              </a:rPr>
              <a:t>TEEs</a:t>
            </a:r>
            <a:r>
              <a:rPr lang="en-US" altLang="zh-TW" dirty="0"/>
              <a:t>).</a:t>
            </a:r>
          </a:p>
        </p:txBody>
      </p:sp>
      <p:sp>
        <p:nvSpPr>
          <p:cNvPr id="4" name="投影片編號版面配置區 3">
            <a:extLst>
              <a:ext uri="{FF2B5EF4-FFF2-40B4-BE49-F238E27FC236}">
                <a16:creationId xmlns:a16="http://schemas.microsoft.com/office/drawing/2014/main" id="{3C05D047-7FBD-41A3-92E1-0CE02D36AF46}"/>
              </a:ext>
            </a:extLst>
          </p:cNvPr>
          <p:cNvSpPr>
            <a:spLocks noGrp="1"/>
          </p:cNvSpPr>
          <p:nvPr>
            <p:ph type="sldNum" sz="quarter" idx="12"/>
          </p:nvPr>
        </p:nvSpPr>
        <p:spPr/>
        <p:txBody>
          <a:bodyPr/>
          <a:lstStyle/>
          <a:p>
            <a:fld id="{8C04AE96-B1B9-4ED2-B3ED-30B2680CEC7B}" type="slidenum">
              <a:rPr lang="zh-TW" altLang="en-US" smtClean="0"/>
              <a:pPr/>
              <a:t>14</a:t>
            </a:fld>
            <a:endParaRPr lang="zh-TW" altLang="en-US"/>
          </a:p>
        </p:txBody>
      </p:sp>
    </p:spTree>
    <p:extLst>
      <p:ext uri="{BB962C8B-B14F-4D97-AF65-F5344CB8AC3E}">
        <p14:creationId xmlns:p14="http://schemas.microsoft.com/office/powerpoint/2010/main" val="26332566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B8EDB13-1B7E-436A-98A6-613A3BAA0C2D}"/>
              </a:ext>
            </a:extLst>
          </p:cNvPr>
          <p:cNvSpPr>
            <a:spLocks noGrp="1"/>
          </p:cNvSpPr>
          <p:nvPr>
            <p:ph type="title"/>
          </p:nvPr>
        </p:nvSpPr>
        <p:spPr/>
        <p:txBody>
          <a:bodyPr/>
          <a:lstStyle/>
          <a:p>
            <a:r>
              <a:rPr lang="en-US" altLang="zh-TW" dirty="0"/>
              <a:t>Data Authentication (2/2)</a:t>
            </a:r>
            <a:endParaRPr lang="zh-TW" altLang="en-US" dirty="0"/>
          </a:p>
        </p:txBody>
      </p:sp>
      <p:sp>
        <p:nvSpPr>
          <p:cNvPr id="3" name="內容版面配置區 2">
            <a:extLst>
              <a:ext uri="{FF2B5EF4-FFF2-40B4-BE49-F238E27FC236}">
                <a16:creationId xmlns:a16="http://schemas.microsoft.com/office/drawing/2014/main" id="{6CFFE201-693C-4A20-9E9B-7D752D82B671}"/>
              </a:ext>
            </a:extLst>
          </p:cNvPr>
          <p:cNvSpPr>
            <a:spLocks noGrp="1"/>
          </p:cNvSpPr>
          <p:nvPr>
            <p:ph idx="1"/>
          </p:nvPr>
        </p:nvSpPr>
        <p:spPr/>
        <p:txBody>
          <a:bodyPr>
            <a:normAutofit/>
          </a:bodyPr>
          <a:lstStyle/>
          <a:p>
            <a:pPr>
              <a:spcBef>
                <a:spcPts val="600"/>
              </a:spcBef>
            </a:pPr>
            <a:r>
              <a:rPr lang="en-US" altLang="zh-TW" dirty="0"/>
              <a:t>Authenticity proofs</a:t>
            </a:r>
          </a:p>
          <a:p>
            <a:pPr lvl="1" algn="just">
              <a:spcBef>
                <a:spcPts val="600"/>
              </a:spcBef>
            </a:pPr>
            <a:r>
              <a:rPr lang="en-US" altLang="zh-TW" dirty="0"/>
              <a:t>Cryptographic guarantees that data has not been tampered with. Based on a variety of attestation techniques (e.g., digitally signed proofs), they effectively shift the trust from the data carrier to the </a:t>
            </a:r>
            <a:r>
              <a:rPr lang="en-US" altLang="zh-TW" dirty="0" err="1"/>
              <a:t>attestor</a:t>
            </a:r>
            <a:r>
              <a:rPr lang="en-US" altLang="zh-TW" dirty="0"/>
              <a:t> (i.e., the provider of the attestation).</a:t>
            </a:r>
          </a:p>
          <a:p>
            <a:pPr lvl="1" algn="just">
              <a:spcBef>
                <a:spcPts val="600"/>
              </a:spcBef>
            </a:pPr>
            <a:r>
              <a:rPr lang="en-US" altLang="zh-TW" dirty="0"/>
              <a:t>By verifying the authenticity proof on-chain, smart contracts are able to verify the integrity of the data before operating upon it.</a:t>
            </a:r>
          </a:p>
          <a:p>
            <a:pPr lvl="1" algn="just">
              <a:spcBef>
                <a:spcPts val="600"/>
              </a:spcBef>
            </a:pPr>
            <a:r>
              <a:rPr lang="en-US" altLang="zh-TW" dirty="0" err="1"/>
              <a:t>Oraclize</a:t>
            </a:r>
            <a:r>
              <a:rPr lang="en-US" altLang="zh-TW" dirty="0"/>
              <a:t> (now Provable) is an example of an oracle service leveraging a variety of authenticity proofs. </a:t>
            </a:r>
            <a:endParaRPr lang="zh-TW" altLang="en-US" dirty="0"/>
          </a:p>
          <a:p>
            <a:pPr>
              <a:spcBef>
                <a:spcPts val="1200"/>
              </a:spcBef>
            </a:pPr>
            <a:r>
              <a:rPr lang="en-US" altLang="zh-TW" dirty="0"/>
              <a:t>TEE (Trusted Execution Environments) approach</a:t>
            </a:r>
          </a:p>
          <a:p>
            <a:pPr lvl="1">
              <a:spcBef>
                <a:spcPts val="600"/>
              </a:spcBef>
            </a:pPr>
            <a:r>
              <a:rPr lang="en-US" altLang="zh-TW" dirty="0"/>
              <a:t>Utilizing hardware-based secure enclaves to ensure data integrity.</a:t>
            </a:r>
            <a:endParaRPr lang="zh-TW" altLang="en-US" dirty="0"/>
          </a:p>
        </p:txBody>
      </p:sp>
      <p:sp>
        <p:nvSpPr>
          <p:cNvPr id="4" name="投影片編號版面配置區 3">
            <a:extLst>
              <a:ext uri="{FF2B5EF4-FFF2-40B4-BE49-F238E27FC236}">
                <a16:creationId xmlns:a16="http://schemas.microsoft.com/office/drawing/2014/main" id="{46091271-555A-44A8-BFE6-318F2D39C24C}"/>
              </a:ext>
            </a:extLst>
          </p:cNvPr>
          <p:cNvSpPr>
            <a:spLocks noGrp="1"/>
          </p:cNvSpPr>
          <p:nvPr>
            <p:ph type="sldNum" sz="quarter" idx="12"/>
          </p:nvPr>
        </p:nvSpPr>
        <p:spPr/>
        <p:txBody>
          <a:bodyPr/>
          <a:lstStyle/>
          <a:p>
            <a:fld id="{8C04AE96-B1B9-4ED2-B3ED-30B2680CEC7B}" type="slidenum">
              <a:rPr lang="zh-TW" altLang="en-US" smtClean="0"/>
              <a:pPr/>
              <a:t>15</a:t>
            </a:fld>
            <a:endParaRPr lang="zh-TW" altLang="en-US"/>
          </a:p>
        </p:txBody>
      </p:sp>
    </p:spTree>
    <p:extLst>
      <p:ext uri="{BB962C8B-B14F-4D97-AF65-F5344CB8AC3E}">
        <p14:creationId xmlns:p14="http://schemas.microsoft.com/office/powerpoint/2010/main" val="25088838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49BB7D3-55B3-427F-A15D-0234DF5479EA}"/>
              </a:ext>
            </a:extLst>
          </p:cNvPr>
          <p:cNvSpPr>
            <a:spLocks noGrp="1"/>
          </p:cNvSpPr>
          <p:nvPr>
            <p:ph type="title"/>
          </p:nvPr>
        </p:nvSpPr>
        <p:spPr/>
        <p:txBody>
          <a:bodyPr/>
          <a:lstStyle/>
          <a:p>
            <a:r>
              <a:rPr lang="en-US" altLang="zh-TW" dirty="0"/>
              <a:t>Top Decentralized Oracles</a:t>
            </a:r>
            <a:endParaRPr lang="zh-TW" altLang="en-US" dirty="0"/>
          </a:p>
        </p:txBody>
      </p:sp>
      <p:sp>
        <p:nvSpPr>
          <p:cNvPr id="3" name="內容版面配置區 2">
            <a:extLst>
              <a:ext uri="{FF2B5EF4-FFF2-40B4-BE49-F238E27FC236}">
                <a16:creationId xmlns:a16="http://schemas.microsoft.com/office/drawing/2014/main" id="{F4393D7D-97A2-4789-BA5F-BCB2EEBACBDA}"/>
              </a:ext>
            </a:extLst>
          </p:cNvPr>
          <p:cNvSpPr>
            <a:spLocks noGrp="1"/>
          </p:cNvSpPr>
          <p:nvPr>
            <p:ph idx="1"/>
          </p:nvPr>
        </p:nvSpPr>
        <p:spPr>
          <a:xfrm>
            <a:off x="838200" y="1488332"/>
            <a:ext cx="10515600" cy="4688631"/>
          </a:xfrm>
        </p:spPr>
        <p:txBody>
          <a:bodyPr/>
          <a:lstStyle/>
          <a:p>
            <a:r>
              <a:rPr lang="en-US" altLang="zh-TW" sz="2600" dirty="0">
                <a:hlinkClick r:id="rId2"/>
              </a:rPr>
              <a:t>https://medium.com/stakin/the-top-decentralized-oracles-169b94dfbb83</a:t>
            </a:r>
            <a:endParaRPr lang="en-US" altLang="zh-TW" sz="2600" dirty="0"/>
          </a:p>
          <a:p>
            <a:pPr>
              <a:spcBef>
                <a:spcPts val="2400"/>
              </a:spcBef>
            </a:pPr>
            <a:r>
              <a:rPr lang="en-US" altLang="zh-TW" dirty="0">
                <a:solidFill>
                  <a:srgbClr val="FF0000"/>
                </a:solidFill>
              </a:rPr>
              <a:t>Chainlink</a:t>
            </a:r>
          </a:p>
          <a:p>
            <a:pPr>
              <a:spcBef>
                <a:spcPts val="2400"/>
              </a:spcBef>
            </a:pPr>
            <a:r>
              <a:rPr lang="en-US" altLang="zh-TW" dirty="0" err="1"/>
              <a:t>Witnet</a:t>
            </a:r>
            <a:endParaRPr lang="en-US" altLang="zh-TW" dirty="0"/>
          </a:p>
          <a:p>
            <a:pPr>
              <a:spcBef>
                <a:spcPts val="2400"/>
              </a:spcBef>
            </a:pPr>
            <a:r>
              <a:rPr lang="en-US" altLang="zh-TW" dirty="0"/>
              <a:t>Provable (P.490 Example 11-1 and 11-2 using </a:t>
            </a:r>
            <a:r>
              <a:rPr lang="en-US" altLang="zh-TW" dirty="0" err="1"/>
              <a:t>Oraclize</a:t>
            </a:r>
            <a:r>
              <a:rPr lang="en-US" altLang="zh-TW" dirty="0"/>
              <a:t>)</a:t>
            </a:r>
          </a:p>
          <a:p>
            <a:pPr>
              <a:spcBef>
                <a:spcPts val="2400"/>
              </a:spcBef>
            </a:pPr>
            <a:r>
              <a:rPr lang="en-US" altLang="zh-TW" dirty="0"/>
              <a:t>The Band Protocol</a:t>
            </a:r>
          </a:p>
          <a:p>
            <a:pPr>
              <a:spcBef>
                <a:spcPts val="2400"/>
              </a:spcBef>
            </a:pPr>
            <a:r>
              <a:rPr lang="en-US" altLang="zh-TW" dirty="0"/>
              <a:t>Decentralized Information Asset (DIA)</a:t>
            </a:r>
          </a:p>
          <a:p>
            <a:pPr>
              <a:spcBef>
                <a:spcPts val="2400"/>
              </a:spcBef>
            </a:pPr>
            <a:r>
              <a:rPr lang="en-US" altLang="zh-TW" dirty="0"/>
              <a:t>API3</a:t>
            </a:r>
          </a:p>
        </p:txBody>
      </p:sp>
      <p:sp>
        <p:nvSpPr>
          <p:cNvPr id="4" name="投影片編號版面配置區 3">
            <a:extLst>
              <a:ext uri="{FF2B5EF4-FFF2-40B4-BE49-F238E27FC236}">
                <a16:creationId xmlns:a16="http://schemas.microsoft.com/office/drawing/2014/main" id="{64EC1B37-8689-4539-9BEE-8C15FA35DB99}"/>
              </a:ext>
            </a:extLst>
          </p:cNvPr>
          <p:cNvSpPr>
            <a:spLocks noGrp="1"/>
          </p:cNvSpPr>
          <p:nvPr>
            <p:ph type="sldNum" sz="quarter" idx="12"/>
          </p:nvPr>
        </p:nvSpPr>
        <p:spPr/>
        <p:txBody>
          <a:bodyPr/>
          <a:lstStyle/>
          <a:p>
            <a:fld id="{8C04AE96-B1B9-4ED2-B3ED-30B2680CEC7B}" type="slidenum">
              <a:rPr lang="zh-TW" altLang="en-US" smtClean="0"/>
              <a:pPr/>
              <a:t>16</a:t>
            </a:fld>
            <a:endParaRPr lang="zh-TW" altLang="en-US"/>
          </a:p>
        </p:txBody>
      </p:sp>
      <p:pic>
        <p:nvPicPr>
          <p:cNvPr id="6" name="圖片 5">
            <a:extLst>
              <a:ext uri="{FF2B5EF4-FFF2-40B4-BE49-F238E27FC236}">
                <a16:creationId xmlns:a16="http://schemas.microsoft.com/office/drawing/2014/main" id="{AFCD939B-187B-40C9-94A2-9443EA564FDA}"/>
              </a:ext>
            </a:extLst>
          </p:cNvPr>
          <p:cNvPicPr>
            <a:picLocks noChangeAspect="1"/>
          </p:cNvPicPr>
          <p:nvPr/>
        </p:nvPicPr>
        <p:blipFill>
          <a:blip r:embed="rId3"/>
          <a:stretch>
            <a:fillRect/>
          </a:stretch>
        </p:blipFill>
        <p:spPr>
          <a:xfrm>
            <a:off x="9498986" y="3156568"/>
            <a:ext cx="1906306" cy="1539377"/>
          </a:xfrm>
          <a:prstGeom prst="rect">
            <a:avLst/>
          </a:prstGeom>
        </p:spPr>
      </p:pic>
      <p:pic>
        <p:nvPicPr>
          <p:cNvPr id="10" name="圖片 9">
            <a:extLst>
              <a:ext uri="{FF2B5EF4-FFF2-40B4-BE49-F238E27FC236}">
                <a16:creationId xmlns:a16="http://schemas.microsoft.com/office/drawing/2014/main" id="{3E91C518-157E-4866-ACEA-DFD7899E1B0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69357" y="1939591"/>
            <a:ext cx="1177968" cy="1370520"/>
          </a:xfrm>
          <a:prstGeom prst="rect">
            <a:avLst/>
          </a:prstGeom>
        </p:spPr>
      </p:pic>
      <p:pic>
        <p:nvPicPr>
          <p:cNvPr id="1026" name="Picture 2" descr="biz/ - Business &amp; Finance">
            <a:extLst>
              <a:ext uri="{FF2B5EF4-FFF2-40B4-BE49-F238E27FC236}">
                <a16:creationId xmlns:a16="http://schemas.microsoft.com/office/drawing/2014/main" id="{5B00584D-87E9-4C53-B1D2-41EF9F94FFFD}"/>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6056" t="22999" r="5959" b="19161"/>
          <a:stretch/>
        </p:blipFill>
        <p:spPr bwMode="auto">
          <a:xfrm>
            <a:off x="5800197" y="2738166"/>
            <a:ext cx="2522120" cy="690834"/>
          </a:xfrm>
          <a:prstGeom prst="rect">
            <a:avLst/>
          </a:prstGeom>
          <a:noFill/>
          <a:extLst>
            <a:ext uri="{909E8E84-426E-40DD-AFC4-6F175D3DCCD1}">
              <a14:hiddenFill xmlns:a14="http://schemas.microsoft.com/office/drawing/2010/main">
                <a:solidFill>
                  <a:srgbClr val="FFFFFF"/>
                </a:solidFill>
              </a14:hiddenFill>
            </a:ext>
          </a:extLst>
        </p:spPr>
      </p:pic>
      <p:pic>
        <p:nvPicPr>
          <p:cNvPr id="17" name="圖片 16">
            <a:extLst>
              <a:ext uri="{FF2B5EF4-FFF2-40B4-BE49-F238E27FC236}">
                <a16:creationId xmlns:a16="http://schemas.microsoft.com/office/drawing/2014/main" id="{8A201F9E-B808-469A-938B-2D882956476E}"/>
              </a:ext>
            </a:extLst>
          </p:cNvPr>
          <p:cNvPicPr>
            <a:picLocks noChangeAspect="1"/>
          </p:cNvPicPr>
          <p:nvPr/>
        </p:nvPicPr>
        <p:blipFill>
          <a:blip r:embed="rId6"/>
          <a:stretch>
            <a:fillRect/>
          </a:stretch>
        </p:blipFill>
        <p:spPr>
          <a:xfrm>
            <a:off x="5904277" y="4103170"/>
            <a:ext cx="2989654" cy="592776"/>
          </a:xfrm>
          <a:prstGeom prst="rect">
            <a:avLst/>
          </a:prstGeom>
        </p:spPr>
      </p:pic>
      <p:pic>
        <p:nvPicPr>
          <p:cNvPr id="1028" name="Picture 4" descr="Decentralized Information Asset Wiki &amp; Review">
            <a:extLst>
              <a:ext uri="{FF2B5EF4-FFF2-40B4-BE49-F238E27FC236}">
                <a16:creationId xmlns:a16="http://schemas.microsoft.com/office/drawing/2014/main" id="{0EF020C1-FB69-467F-AABD-E2B9989659E8}"/>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17088" t="18798" r="16815" b="20824"/>
          <a:stretch/>
        </p:blipFill>
        <p:spPr bwMode="auto">
          <a:xfrm>
            <a:off x="7313361" y="5137207"/>
            <a:ext cx="1580570" cy="721895"/>
          </a:xfrm>
          <a:prstGeom prst="rect">
            <a:avLst/>
          </a:prstGeom>
          <a:noFill/>
          <a:extLst>
            <a:ext uri="{909E8E84-426E-40DD-AFC4-6F175D3DCCD1}">
              <a14:hiddenFill xmlns:a14="http://schemas.microsoft.com/office/drawing/2010/main">
                <a:solidFill>
                  <a:srgbClr val="FFFFFF"/>
                </a:solidFill>
              </a14:hiddenFill>
            </a:ext>
          </a:extLst>
        </p:spPr>
      </p:pic>
      <p:pic>
        <p:nvPicPr>
          <p:cNvPr id="20" name="圖片 19">
            <a:extLst>
              <a:ext uri="{FF2B5EF4-FFF2-40B4-BE49-F238E27FC236}">
                <a16:creationId xmlns:a16="http://schemas.microsoft.com/office/drawing/2014/main" id="{6ADF16A2-B92E-43CB-AC8A-6E848CE8841A}"/>
              </a:ext>
            </a:extLst>
          </p:cNvPr>
          <p:cNvPicPr>
            <a:picLocks noChangeAspect="1"/>
          </p:cNvPicPr>
          <p:nvPr/>
        </p:nvPicPr>
        <p:blipFill>
          <a:blip r:embed="rId8"/>
          <a:stretch>
            <a:fillRect/>
          </a:stretch>
        </p:blipFill>
        <p:spPr>
          <a:xfrm>
            <a:off x="3338196" y="5562071"/>
            <a:ext cx="2200688" cy="721896"/>
          </a:xfrm>
          <a:prstGeom prst="rect">
            <a:avLst/>
          </a:prstGeom>
        </p:spPr>
      </p:pic>
    </p:spTree>
    <p:extLst>
      <p:ext uri="{BB962C8B-B14F-4D97-AF65-F5344CB8AC3E}">
        <p14:creationId xmlns:p14="http://schemas.microsoft.com/office/powerpoint/2010/main" val="28481110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020228D-624C-43D1-8DF3-9929033A34D1}"/>
              </a:ext>
            </a:extLst>
          </p:cNvPr>
          <p:cNvSpPr>
            <a:spLocks noGrp="1"/>
          </p:cNvSpPr>
          <p:nvPr>
            <p:ph type="title"/>
          </p:nvPr>
        </p:nvSpPr>
        <p:spPr/>
        <p:txBody>
          <a:bodyPr/>
          <a:lstStyle/>
          <a:p>
            <a:r>
              <a:rPr lang="en-US" altLang="zh-TW" dirty="0">
                <a:solidFill>
                  <a:srgbClr val="0070C0"/>
                </a:solidFill>
              </a:rPr>
              <a:t>Introduction to Chainlink </a:t>
            </a:r>
            <a:r>
              <a:rPr lang="en-US" altLang="zh-TW" dirty="0"/>
              <a:t>(1/3)</a:t>
            </a:r>
            <a:endParaRPr lang="zh-TW" altLang="en-US" dirty="0"/>
          </a:p>
        </p:txBody>
      </p:sp>
      <p:sp>
        <p:nvSpPr>
          <p:cNvPr id="3" name="內容版面配置區 2">
            <a:extLst>
              <a:ext uri="{FF2B5EF4-FFF2-40B4-BE49-F238E27FC236}">
                <a16:creationId xmlns:a16="http://schemas.microsoft.com/office/drawing/2014/main" id="{368E417C-C24F-409A-A69F-74C7A9958038}"/>
              </a:ext>
            </a:extLst>
          </p:cNvPr>
          <p:cNvSpPr>
            <a:spLocks noGrp="1"/>
          </p:cNvSpPr>
          <p:nvPr>
            <p:ph idx="1"/>
          </p:nvPr>
        </p:nvSpPr>
        <p:spPr/>
        <p:txBody>
          <a:bodyPr>
            <a:normAutofit/>
          </a:bodyPr>
          <a:lstStyle/>
          <a:p>
            <a:r>
              <a:rPr lang="en-US" altLang="zh-TW" sz="2400" dirty="0">
                <a:hlinkClick r:id="rId2"/>
              </a:rPr>
              <a:t>https://www.gemini.com/cryptopedia/what-is-chainlink-and-how-does-it-work</a:t>
            </a:r>
            <a:endParaRPr lang="en-US" altLang="zh-TW" sz="2400" dirty="0"/>
          </a:p>
          <a:p>
            <a:pPr algn="just"/>
            <a:r>
              <a:rPr lang="en-US" altLang="zh-TW" dirty="0"/>
              <a:t>Chainlink is a decentralized network of nodes that provide data and information from off-blockchain sources to on-blockchain smart contracts via oracles.</a:t>
            </a:r>
          </a:p>
          <a:p>
            <a:pPr algn="just"/>
            <a:r>
              <a:rPr lang="en-US" altLang="zh-TW" dirty="0"/>
              <a:t>The process starts on a smart-contract-enabled blockchain when a smart contract requires data. That smart contract (Requesting Contract) puts out a request for information.</a:t>
            </a:r>
          </a:p>
          <a:p>
            <a:pPr algn="just"/>
            <a:r>
              <a:rPr lang="en-US" altLang="zh-TW" dirty="0"/>
              <a:t>The Chainlink protocol registers this request as an ‘event’ and in turn creates a corresponding smart contract (</a:t>
            </a:r>
            <a:r>
              <a:rPr lang="en-US" altLang="zh-TW" dirty="0">
                <a:solidFill>
                  <a:srgbClr val="0000FF"/>
                </a:solidFill>
              </a:rPr>
              <a:t>Chainlink Service Level Agreement (SLA) Contract</a:t>
            </a:r>
            <a:r>
              <a:rPr lang="en-US" altLang="zh-TW" dirty="0"/>
              <a:t>), also on the blockchain, to get this off-chain data. </a:t>
            </a:r>
            <a:endParaRPr lang="zh-TW" altLang="en-US" dirty="0"/>
          </a:p>
        </p:txBody>
      </p:sp>
      <p:sp>
        <p:nvSpPr>
          <p:cNvPr id="4" name="投影片編號版面配置區 3">
            <a:extLst>
              <a:ext uri="{FF2B5EF4-FFF2-40B4-BE49-F238E27FC236}">
                <a16:creationId xmlns:a16="http://schemas.microsoft.com/office/drawing/2014/main" id="{697AC6D6-C66F-4B63-9A64-EC72D632EAFA}"/>
              </a:ext>
            </a:extLst>
          </p:cNvPr>
          <p:cNvSpPr>
            <a:spLocks noGrp="1"/>
          </p:cNvSpPr>
          <p:nvPr>
            <p:ph type="sldNum" sz="quarter" idx="12"/>
          </p:nvPr>
        </p:nvSpPr>
        <p:spPr/>
        <p:txBody>
          <a:bodyPr/>
          <a:lstStyle/>
          <a:p>
            <a:fld id="{8C04AE96-B1B9-4ED2-B3ED-30B2680CEC7B}" type="slidenum">
              <a:rPr lang="zh-TW" altLang="en-US" smtClean="0"/>
              <a:pPr/>
              <a:t>17</a:t>
            </a:fld>
            <a:endParaRPr lang="zh-TW" altLang="en-US"/>
          </a:p>
        </p:txBody>
      </p:sp>
      <p:sp>
        <p:nvSpPr>
          <p:cNvPr id="5" name="矩形 4">
            <a:extLst>
              <a:ext uri="{FF2B5EF4-FFF2-40B4-BE49-F238E27FC236}">
                <a16:creationId xmlns:a16="http://schemas.microsoft.com/office/drawing/2014/main" id="{6AB7C862-F3E5-4FAF-8A9A-94CD2FAFC510}"/>
              </a:ext>
            </a:extLst>
          </p:cNvPr>
          <p:cNvSpPr/>
          <p:nvPr/>
        </p:nvSpPr>
        <p:spPr>
          <a:xfrm>
            <a:off x="4963868" y="1160605"/>
            <a:ext cx="6094297" cy="400110"/>
          </a:xfrm>
          <a:prstGeom prst="rect">
            <a:avLst/>
          </a:prstGeom>
        </p:spPr>
        <p:txBody>
          <a:bodyPr wrap="square">
            <a:spAutoFit/>
          </a:bodyPr>
          <a:lstStyle/>
          <a:p>
            <a:r>
              <a:rPr lang="en-US" altLang="zh-TW" sz="2000" dirty="0">
                <a:solidFill>
                  <a:schemeClr val="bg1">
                    <a:lumMod val="50000"/>
                  </a:schemeClr>
                </a:solidFill>
              </a:rPr>
              <a:t>(Based on </a:t>
            </a:r>
            <a:r>
              <a:rPr lang="zh-TW" altLang="en-US" sz="2000" dirty="0">
                <a:solidFill>
                  <a:schemeClr val="bg1">
                    <a:lumMod val="50000"/>
                  </a:schemeClr>
                </a:solidFill>
                <a:hlinkClick r:id="rId3">
                  <a:extLst>
                    <a:ext uri="{A12FA001-AC4F-418D-AE19-62706E023703}">
                      <ahyp:hlinkClr xmlns:ahyp="http://schemas.microsoft.com/office/drawing/2018/hyperlinkcolor" val="tx"/>
                    </a:ext>
                  </a:extLst>
                </a:hlinkClick>
              </a:rPr>
              <a:t>https://research.chain.link/whitepaper-v1.pdf</a:t>
            </a:r>
            <a:r>
              <a:rPr lang="en-US" altLang="zh-TW" sz="2000" dirty="0">
                <a:solidFill>
                  <a:schemeClr val="bg1">
                    <a:lumMod val="50000"/>
                  </a:schemeClr>
                </a:solidFill>
              </a:rPr>
              <a:t>)</a:t>
            </a:r>
            <a:endParaRPr lang="zh-TW" altLang="en-US" sz="2000" dirty="0">
              <a:solidFill>
                <a:schemeClr val="bg1">
                  <a:lumMod val="50000"/>
                </a:schemeClr>
              </a:solidFill>
            </a:endParaRPr>
          </a:p>
        </p:txBody>
      </p:sp>
    </p:spTree>
    <p:extLst>
      <p:ext uri="{BB962C8B-B14F-4D97-AF65-F5344CB8AC3E}">
        <p14:creationId xmlns:p14="http://schemas.microsoft.com/office/powerpoint/2010/main" val="38145831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29C2EAD-EF0B-464E-85E3-E4322A19F13F}"/>
              </a:ext>
            </a:extLst>
          </p:cNvPr>
          <p:cNvSpPr>
            <a:spLocks noGrp="1"/>
          </p:cNvSpPr>
          <p:nvPr>
            <p:ph type="title"/>
          </p:nvPr>
        </p:nvSpPr>
        <p:spPr/>
        <p:txBody>
          <a:bodyPr/>
          <a:lstStyle/>
          <a:p>
            <a:r>
              <a:rPr lang="en-US" altLang="zh-TW" dirty="0"/>
              <a:t>Introduction to Chainlink (2/3)</a:t>
            </a:r>
            <a:endParaRPr lang="zh-TW" altLang="en-US" dirty="0"/>
          </a:p>
        </p:txBody>
      </p:sp>
      <p:sp>
        <p:nvSpPr>
          <p:cNvPr id="3" name="內容版面配置區 2">
            <a:extLst>
              <a:ext uri="{FF2B5EF4-FFF2-40B4-BE49-F238E27FC236}">
                <a16:creationId xmlns:a16="http://schemas.microsoft.com/office/drawing/2014/main" id="{AA9C5578-A25B-4A64-9E88-F20987DD57A5}"/>
              </a:ext>
            </a:extLst>
          </p:cNvPr>
          <p:cNvSpPr>
            <a:spLocks noGrp="1"/>
          </p:cNvSpPr>
          <p:nvPr>
            <p:ph idx="1"/>
          </p:nvPr>
        </p:nvSpPr>
        <p:spPr/>
        <p:txBody>
          <a:bodyPr/>
          <a:lstStyle/>
          <a:p>
            <a:pPr algn="just">
              <a:spcBef>
                <a:spcPts val="600"/>
              </a:spcBef>
            </a:pPr>
            <a:r>
              <a:rPr lang="en-US" altLang="zh-TW" dirty="0"/>
              <a:t>The Chainlink SLA Contract generates three sub-contracts: a </a:t>
            </a:r>
            <a:r>
              <a:rPr lang="en-US" altLang="zh-TW" dirty="0">
                <a:solidFill>
                  <a:srgbClr val="0070C0"/>
                </a:solidFill>
              </a:rPr>
              <a:t>Chainlink Reputation Contract</a:t>
            </a:r>
            <a:r>
              <a:rPr lang="en-US" altLang="zh-TW" dirty="0"/>
              <a:t>, a </a:t>
            </a:r>
            <a:r>
              <a:rPr lang="en-US" altLang="zh-TW" dirty="0">
                <a:solidFill>
                  <a:srgbClr val="0000FF"/>
                </a:solidFill>
              </a:rPr>
              <a:t>Chainlink Order-Matching Contract</a:t>
            </a:r>
            <a:r>
              <a:rPr lang="en-US" altLang="zh-TW" dirty="0"/>
              <a:t>, and a </a:t>
            </a:r>
            <a:r>
              <a:rPr lang="en-US" altLang="zh-TW" dirty="0">
                <a:solidFill>
                  <a:srgbClr val="FF0000"/>
                </a:solidFill>
              </a:rPr>
              <a:t>Chainlink Aggregating Contract</a:t>
            </a:r>
            <a:r>
              <a:rPr lang="en-US" altLang="zh-TW" dirty="0"/>
              <a:t>.</a:t>
            </a:r>
          </a:p>
          <a:p>
            <a:pPr lvl="1" algn="just">
              <a:spcBef>
                <a:spcPts val="1200"/>
              </a:spcBef>
            </a:pPr>
            <a:r>
              <a:rPr lang="en-US" altLang="zh-TW" dirty="0"/>
              <a:t>The Chainlink </a:t>
            </a:r>
            <a:r>
              <a:rPr lang="en-US" altLang="zh-TW" dirty="0">
                <a:solidFill>
                  <a:srgbClr val="0070C0"/>
                </a:solidFill>
              </a:rPr>
              <a:t>Reputation Contract </a:t>
            </a:r>
            <a:r>
              <a:rPr lang="en-US" altLang="zh-TW" dirty="0"/>
              <a:t>checks an oracle provider’s track record to verify its authenticity and performance history — then evaluates and discards disreputable or unreliable nodes.</a:t>
            </a:r>
          </a:p>
          <a:p>
            <a:pPr lvl="1" algn="just">
              <a:spcBef>
                <a:spcPts val="1200"/>
              </a:spcBef>
            </a:pPr>
            <a:r>
              <a:rPr lang="en-US" altLang="zh-TW" dirty="0"/>
              <a:t>The Chainlink </a:t>
            </a:r>
            <a:r>
              <a:rPr lang="en-US" altLang="zh-TW" dirty="0">
                <a:solidFill>
                  <a:srgbClr val="0000FF"/>
                </a:solidFill>
              </a:rPr>
              <a:t>Order-Matching Contract </a:t>
            </a:r>
            <a:r>
              <a:rPr lang="en-US" altLang="zh-TW" dirty="0"/>
              <a:t>delivers the Requesting Contract’s request to Chainlink nodes and takes their bids on the request (when the Requesting Contract does not choose a specific set of nodes) — and then selects the right number and type of nodes to fulfill the request.</a:t>
            </a:r>
          </a:p>
          <a:p>
            <a:pPr lvl="1" algn="just">
              <a:spcBef>
                <a:spcPts val="1200"/>
              </a:spcBef>
            </a:pPr>
            <a:r>
              <a:rPr lang="en-US" altLang="zh-TW" dirty="0"/>
              <a:t>The Chainlink </a:t>
            </a:r>
            <a:r>
              <a:rPr lang="en-US" altLang="zh-TW" dirty="0">
                <a:solidFill>
                  <a:srgbClr val="FF0000"/>
                </a:solidFill>
              </a:rPr>
              <a:t>Aggregating Contract </a:t>
            </a:r>
            <a:r>
              <a:rPr lang="en-US" altLang="zh-TW" dirty="0"/>
              <a:t>takes all the data from the chosen oracles and validates and/or reconciles it for an accurate result.</a:t>
            </a:r>
            <a:endParaRPr lang="zh-TW" altLang="en-US" dirty="0"/>
          </a:p>
        </p:txBody>
      </p:sp>
      <p:sp>
        <p:nvSpPr>
          <p:cNvPr id="4" name="投影片編號版面配置區 3">
            <a:extLst>
              <a:ext uri="{FF2B5EF4-FFF2-40B4-BE49-F238E27FC236}">
                <a16:creationId xmlns:a16="http://schemas.microsoft.com/office/drawing/2014/main" id="{7CAA883D-6333-4915-BA77-4602685EF7E0}"/>
              </a:ext>
            </a:extLst>
          </p:cNvPr>
          <p:cNvSpPr>
            <a:spLocks noGrp="1"/>
          </p:cNvSpPr>
          <p:nvPr>
            <p:ph type="sldNum" sz="quarter" idx="12"/>
          </p:nvPr>
        </p:nvSpPr>
        <p:spPr/>
        <p:txBody>
          <a:bodyPr/>
          <a:lstStyle/>
          <a:p>
            <a:fld id="{8C04AE96-B1B9-4ED2-B3ED-30B2680CEC7B}" type="slidenum">
              <a:rPr lang="zh-TW" altLang="en-US" smtClean="0"/>
              <a:pPr/>
              <a:t>18</a:t>
            </a:fld>
            <a:endParaRPr lang="zh-TW" altLang="en-US"/>
          </a:p>
        </p:txBody>
      </p:sp>
    </p:spTree>
    <p:extLst>
      <p:ext uri="{BB962C8B-B14F-4D97-AF65-F5344CB8AC3E}">
        <p14:creationId xmlns:p14="http://schemas.microsoft.com/office/powerpoint/2010/main" val="2380926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4C8CF33-D4ED-43C5-8206-490EE953FC80}"/>
              </a:ext>
            </a:extLst>
          </p:cNvPr>
          <p:cNvSpPr>
            <a:spLocks noGrp="1"/>
          </p:cNvSpPr>
          <p:nvPr>
            <p:ph type="title"/>
          </p:nvPr>
        </p:nvSpPr>
        <p:spPr/>
        <p:txBody>
          <a:bodyPr/>
          <a:lstStyle/>
          <a:p>
            <a:r>
              <a:rPr lang="en-US" altLang="zh-TW" dirty="0"/>
              <a:t>Introduction to Chainlink (3/3)</a:t>
            </a:r>
            <a:endParaRPr lang="zh-TW" altLang="en-US" dirty="0"/>
          </a:p>
        </p:txBody>
      </p:sp>
      <p:sp>
        <p:nvSpPr>
          <p:cNvPr id="3" name="內容版面配置區 2">
            <a:extLst>
              <a:ext uri="{FF2B5EF4-FFF2-40B4-BE49-F238E27FC236}">
                <a16:creationId xmlns:a16="http://schemas.microsoft.com/office/drawing/2014/main" id="{77C8B25B-7DB3-40AE-854A-706FD4CEC6E3}"/>
              </a:ext>
            </a:extLst>
          </p:cNvPr>
          <p:cNvSpPr>
            <a:spLocks noGrp="1"/>
          </p:cNvSpPr>
          <p:nvPr>
            <p:ph idx="1"/>
          </p:nvPr>
        </p:nvSpPr>
        <p:spPr/>
        <p:txBody>
          <a:bodyPr/>
          <a:lstStyle/>
          <a:p>
            <a:pPr algn="just"/>
            <a:r>
              <a:rPr lang="en-US" altLang="zh-TW" dirty="0"/>
              <a:t>Requesting Contract holders </a:t>
            </a:r>
            <a:r>
              <a:rPr lang="en-US" altLang="zh-TW" dirty="0">
                <a:solidFill>
                  <a:srgbClr val="FF0000"/>
                </a:solidFill>
              </a:rPr>
              <a:t>use </a:t>
            </a:r>
            <a:r>
              <a:rPr lang="en-US" altLang="zh-TW" dirty="0">
                <a:solidFill>
                  <a:srgbClr val="FF0000"/>
                </a:solidFill>
                <a:effectLst>
                  <a:outerShdw blurRad="38100" dist="38100" dir="2700000" algn="tl">
                    <a:srgbClr val="000000">
                      <a:alpha val="43137"/>
                    </a:srgbClr>
                  </a:outerShdw>
                </a:effectLst>
              </a:rPr>
              <a:t>LINK</a:t>
            </a:r>
            <a:r>
              <a:rPr lang="en-US" altLang="zh-TW" dirty="0">
                <a:solidFill>
                  <a:srgbClr val="FF0000"/>
                </a:solidFill>
              </a:rPr>
              <a:t> to pay Chainlink node operators </a:t>
            </a:r>
            <a:r>
              <a:rPr lang="en-US" altLang="zh-TW" dirty="0"/>
              <a:t>for their work. Prices are set by the Chainlink node operator based on demand for the data they can provide and the current market for that data.</a:t>
            </a:r>
          </a:p>
          <a:p>
            <a:pPr algn="just"/>
            <a:r>
              <a:rPr lang="en-US" altLang="zh-TW" dirty="0"/>
              <a:t>LINK is built on Ethereum in accordance with the </a:t>
            </a:r>
            <a:r>
              <a:rPr lang="en-US" altLang="zh-TW" dirty="0">
                <a:solidFill>
                  <a:srgbClr val="FF0000"/>
                </a:solidFill>
                <a:effectLst>
                  <a:outerShdw blurRad="38100" dist="38100" dir="2700000" algn="tl">
                    <a:srgbClr val="000000">
                      <a:alpha val="43137"/>
                    </a:srgbClr>
                  </a:outerShdw>
                </a:effectLst>
              </a:rPr>
              <a:t>ERC-20</a:t>
            </a:r>
            <a:r>
              <a:rPr lang="en-US" altLang="zh-TW" dirty="0"/>
              <a:t> standard for tokens. It can be bought and sold for fiat currency or other digital currencies.</a:t>
            </a:r>
            <a:endParaRPr lang="zh-TW" altLang="en-US" dirty="0"/>
          </a:p>
        </p:txBody>
      </p:sp>
      <p:sp>
        <p:nvSpPr>
          <p:cNvPr id="4" name="投影片編號版面配置區 3">
            <a:extLst>
              <a:ext uri="{FF2B5EF4-FFF2-40B4-BE49-F238E27FC236}">
                <a16:creationId xmlns:a16="http://schemas.microsoft.com/office/drawing/2014/main" id="{E1BF82CE-411E-4C3A-A50C-C97703B6589E}"/>
              </a:ext>
            </a:extLst>
          </p:cNvPr>
          <p:cNvSpPr>
            <a:spLocks noGrp="1"/>
          </p:cNvSpPr>
          <p:nvPr>
            <p:ph type="sldNum" sz="quarter" idx="12"/>
          </p:nvPr>
        </p:nvSpPr>
        <p:spPr/>
        <p:txBody>
          <a:bodyPr/>
          <a:lstStyle/>
          <a:p>
            <a:fld id="{8C04AE96-B1B9-4ED2-B3ED-30B2680CEC7B}" type="slidenum">
              <a:rPr lang="zh-TW" altLang="en-US" smtClean="0"/>
              <a:pPr/>
              <a:t>19</a:t>
            </a:fld>
            <a:endParaRPr lang="zh-TW" altLang="en-US"/>
          </a:p>
        </p:txBody>
      </p:sp>
      <p:pic>
        <p:nvPicPr>
          <p:cNvPr id="8" name="圖片 7">
            <a:extLst>
              <a:ext uri="{FF2B5EF4-FFF2-40B4-BE49-F238E27FC236}">
                <a16:creationId xmlns:a16="http://schemas.microsoft.com/office/drawing/2014/main" id="{FE47C00E-6158-4D25-8681-1134A4CD25CD}"/>
              </a:ext>
            </a:extLst>
          </p:cNvPr>
          <p:cNvPicPr>
            <a:picLocks noChangeAspect="1"/>
          </p:cNvPicPr>
          <p:nvPr/>
        </p:nvPicPr>
        <p:blipFill rotWithShape="1">
          <a:blip r:embed="rId2">
            <a:extLst>
              <a:ext uri="{28A0092B-C50C-407E-A947-70E740481C1C}">
                <a14:useLocalDpi xmlns:a14="http://schemas.microsoft.com/office/drawing/2010/main" val="0"/>
              </a:ext>
            </a:extLst>
          </a:blip>
          <a:srcRect t="18749" b="19847"/>
          <a:stretch/>
        </p:blipFill>
        <p:spPr>
          <a:xfrm>
            <a:off x="4166659" y="4550125"/>
            <a:ext cx="4120694" cy="1423266"/>
          </a:xfrm>
          <a:prstGeom prst="rect">
            <a:avLst/>
          </a:prstGeom>
        </p:spPr>
      </p:pic>
      <p:pic>
        <p:nvPicPr>
          <p:cNvPr id="10" name="圖片 9">
            <a:extLst>
              <a:ext uri="{FF2B5EF4-FFF2-40B4-BE49-F238E27FC236}">
                <a16:creationId xmlns:a16="http://schemas.microsoft.com/office/drawing/2014/main" id="{5094C5C3-FA4B-4D5D-8461-3CD21EE4C5B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81187" y="4554186"/>
            <a:ext cx="2580372" cy="1419205"/>
          </a:xfrm>
          <a:prstGeom prst="rect">
            <a:avLst/>
          </a:prstGeom>
        </p:spPr>
      </p:pic>
    </p:spTree>
    <p:extLst>
      <p:ext uri="{BB962C8B-B14F-4D97-AF65-F5344CB8AC3E}">
        <p14:creationId xmlns:p14="http://schemas.microsoft.com/office/powerpoint/2010/main" val="27913471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997C2DD-B7F5-4CE1-B7F7-5BED82F42C40}"/>
              </a:ext>
            </a:extLst>
          </p:cNvPr>
          <p:cNvSpPr>
            <a:spLocks noGrp="1"/>
          </p:cNvSpPr>
          <p:nvPr>
            <p:ph type="title"/>
          </p:nvPr>
        </p:nvSpPr>
        <p:spPr/>
        <p:txBody>
          <a:bodyPr/>
          <a:lstStyle/>
          <a:p>
            <a:r>
              <a:rPr lang="en-US" altLang="zh-TW" dirty="0"/>
              <a:t>Introduction</a:t>
            </a:r>
            <a:endParaRPr lang="zh-TW" altLang="en-US" dirty="0"/>
          </a:p>
        </p:txBody>
      </p:sp>
      <p:sp>
        <p:nvSpPr>
          <p:cNvPr id="3" name="內容版面配置區 2">
            <a:extLst>
              <a:ext uri="{FF2B5EF4-FFF2-40B4-BE49-F238E27FC236}">
                <a16:creationId xmlns:a16="http://schemas.microsoft.com/office/drawing/2014/main" id="{F2116C74-EDB1-4522-B697-B38814FDF59E}"/>
              </a:ext>
            </a:extLst>
          </p:cNvPr>
          <p:cNvSpPr>
            <a:spLocks noGrp="1"/>
          </p:cNvSpPr>
          <p:nvPr>
            <p:ph idx="1"/>
          </p:nvPr>
        </p:nvSpPr>
        <p:spPr>
          <a:xfrm>
            <a:off x="838200" y="1453415"/>
            <a:ext cx="10515600" cy="4812631"/>
          </a:xfrm>
        </p:spPr>
        <p:txBody>
          <a:bodyPr>
            <a:normAutofit/>
          </a:bodyPr>
          <a:lstStyle/>
          <a:p>
            <a:pPr algn="just">
              <a:spcBef>
                <a:spcPts val="1200"/>
              </a:spcBef>
            </a:pPr>
            <a:r>
              <a:rPr lang="en-US" altLang="zh-TW" dirty="0">
                <a:solidFill>
                  <a:srgbClr val="0000FF"/>
                </a:solidFill>
              </a:rPr>
              <a:t>Blockchain-based smart contracts </a:t>
            </a:r>
            <a:r>
              <a:rPr lang="en-US" altLang="zh-TW" dirty="0"/>
              <a:t>and </a:t>
            </a:r>
            <a:r>
              <a:rPr lang="en-US" altLang="zh-TW" dirty="0">
                <a:solidFill>
                  <a:srgbClr val="0070C0"/>
                </a:solidFill>
              </a:rPr>
              <a:t>traditional data and API </a:t>
            </a:r>
            <a:r>
              <a:rPr lang="en-US" altLang="zh-TW" dirty="0"/>
              <a:t>economies have immense potential to combine into </a:t>
            </a:r>
            <a:r>
              <a:rPr lang="en-US" altLang="zh-TW" dirty="0">
                <a:solidFill>
                  <a:srgbClr val="FF0000"/>
                </a:solidFill>
              </a:rPr>
              <a:t>hybrid smart contracts</a:t>
            </a:r>
            <a:r>
              <a:rPr lang="en-US" altLang="zh-TW" dirty="0"/>
              <a:t> and form the future architecture of data-driven automation, but the question is </a:t>
            </a:r>
            <a:r>
              <a:rPr lang="en-US" altLang="zh-TW" dirty="0">
                <a:effectLst>
                  <a:outerShdw blurRad="38100" dist="38100" dir="2700000" algn="tl">
                    <a:srgbClr val="000000">
                      <a:alpha val="43137"/>
                    </a:srgbClr>
                  </a:outerShdw>
                </a:effectLst>
              </a:rPr>
              <a:t>how do these two worlds connect</a:t>
            </a:r>
            <a:r>
              <a:rPr lang="en-US" altLang="zh-TW" dirty="0"/>
              <a:t>?</a:t>
            </a:r>
          </a:p>
          <a:p>
            <a:pPr algn="just">
              <a:spcBef>
                <a:spcPts val="1200"/>
              </a:spcBef>
            </a:pPr>
            <a:r>
              <a:rPr lang="en-US" altLang="zh-TW" dirty="0"/>
              <a:t>Bridging the connection between the blockchain (</a:t>
            </a:r>
            <a:r>
              <a:rPr lang="en-US" altLang="zh-TW" dirty="0">
                <a:solidFill>
                  <a:srgbClr val="0000FF"/>
                </a:solidFill>
              </a:rPr>
              <a:t>on-chain</a:t>
            </a:r>
            <a:r>
              <a:rPr lang="en-US" altLang="zh-TW" dirty="0"/>
              <a:t>) and the outside world (</a:t>
            </a:r>
            <a:r>
              <a:rPr lang="en-US" altLang="zh-TW" dirty="0">
                <a:solidFill>
                  <a:srgbClr val="0000FF"/>
                </a:solidFill>
              </a:rPr>
              <a:t>off-chain</a:t>
            </a:r>
            <a:r>
              <a:rPr lang="en-US" altLang="zh-TW" dirty="0"/>
              <a:t>) requires an additional and separate piece of infrastructure known as an </a:t>
            </a:r>
            <a:r>
              <a:rPr lang="en-US" altLang="zh-TW" dirty="0">
                <a:solidFill>
                  <a:srgbClr val="FF0000"/>
                </a:solidFill>
              </a:rPr>
              <a:t>oracle</a:t>
            </a:r>
            <a:r>
              <a:rPr lang="en-US" altLang="zh-TW" dirty="0"/>
              <a:t>.</a:t>
            </a:r>
          </a:p>
          <a:p>
            <a:pPr algn="just">
              <a:spcBef>
                <a:spcPts val="1200"/>
              </a:spcBef>
            </a:pPr>
            <a:r>
              <a:rPr lang="en-US" altLang="zh-TW" dirty="0">
                <a:solidFill>
                  <a:srgbClr val="FF0000"/>
                </a:solidFill>
              </a:rPr>
              <a:t>Oracles</a:t>
            </a:r>
            <a:r>
              <a:rPr lang="en-US" altLang="zh-TW" dirty="0"/>
              <a:t> are systems that can provide external data sources to Ethereum smart contracts. </a:t>
            </a:r>
            <a:r>
              <a:rPr lang="en-US" altLang="zh-TW" dirty="0">
                <a:solidFill>
                  <a:srgbClr val="FF0000"/>
                </a:solidFill>
              </a:rPr>
              <a:t>Ideally oracles are systems that are trustless</a:t>
            </a:r>
            <a:r>
              <a:rPr lang="en-US" altLang="zh-TW" dirty="0"/>
              <a:t>, meaning that they do not need to be trusted because they operate on </a:t>
            </a:r>
            <a:r>
              <a:rPr lang="en-US" altLang="zh-TW" dirty="0">
                <a:solidFill>
                  <a:srgbClr val="FF0000"/>
                </a:solidFill>
              </a:rPr>
              <a:t>decentralized </a:t>
            </a:r>
            <a:r>
              <a:rPr lang="en-US" altLang="zh-TW" dirty="0"/>
              <a:t>principles.</a:t>
            </a:r>
          </a:p>
        </p:txBody>
      </p:sp>
      <p:sp>
        <p:nvSpPr>
          <p:cNvPr id="4" name="投影片編號版面配置區 3">
            <a:extLst>
              <a:ext uri="{FF2B5EF4-FFF2-40B4-BE49-F238E27FC236}">
                <a16:creationId xmlns:a16="http://schemas.microsoft.com/office/drawing/2014/main" id="{B6CDFAF4-67B3-4D91-ABA1-6991AD405DC5}"/>
              </a:ext>
            </a:extLst>
          </p:cNvPr>
          <p:cNvSpPr>
            <a:spLocks noGrp="1"/>
          </p:cNvSpPr>
          <p:nvPr>
            <p:ph type="sldNum" sz="quarter" idx="12"/>
          </p:nvPr>
        </p:nvSpPr>
        <p:spPr/>
        <p:txBody>
          <a:bodyPr/>
          <a:lstStyle/>
          <a:p>
            <a:fld id="{8C04AE96-B1B9-4ED2-B3ED-30B2680CEC7B}" type="slidenum">
              <a:rPr lang="zh-TW" altLang="en-US" smtClean="0"/>
              <a:pPr/>
              <a:t>2</a:t>
            </a:fld>
            <a:endParaRPr lang="zh-TW" altLang="en-US"/>
          </a:p>
        </p:txBody>
      </p:sp>
    </p:spTree>
    <p:extLst>
      <p:ext uri="{BB962C8B-B14F-4D97-AF65-F5344CB8AC3E}">
        <p14:creationId xmlns:p14="http://schemas.microsoft.com/office/powerpoint/2010/main" val="24869829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0031DF0-9B03-40B3-AA61-1C3A74858988}"/>
              </a:ext>
            </a:extLst>
          </p:cNvPr>
          <p:cNvSpPr>
            <a:spLocks noGrp="1"/>
          </p:cNvSpPr>
          <p:nvPr>
            <p:ph type="title"/>
          </p:nvPr>
        </p:nvSpPr>
        <p:spPr>
          <a:xfrm>
            <a:off x="838200" y="384376"/>
            <a:ext cx="10515600" cy="1016203"/>
          </a:xfrm>
        </p:spPr>
        <p:txBody>
          <a:bodyPr/>
          <a:lstStyle/>
          <a:p>
            <a:r>
              <a:rPr lang="en-US" altLang="zh-TW" dirty="0"/>
              <a:t>Chainlink SLA Contract &amp; Sub-Contracts (1/2)</a:t>
            </a:r>
            <a:endParaRPr lang="zh-TW" altLang="en-US" dirty="0"/>
          </a:p>
        </p:txBody>
      </p:sp>
      <p:pic>
        <p:nvPicPr>
          <p:cNvPr id="6" name="內容版面配置區 5">
            <a:extLst>
              <a:ext uri="{FF2B5EF4-FFF2-40B4-BE49-F238E27FC236}">
                <a16:creationId xmlns:a16="http://schemas.microsoft.com/office/drawing/2014/main" id="{0E5B2B38-2B42-468B-B836-03172E140FA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83863" y="1703996"/>
            <a:ext cx="4714294" cy="4348936"/>
          </a:xfrm>
        </p:spPr>
      </p:pic>
      <p:sp>
        <p:nvSpPr>
          <p:cNvPr id="4" name="投影片編號版面配置區 3">
            <a:extLst>
              <a:ext uri="{FF2B5EF4-FFF2-40B4-BE49-F238E27FC236}">
                <a16:creationId xmlns:a16="http://schemas.microsoft.com/office/drawing/2014/main" id="{F6B272F1-4070-49A9-9B47-021AD01C1E58}"/>
              </a:ext>
            </a:extLst>
          </p:cNvPr>
          <p:cNvSpPr>
            <a:spLocks noGrp="1"/>
          </p:cNvSpPr>
          <p:nvPr>
            <p:ph type="sldNum" sz="quarter" idx="12"/>
          </p:nvPr>
        </p:nvSpPr>
        <p:spPr/>
        <p:txBody>
          <a:bodyPr/>
          <a:lstStyle/>
          <a:p>
            <a:fld id="{8C04AE96-B1B9-4ED2-B3ED-30B2680CEC7B}" type="slidenum">
              <a:rPr lang="zh-TW" altLang="en-US" smtClean="0"/>
              <a:pPr/>
              <a:t>20</a:t>
            </a:fld>
            <a:endParaRPr lang="zh-TW" altLang="en-US"/>
          </a:p>
        </p:txBody>
      </p:sp>
      <p:pic>
        <p:nvPicPr>
          <p:cNvPr id="5" name="圖片 4">
            <a:extLst>
              <a:ext uri="{FF2B5EF4-FFF2-40B4-BE49-F238E27FC236}">
                <a16:creationId xmlns:a16="http://schemas.microsoft.com/office/drawing/2014/main" id="{31DCCC1D-FF85-40CF-8A15-D7266AEDA30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17872" y="1436853"/>
            <a:ext cx="4714294" cy="4883223"/>
          </a:xfrm>
          <a:prstGeom prst="rect">
            <a:avLst/>
          </a:prstGeom>
        </p:spPr>
      </p:pic>
    </p:spTree>
    <p:extLst>
      <p:ext uri="{BB962C8B-B14F-4D97-AF65-F5344CB8AC3E}">
        <p14:creationId xmlns:p14="http://schemas.microsoft.com/office/powerpoint/2010/main" val="28920878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0031DF0-9B03-40B3-AA61-1C3A74858988}"/>
              </a:ext>
            </a:extLst>
          </p:cNvPr>
          <p:cNvSpPr>
            <a:spLocks noGrp="1"/>
          </p:cNvSpPr>
          <p:nvPr>
            <p:ph type="title"/>
          </p:nvPr>
        </p:nvSpPr>
        <p:spPr>
          <a:xfrm>
            <a:off x="838200" y="384376"/>
            <a:ext cx="10515600" cy="1016203"/>
          </a:xfrm>
        </p:spPr>
        <p:txBody>
          <a:bodyPr/>
          <a:lstStyle/>
          <a:p>
            <a:r>
              <a:rPr lang="en-US" altLang="zh-TW" dirty="0"/>
              <a:t>Chainlink SLA Contract &amp; Sub-Contracts (2/2)</a:t>
            </a:r>
            <a:endParaRPr lang="zh-TW" altLang="en-US" dirty="0"/>
          </a:p>
        </p:txBody>
      </p:sp>
      <p:sp>
        <p:nvSpPr>
          <p:cNvPr id="4" name="投影片編號版面配置區 3">
            <a:extLst>
              <a:ext uri="{FF2B5EF4-FFF2-40B4-BE49-F238E27FC236}">
                <a16:creationId xmlns:a16="http://schemas.microsoft.com/office/drawing/2014/main" id="{F6B272F1-4070-49A9-9B47-021AD01C1E58}"/>
              </a:ext>
            </a:extLst>
          </p:cNvPr>
          <p:cNvSpPr>
            <a:spLocks noGrp="1"/>
          </p:cNvSpPr>
          <p:nvPr>
            <p:ph type="sldNum" sz="quarter" idx="12"/>
          </p:nvPr>
        </p:nvSpPr>
        <p:spPr/>
        <p:txBody>
          <a:bodyPr/>
          <a:lstStyle/>
          <a:p>
            <a:fld id="{8C04AE96-B1B9-4ED2-B3ED-30B2680CEC7B}" type="slidenum">
              <a:rPr lang="zh-TW" altLang="en-US" smtClean="0"/>
              <a:pPr/>
              <a:t>21</a:t>
            </a:fld>
            <a:endParaRPr lang="zh-TW" altLang="en-US"/>
          </a:p>
        </p:txBody>
      </p:sp>
      <p:pic>
        <p:nvPicPr>
          <p:cNvPr id="8" name="圖片 7">
            <a:extLst>
              <a:ext uri="{FF2B5EF4-FFF2-40B4-BE49-F238E27FC236}">
                <a16:creationId xmlns:a16="http://schemas.microsoft.com/office/drawing/2014/main" id="{00735C57-A212-4446-9E80-22526E2C12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29077" y="1367325"/>
            <a:ext cx="8133846" cy="4961648"/>
          </a:xfrm>
          <a:prstGeom prst="rect">
            <a:avLst/>
          </a:prstGeom>
        </p:spPr>
      </p:pic>
    </p:spTree>
    <p:extLst>
      <p:ext uri="{BB962C8B-B14F-4D97-AF65-F5344CB8AC3E}">
        <p14:creationId xmlns:p14="http://schemas.microsoft.com/office/powerpoint/2010/main" val="39548282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000F52E-5C32-4B43-B8C0-170C9DEFD16B}"/>
              </a:ext>
            </a:extLst>
          </p:cNvPr>
          <p:cNvSpPr>
            <a:spLocks noGrp="1"/>
          </p:cNvSpPr>
          <p:nvPr>
            <p:ph type="title"/>
          </p:nvPr>
        </p:nvSpPr>
        <p:spPr>
          <a:xfrm>
            <a:off x="838200" y="327576"/>
            <a:ext cx="10515600" cy="655153"/>
          </a:xfrm>
        </p:spPr>
        <p:txBody>
          <a:bodyPr>
            <a:normAutofit fontScale="90000"/>
          </a:bodyPr>
          <a:lstStyle/>
          <a:p>
            <a:r>
              <a:rPr lang="en-US" altLang="zh-TW" dirty="0"/>
              <a:t>How Chainlink Nodes Reliably Validate Data (1/2)</a:t>
            </a:r>
            <a:endParaRPr lang="zh-TW" altLang="en-US" dirty="0"/>
          </a:p>
        </p:txBody>
      </p:sp>
      <p:pic>
        <p:nvPicPr>
          <p:cNvPr id="6" name="內容版面配置區 5">
            <a:extLst>
              <a:ext uri="{FF2B5EF4-FFF2-40B4-BE49-F238E27FC236}">
                <a16:creationId xmlns:a16="http://schemas.microsoft.com/office/drawing/2014/main" id="{60AD2FAA-857E-435C-8EB1-4DA11D9625E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57398" y="1126890"/>
            <a:ext cx="4150075" cy="3901072"/>
          </a:xfrm>
        </p:spPr>
      </p:pic>
      <p:sp>
        <p:nvSpPr>
          <p:cNvPr id="4" name="投影片編號版面配置區 3">
            <a:extLst>
              <a:ext uri="{FF2B5EF4-FFF2-40B4-BE49-F238E27FC236}">
                <a16:creationId xmlns:a16="http://schemas.microsoft.com/office/drawing/2014/main" id="{8A92192B-7B79-4A4D-9C26-F4A901EDC171}"/>
              </a:ext>
            </a:extLst>
          </p:cNvPr>
          <p:cNvSpPr>
            <a:spLocks noGrp="1"/>
          </p:cNvSpPr>
          <p:nvPr>
            <p:ph type="sldNum" sz="quarter" idx="12"/>
          </p:nvPr>
        </p:nvSpPr>
        <p:spPr/>
        <p:txBody>
          <a:bodyPr/>
          <a:lstStyle/>
          <a:p>
            <a:fld id="{8C04AE96-B1B9-4ED2-B3ED-30B2680CEC7B}" type="slidenum">
              <a:rPr lang="zh-TW" altLang="en-US" smtClean="0"/>
              <a:pPr/>
              <a:t>22</a:t>
            </a:fld>
            <a:endParaRPr lang="zh-TW" altLang="en-US"/>
          </a:p>
        </p:txBody>
      </p:sp>
      <p:sp>
        <p:nvSpPr>
          <p:cNvPr id="7" name="矩形 6">
            <a:extLst>
              <a:ext uri="{FF2B5EF4-FFF2-40B4-BE49-F238E27FC236}">
                <a16:creationId xmlns:a16="http://schemas.microsoft.com/office/drawing/2014/main" id="{8B1B8C40-C239-42C7-A8F1-FA0EECD976A8}"/>
              </a:ext>
            </a:extLst>
          </p:cNvPr>
          <p:cNvSpPr/>
          <p:nvPr/>
        </p:nvSpPr>
        <p:spPr>
          <a:xfrm>
            <a:off x="859644" y="5053096"/>
            <a:ext cx="3885611" cy="1200329"/>
          </a:xfrm>
          <a:prstGeom prst="rect">
            <a:avLst/>
          </a:prstGeom>
        </p:spPr>
        <p:txBody>
          <a:bodyPr wrap="square">
            <a:spAutoFit/>
          </a:bodyPr>
          <a:lstStyle/>
          <a:p>
            <a:pPr algn="just"/>
            <a:r>
              <a:rPr lang="en-US" altLang="zh-TW" dirty="0"/>
              <a:t>The Chainlink </a:t>
            </a:r>
            <a:r>
              <a:rPr lang="en-US" altLang="zh-TW" dirty="0">
                <a:solidFill>
                  <a:srgbClr val="FF0000"/>
                </a:solidFill>
              </a:rPr>
              <a:t>Aggregating Contract </a:t>
            </a:r>
            <a:r>
              <a:rPr lang="en-US" altLang="zh-TW" dirty="0"/>
              <a:t>can validate data from a single source and from multiple sources — and it can reconcile data from multiple sources.</a:t>
            </a:r>
            <a:endParaRPr lang="zh-TW" altLang="en-US" dirty="0"/>
          </a:p>
        </p:txBody>
      </p:sp>
      <p:pic>
        <p:nvPicPr>
          <p:cNvPr id="11" name="圖片 10">
            <a:extLst>
              <a:ext uri="{FF2B5EF4-FFF2-40B4-BE49-F238E27FC236}">
                <a16:creationId xmlns:a16="http://schemas.microsoft.com/office/drawing/2014/main" id="{46262D71-CFFE-48E0-9EB6-710BF84F024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30958" y="1126890"/>
            <a:ext cx="4150076" cy="3901072"/>
          </a:xfrm>
          <a:prstGeom prst="rect">
            <a:avLst/>
          </a:prstGeom>
        </p:spPr>
      </p:pic>
      <p:sp>
        <p:nvSpPr>
          <p:cNvPr id="8" name="矩形 7">
            <a:extLst>
              <a:ext uri="{FF2B5EF4-FFF2-40B4-BE49-F238E27FC236}">
                <a16:creationId xmlns:a16="http://schemas.microsoft.com/office/drawing/2014/main" id="{5F44D298-B971-40D5-8833-CB62B1416223}"/>
              </a:ext>
            </a:extLst>
          </p:cNvPr>
          <p:cNvSpPr/>
          <p:nvPr/>
        </p:nvSpPr>
        <p:spPr>
          <a:xfrm>
            <a:off x="5382595" y="5053096"/>
            <a:ext cx="5949761" cy="1477328"/>
          </a:xfrm>
          <a:prstGeom prst="rect">
            <a:avLst/>
          </a:prstGeom>
        </p:spPr>
        <p:txBody>
          <a:bodyPr wrap="square">
            <a:spAutoFit/>
          </a:bodyPr>
          <a:lstStyle/>
          <a:p>
            <a:pPr algn="just"/>
            <a:r>
              <a:rPr lang="en-US" altLang="zh-TW" dirty="0"/>
              <a:t>So, if </a:t>
            </a:r>
            <a:r>
              <a:rPr lang="en-US" altLang="zh-TW" dirty="0">
                <a:solidFill>
                  <a:srgbClr val="0070C0"/>
                </a:solidFill>
              </a:rPr>
              <a:t>five nodes deliver one answer </a:t>
            </a:r>
            <a:r>
              <a:rPr lang="en-US" altLang="zh-TW" dirty="0">
                <a:solidFill>
                  <a:srgbClr val="0000FF"/>
                </a:solidFill>
              </a:rPr>
              <a:t>from a weather sensor </a:t>
            </a:r>
            <a:r>
              <a:rPr lang="en-US" altLang="zh-TW" dirty="0"/>
              <a:t>and </a:t>
            </a:r>
            <a:r>
              <a:rPr lang="en-US" altLang="zh-TW" dirty="0">
                <a:solidFill>
                  <a:schemeClr val="bg1">
                    <a:lumMod val="50000"/>
                  </a:schemeClr>
                </a:solidFill>
              </a:rPr>
              <a:t>two other nodes deliver a different answer</a:t>
            </a:r>
            <a:r>
              <a:rPr lang="en-US" altLang="zh-TW" dirty="0"/>
              <a:t>, the Chainlink Aggregating Contract will know that those two nodes are faulty (or dishonest) and discard their answers. In this manner, Chainlink nodes can validate data from a single source.</a:t>
            </a:r>
            <a:endParaRPr lang="zh-TW" altLang="en-US" dirty="0"/>
          </a:p>
        </p:txBody>
      </p:sp>
    </p:spTree>
    <p:extLst>
      <p:ext uri="{BB962C8B-B14F-4D97-AF65-F5344CB8AC3E}">
        <p14:creationId xmlns:p14="http://schemas.microsoft.com/office/powerpoint/2010/main" val="36520701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A17E573-1169-4173-9566-2A5AAA57A20A}"/>
              </a:ext>
            </a:extLst>
          </p:cNvPr>
          <p:cNvSpPr>
            <a:spLocks noGrp="1"/>
          </p:cNvSpPr>
          <p:nvPr>
            <p:ph type="title"/>
          </p:nvPr>
        </p:nvSpPr>
        <p:spPr/>
        <p:txBody>
          <a:bodyPr>
            <a:normAutofit fontScale="90000"/>
          </a:bodyPr>
          <a:lstStyle/>
          <a:p>
            <a:r>
              <a:rPr lang="en-US" altLang="zh-TW" dirty="0"/>
              <a:t>How Chainlink Nodes Reliably Validate Data (2/2)</a:t>
            </a:r>
            <a:endParaRPr lang="zh-TW" altLang="en-US" dirty="0"/>
          </a:p>
        </p:txBody>
      </p:sp>
      <p:pic>
        <p:nvPicPr>
          <p:cNvPr id="6" name="內容版面配置區 5">
            <a:extLst>
              <a:ext uri="{FF2B5EF4-FFF2-40B4-BE49-F238E27FC236}">
                <a16:creationId xmlns:a16="http://schemas.microsoft.com/office/drawing/2014/main" id="{C9860500-1D82-49A9-83C2-5F89A030B53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44717" y="1891164"/>
            <a:ext cx="8248048" cy="2749349"/>
          </a:xfrm>
        </p:spPr>
      </p:pic>
      <p:sp>
        <p:nvSpPr>
          <p:cNvPr id="4" name="投影片編號版面配置區 3">
            <a:extLst>
              <a:ext uri="{FF2B5EF4-FFF2-40B4-BE49-F238E27FC236}">
                <a16:creationId xmlns:a16="http://schemas.microsoft.com/office/drawing/2014/main" id="{845A0FFF-D17C-43B9-8D73-6B8123F9872D}"/>
              </a:ext>
            </a:extLst>
          </p:cNvPr>
          <p:cNvSpPr>
            <a:spLocks noGrp="1"/>
          </p:cNvSpPr>
          <p:nvPr>
            <p:ph type="sldNum" sz="quarter" idx="12"/>
          </p:nvPr>
        </p:nvSpPr>
        <p:spPr/>
        <p:txBody>
          <a:bodyPr/>
          <a:lstStyle/>
          <a:p>
            <a:fld id="{8C04AE96-B1B9-4ED2-B3ED-30B2680CEC7B}" type="slidenum">
              <a:rPr lang="zh-TW" altLang="en-US" smtClean="0"/>
              <a:pPr/>
              <a:t>23</a:t>
            </a:fld>
            <a:endParaRPr lang="zh-TW" altLang="en-US"/>
          </a:p>
        </p:txBody>
      </p:sp>
      <p:sp>
        <p:nvSpPr>
          <p:cNvPr id="7" name="矩形 6">
            <a:extLst>
              <a:ext uri="{FF2B5EF4-FFF2-40B4-BE49-F238E27FC236}">
                <a16:creationId xmlns:a16="http://schemas.microsoft.com/office/drawing/2014/main" id="{CFF6C7D8-279E-480D-A198-D9A9142E5F73}"/>
              </a:ext>
            </a:extLst>
          </p:cNvPr>
          <p:cNvSpPr/>
          <p:nvPr/>
        </p:nvSpPr>
        <p:spPr>
          <a:xfrm>
            <a:off x="2167382" y="5036766"/>
            <a:ext cx="7857235" cy="646331"/>
          </a:xfrm>
          <a:prstGeom prst="rect">
            <a:avLst/>
          </a:prstGeom>
        </p:spPr>
        <p:txBody>
          <a:bodyPr wrap="square">
            <a:spAutoFit/>
          </a:bodyPr>
          <a:lstStyle/>
          <a:p>
            <a:pPr algn="just"/>
            <a:r>
              <a:rPr lang="en-US" altLang="zh-TW" dirty="0"/>
              <a:t>The Chainlink Aggregating Contract can repeat this validation process for multiple sources, then reconcile all validated data by averaging it into a single piece of data. </a:t>
            </a:r>
            <a:endParaRPr lang="zh-TW" altLang="en-US" dirty="0"/>
          </a:p>
        </p:txBody>
      </p:sp>
    </p:spTree>
    <p:extLst>
      <p:ext uri="{BB962C8B-B14F-4D97-AF65-F5344CB8AC3E}">
        <p14:creationId xmlns:p14="http://schemas.microsoft.com/office/powerpoint/2010/main" val="42161707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57E0663-F6EC-4422-BBAF-1A2A128D08F6}"/>
              </a:ext>
            </a:extLst>
          </p:cNvPr>
          <p:cNvSpPr>
            <a:spLocks noGrp="1"/>
          </p:cNvSpPr>
          <p:nvPr>
            <p:ph type="title"/>
          </p:nvPr>
        </p:nvSpPr>
        <p:spPr/>
        <p:txBody>
          <a:bodyPr>
            <a:normAutofit/>
          </a:bodyPr>
          <a:lstStyle/>
          <a:p>
            <a:r>
              <a:rPr lang="en-US" altLang="zh-TW" dirty="0"/>
              <a:t>What is a </a:t>
            </a:r>
            <a:r>
              <a:rPr lang="en-US" altLang="zh-TW" dirty="0">
                <a:solidFill>
                  <a:srgbClr val="0070C0"/>
                </a:solidFill>
              </a:rPr>
              <a:t>Chainlink Node</a:t>
            </a:r>
            <a:r>
              <a:rPr lang="en-US" altLang="zh-TW" dirty="0"/>
              <a:t> Operator? (1/3)</a:t>
            </a:r>
            <a:endParaRPr lang="zh-TW" altLang="en-US" dirty="0"/>
          </a:p>
        </p:txBody>
      </p:sp>
      <p:sp>
        <p:nvSpPr>
          <p:cNvPr id="3" name="內容版面配置區 2">
            <a:extLst>
              <a:ext uri="{FF2B5EF4-FFF2-40B4-BE49-F238E27FC236}">
                <a16:creationId xmlns:a16="http://schemas.microsoft.com/office/drawing/2014/main" id="{0C24091A-AE9C-4260-86FD-B8989F4B865A}"/>
              </a:ext>
            </a:extLst>
          </p:cNvPr>
          <p:cNvSpPr>
            <a:spLocks noGrp="1"/>
          </p:cNvSpPr>
          <p:nvPr>
            <p:ph idx="1"/>
          </p:nvPr>
        </p:nvSpPr>
        <p:spPr>
          <a:xfrm>
            <a:off x="838199" y="1488332"/>
            <a:ext cx="10596613" cy="4688631"/>
          </a:xfrm>
        </p:spPr>
        <p:txBody>
          <a:bodyPr>
            <a:normAutofit/>
          </a:bodyPr>
          <a:lstStyle/>
          <a:p>
            <a:r>
              <a:rPr lang="en-US" altLang="zh-TW" sz="2400" dirty="0">
                <a:hlinkClick r:id="rId2"/>
              </a:rPr>
              <a:t>https://blog.chain.link/what-is-a-chainlink-node-operator/</a:t>
            </a:r>
            <a:endParaRPr lang="en-US" altLang="zh-TW" sz="2400" dirty="0"/>
          </a:p>
          <a:p>
            <a:pPr algn="just">
              <a:lnSpc>
                <a:spcPct val="95000"/>
              </a:lnSpc>
              <a:spcBef>
                <a:spcPts val="1200"/>
              </a:spcBef>
            </a:pPr>
            <a:r>
              <a:rPr lang="en-US" altLang="zh-TW" dirty="0"/>
              <a:t>Chainlink node operators are entities running the oracle infrastructure (hardware/software) that powers and secures every oracle network running on the Chainlink Network.</a:t>
            </a:r>
          </a:p>
          <a:p>
            <a:pPr lvl="1" algn="just">
              <a:lnSpc>
                <a:spcPct val="95000"/>
              </a:lnSpc>
              <a:spcBef>
                <a:spcPts val="600"/>
              </a:spcBef>
            </a:pPr>
            <a:r>
              <a:rPr lang="en-US" altLang="zh-TW" dirty="0"/>
              <a:t>These oracle node operators are responsible for watching the blockchain for new incoming data requests from smart contracts, fetching the requested off-chain data from specified APIs, and delivering the data on-chain where it can be consumed by a smart contract to trigger its execution.</a:t>
            </a:r>
          </a:p>
          <a:p>
            <a:pPr lvl="1" algn="just">
              <a:lnSpc>
                <a:spcPct val="95000"/>
              </a:lnSpc>
              <a:spcBef>
                <a:spcPts val="600"/>
              </a:spcBef>
            </a:pPr>
            <a:r>
              <a:rPr lang="en-US" altLang="zh-TW" dirty="0"/>
              <a:t>While contracts can choose to send their data requests directly to a single Chainlink node and receive a single response back, Chainlink nodes are most powerful when </a:t>
            </a:r>
            <a:r>
              <a:rPr lang="en-US" altLang="zh-TW" dirty="0">
                <a:solidFill>
                  <a:srgbClr val="0000FF"/>
                </a:solidFill>
              </a:rPr>
              <a:t>combined together into an oracle network</a:t>
            </a:r>
            <a:r>
              <a:rPr lang="en-US" altLang="zh-TW" dirty="0"/>
              <a:t>.</a:t>
            </a:r>
          </a:p>
        </p:txBody>
      </p:sp>
      <p:sp>
        <p:nvSpPr>
          <p:cNvPr id="4" name="投影片編號版面配置區 3">
            <a:extLst>
              <a:ext uri="{FF2B5EF4-FFF2-40B4-BE49-F238E27FC236}">
                <a16:creationId xmlns:a16="http://schemas.microsoft.com/office/drawing/2014/main" id="{F7ABE96A-854F-40DF-8379-CA9C6C8469B4}"/>
              </a:ext>
            </a:extLst>
          </p:cNvPr>
          <p:cNvSpPr>
            <a:spLocks noGrp="1"/>
          </p:cNvSpPr>
          <p:nvPr>
            <p:ph type="sldNum" sz="quarter" idx="12"/>
          </p:nvPr>
        </p:nvSpPr>
        <p:spPr/>
        <p:txBody>
          <a:bodyPr/>
          <a:lstStyle/>
          <a:p>
            <a:fld id="{8C04AE96-B1B9-4ED2-B3ED-30B2680CEC7B}" type="slidenum">
              <a:rPr lang="zh-TW" altLang="en-US" smtClean="0"/>
              <a:pPr/>
              <a:t>24</a:t>
            </a:fld>
            <a:endParaRPr lang="zh-TW" altLang="en-US"/>
          </a:p>
        </p:txBody>
      </p:sp>
    </p:spTree>
    <p:extLst>
      <p:ext uri="{BB962C8B-B14F-4D97-AF65-F5344CB8AC3E}">
        <p14:creationId xmlns:p14="http://schemas.microsoft.com/office/powerpoint/2010/main" val="21980437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57E0663-F6EC-4422-BBAF-1A2A128D08F6}"/>
              </a:ext>
            </a:extLst>
          </p:cNvPr>
          <p:cNvSpPr>
            <a:spLocks noGrp="1"/>
          </p:cNvSpPr>
          <p:nvPr>
            <p:ph type="title"/>
          </p:nvPr>
        </p:nvSpPr>
        <p:spPr/>
        <p:txBody>
          <a:bodyPr>
            <a:normAutofit/>
          </a:bodyPr>
          <a:lstStyle/>
          <a:p>
            <a:r>
              <a:rPr lang="en-US" altLang="zh-TW" dirty="0"/>
              <a:t>What is a Chainlink Node Operator? (2/3)</a:t>
            </a:r>
            <a:endParaRPr lang="zh-TW" altLang="en-US" dirty="0"/>
          </a:p>
        </p:txBody>
      </p:sp>
      <p:sp>
        <p:nvSpPr>
          <p:cNvPr id="3" name="內容版面配置區 2">
            <a:extLst>
              <a:ext uri="{FF2B5EF4-FFF2-40B4-BE49-F238E27FC236}">
                <a16:creationId xmlns:a16="http://schemas.microsoft.com/office/drawing/2014/main" id="{0C24091A-AE9C-4260-86FD-B8989F4B865A}"/>
              </a:ext>
            </a:extLst>
          </p:cNvPr>
          <p:cNvSpPr>
            <a:spLocks noGrp="1"/>
          </p:cNvSpPr>
          <p:nvPr>
            <p:ph idx="1"/>
          </p:nvPr>
        </p:nvSpPr>
        <p:spPr>
          <a:xfrm>
            <a:off x="838200" y="1488332"/>
            <a:ext cx="10515600" cy="4688631"/>
          </a:xfrm>
        </p:spPr>
        <p:txBody>
          <a:bodyPr>
            <a:normAutofit/>
          </a:bodyPr>
          <a:lstStyle/>
          <a:p>
            <a:pPr lvl="1" algn="just">
              <a:spcBef>
                <a:spcPts val="600"/>
              </a:spcBef>
            </a:pPr>
            <a:r>
              <a:rPr lang="en-US" altLang="zh-TW" dirty="0">
                <a:solidFill>
                  <a:srgbClr val="0000FF"/>
                </a:solidFill>
              </a:rPr>
              <a:t>Decentralized oracle networks </a:t>
            </a:r>
            <a:r>
              <a:rPr lang="en-US" altLang="zh-TW" dirty="0"/>
              <a:t>aggregate data from any number of Chainlink nodes to remove any single point of failure in the sourcing and delivery of that data to the blockchain.</a:t>
            </a:r>
          </a:p>
          <a:p>
            <a:pPr lvl="1" algn="just">
              <a:spcBef>
                <a:spcPts val="600"/>
              </a:spcBef>
            </a:pPr>
            <a:r>
              <a:rPr lang="en-US" altLang="zh-TW" dirty="0">
                <a:solidFill>
                  <a:srgbClr val="FF0000"/>
                </a:solidFill>
              </a:rPr>
              <a:t>The Chainlink Network </a:t>
            </a:r>
            <a:r>
              <a:rPr lang="en-US" altLang="zh-TW" dirty="0"/>
              <a:t>is an infinitely scalable </a:t>
            </a:r>
            <a:r>
              <a:rPr lang="en-US" altLang="zh-TW" dirty="0">
                <a:solidFill>
                  <a:srgbClr val="FF0000"/>
                </a:solidFill>
              </a:rPr>
              <a:t>network of independent oracles and oracle networks</a:t>
            </a:r>
            <a:r>
              <a:rPr lang="en-US" altLang="zh-TW" dirty="0"/>
              <a:t>. Although each oracle runs the Core Chainlink software, they ultimately operate without any dependencies from any other oracle, freely able to simultaneously be a part of different oracle networks and/or operate independently.</a:t>
            </a:r>
          </a:p>
          <a:p>
            <a:pPr lvl="1" algn="just">
              <a:spcBef>
                <a:spcPts val="600"/>
              </a:spcBef>
            </a:pPr>
            <a:r>
              <a:rPr lang="en-US" altLang="zh-TW" dirty="0"/>
              <a:t>The Chainlink Network is permissionless to run an oracle on, but each oracle network can restrict the individual oracles allowed to contribute, as well as customize how data is sourced and aggregated within it.</a:t>
            </a:r>
          </a:p>
          <a:p>
            <a:pPr lvl="1" algn="just">
              <a:spcBef>
                <a:spcPts val="600"/>
              </a:spcBef>
            </a:pPr>
            <a:r>
              <a:rPr lang="en-US" altLang="zh-TW" dirty="0"/>
              <a:t>Unlike a blockchain, there is no unified consensus mechanism or node network.</a:t>
            </a:r>
            <a:endParaRPr lang="zh-TW" altLang="en-US" dirty="0"/>
          </a:p>
        </p:txBody>
      </p:sp>
      <p:sp>
        <p:nvSpPr>
          <p:cNvPr id="4" name="投影片編號版面配置區 3">
            <a:extLst>
              <a:ext uri="{FF2B5EF4-FFF2-40B4-BE49-F238E27FC236}">
                <a16:creationId xmlns:a16="http://schemas.microsoft.com/office/drawing/2014/main" id="{F7ABE96A-854F-40DF-8379-CA9C6C8469B4}"/>
              </a:ext>
            </a:extLst>
          </p:cNvPr>
          <p:cNvSpPr>
            <a:spLocks noGrp="1"/>
          </p:cNvSpPr>
          <p:nvPr>
            <p:ph type="sldNum" sz="quarter" idx="12"/>
          </p:nvPr>
        </p:nvSpPr>
        <p:spPr/>
        <p:txBody>
          <a:bodyPr/>
          <a:lstStyle/>
          <a:p>
            <a:fld id="{8C04AE96-B1B9-4ED2-B3ED-30B2680CEC7B}" type="slidenum">
              <a:rPr lang="zh-TW" altLang="en-US" smtClean="0"/>
              <a:pPr/>
              <a:t>25</a:t>
            </a:fld>
            <a:endParaRPr lang="zh-TW" altLang="en-US"/>
          </a:p>
        </p:txBody>
      </p:sp>
    </p:spTree>
    <p:extLst>
      <p:ext uri="{BB962C8B-B14F-4D97-AF65-F5344CB8AC3E}">
        <p14:creationId xmlns:p14="http://schemas.microsoft.com/office/powerpoint/2010/main" val="36246884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57E0663-F6EC-4422-BBAF-1A2A128D08F6}"/>
              </a:ext>
            </a:extLst>
          </p:cNvPr>
          <p:cNvSpPr>
            <a:spLocks noGrp="1"/>
          </p:cNvSpPr>
          <p:nvPr>
            <p:ph type="title"/>
          </p:nvPr>
        </p:nvSpPr>
        <p:spPr/>
        <p:txBody>
          <a:bodyPr>
            <a:normAutofit/>
          </a:bodyPr>
          <a:lstStyle/>
          <a:p>
            <a:r>
              <a:rPr lang="en-US" altLang="zh-TW" dirty="0"/>
              <a:t>What is a Chainlink Node Operator? (3/3)</a:t>
            </a:r>
            <a:endParaRPr lang="zh-TW" altLang="en-US" dirty="0"/>
          </a:p>
        </p:txBody>
      </p:sp>
      <p:sp>
        <p:nvSpPr>
          <p:cNvPr id="4" name="投影片編號版面配置區 3">
            <a:extLst>
              <a:ext uri="{FF2B5EF4-FFF2-40B4-BE49-F238E27FC236}">
                <a16:creationId xmlns:a16="http://schemas.microsoft.com/office/drawing/2014/main" id="{F7ABE96A-854F-40DF-8379-CA9C6C8469B4}"/>
              </a:ext>
            </a:extLst>
          </p:cNvPr>
          <p:cNvSpPr>
            <a:spLocks noGrp="1"/>
          </p:cNvSpPr>
          <p:nvPr>
            <p:ph type="sldNum" sz="quarter" idx="12"/>
          </p:nvPr>
        </p:nvSpPr>
        <p:spPr/>
        <p:txBody>
          <a:bodyPr/>
          <a:lstStyle/>
          <a:p>
            <a:fld id="{8C04AE96-B1B9-4ED2-B3ED-30B2680CEC7B}" type="slidenum">
              <a:rPr lang="zh-TW" altLang="en-US" smtClean="0"/>
              <a:pPr/>
              <a:t>26</a:t>
            </a:fld>
            <a:endParaRPr lang="zh-TW" altLang="en-US"/>
          </a:p>
        </p:txBody>
      </p:sp>
      <p:pic>
        <p:nvPicPr>
          <p:cNvPr id="8" name="內容版面配置區 7">
            <a:extLst>
              <a:ext uri="{FF2B5EF4-FFF2-40B4-BE49-F238E27FC236}">
                <a16:creationId xmlns:a16="http://schemas.microsoft.com/office/drawing/2014/main" id="{18C6C658-8E5D-498F-AA99-2F83039B469E}"/>
              </a:ext>
            </a:extLst>
          </p:cNvPr>
          <p:cNvPicPr>
            <a:picLocks noGrp="1" noChangeAspect="1"/>
          </p:cNvPicPr>
          <p:nvPr>
            <p:ph idx="1"/>
          </p:nvPr>
        </p:nvPicPr>
        <p:blipFill rotWithShape="1">
          <a:blip r:embed="rId2"/>
          <a:srcRect r="5771" b="5287"/>
          <a:stretch/>
        </p:blipFill>
        <p:spPr>
          <a:xfrm>
            <a:off x="2144564" y="1304064"/>
            <a:ext cx="7902871" cy="5129550"/>
          </a:xfrm>
          <a:prstGeom prst="rect">
            <a:avLst/>
          </a:prstGeom>
        </p:spPr>
      </p:pic>
    </p:spTree>
    <p:extLst>
      <p:ext uri="{BB962C8B-B14F-4D97-AF65-F5344CB8AC3E}">
        <p14:creationId xmlns:p14="http://schemas.microsoft.com/office/powerpoint/2010/main" val="5841558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標題 1">
            <a:extLst>
              <a:ext uri="{FF2B5EF4-FFF2-40B4-BE49-F238E27FC236}">
                <a16:creationId xmlns:a16="http://schemas.microsoft.com/office/drawing/2014/main" id="{96798607-D164-436C-A52B-02DA695082BE}"/>
              </a:ext>
            </a:extLst>
          </p:cNvPr>
          <p:cNvSpPr txBox="1">
            <a:spLocks/>
          </p:cNvSpPr>
          <p:nvPr/>
        </p:nvSpPr>
        <p:spPr>
          <a:xfrm>
            <a:off x="838199" y="365125"/>
            <a:ext cx="10702491" cy="101620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n-lt"/>
                <a:ea typeface="+mj-ea"/>
                <a:cs typeface="+mj-cs"/>
              </a:defRPr>
            </a:lvl1pPr>
          </a:lstStyle>
          <a:p>
            <a:r>
              <a:rPr lang="en-US" altLang="zh-TW" sz="3800" dirty="0">
                <a:solidFill>
                  <a:srgbClr val="0070C0"/>
                </a:solidFill>
              </a:rPr>
              <a:t>Homework-5: </a:t>
            </a:r>
            <a:r>
              <a:rPr lang="en-US" altLang="zh-TW" sz="3800" dirty="0"/>
              <a:t>Using Chainlink Oracles</a:t>
            </a:r>
            <a:endParaRPr lang="zh-TW" altLang="en-US" sz="3800" dirty="0"/>
          </a:p>
        </p:txBody>
      </p:sp>
      <p:sp>
        <p:nvSpPr>
          <p:cNvPr id="14" name="內容版面配置區 4">
            <a:extLst>
              <a:ext uri="{FF2B5EF4-FFF2-40B4-BE49-F238E27FC236}">
                <a16:creationId xmlns:a16="http://schemas.microsoft.com/office/drawing/2014/main" id="{9300AA3B-EF1A-498F-B54D-0E273BAAFBDA}"/>
              </a:ext>
            </a:extLst>
          </p:cNvPr>
          <p:cNvSpPr txBox="1">
            <a:spLocks/>
          </p:cNvSpPr>
          <p:nvPr/>
        </p:nvSpPr>
        <p:spPr>
          <a:xfrm>
            <a:off x="838200" y="1453415"/>
            <a:ext cx="10515600" cy="490293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1200"/>
              </a:spcBef>
            </a:pPr>
            <a:r>
              <a:rPr lang="en-US" altLang="zh-TW" dirty="0"/>
              <a:t>Using Remix &amp; </a:t>
            </a:r>
            <a:r>
              <a:rPr lang="en-US" altLang="zh-TW" strike="sngStrike" dirty="0" err="1">
                <a:solidFill>
                  <a:schemeClr val="bg1">
                    <a:lumMod val="65000"/>
                  </a:schemeClr>
                </a:solidFill>
              </a:rPr>
              <a:t>Kovan</a:t>
            </a:r>
            <a:r>
              <a:rPr lang="en-US" altLang="zh-TW" dirty="0"/>
              <a:t> </a:t>
            </a:r>
            <a:r>
              <a:rPr lang="en-US" altLang="zh-TW" dirty="0" err="1"/>
              <a:t>Testnet</a:t>
            </a:r>
            <a:r>
              <a:rPr lang="zh-TW" altLang="en-US" dirty="0"/>
              <a:t> </a:t>
            </a:r>
            <a:r>
              <a:rPr lang="en-US" altLang="zh-TW" dirty="0"/>
              <a:t>(Sepolia)</a:t>
            </a:r>
            <a:endParaRPr lang="zh-TW" altLang="en-US" dirty="0"/>
          </a:p>
          <a:p>
            <a:pPr>
              <a:spcBef>
                <a:spcPts val="1800"/>
              </a:spcBef>
            </a:pPr>
            <a:r>
              <a:rPr lang="en-US" altLang="zh-TW" dirty="0"/>
              <a:t>1. Using Chainlink </a:t>
            </a:r>
            <a:r>
              <a:rPr lang="en-US" altLang="zh-TW" dirty="0">
                <a:solidFill>
                  <a:srgbClr val="FF0000"/>
                </a:solidFill>
              </a:rPr>
              <a:t>Data Feeds </a:t>
            </a:r>
          </a:p>
          <a:p>
            <a:pPr lvl="1">
              <a:spcBef>
                <a:spcPts val="1200"/>
              </a:spcBef>
            </a:pPr>
            <a:r>
              <a:rPr lang="en-US" altLang="zh-TW" dirty="0"/>
              <a:t>Ref. </a:t>
            </a:r>
            <a:r>
              <a:rPr lang="en-US" altLang="zh-TW" dirty="0">
                <a:hlinkClick r:id="rId2"/>
              </a:rPr>
              <a:t>https://docs.chain.link/docs/consuming-data-feeds/</a:t>
            </a:r>
            <a:endParaRPr lang="en-US" altLang="zh-TW" dirty="0"/>
          </a:p>
          <a:p>
            <a:pPr>
              <a:spcBef>
                <a:spcPts val="1800"/>
              </a:spcBef>
            </a:pPr>
            <a:r>
              <a:rPr lang="en-US" altLang="zh-TW" dirty="0"/>
              <a:t>2. Using Chainlink </a:t>
            </a:r>
            <a:r>
              <a:rPr lang="en-US" altLang="zh-TW" dirty="0">
                <a:solidFill>
                  <a:srgbClr val="FF0000"/>
                </a:solidFill>
              </a:rPr>
              <a:t>API Calls</a:t>
            </a:r>
          </a:p>
          <a:p>
            <a:pPr lvl="1">
              <a:spcBef>
                <a:spcPts val="1200"/>
              </a:spcBef>
            </a:pPr>
            <a:r>
              <a:rPr lang="en-US" altLang="zh-TW" dirty="0"/>
              <a:t>Ref. </a:t>
            </a:r>
            <a:r>
              <a:rPr lang="en-US" altLang="zh-TW" dirty="0">
                <a:hlinkClick r:id="rId3"/>
              </a:rPr>
              <a:t>https://docs.chain.link/docs/advanced-tutorial/</a:t>
            </a:r>
            <a:endParaRPr lang="en-US" altLang="zh-TW" dirty="0"/>
          </a:p>
        </p:txBody>
      </p:sp>
      <p:pic>
        <p:nvPicPr>
          <p:cNvPr id="10" name="圖片 9">
            <a:extLst>
              <a:ext uri="{FF2B5EF4-FFF2-40B4-BE49-F238E27FC236}">
                <a16:creationId xmlns:a16="http://schemas.microsoft.com/office/drawing/2014/main" id="{239578D3-78B8-4D1F-84B6-2418862E7F7E}"/>
              </a:ext>
            </a:extLst>
          </p:cNvPr>
          <p:cNvPicPr>
            <a:picLocks noChangeAspect="1"/>
          </p:cNvPicPr>
          <p:nvPr/>
        </p:nvPicPr>
        <p:blipFill rotWithShape="1">
          <a:blip r:embed="rId4">
            <a:extLst>
              <a:ext uri="{28A0092B-C50C-407E-A947-70E740481C1C}">
                <a14:useLocalDpi xmlns:a14="http://schemas.microsoft.com/office/drawing/2010/main" val="0"/>
              </a:ext>
            </a:extLst>
          </a:blip>
          <a:srcRect t="5280" r="2404" b="2113"/>
          <a:stretch/>
        </p:blipFill>
        <p:spPr>
          <a:xfrm>
            <a:off x="5823284" y="4132255"/>
            <a:ext cx="5447900" cy="2359325"/>
          </a:xfrm>
          <a:prstGeom prst="rect">
            <a:avLst/>
          </a:prstGeom>
        </p:spPr>
      </p:pic>
      <p:sp>
        <p:nvSpPr>
          <p:cNvPr id="4" name="投影片編號版面配置區 3">
            <a:extLst>
              <a:ext uri="{FF2B5EF4-FFF2-40B4-BE49-F238E27FC236}">
                <a16:creationId xmlns:a16="http://schemas.microsoft.com/office/drawing/2014/main" id="{14F414B0-B722-46F7-8824-119E319845D8}"/>
              </a:ext>
            </a:extLst>
          </p:cNvPr>
          <p:cNvSpPr>
            <a:spLocks noGrp="1"/>
          </p:cNvSpPr>
          <p:nvPr>
            <p:ph type="sldNum" sz="quarter" idx="12"/>
          </p:nvPr>
        </p:nvSpPr>
        <p:spPr/>
        <p:txBody>
          <a:bodyPr/>
          <a:lstStyle/>
          <a:p>
            <a:fld id="{8C04AE96-B1B9-4ED2-B3ED-30B2680CEC7B}" type="slidenum">
              <a:rPr lang="zh-TW" altLang="en-US" smtClean="0"/>
              <a:pPr/>
              <a:t>27</a:t>
            </a:fld>
            <a:endParaRPr lang="zh-TW" altLang="en-US"/>
          </a:p>
        </p:txBody>
      </p:sp>
      <p:pic>
        <p:nvPicPr>
          <p:cNvPr id="12" name="圖片 11">
            <a:extLst>
              <a:ext uri="{FF2B5EF4-FFF2-40B4-BE49-F238E27FC236}">
                <a16:creationId xmlns:a16="http://schemas.microsoft.com/office/drawing/2014/main" id="{25B75D94-B063-4F1C-9EDC-39BEF28E65D7}"/>
              </a:ext>
            </a:extLst>
          </p:cNvPr>
          <p:cNvPicPr>
            <a:picLocks noChangeAspect="1"/>
          </p:cNvPicPr>
          <p:nvPr/>
        </p:nvPicPr>
        <p:blipFill rotWithShape="1">
          <a:blip r:embed="rId5">
            <a:extLst>
              <a:ext uri="{28A0092B-C50C-407E-A947-70E740481C1C}">
                <a14:useLocalDpi xmlns:a14="http://schemas.microsoft.com/office/drawing/2010/main" val="0"/>
              </a:ext>
            </a:extLst>
          </a:blip>
          <a:srcRect t="15297" b="10529"/>
          <a:stretch/>
        </p:blipFill>
        <p:spPr>
          <a:xfrm>
            <a:off x="1047550" y="4446873"/>
            <a:ext cx="4772607" cy="1858524"/>
          </a:xfrm>
          <a:prstGeom prst="rect">
            <a:avLst/>
          </a:prstGeom>
        </p:spPr>
      </p:pic>
    </p:spTree>
    <p:extLst>
      <p:ext uri="{BB962C8B-B14F-4D97-AF65-F5344CB8AC3E}">
        <p14:creationId xmlns:p14="http://schemas.microsoft.com/office/powerpoint/2010/main" val="258644659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12A56AD-A929-4D0C-9DBC-E755F49A811B}"/>
              </a:ext>
            </a:extLst>
          </p:cNvPr>
          <p:cNvSpPr>
            <a:spLocks noGrp="1"/>
          </p:cNvSpPr>
          <p:nvPr>
            <p:ph type="title"/>
          </p:nvPr>
        </p:nvSpPr>
        <p:spPr/>
        <p:txBody>
          <a:bodyPr>
            <a:normAutofit/>
          </a:bodyPr>
          <a:lstStyle/>
          <a:p>
            <a:r>
              <a:rPr lang="en-US" altLang="zh-TW" sz="3800" dirty="0"/>
              <a:t>Ref. Smart Contract Use Cases Enabled by Chainlink</a:t>
            </a:r>
            <a:endParaRPr lang="zh-TW" altLang="en-US" sz="3800" dirty="0"/>
          </a:p>
        </p:txBody>
      </p:sp>
      <p:sp>
        <p:nvSpPr>
          <p:cNvPr id="3" name="內容版面配置區 2">
            <a:extLst>
              <a:ext uri="{FF2B5EF4-FFF2-40B4-BE49-F238E27FC236}">
                <a16:creationId xmlns:a16="http://schemas.microsoft.com/office/drawing/2014/main" id="{41862D95-D81B-4DE8-B7AC-7D26332893E4}"/>
              </a:ext>
            </a:extLst>
          </p:cNvPr>
          <p:cNvSpPr>
            <a:spLocks noGrp="1"/>
          </p:cNvSpPr>
          <p:nvPr>
            <p:ph idx="1"/>
          </p:nvPr>
        </p:nvSpPr>
        <p:spPr>
          <a:xfrm>
            <a:off x="905577" y="1247674"/>
            <a:ext cx="10192351" cy="645268"/>
          </a:xfrm>
        </p:spPr>
        <p:txBody>
          <a:bodyPr>
            <a:normAutofit/>
          </a:bodyPr>
          <a:lstStyle/>
          <a:p>
            <a:pPr marL="0" indent="0">
              <a:lnSpc>
                <a:spcPct val="120000"/>
              </a:lnSpc>
              <a:spcBef>
                <a:spcPts val="600"/>
              </a:spcBef>
              <a:buNone/>
            </a:pPr>
            <a:r>
              <a:rPr lang="en-US" altLang="zh-TW" sz="2400" dirty="0">
                <a:hlinkClick r:id="rId2"/>
              </a:rPr>
              <a:t>https://blog.chain.link/44-ways-to-enhance-your-smart-contract-with-chainlink/</a:t>
            </a:r>
            <a:endParaRPr lang="en-US" altLang="zh-TW" sz="2400" dirty="0"/>
          </a:p>
          <a:p>
            <a:pPr marL="0" indent="0">
              <a:lnSpc>
                <a:spcPct val="120000"/>
              </a:lnSpc>
              <a:spcBef>
                <a:spcPts val="600"/>
              </a:spcBef>
              <a:buNone/>
            </a:pPr>
            <a:endParaRPr lang="zh-TW" altLang="en-US" sz="2400" dirty="0"/>
          </a:p>
        </p:txBody>
      </p:sp>
      <p:sp>
        <p:nvSpPr>
          <p:cNvPr id="4" name="投影片編號版面配置區 3">
            <a:extLst>
              <a:ext uri="{FF2B5EF4-FFF2-40B4-BE49-F238E27FC236}">
                <a16:creationId xmlns:a16="http://schemas.microsoft.com/office/drawing/2014/main" id="{DF229087-58BD-4EF9-A9D6-60E749BD2814}"/>
              </a:ext>
            </a:extLst>
          </p:cNvPr>
          <p:cNvSpPr>
            <a:spLocks noGrp="1"/>
          </p:cNvSpPr>
          <p:nvPr>
            <p:ph type="sldNum" sz="quarter" idx="12"/>
          </p:nvPr>
        </p:nvSpPr>
        <p:spPr/>
        <p:txBody>
          <a:bodyPr/>
          <a:lstStyle/>
          <a:p>
            <a:fld id="{8C04AE96-B1B9-4ED2-B3ED-30B2680CEC7B}" type="slidenum">
              <a:rPr lang="zh-TW" altLang="en-US" smtClean="0"/>
              <a:pPr/>
              <a:t>28</a:t>
            </a:fld>
            <a:endParaRPr lang="zh-TW" altLang="en-US"/>
          </a:p>
        </p:txBody>
      </p:sp>
      <p:sp>
        <p:nvSpPr>
          <p:cNvPr id="5" name="矩形 4">
            <a:extLst>
              <a:ext uri="{FF2B5EF4-FFF2-40B4-BE49-F238E27FC236}">
                <a16:creationId xmlns:a16="http://schemas.microsoft.com/office/drawing/2014/main" id="{EE5522DA-718F-468A-82DF-45921EEBD0C8}"/>
              </a:ext>
            </a:extLst>
          </p:cNvPr>
          <p:cNvSpPr/>
          <p:nvPr/>
        </p:nvSpPr>
        <p:spPr>
          <a:xfrm>
            <a:off x="838200" y="1984470"/>
            <a:ext cx="10515600" cy="3447098"/>
          </a:xfrm>
          <a:prstGeom prst="rect">
            <a:avLst/>
          </a:prstGeom>
        </p:spPr>
        <p:txBody>
          <a:bodyPr wrap="square" numCol="2" spcCol="432000">
            <a:spAutoFit/>
          </a:bodyPr>
          <a:lstStyle/>
          <a:p>
            <a:pPr marL="285750" indent="-285750">
              <a:spcBef>
                <a:spcPts val="1200"/>
              </a:spcBef>
              <a:buFont typeface="Arial" panose="020B0604020202020204" pitchFamily="34" charset="0"/>
              <a:buChar char="•"/>
            </a:pPr>
            <a:r>
              <a:rPr lang="en-US" altLang="zh-TW" sz="2800" dirty="0"/>
              <a:t>Decentralized Finance</a:t>
            </a:r>
          </a:p>
          <a:p>
            <a:pPr marL="285750" indent="-285750">
              <a:spcBef>
                <a:spcPts val="1200"/>
              </a:spcBef>
              <a:buFont typeface="Arial" panose="020B0604020202020204" pitchFamily="34" charset="0"/>
              <a:buChar char="•"/>
            </a:pPr>
            <a:r>
              <a:rPr lang="en-US" altLang="zh-TW" sz="2800" dirty="0"/>
              <a:t>External Payments</a:t>
            </a:r>
          </a:p>
          <a:p>
            <a:pPr marL="285750" indent="-285750">
              <a:spcBef>
                <a:spcPts val="1200"/>
              </a:spcBef>
              <a:buFont typeface="Arial" panose="020B0604020202020204" pitchFamily="34" charset="0"/>
              <a:buChar char="•"/>
            </a:pPr>
            <a:r>
              <a:rPr lang="en-US" altLang="zh-TW" sz="2800" dirty="0"/>
              <a:t>NFTs, Gaming, and Randomness</a:t>
            </a:r>
          </a:p>
          <a:p>
            <a:pPr marL="285750" indent="-285750">
              <a:spcBef>
                <a:spcPts val="1200"/>
              </a:spcBef>
              <a:buFont typeface="Arial" panose="020B0604020202020204" pitchFamily="34" charset="0"/>
              <a:buChar char="•"/>
            </a:pPr>
            <a:r>
              <a:rPr lang="en-US" altLang="zh-TW" sz="2800" dirty="0"/>
              <a:t>Insurance</a:t>
            </a:r>
          </a:p>
          <a:p>
            <a:pPr marL="285750" indent="-285750">
              <a:spcBef>
                <a:spcPts val="1200"/>
              </a:spcBef>
              <a:buFont typeface="Arial" panose="020B0604020202020204" pitchFamily="34" charset="0"/>
              <a:buChar char="•"/>
            </a:pPr>
            <a:r>
              <a:rPr lang="en-US" altLang="zh-TW" sz="2800" dirty="0"/>
              <a:t>Enterprise Systems</a:t>
            </a:r>
          </a:p>
          <a:p>
            <a:pPr marL="285750" indent="-285750">
              <a:spcBef>
                <a:spcPts val="1200"/>
              </a:spcBef>
              <a:buFont typeface="Arial" panose="020B0604020202020204" pitchFamily="34" charset="0"/>
              <a:buChar char="•"/>
            </a:pPr>
            <a:r>
              <a:rPr lang="en-US" altLang="zh-TW" sz="2800" dirty="0"/>
              <a:t>Supply Chain</a:t>
            </a:r>
          </a:p>
          <a:p>
            <a:pPr marL="285750" indent="-285750">
              <a:spcBef>
                <a:spcPts val="1200"/>
              </a:spcBef>
              <a:buFont typeface="Arial" panose="020B0604020202020204" pitchFamily="34" charset="0"/>
              <a:buChar char="•"/>
            </a:pPr>
            <a:r>
              <a:rPr lang="en-US" altLang="zh-TW" sz="2800" dirty="0"/>
              <a:t>Utilities</a:t>
            </a:r>
          </a:p>
          <a:p>
            <a:pPr marL="285750" indent="-285750">
              <a:spcBef>
                <a:spcPts val="1200"/>
              </a:spcBef>
              <a:buFont typeface="Arial" panose="020B0604020202020204" pitchFamily="34" charset="0"/>
              <a:buChar char="•"/>
            </a:pPr>
            <a:r>
              <a:rPr lang="en-US" altLang="zh-TW" sz="2800" dirty="0"/>
              <a:t>Authorization and Identity</a:t>
            </a:r>
          </a:p>
          <a:p>
            <a:pPr marL="285750" indent="-285750">
              <a:spcBef>
                <a:spcPts val="1200"/>
              </a:spcBef>
              <a:buFont typeface="Arial" panose="020B0604020202020204" pitchFamily="34" charset="0"/>
              <a:buChar char="•"/>
            </a:pPr>
            <a:r>
              <a:rPr lang="en-US" altLang="zh-TW" sz="2800" dirty="0"/>
              <a:t>Government</a:t>
            </a:r>
          </a:p>
          <a:p>
            <a:pPr marL="285750" indent="-285750">
              <a:spcBef>
                <a:spcPts val="1200"/>
              </a:spcBef>
              <a:buFont typeface="Arial" panose="020B0604020202020204" pitchFamily="34" charset="0"/>
              <a:buChar char="•"/>
            </a:pPr>
            <a:r>
              <a:rPr lang="en-US" altLang="zh-TW" sz="2800" dirty="0"/>
              <a:t>Sustainability</a:t>
            </a:r>
          </a:p>
          <a:p>
            <a:pPr marL="285750" indent="-285750">
              <a:spcBef>
                <a:spcPts val="1200"/>
              </a:spcBef>
              <a:buFont typeface="Arial" panose="020B0604020202020204" pitchFamily="34" charset="0"/>
              <a:buChar char="•"/>
            </a:pPr>
            <a:r>
              <a:rPr lang="en-US" altLang="zh-TW" sz="2800" dirty="0"/>
              <a:t>Off-Chain Computation</a:t>
            </a:r>
          </a:p>
        </p:txBody>
      </p:sp>
    </p:spTree>
    <p:extLst>
      <p:ext uri="{BB962C8B-B14F-4D97-AF65-F5344CB8AC3E}">
        <p14:creationId xmlns:p14="http://schemas.microsoft.com/office/powerpoint/2010/main" val="33177032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DE05ED4-CFC4-4485-A285-0FE2CA709234}"/>
              </a:ext>
            </a:extLst>
          </p:cNvPr>
          <p:cNvSpPr>
            <a:spLocks noGrp="1"/>
          </p:cNvSpPr>
          <p:nvPr>
            <p:ph type="title"/>
          </p:nvPr>
        </p:nvSpPr>
        <p:spPr/>
        <p:txBody>
          <a:bodyPr>
            <a:noAutofit/>
          </a:bodyPr>
          <a:lstStyle/>
          <a:p>
            <a:r>
              <a:rPr lang="en-US" altLang="zh-TW" dirty="0"/>
              <a:t>Blockchain Oracle Problem</a:t>
            </a:r>
            <a:endParaRPr lang="zh-TW" altLang="en-US" dirty="0"/>
          </a:p>
        </p:txBody>
      </p:sp>
      <p:pic>
        <p:nvPicPr>
          <p:cNvPr id="6" name="內容版面配置區 5">
            <a:extLst>
              <a:ext uri="{FF2B5EF4-FFF2-40B4-BE49-F238E27FC236}">
                <a16:creationId xmlns:a16="http://schemas.microsoft.com/office/drawing/2014/main" id="{6D7FA9FE-C7F6-41F8-B3E2-37CB6726C1E1}"/>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4111" t="6782" r="3715" b="4789"/>
          <a:stretch/>
        </p:blipFill>
        <p:spPr>
          <a:xfrm>
            <a:off x="1054756" y="1491306"/>
            <a:ext cx="10082488" cy="4245259"/>
          </a:xfrm>
        </p:spPr>
      </p:pic>
      <p:sp>
        <p:nvSpPr>
          <p:cNvPr id="4" name="投影片編號版面配置區 3">
            <a:extLst>
              <a:ext uri="{FF2B5EF4-FFF2-40B4-BE49-F238E27FC236}">
                <a16:creationId xmlns:a16="http://schemas.microsoft.com/office/drawing/2014/main" id="{349E7C98-417A-48D2-B087-A09838A9C547}"/>
              </a:ext>
            </a:extLst>
          </p:cNvPr>
          <p:cNvSpPr>
            <a:spLocks noGrp="1"/>
          </p:cNvSpPr>
          <p:nvPr>
            <p:ph type="sldNum" sz="quarter" idx="12"/>
          </p:nvPr>
        </p:nvSpPr>
        <p:spPr/>
        <p:txBody>
          <a:bodyPr/>
          <a:lstStyle/>
          <a:p>
            <a:fld id="{8C04AE96-B1B9-4ED2-B3ED-30B2680CEC7B}" type="slidenum">
              <a:rPr lang="zh-TW" altLang="en-US" smtClean="0"/>
              <a:pPr/>
              <a:t>3</a:t>
            </a:fld>
            <a:endParaRPr lang="zh-TW" altLang="en-US"/>
          </a:p>
        </p:txBody>
      </p:sp>
      <p:sp>
        <p:nvSpPr>
          <p:cNvPr id="8" name="矩形 7">
            <a:extLst>
              <a:ext uri="{FF2B5EF4-FFF2-40B4-BE49-F238E27FC236}">
                <a16:creationId xmlns:a16="http://schemas.microsoft.com/office/drawing/2014/main" id="{64906F5C-4A52-49D4-9D05-B9738A31A4BD}"/>
              </a:ext>
            </a:extLst>
          </p:cNvPr>
          <p:cNvSpPr/>
          <p:nvPr/>
        </p:nvSpPr>
        <p:spPr>
          <a:xfrm>
            <a:off x="1541552" y="5846544"/>
            <a:ext cx="9108895" cy="461665"/>
          </a:xfrm>
          <a:prstGeom prst="rect">
            <a:avLst/>
          </a:prstGeom>
        </p:spPr>
        <p:txBody>
          <a:bodyPr wrap="square">
            <a:spAutoFit/>
          </a:bodyPr>
          <a:lstStyle/>
          <a:p>
            <a:r>
              <a:rPr lang="en-US" altLang="zh-TW" sz="2400" dirty="0">
                <a:solidFill>
                  <a:srgbClr val="FF0000"/>
                </a:solidFill>
              </a:rPr>
              <a:t>Blockchains cannot connect to real-world data and events on their own</a:t>
            </a:r>
            <a:endParaRPr lang="zh-TW" altLang="en-US" sz="2400" dirty="0">
              <a:solidFill>
                <a:srgbClr val="FF0000"/>
              </a:solidFill>
            </a:endParaRPr>
          </a:p>
        </p:txBody>
      </p:sp>
      <p:sp>
        <p:nvSpPr>
          <p:cNvPr id="7" name="矩形 6">
            <a:extLst>
              <a:ext uri="{FF2B5EF4-FFF2-40B4-BE49-F238E27FC236}">
                <a16:creationId xmlns:a16="http://schemas.microsoft.com/office/drawing/2014/main" id="{3475AE36-3D49-4A67-B478-3F329BD79B3D}"/>
              </a:ext>
            </a:extLst>
          </p:cNvPr>
          <p:cNvSpPr/>
          <p:nvPr/>
        </p:nvSpPr>
        <p:spPr>
          <a:xfrm>
            <a:off x="7114580" y="735600"/>
            <a:ext cx="1153521" cy="368092"/>
          </a:xfrm>
          <a:prstGeom prst="rect">
            <a:avLst/>
          </a:prstGeom>
        </p:spPr>
        <p:txBody>
          <a:bodyPr wrap="square">
            <a:spAutoFit/>
          </a:bodyPr>
          <a:lstStyle/>
          <a:p>
            <a:r>
              <a:rPr lang="en-US" altLang="zh-TW" dirty="0">
                <a:solidFill>
                  <a:schemeClr val="bg1">
                    <a:lumMod val="50000"/>
                  </a:schemeClr>
                </a:solidFill>
              </a:rPr>
              <a:t>(Chainlink)</a:t>
            </a:r>
            <a:endParaRPr lang="zh-TW" altLang="en-US" dirty="0">
              <a:solidFill>
                <a:schemeClr val="bg1">
                  <a:lumMod val="50000"/>
                </a:schemeClr>
              </a:solidFill>
            </a:endParaRPr>
          </a:p>
        </p:txBody>
      </p:sp>
    </p:spTree>
    <p:extLst>
      <p:ext uri="{BB962C8B-B14F-4D97-AF65-F5344CB8AC3E}">
        <p14:creationId xmlns:p14="http://schemas.microsoft.com/office/powerpoint/2010/main" val="31235343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F8182DF-56C8-4CD7-BA48-601A97105FE9}"/>
              </a:ext>
            </a:extLst>
          </p:cNvPr>
          <p:cNvSpPr>
            <a:spLocks noGrp="1"/>
          </p:cNvSpPr>
          <p:nvPr>
            <p:ph type="title"/>
          </p:nvPr>
        </p:nvSpPr>
        <p:spPr/>
        <p:txBody>
          <a:bodyPr>
            <a:normAutofit/>
          </a:bodyPr>
          <a:lstStyle/>
          <a:p>
            <a:r>
              <a:rPr lang="en-US" altLang="zh-TW" dirty="0"/>
              <a:t>Using Oracles</a:t>
            </a:r>
            <a:endParaRPr lang="zh-TW" altLang="en-US" dirty="0"/>
          </a:p>
        </p:txBody>
      </p:sp>
      <p:pic>
        <p:nvPicPr>
          <p:cNvPr id="6" name="內容版面配置區 5">
            <a:extLst>
              <a:ext uri="{FF2B5EF4-FFF2-40B4-BE49-F238E27FC236}">
                <a16:creationId xmlns:a16="http://schemas.microsoft.com/office/drawing/2014/main" id="{74C1AA0A-72E0-4479-A4AC-4715264584A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27374" y="1676786"/>
            <a:ext cx="11137252" cy="3751861"/>
          </a:xfrm>
        </p:spPr>
      </p:pic>
      <p:sp>
        <p:nvSpPr>
          <p:cNvPr id="4" name="投影片編號版面配置區 3">
            <a:extLst>
              <a:ext uri="{FF2B5EF4-FFF2-40B4-BE49-F238E27FC236}">
                <a16:creationId xmlns:a16="http://schemas.microsoft.com/office/drawing/2014/main" id="{C933C70F-7A18-4123-9178-4961889CBE06}"/>
              </a:ext>
            </a:extLst>
          </p:cNvPr>
          <p:cNvSpPr>
            <a:spLocks noGrp="1"/>
          </p:cNvSpPr>
          <p:nvPr>
            <p:ph type="sldNum" sz="quarter" idx="12"/>
          </p:nvPr>
        </p:nvSpPr>
        <p:spPr/>
        <p:txBody>
          <a:bodyPr/>
          <a:lstStyle/>
          <a:p>
            <a:fld id="{8C04AE96-B1B9-4ED2-B3ED-30B2680CEC7B}" type="slidenum">
              <a:rPr lang="zh-TW" altLang="en-US" smtClean="0"/>
              <a:pPr/>
              <a:t>4</a:t>
            </a:fld>
            <a:endParaRPr lang="zh-TW" altLang="en-US"/>
          </a:p>
        </p:txBody>
      </p:sp>
      <p:sp>
        <p:nvSpPr>
          <p:cNvPr id="7" name="矩形 6">
            <a:extLst>
              <a:ext uri="{FF2B5EF4-FFF2-40B4-BE49-F238E27FC236}">
                <a16:creationId xmlns:a16="http://schemas.microsoft.com/office/drawing/2014/main" id="{19F0D925-68BB-4601-B426-A6E7B0BC0DB3}"/>
              </a:ext>
            </a:extLst>
          </p:cNvPr>
          <p:cNvSpPr/>
          <p:nvPr/>
        </p:nvSpPr>
        <p:spPr>
          <a:xfrm>
            <a:off x="1199948" y="5493272"/>
            <a:ext cx="9946107" cy="461665"/>
          </a:xfrm>
          <a:prstGeom prst="rect">
            <a:avLst/>
          </a:prstGeom>
        </p:spPr>
        <p:txBody>
          <a:bodyPr wrap="square">
            <a:spAutoFit/>
          </a:bodyPr>
          <a:lstStyle/>
          <a:p>
            <a:r>
              <a:rPr lang="en-US" altLang="zh-TW" sz="2400" dirty="0">
                <a:solidFill>
                  <a:srgbClr val="FF0000"/>
                </a:solidFill>
              </a:rPr>
              <a:t>Blockchain oracles connect blockchains to inputs and outputs in the real world</a:t>
            </a:r>
            <a:endParaRPr lang="zh-TW" altLang="en-US" sz="2400" dirty="0">
              <a:solidFill>
                <a:srgbClr val="FF0000"/>
              </a:solidFill>
            </a:endParaRPr>
          </a:p>
        </p:txBody>
      </p:sp>
      <p:sp>
        <p:nvSpPr>
          <p:cNvPr id="8" name="矩形 7">
            <a:extLst>
              <a:ext uri="{FF2B5EF4-FFF2-40B4-BE49-F238E27FC236}">
                <a16:creationId xmlns:a16="http://schemas.microsoft.com/office/drawing/2014/main" id="{07108663-EC42-4F32-BA2A-5F8214A270E2}"/>
              </a:ext>
            </a:extLst>
          </p:cNvPr>
          <p:cNvSpPr/>
          <p:nvPr/>
        </p:nvSpPr>
        <p:spPr>
          <a:xfrm>
            <a:off x="4159624" y="735600"/>
            <a:ext cx="1153521" cy="368092"/>
          </a:xfrm>
          <a:prstGeom prst="rect">
            <a:avLst/>
          </a:prstGeom>
        </p:spPr>
        <p:txBody>
          <a:bodyPr wrap="square">
            <a:spAutoFit/>
          </a:bodyPr>
          <a:lstStyle/>
          <a:p>
            <a:r>
              <a:rPr lang="en-US" altLang="zh-TW" dirty="0">
                <a:solidFill>
                  <a:schemeClr val="bg1">
                    <a:lumMod val="50000"/>
                  </a:schemeClr>
                </a:solidFill>
              </a:rPr>
              <a:t>(Chainlink)</a:t>
            </a:r>
            <a:endParaRPr lang="zh-TW" altLang="en-US" dirty="0">
              <a:solidFill>
                <a:schemeClr val="bg1">
                  <a:lumMod val="50000"/>
                </a:schemeClr>
              </a:solidFill>
            </a:endParaRPr>
          </a:p>
        </p:txBody>
      </p:sp>
    </p:spTree>
    <p:extLst>
      <p:ext uri="{BB962C8B-B14F-4D97-AF65-F5344CB8AC3E}">
        <p14:creationId xmlns:p14="http://schemas.microsoft.com/office/powerpoint/2010/main" val="30010888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868D8BA-5FD1-487E-B6D5-188E22A15D2B}"/>
              </a:ext>
            </a:extLst>
          </p:cNvPr>
          <p:cNvSpPr>
            <a:spLocks noGrp="1"/>
          </p:cNvSpPr>
          <p:nvPr>
            <p:ph type="title"/>
          </p:nvPr>
        </p:nvSpPr>
        <p:spPr/>
        <p:txBody>
          <a:bodyPr>
            <a:normAutofit/>
          </a:bodyPr>
          <a:lstStyle/>
          <a:p>
            <a:r>
              <a:rPr lang="en-US" altLang="zh-TW" dirty="0"/>
              <a:t>Centralized Oracles</a:t>
            </a:r>
            <a:endParaRPr lang="zh-TW" altLang="en-US" dirty="0"/>
          </a:p>
        </p:txBody>
      </p:sp>
      <p:pic>
        <p:nvPicPr>
          <p:cNvPr id="6" name="內容版面配置區 5">
            <a:extLst>
              <a:ext uri="{FF2B5EF4-FFF2-40B4-BE49-F238E27FC236}">
                <a16:creationId xmlns:a16="http://schemas.microsoft.com/office/drawing/2014/main" id="{6EA38F98-95EA-470B-A71F-F34D474B7784}"/>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4185" t="6220" r="5806" b="3233"/>
          <a:stretch/>
        </p:blipFill>
        <p:spPr>
          <a:xfrm>
            <a:off x="1128939" y="1381328"/>
            <a:ext cx="9934122" cy="4465799"/>
          </a:xfrm>
        </p:spPr>
      </p:pic>
      <p:sp>
        <p:nvSpPr>
          <p:cNvPr id="4" name="投影片編號版面配置區 3">
            <a:extLst>
              <a:ext uri="{FF2B5EF4-FFF2-40B4-BE49-F238E27FC236}">
                <a16:creationId xmlns:a16="http://schemas.microsoft.com/office/drawing/2014/main" id="{6CF10547-D0AA-4BCA-BC29-C337A9C48B5F}"/>
              </a:ext>
            </a:extLst>
          </p:cNvPr>
          <p:cNvSpPr>
            <a:spLocks noGrp="1"/>
          </p:cNvSpPr>
          <p:nvPr>
            <p:ph type="sldNum" sz="quarter" idx="12"/>
          </p:nvPr>
        </p:nvSpPr>
        <p:spPr/>
        <p:txBody>
          <a:bodyPr/>
          <a:lstStyle/>
          <a:p>
            <a:fld id="{8C04AE96-B1B9-4ED2-B3ED-30B2680CEC7B}" type="slidenum">
              <a:rPr lang="zh-TW" altLang="en-US" smtClean="0"/>
              <a:pPr/>
              <a:t>5</a:t>
            </a:fld>
            <a:endParaRPr lang="zh-TW" altLang="en-US"/>
          </a:p>
        </p:txBody>
      </p:sp>
      <p:sp>
        <p:nvSpPr>
          <p:cNvPr id="7" name="矩形 6">
            <a:extLst>
              <a:ext uri="{FF2B5EF4-FFF2-40B4-BE49-F238E27FC236}">
                <a16:creationId xmlns:a16="http://schemas.microsoft.com/office/drawing/2014/main" id="{629F59C5-9F17-40CB-865D-FFAFA3565EC6}"/>
              </a:ext>
            </a:extLst>
          </p:cNvPr>
          <p:cNvSpPr/>
          <p:nvPr/>
        </p:nvSpPr>
        <p:spPr>
          <a:xfrm>
            <a:off x="3080431" y="5900907"/>
            <a:ext cx="6031138" cy="461665"/>
          </a:xfrm>
          <a:prstGeom prst="rect">
            <a:avLst/>
          </a:prstGeom>
        </p:spPr>
        <p:txBody>
          <a:bodyPr wrap="none">
            <a:spAutoFit/>
          </a:bodyPr>
          <a:lstStyle/>
          <a:p>
            <a:r>
              <a:rPr lang="en-US" altLang="zh-TW" sz="2400" dirty="0">
                <a:solidFill>
                  <a:srgbClr val="FF0000"/>
                </a:solidFill>
              </a:rPr>
              <a:t>Centralized Oracles are a Single Point of Failure</a:t>
            </a:r>
            <a:endParaRPr lang="zh-TW" altLang="en-US" sz="2400" dirty="0">
              <a:solidFill>
                <a:srgbClr val="FF0000"/>
              </a:solidFill>
            </a:endParaRPr>
          </a:p>
        </p:txBody>
      </p:sp>
      <p:sp>
        <p:nvSpPr>
          <p:cNvPr id="8" name="矩形 7">
            <a:extLst>
              <a:ext uri="{FF2B5EF4-FFF2-40B4-BE49-F238E27FC236}">
                <a16:creationId xmlns:a16="http://schemas.microsoft.com/office/drawing/2014/main" id="{3E9DD01A-2680-4459-8118-94C458579A92}"/>
              </a:ext>
            </a:extLst>
          </p:cNvPr>
          <p:cNvSpPr/>
          <p:nvPr/>
        </p:nvSpPr>
        <p:spPr>
          <a:xfrm>
            <a:off x="5343532" y="735600"/>
            <a:ext cx="1153521" cy="368092"/>
          </a:xfrm>
          <a:prstGeom prst="rect">
            <a:avLst/>
          </a:prstGeom>
        </p:spPr>
        <p:txBody>
          <a:bodyPr wrap="square">
            <a:spAutoFit/>
          </a:bodyPr>
          <a:lstStyle/>
          <a:p>
            <a:r>
              <a:rPr lang="en-US" altLang="zh-TW" dirty="0">
                <a:solidFill>
                  <a:schemeClr val="bg1">
                    <a:lumMod val="50000"/>
                  </a:schemeClr>
                </a:solidFill>
              </a:rPr>
              <a:t>(Chainlink)</a:t>
            </a:r>
            <a:endParaRPr lang="zh-TW" altLang="en-US" dirty="0">
              <a:solidFill>
                <a:schemeClr val="bg1">
                  <a:lumMod val="50000"/>
                </a:schemeClr>
              </a:solidFill>
            </a:endParaRPr>
          </a:p>
        </p:txBody>
      </p:sp>
    </p:spTree>
    <p:extLst>
      <p:ext uri="{BB962C8B-B14F-4D97-AF65-F5344CB8AC3E}">
        <p14:creationId xmlns:p14="http://schemas.microsoft.com/office/powerpoint/2010/main" val="5019017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4D128F5-92AE-4B72-BE30-F5ADBABBB6D9}"/>
              </a:ext>
            </a:extLst>
          </p:cNvPr>
          <p:cNvSpPr>
            <a:spLocks noGrp="1"/>
          </p:cNvSpPr>
          <p:nvPr>
            <p:ph type="title"/>
          </p:nvPr>
        </p:nvSpPr>
        <p:spPr/>
        <p:txBody>
          <a:bodyPr>
            <a:normAutofit/>
          </a:bodyPr>
          <a:lstStyle/>
          <a:p>
            <a:r>
              <a:rPr lang="en-US" altLang="zh-TW" dirty="0"/>
              <a:t>Decentralized Oracle Networks (DONs) </a:t>
            </a:r>
            <a:endParaRPr lang="zh-TW" altLang="en-US" dirty="0"/>
          </a:p>
        </p:txBody>
      </p:sp>
      <p:pic>
        <p:nvPicPr>
          <p:cNvPr id="6" name="內容版面配置區 5">
            <a:extLst>
              <a:ext uri="{FF2B5EF4-FFF2-40B4-BE49-F238E27FC236}">
                <a16:creationId xmlns:a16="http://schemas.microsoft.com/office/drawing/2014/main" id="{F3C6B2D0-83DF-46AC-B509-1E4128E2B68D}"/>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3262" r="2899" b="20111"/>
          <a:stretch/>
        </p:blipFill>
        <p:spPr>
          <a:xfrm>
            <a:off x="782887" y="1459542"/>
            <a:ext cx="10626225" cy="3831169"/>
          </a:xfrm>
        </p:spPr>
      </p:pic>
      <p:sp>
        <p:nvSpPr>
          <p:cNvPr id="4" name="投影片編號版面配置區 3">
            <a:extLst>
              <a:ext uri="{FF2B5EF4-FFF2-40B4-BE49-F238E27FC236}">
                <a16:creationId xmlns:a16="http://schemas.microsoft.com/office/drawing/2014/main" id="{82F0D986-2175-4F58-8992-458CAE271345}"/>
              </a:ext>
            </a:extLst>
          </p:cNvPr>
          <p:cNvSpPr>
            <a:spLocks noGrp="1"/>
          </p:cNvSpPr>
          <p:nvPr>
            <p:ph type="sldNum" sz="quarter" idx="12"/>
          </p:nvPr>
        </p:nvSpPr>
        <p:spPr/>
        <p:txBody>
          <a:bodyPr/>
          <a:lstStyle/>
          <a:p>
            <a:fld id="{8C04AE96-B1B9-4ED2-B3ED-30B2680CEC7B}" type="slidenum">
              <a:rPr lang="zh-TW" altLang="en-US" smtClean="0"/>
              <a:pPr/>
              <a:t>6</a:t>
            </a:fld>
            <a:endParaRPr lang="zh-TW" altLang="en-US"/>
          </a:p>
        </p:txBody>
      </p:sp>
      <p:sp>
        <p:nvSpPr>
          <p:cNvPr id="7" name="矩形 6">
            <a:extLst>
              <a:ext uri="{FF2B5EF4-FFF2-40B4-BE49-F238E27FC236}">
                <a16:creationId xmlns:a16="http://schemas.microsoft.com/office/drawing/2014/main" id="{7AB50978-8B56-42A6-B4A7-39504E0D564A}"/>
              </a:ext>
            </a:extLst>
          </p:cNvPr>
          <p:cNvSpPr/>
          <p:nvPr/>
        </p:nvSpPr>
        <p:spPr>
          <a:xfrm>
            <a:off x="1054118" y="5477227"/>
            <a:ext cx="10083762" cy="461665"/>
          </a:xfrm>
          <a:prstGeom prst="rect">
            <a:avLst/>
          </a:prstGeom>
        </p:spPr>
        <p:txBody>
          <a:bodyPr wrap="square">
            <a:spAutoFit/>
          </a:bodyPr>
          <a:lstStyle/>
          <a:p>
            <a:r>
              <a:rPr lang="en-US" altLang="zh-TW" sz="2400" dirty="0">
                <a:solidFill>
                  <a:srgbClr val="FF0000"/>
                </a:solidFill>
              </a:rPr>
              <a:t>DONs allow smart contracts to securely connect with external data and systems.</a:t>
            </a:r>
            <a:endParaRPr lang="zh-TW" altLang="en-US" sz="2400" dirty="0">
              <a:solidFill>
                <a:srgbClr val="FF0000"/>
              </a:solidFill>
            </a:endParaRPr>
          </a:p>
        </p:txBody>
      </p:sp>
      <p:sp>
        <p:nvSpPr>
          <p:cNvPr id="8" name="矩形 7">
            <a:extLst>
              <a:ext uri="{FF2B5EF4-FFF2-40B4-BE49-F238E27FC236}">
                <a16:creationId xmlns:a16="http://schemas.microsoft.com/office/drawing/2014/main" id="{09892961-851A-4816-8430-E30E21AC7392}"/>
              </a:ext>
            </a:extLst>
          </p:cNvPr>
          <p:cNvSpPr/>
          <p:nvPr/>
        </p:nvSpPr>
        <p:spPr>
          <a:xfrm>
            <a:off x="9804273" y="735600"/>
            <a:ext cx="1153521" cy="368092"/>
          </a:xfrm>
          <a:prstGeom prst="rect">
            <a:avLst/>
          </a:prstGeom>
        </p:spPr>
        <p:txBody>
          <a:bodyPr wrap="square">
            <a:spAutoFit/>
          </a:bodyPr>
          <a:lstStyle/>
          <a:p>
            <a:r>
              <a:rPr lang="en-US" altLang="zh-TW" dirty="0">
                <a:solidFill>
                  <a:schemeClr val="bg1">
                    <a:lumMod val="50000"/>
                  </a:schemeClr>
                </a:solidFill>
              </a:rPr>
              <a:t>(Chainlink)</a:t>
            </a:r>
            <a:endParaRPr lang="zh-TW" altLang="en-US" dirty="0">
              <a:solidFill>
                <a:schemeClr val="bg1">
                  <a:lumMod val="50000"/>
                </a:schemeClr>
              </a:solidFill>
            </a:endParaRPr>
          </a:p>
        </p:txBody>
      </p:sp>
    </p:spTree>
    <p:extLst>
      <p:ext uri="{BB962C8B-B14F-4D97-AF65-F5344CB8AC3E}">
        <p14:creationId xmlns:p14="http://schemas.microsoft.com/office/powerpoint/2010/main" val="17408076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32D2E98-0F39-4686-825A-7A0E5346B65B}"/>
              </a:ext>
            </a:extLst>
          </p:cNvPr>
          <p:cNvSpPr>
            <a:spLocks noGrp="1"/>
          </p:cNvSpPr>
          <p:nvPr>
            <p:ph type="title"/>
          </p:nvPr>
        </p:nvSpPr>
        <p:spPr/>
        <p:txBody>
          <a:bodyPr/>
          <a:lstStyle/>
          <a:p>
            <a:r>
              <a:rPr lang="en-US" altLang="zh-TW" dirty="0"/>
              <a:t>Types of Blockchain Oracles (1/2)</a:t>
            </a:r>
            <a:endParaRPr lang="zh-TW" altLang="en-US" dirty="0"/>
          </a:p>
        </p:txBody>
      </p:sp>
      <p:sp>
        <p:nvSpPr>
          <p:cNvPr id="3" name="內容版面配置區 2">
            <a:extLst>
              <a:ext uri="{FF2B5EF4-FFF2-40B4-BE49-F238E27FC236}">
                <a16:creationId xmlns:a16="http://schemas.microsoft.com/office/drawing/2014/main" id="{81EEC374-B24C-4C7C-AC47-4A0D22FCCAF7}"/>
              </a:ext>
            </a:extLst>
          </p:cNvPr>
          <p:cNvSpPr>
            <a:spLocks noGrp="1"/>
          </p:cNvSpPr>
          <p:nvPr>
            <p:ph idx="1"/>
          </p:nvPr>
        </p:nvSpPr>
        <p:spPr/>
        <p:txBody>
          <a:bodyPr/>
          <a:lstStyle/>
          <a:p>
            <a:r>
              <a:rPr lang="en-US" altLang="zh-TW" dirty="0"/>
              <a:t>Input Oracles</a:t>
            </a:r>
          </a:p>
          <a:p>
            <a:pPr lvl="1" algn="just">
              <a:spcBef>
                <a:spcPts val="1200"/>
              </a:spcBef>
            </a:pPr>
            <a:r>
              <a:rPr lang="en-US" altLang="zh-TW" dirty="0"/>
              <a:t>Fetch data from off-chain sources and deliver it to the blockchain network for smart contract consumption. E.g. Chainlink Price Feeds provide </a:t>
            </a:r>
            <a:r>
              <a:rPr lang="en-US" altLang="zh-TW" dirty="0" err="1"/>
              <a:t>DeFi</a:t>
            </a:r>
            <a:r>
              <a:rPr lang="en-US" altLang="zh-TW" dirty="0"/>
              <a:t> smart contracts with on-chain access to financial market data.</a:t>
            </a:r>
          </a:p>
          <a:p>
            <a:pPr algn="just">
              <a:spcBef>
                <a:spcPts val="1800"/>
              </a:spcBef>
            </a:pPr>
            <a:r>
              <a:rPr lang="en-US" altLang="zh-TW" dirty="0"/>
              <a:t>Output Oracles</a:t>
            </a:r>
          </a:p>
          <a:p>
            <a:pPr lvl="1" algn="just">
              <a:spcBef>
                <a:spcPts val="1200"/>
              </a:spcBef>
            </a:pPr>
            <a:r>
              <a:rPr lang="en-US" altLang="zh-TW" dirty="0"/>
              <a:t>Allow smart contracts to send commands to off-chain systems that trigger them to execute certain actions. E.g. informing a banking network to make a payment.</a:t>
            </a:r>
          </a:p>
          <a:p>
            <a:endParaRPr lang="zh-TW" altLang="en-US" dirty="0"/>
          </a:p>
        </p:txBody>
      </p:sp>
      <p:sp>
        <p:nvSpPr>
          <p:cNvPr id="4" name="投影片編號版面配置區 3">
            <a:extLst>
              <a:ext uri="{FF2B5EF4-FFF2-40B4-BE49-F238E27FC236}">
                <a16:creationId xmlns:a16="http://schemas.microsoft.com/office/drawing/2014/main" id="{DF5BC7FD-30F7-428B-B537-5E0710E9FD32}"/>
              </a:ext>
            </a:extLst>
          </p:cNvPr>
          <p:cNvSpPr>
            <a:spLocks noGrp="1"/>
          </p:cNvSpPr>
          <p:nvPr>
            <p:ph type="sldNum" sz="quarter" idx="12"/>
          </p:nvPr>
        </p:nvSpPr>
        <p:spPr/>
        <p:txBody>
          <a:bodyPr/>
          <a:lstStyle/>
          <a:p>
            <a:fld id="{8C04AE96-B1B9-4ED2-B3ED-30B2680CEC7B}" type="slidenum">
              <a:rPr lang="zh-TW" altLang="en-US" smtClean="0"/>
              <a:pPr/>
              <a:t>7</a:t>
            </a:fld>
            <a:endParaRPr lang="zh-TW" altLang="en-US"/>
          </a:p>
        </p:txBody>
      </p:sp>
    </p:spTree>
    <p:extLst>
      <p:ext uri="{BB962C8B-B14F-4D97-AF65-F5344CB8AC3E}">
        <p14:creationId xmlns:p14="http://schemas.microsoft.com/office/powerpoint/2010/main" val="42336051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32D2E98-0F39-4686-825A-7A0E5346B65B}"/>
              </a:ext>
            </a:extLst>
          </p:cNvPr>
          <p:cNvSpPr>
            <a:spLocks noGrp="1"/>
          </p:cNvSpPr>
          <p:nvPr>
            <p:ph type="title"/>
          </p:nvPr>
        </p:nvSpPr>
        <p:spPr/>
        <p:txBody>
          <a:bodyPr/>
          <a:lstStyle/>
          <a:p>
            <a:r>
              <a:rPr lang="en-US" altLang="zh-TW" dirty="0"/>
              <a:t>Types of </a:t>
            </a:r>
            <a:r>
              <a:rPr lang="en-US" altLang="zh-TW"/>
              <a:t>Blockchain Oracles (2/2)</a:t>
            </a:r>
            <a:endParaRPr lang="zh-TW" altLang="en-US" dirty="0"/>
          </a:p>
        </p:txBody>
      </p:sp>
      <p:sp>
        <p:nvSpPr>
          <p:cNvPr id="3" name="內容版面配置區 2">
            <a:extLst>
              <a:ext uri="{FF2B5EF4-FFF2-40B4-BE49-F238E27FC236}">
                <a16:creationId xmlns:a16="http://schemas.microsoft.com/office/drawing/2014/main" id="{81EEC374-B24C-4C7C-AC47-4A0D22FCCAF7}"/>
              </a:ext>
            </a:extLst>
          </p:cNvPr>
          <p:cNvSpPr>
            <a:spLocks noGrp="1"/>
          </p:cNvSpPr>
          <p:nvPr>
            <p:ph idx="1"/>
          </p:nvPr>
        </p:nvSpPr>
        <p:spPr/>
        <p:txBody>
          <a:bodyPr/>
          <a:lstStyle/>
          <a:p>
            <a:r>
              <a:rPr lang="en-US" altLang="zh-TW" dirty="0"/>
              <a:t>Cross-Chain Oracles</a:t>
            </a:r>
          </a:p>
          <a:p>
            <a:pPr lvl="1" algn="just">
              <a:spcBef>
                <a:spcPts val="1200"/>
              </a:spcBef>
            </a:pPr>
            <a:r>
              <a:rPr lang="en-US" altLang="zh-TW" dirty="0"/>
              <a:t>Enable interoperability for moving both data and assets between blockchains, such as using data on one blockchain to trigger an action on another or bridging assets cross-chain so they can be used outside the native blockchain they were issued on.</a:t>
            </a:r>
          </a:p>
          <a:p>
            <a:pPr algn="just">
              <a:spcBef>
                <a:spcPts val="1800"/>
              </a:spcBef>
            </a:pPr>
            <a:r>
              <a:rPr lang="en-US" altLang="zh-TW" dirty="0"/>
              <a:t>Compute-Enabled Oracles</a:t>
            </a:r>
          </a:p>
          <a:p>
            <a:pPr lvl="1" algn="just">
              <a:spcBef>
                <a:spcPts val="1200"/>
              </a:spcBef>
            </a:pPr>
            <a:r>
              <a:rPr lang="en-US" altLang="zh-TW" dirty="0"/>
              <a:t>Provide a very useful, secure, off-chain, computation solution to perform computations on a set of inputs; it is an alternative to the comparatively expensive computation cost on the Ethereum network.</a:t>
            </a:r>
          </a:p>
          <a:p>
            <a:endParaRPr lang="zh-TW" altLang="en-US" dirty="0"/>
          </a:p>
        </p:txBody>
      </p:sp>
      <p:sp>
        <p:nvSpPr>
          <p:cNvPr id="4" name="投影片編號版面配置區 3">
            <a:extLst>
              <a:ext uri="{FF2B5EF4-FFF2-40B4-BE49-F238E27FC236}">
                <a16:creationId xmlns:a16="http://schemas.microsoft.com/office/drawing/2014/main" id="{DF5BC7FD-30F7-428B-B537-5E0710E9FD32}"/>
              </a:ext>
            </a:extLst>
          </p:cNvPr>
          <p:cNvSpPr>
            <a:spLocks noGrp="1"/>
          </p:cNvSpPr>
          <p:nvPr>
            <p:ph type="sldNum" sz="quarter" idx="12"/>
          </p:nvPr>
        </p:nvSpPr>
        <p:spPr/>
        <p:txBody>
          <a:bodyPr/>
          <a:lstStyle/>
          <a:p>
            <a:fld id="{8C04AE96-B1B9-4ED2-B3ED-30B2680CEC7B}" type="slidenum">
              <a:rPr lang="zh-TW" altLang="en-US" smtClean="0"/>
              <a:pPr/>
              <a:t>8</a:t>
            </a:fld>
            <a:endParaRPr lang="zh-TW" altLang="en-US"/>
          </a:p>
        </p:txBody>
      </p:sp>
    </p:spTree>
    <p:extLst>
      <p:ext uri="{BB962C8B-B14F-4D97-AF65-F5344CB8AC3E}">
        <p14:creationId xmlns:p14="http://schemas.microsoft.com/office/powerpoint/2010/main" val="7452476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5940CE9-D130-4097-9A7A-B50706D6B7D0}"/>
              </a:ext>
            </a:extLst>
          </p:cNvPr>
          <p:cNvSpPr>
            <a:spLocks noGrp="1"/>
          </p:cNvSpPr>
          <p:nvPr>
            <p:ph type="title"/>
          </p:nvPr>
        </p:nvSpPr>
        <p:spPr/>
        <p:txBody>
          <a:bodyPr>
            <a:normAutofit/>
          </a:bodyPr>
          <a:lstStyle/>
          <a:p>
            <a:r>
              <a:rPr lang="en-US" altLang="zh-TW" dirty="0"/>
              <a:t>Hybrid Smart Contracts using Oracles</a:t>
            </a:r>
            <a:endParaRPr lang="zh-TW" altLang="en-US" dirty="0"/>
          </a:p>
        </p:txBody>
      </p:sp>
      <p:pic>
        <p:nvPicPr>
          <p:cNvPr id="6" name="內容版面配置區 5">
            <a:extLst>
              <a:ext uri="{FF2B5EF4-FFF2-40B4-BE49-F238E27FC236}">
                <a16:creationId xmlns:a16="http://schemas.microsoft.com/office/drawing/2014/main" id="{E020AA6D-332C-4EB4-AAF1-1360CE1798B1}"/>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3102" t="5615" r="4293" b="8693"/>
          <a:stretch/>
        </p:blipFill>
        <p:spPr>
          <a:xfrm>
            <a:off x="928236" y="1381328"/>
            <a:ext cx="10425564" cy="4903969"/>
          </a:xfrm>
        </p:spPr>
      </p:pic>
      <p:sp>
        <p:nvSpPr>
          <p:cNvPr id="4" name="投影片編號版面配置區 3">
            <a:extLst>
              <a:ext uri="{FF2B5EF4-FFF2-40B4-BE49-F238E27FC236}">
                <a16:creationId xmlns:a16="http://schemas.microsoft.com/office/drawing/2014/main" id="{9DD9A644-CADB-41FB-B4E4-85C3524DCCC3}"/>
              </a:ext>
            </a:extLst>
          </p:cNvPr>
          <p:cNvSpPr>
            <a:spLocks noGrp="1"/>
          </p:cNvSpPr>
          <p:nvPr>
            <p:ph type="sldNum" sz="quarter" idx="12"/>
          </p:nvPr>
        </p:nvSpPr>
        <p:spPr/>
        <p:txBody>
          <a:bodyPr/>
          <a:lstStyle/>
          <a:p>
            <a:fld id="{8C04AE96-B1B9-4ED2-B3ED-30B2680CEC7B}" type="slidenum">
              <a:rPr lang="zh-TW" altLang="en-US" smtClean="0"/>
              <a:pPr/>
              <a:t>9</a:t>
            </a:fld>
            <a:endParaRPr lang="zh-TW" altLang="en-US"/>
          </a:p>
        </p:txBody>
      </p:sp>
      <p:sp>
        <p:nvSpPr>
          <p:cNvPr id="5" name="矩形 4">
            <a:extLst>
              <a:ext uri="{FF2B5EF4-FFF2-40B4-BE49-F238E27FC236}">
                <a16:creationId xmlns:a16="http://schemas.microsoft.com/office/drawing/2014/main" id="{AE40FAD0-046E-4F4D-BE8D-DFB74A0F8737}"/>
              </a:ext>
            </a:extLst>
          </p:cNvPr>
          <p:cNvSpPr/>
          <p:nvPr/>
        </p:nvSpPr>
        <p:spPr>
          <a:xfrm>
            <a:off x="9453519" y="735600"/>
            <a:ext cx="1153521" cy="368092"/>
          </a:xfrm>
          <a:prstGeom prst="rect">
            <a:avLst/>
          </a:prstGeom>
        </p:spPr>
        <p:txBody>
          <a:bodyPr wrap="square">
            <a:spAutoFit/>
          </a:bodyPr>
          <a:lstStyle/>
          <a:p>
            <a:r>
              <a:rPr lang="en-US" altLang="zh-TW" dirty="0">
                <a:solidFill>
                  <a:schemeClr val="bg1">
                    <a:lumMod val="50000"/>
                  </a:schemeClr>
                </a:solidFill>
              </a:rPr>
              <a:t>(Chainlink)</a:t>
            </a:r>
            <a:endParaRPr lang="zh-TW" altLang="en-US" dirty="0">
              <a:solidFill>
                <a:schemeClr val="bg1">
                  <a:lumMod val="50000"/>
                </a:schemeClr>
              </a:solidFill>
            </a:endParaRPr>
          </a:p>
        </p:txBody>
      </p:sp>
    </p:spTree>
    <p:extLst>
      <p:ext uri="{BB962C8B-B14F-4D97-AF65-F5344CB8AC3E}">
        <p14:creationId xmlns:p14="http://schemas.microsoft.com/office/powerpoint/2010/main" val="2738918698"/>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5940</TotalTime>
  <Words>2029</Words>
  <Application>Microsoft Office PowerPoint</Application>
  <PresentationFormat>寬螢幕</PresentationFormat>
  <Paragraphs>148</Paragraphs>
  <Slides>28</Slides>
  <Notes>0</Notes>
  <HiddenSlides>0</HiddenSlides>
  <MMClips>0</MMClips>
  <ScaleCrop>false</ScaleCrop>
  <HeadingPairs>
    <vt:vector size="6" baseType="variant">
      <vt:variant>
        <vt:lpstr>使用字型</vt:lpstr>
      </vt:variant>
      <vt:variant>
        <vt:i4>5</vt:i4>
      </vt:variant>
      <vt:variant>
        <vt:lpstr>佈景主題</vt:lpstr>
      </vt:variant>
      <vt:variant>
        <vt:i4>1</vt:i4>
      </vt:variant>
      <vt:variant>
        <vt:lpstr>投影片標題</vt:lpstr>
      </vt:variant>
      <vt:variant>
        <vt:i4>28</vt:i4>
      </vt:variant>
    </vt:vector>
  </HeadingPairs>
  <TitlesOfParts>
    <vt:vector size="34" baseType="lpstr">
      <vt:lpstr>新細明體</vt:lpstr>
      <vt:lpstr>Arial</vt:lpstr>
      <vt:lpstr>Calibri</vt:lpstr>
      <vt:lpstr>Calibri Light</vt:lpstr>
      <vt:lpstr>Times New Roman</vt:lpstr>
      <vt:lpstr>Office 佈景主題</vt:lpstr>
      <vt:lpstr>9. Oracles</vt:lpstr>
      <vt:lpstr>Introduction</vt:lpstr>
      <vt:lpstr>Blockchain Oracle Problem</vt:lpstr>
      <vt:lpstr>Using Oracles</vt:lpstr>
      <vt:lpstr>Centralized Oracles</vt:lpstr>
      <vt:lpstr>Decentralized Oracle Networks (DONs) </vt:lpstr>
      <vt:lpstr>Types of Blockchain Oracles (1/2)</vt:lpstr>
      <vt:lpstr>Types of Blockchain Oracles (2/2)</vt:lpstr>
      <vt:lpstr>Hybrid Smart Contracts using Oracles</vt:lpstr>
      <vt:lpstr>Oracle Design Patterns (1/2)</vt:lpstr>
      <vt:lpstr>Oracle Design Patterns (2/2)</vt:lpstr>
      <vt:lpstr>More on Request–response Oracles (1/2)</vt:lpstr>
      <vt:lpstr>More on Request–response Oracles (2/2)</vt:lpstr>
      <vt:lpstr>Data Authentication (1/2)</vt:lpstr>
      <vt:lpstr>Data Authentication (2/2)</vt:lpstr>
      <vt:lpstr>Top Decentralized Oracles</vt:lpstr>
      <vt:lpstr>Introduction to Chainlink (1/3)</vt:lpstr>
      <vt:lpstr>Introduction to Chainlink (2/3)</vt:lpstr>
      <vt:lpstr>Introduction to Chainlink (3/3)</vt:lpstr>
      <vt:lpstr>Chainlink SLA Contract &amp; Sub-Contracts (1/2)</vt:lpstr>
      <vt:lpstr>Chainlink SLA Contract &amp; Sub-Contracts (2/2)</vt:lpstr>
      <vt:lpstr>How Chainlink Nodes Reliably Validate Data (1/2)</vt:lpstr>
      <vt:lpstr>How Chainlink Nodes Reliably Validate Data (2/2)</vt:lpstr>
      <vt:lpstr>What is a Chainlink Node Operator? (1/3)</vt:lpstr>
      <vt:lpstr>What is a Chainlink Node Operator? (2/3)</vt:lpstr>
      <vt:lpstr>What is a Chainlink Node Operator? (3/3)</vt:lpstr>
      <vt:lpstr>PowerPoint 簡報</vt:lpstr>
      <vt:lpstr>Ref. Smart Contract Use Cases Enabled by Chainlink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 The Machine Learning Landscape</dc:title>
  <dc:creator>ccyang</dc:creator>
  <cp:lastModifiedBy>User</cp:lastModifiedBy>
  <cp:revision>1358</cp:revision>
  <dcterms:created xsi:type="dcterms:W3CDTF">2020-06-07T10:42:41Z</dcterms:created>
  <dcterms:modified xsi:type="dcterms:W3CDTF">2023-04-29T02:32:29Z</dcterms:modified>
</cp:coreProperties>
</file>