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2" r:id="rId9"/>
    <p:sldId id="263" r:id="rId10"/>
    <p:sldId id="259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5CB8E-49F7-4515-92CC-06E9A7DCE902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0E24-B418-4DEB-8C91-940C3BCEE1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4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ADCEB-D12B-474D-A3C8-E3EA25B41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2D612-90EA-4669-B418-9EA563E31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E5DD5-C13D-4B21-8F85-C5141654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A168-D67E-4909-A7A6-5F548EAC887D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B2DA0-7EEB-40BF-AE9A-A421835A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9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D04D9-C243-4F1C-A2B5-DFB278C9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EE291-7E64-4C2E-BD61-E266E1AB1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00D2E-94AD-4AC0-BE32-A3EFFAF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F840-5A87-414B-9F25-871532FA45DE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DB215-C292-473D-A470-CA73DD5D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DCE97A-0024-4BE3-9A1B-B1EB54B4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5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00F502-F7F6-4BA0-97C7-632B90FE2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9C655D-D428-407D-A0B9-414BF3F2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19D00-4B00-44D3-9E23-A52E67CC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9404-7004-4355-81DF-489B5114F1CF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94ECF-B923-41F1-8945-88A1BDD7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634B9-E2E6-461E-AF7E-8292C9E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02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4B664-60A3-4F42-98F7-9DAF1974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20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5DF48-4AC4-4734-B04C-EFCB287C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32"/>
            <a:ext cx="10515600" cy="468863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EDC853-E7F7-4451-A06A-FEF0796B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2E2C-0EBF-4D44-A034-D2C1CDD9583A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698D9-0E0B-443D-865D-5FB27D1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9D5F7-2BA0-475A-9BBB-CF084FA0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434" y="6356350"/>
            <a:ext cx="2743200" cy="365125"/>
          </a:xfrm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fld id="{8C04AE96-B1B9-4ED2-B3ED-30B2680CEC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540B1-74DE-49AE-B706-6E54D86A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63159-A467-42F1-99AB-70C749CED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3BF59-9385-4FB7-850E-7F553BE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EC6C-69F4-4FC8-960C-8CA4CCADA8E0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03A1E-8C60-4DEA-B86B-C773C349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10D52-EE20-4BD7-9945-E85F2009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5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34B51-2665-490E-896D-F0962198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57579-2AB3-411C-9E13-351CBEDEA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756D79-B349-4256-8F0B-04C58ED2E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ECD678-F7B4-4656-9EAE-ED62D31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0E05-EE64-4782-8DF5-00425FB0DEE2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56481C-CFE5-4EBA-97D2-E23E646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061309-FC79-40FF-879B-6CBD743D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9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F15FA-6451-4EC3-A56A-E348772C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216BD9-58B5-4971-B614-C0512AC2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D2AB59-FC3F-4146-89C1-4BE95B3D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6FFD63-29F1-42EC-960B-BAC62C92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D6A047-1BBF-47F7-ABB2-1E1DA4794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0828FD-026F-44D8-9835-0AEBE5D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0A5-2955-40AC-B800-179D8057DDA6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67562B-0197-4D74-9F7A-8644FBE6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C21C15-37A5-4960-82E4-71EA1B7E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12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E78C0-B11C-4E66-A862-D1523393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F75761-550B-44D5-8291-80843C86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53E1-2030-4029-8E6E-FA44B29F4EAD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EA9E9F-FD6B-404C-9720-09D790C3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DB1712-90CD-4FC3-A676-8C2F97A1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5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6E57B7-8A97-4AE7-BBF6-0C18055D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B279-E07F-4C51-A4F0-460D909D4C7B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83453F-6F4C-4C49-A88C-903F0D9E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0CFF90-3655-41D3-82D4-24AB8C74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665EF-34E2-4537-BB7B-FFF7A996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94A67-C0F4-400B-A0FB-7D51BFA8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A53CDE-179D-4226-AEAD-3BC89840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D602F2-C7DA-4D96-BA88-87880921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4BB5-0026-45A7-9612-75EC86A0362A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81106C-EA95-4CC9-A9CD-43B15DD6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F3FCB3-8727-40E3-820C-252A9648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B72F3-4D5E-43A3-9750-8194C4CA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364FE1-15E1-43E7-8CE3-D17BA6C72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292BB8-9749-4AD8-84D9-11A089BED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09B28-4C16-475A-A97F-A7F57AB6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602A-4ADC-4277-B6E7-49E207CB619C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54052-E217-464F-AE17-13CEC2A5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A8807D-581F-463E-A3DC-6B685619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67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D1F2CF-D6A8-44A7-846C-388EDD5F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E28E0-A497-450F-B507-95F43D98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426"/>
            <a:ext cx="10515600" cy="462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F7D36-69C8-480B-B6F9-900F49817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5D04-C327-41B5-A2FB-0E9B680A414A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CF826-0862-41D6-B3EC-76FE6B20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7FCAE-D6C8-450C-9AA3-C60AB9CE8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4AE96-B1B9-4ED2-B3ED-30B2680CE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crypt.co/resources/ethereum-name-service-ens-explained-guide-lea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xie.org/2022/01/07/web3-first-impress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reethikasireddy.com/post/the-architecture-of-a-web-3-0-appl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F940E-1AAC-45A4-BF91-E574695C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7676"/>
            <a:ext cx="9144000" cy="157132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10. Decentralized Applications (DApps, dApps)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C5035-2878-4764-BA18-81687191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198" y="3788503"/>
            <a:ext cx="9907604" cy="728831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Mastering Ethereum - Building Smart Contracts and DApps, 2018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712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90F01-B76E-41D1-AFA6-7436E9F7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70C0"/>
                </a:solidFill>
              </a:rPr>
              <a:t>Ethereum Name Service (ENS)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F2C3F-42C4-4AA7-B40E-18484595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32"/>
            <a:ext cx="10515600" cy="4688631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zh-TW" dirty="0"/>
              <a:t>On the traditional internet, the Domain Name System (DNS) allows us to use human-readable names in the browser while resolving those names to IP addresses or other identifiers behind the scenes.</a:t>
            </a:r>
          </a:p>
          <a:p>
            <a:pPr algn="just">
              <a:spcBef>
                <a:spcPts val="1200"/>
              </a:spcBef>
            </a:pPr>
            <a:r>
              <a:rPr lang="en-US" altLang="zh-TW" dirty="0"/>
              <a:t>On the Ethereum blockchain, the Ethereum Name System/Service (ENS) solves the same problem, but in a decentralized manner.</a:t>
            </a:r>
          </a:p>
          <a:p>
            <a:pPr lvl="1" algn="just">
              <a:spcBef>
                <a:spcPts val="1200"/>
              </a:spcBef>
            </a:pPr>
            <a:r>
              <a:rPr lang="en-US" altLang="zh-TW" dirty="0"/>
              <a:t>ENS domains are secure domain names for the decentralized world. </a:t>
            </a:r>
          </a:p>
          <a:p>
            <a:pPr lvl="1" algn="just">
              <a:spcBef>
                <a:spcPts val="1200"/>
              </a:spcBef>
            </a:pPr>
            <a:r>
              <a:rPr lang="en-US" altLang="zh-TW" dirty="0"/>
              <a:t>ENS domains provide a way for users to map human readable names to blockchain and non-blockchain resources, like Ethereum addresses, IPFS hashes, or website URLs. </a:t>
            </a:r>
          </a:p>
          <a:p>
            <a:pPr lvl="1" algn="just">
              <a:spcBef>
                <a:spcPts val="1200"/>
              </a:spcBef>
            </a:pPr>
            <a:r>
              <a:rPr lang="en-US" altLang="zh-TW" dirty="0"/>
              <a:t>ENS domains can be bought and sold on secondary markets.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C22E7-DA4E-48EA-B223-BFE5466E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13C6A4-3B98-44CF-BBF3-59D36CB54807}"/>
              </a:ext>
            </a:extLst>
          </p:cNvPr>
          <p:cNvSpPr/>
          <p:nvPr/>
        </p:nvSpPr>
        <p:spPr>
          <a:xfrm>
            <a:off x="2859506" y="5925044"/>
            <a:ext cx="8617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hlinkClick r:id="rId2"/>
              </a:rPr>
              <a:t>https://decrypt.co/resources/ethereum-name-service-ens-explained-guide-learn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FBAD9C-D332-425E-ACD0-C98FCA60D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5" b="14262"/>
          <a:stretch/>
        </p:blipFill>
        <p:spPr>
          <a:xfrm>
            <a:off x="9497328" y="5180831"/>
            <a:ext cx="1815164" cy="7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8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FF0F2-D5C9-4A6B-9A43-20B52DE1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Ethereum Name Service (ENS) (2/3)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3DA59C-27D0-4A60-B4DE-3D4ABCF2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2525" r="5896" b="1795"/>
          <a:stretch/>
        </p:blipFill>
        <p:spPr>
          <a:xfrm>
            <a:off x="1386038" y="3390500"/>
            <a:ext cx="3298625" cy="319520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BBB0C4-5F6F-4933-A07A-60911512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33D80C-E13B-49AD-9E32-D07B9D33E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t="4354" r="7712" b="5314"/>
          <a:stretch/>
        </p:blipFill>
        <p:spPr>
          <a:xfrm>
            <a:off x="5175697" y="3468121"/>
            <a:ext cx="5912606" cy="30399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BE73A1-1B53-4097-9C5D-4131B79C940B}"/>
              </a:ext>
            </a:extLst>
          </p:cNvPr>
          <p:cNvSpPr/>
          <p:nvPr/>
        </p:nvSpPr>
        <p:spPr>
          <a:xfrm>
            <a:off x="943066" y="1279898"/>
            <a:ext cx="10305867" cy="192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Under the hood, ENS is basically two smart contracts:</a:t>
            </a:r>
          </a:p>
          <a:p>
            <a:pPr marL="800100" lvl="1" indent="-342900" algn="just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00FF"/>
                </a:solidFill>
              </a:rPr>
              <a:t>ENS registry </a:t>
            </a:r>
            <a:r>
              <a:rPr lang="en-US" altLang="zh-TW" sz="2400" dirty="0"/>
              <a:t>records all the domains and subdomains, as well the owner’s details and the link to </a:t>
            </a:r>
            <a:r>
              <a:rPr lang="en-US" altLang="zh-TW" sz="2400" dirty="0">
                <a:solidFill>
                  <a:srgbClr val="0000FF"/>
                </a:solidFill>
              </a:rPr>
              <a:t>the Resolver</a:t>
            </a:r>
            <a:r>
              <a:rPr lang="en-US" altLang="zh-TW" sz="2400" dirty="0"/>
              <a:t>, which is another smart contract that handles the translations from names to addresses or other types of resources and vice-versa.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622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B0FDF-8308-41CC-A6C1-3E1DAF3F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Ethereum Name Service (ENS) (3/3)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616B56-EFD6-4F7C-8B6B-CECACC0E1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408" y="1352550"/>
            <a:ext cx="8957184" cy="5038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F16A31-05AF-4B91-922B-2CE417F2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90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11656-D383-4590-A90B-CBA47915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on so-called Web3 &amp; DApps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BCA7E6-1853-4246-80E4-B2F6E435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327"/>
            <a:ext cx="10515600" cy="511154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Ref. </a:t>
            </a:r>
            <a:r>
              <a:rPr lang="en-US" altLang="zh-TW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https://moxie.org/2022/01/07/web3-first-impressions.html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FF0000"/>
                </a:solidFill>
              </a:rPr>
              <a:t>Does it make sense to decentralize everything?</a:t>
            </a:r>
          </a:p>
          <a:p>
            <a:pPr lvl="1" algn="just">
              <a:spcBef>
                <a:spcPts val="1000"/>
              </a:spcBef>
            </a:pPr>
            <a:r>
              <a:rPr lang="en-US" altLang="zh-TW" dirty="0"/>
              <a:t>The cryptocurrency world is the lack of attention to the client/server interface. When people talk about blockchains, they talk about distributed trust, leaderless consensus, and all the mechanics of how that works, but often gloss over the reality that </a:t>
            </a:r>
            <a:r>
              <a:rPr lang="en-US" altLang="zh-TW" dirty="0">
                <a:solidFill>
                  <a:srgbClr val="0000FF"/>
                </a:solidFill>
              </a:rPr>
              <a:t>clients ultimately can’t participate in those mechanics</a:t>
            </a:r>
            <a:r>
              <a:rPr lang="en-US" altLang="zh-TW" dirty="0"/>
              <a:t>.</a:t>
            </a:r>
          </a:p>
          <a:p>
            <a:pPr lvl="1" algn="just">
              <a:spcBef>
                <a:spcPts val="1000"/>
              </a:spcBef>
            </a:pPr>
            <a:r>
              <a:rPr lang="en-US" altLang="zh-TW" dirty="0"/>
              <a:t>All the network diagrams are of servers, the trust model is between servers, everything is about servers. Blockchains are designed to be a network of peers, but not designed such that it’s really possible for your mobile device or your browser to be one of those peers.</a:t>
            </a:r>
          </a:p>
          <a:p>
            <a:pPr lvl="1" algn="just">
              <a:spcBef>
                <a:spcPts val="1000"/>
              </a:spcBef>
            </a:pPr>
            <a:r>
              <a:rPr lang="en-US" altLang="zh-TW" dirty="0"/>
              <a:t>Infura, Pinata, </a:t>
            </a:r>
            <a:r>
              <a:rPr lang="en-US" altLang="zh-TW" dirty="0" err="1"/>
              <a:t>OpenSea</a:t>
            </a:r>
            <a:r>
              <a:rPr lang="en-US" altLang="zh-TW" dirty="0"/>
              <a:t>, etc. are still websites with their own servers. The “distributedness” refers to where the state and the logic/permissions for updating the state lives: on the blockchain instead of in a “centralized” database.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AAAD83-52FA-4EB2-A552-E3BAC1AC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7C2DD-B7F5-4CE1-B7F7-5BED82F4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16C74-EDB1-4522-B697-B38814F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14"/>
            <a:ext cx="10515600" cy="9309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70C0"/>
                </a:solidFill>
              </a:rPr>
              <a:t>Smart contracts </a:t>
            </a:r>
            <a:r>
              <a:rPr lang="en-US" altLang="zh-TW" dirty="0"/>
              <a:t>are a way to decentralize the controlling logic and payment functions of applications.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CDFAF4-67B3-4D91-ABA1-6991AD40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0DD3D6-7982-4A03-81C0-EFE7CE8E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91" y="2699413"/>
            <a:ext cx="5787684" cy="342668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9DFFFFD-3C21-48BB-BF09-25482A13C280}"/>
              </a:ext>
            </a:extLst>
          </p:cNvPr>
          <p:cNvSpPr txBox="1">
            <a:spLocks/>
          </p:cNvSpPr>
          <p:nvPr/>
        </p:nvSpPr>
        <p:spPr>
          <a:xfrm>
            <a:off x="838202" y="2626052"/>
            <a:ext cx="4089934" cy="192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FF0000"/>
                </a:solidFill>
              </a:rPr>
              <a:t>Web3 DApps </a:t>
            </a:r>
            <a:r>
              <a:rPr lang="en-US" altLang="zh-TW" dirty="0"/>
              <a:t>are about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decentralizing all aspects of an application</a:t>
            </a:r>
            <a:r>
              <a:rPr lang="en-US" altLang="zh-TW" dirty="0"/>
              <a:t>: storage, messaging, naming, etc.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98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F286D-4479-40B5-AB70-933A0761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DApp?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D54CE-A223-450C-A7F3-DB74A424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A DApp is an application that is mostly or entirely decentralized.</a:t>
            </a:r>
          </a:p>
          <a:p>
            <a:pPr algn="just">
              <a:spcBef>
                <a:spcPts val="1200"/>
              </a:spcBef>
            </a:pPr>
            <a:r>
              <a:rPr lang="en-US" altLang="zh-TW" dirty="0"/>
              <a:t>All the possible aspects of an application that may be decentralized: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Backend software (application logic)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Frontend software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Data storage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Message communications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Name resolution</a:t>
            </a:r>
          </a:p>
          <a:p>
            <a:pPr algn="just">
              <a:spcBef>
                <a:spcPts val="1200"/>
              </a:spcBef>
            </a:pPr>
            <a:r>
              <a:rPr lang="en-US" altLang="zh-TW" dirty="0"/>
              <a:t>Advantages to creating a DApp (comparing to a centralized one)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Resiliency, Transparency, Censorship resistance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D2337-E001-47C4-88F5-ECC17861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1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7C2B6-2A1C-47A4-B06A-3C95D7A2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Frontend &amp; Backend of Web 2.0 Applications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BDE4D5-4C51-4715-8E2D-76F7A33B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252" y="1524895"/>
            <a:ext cx="8957496" cy="468788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5F87C-C8A3-43B8-AF79-41DBEC49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6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CAC2B-77F7-431C-B7D6-C6C989B4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9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Web 3.0 Architecture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3D67-0340-428B-B977-EF38ED1E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7846"/>
            <a:ext cx="10702491" cy="455358"/>
          </a:xfrm>
        </p:spPr>
        <p:txBody>
          <a:bodyPr/>
          <a:lstStyle/>
          <a:p>
            <a:r>
              <a:rPr lang="en-US" altLang="zh-TW" sz="2400" dirty="0">
                <a:hlinkClick r:id="rId2"/>
              </a:rPr>
              <a:t>https://www.preethikasireddy.com/post/the-architecture-of-a-web-3-0-application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0E0FA6-834D-4BF6-AEAA-70FF171E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38119A-876D-405D-8D5F-1C2686D48EB8}"/>
              </a:ext>
            </a:extLst>
          </p:cNvPr>
          <p:cNvGrpSpPr/>
          <p:nvPr/>
        </p:nvGrpSpPr>
        <p:grpSpPr>
          <a:xfrm>
            <a:off x="378309" y="1851998"/>
            <a:ext cx="11445006" cy="4296065"/>
            <a:chOff x="191934" y="1995940"/>
            <a:chExt cx="11445006" cy="429606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AB1C81F-4DF1-46E4-9463-32D52333E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0899" y="2034005"/>
              <a:ext cx="3756041" cy="42580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1C1A3BF-A8CB-44AA-B638-F15968547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964" y="1995940"/>
              <a:ext cx="3665821" cy="429606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339BB70-C936-4453-B9BE-26DE9549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34" y="2103346"/>
              <a:ext cx="3644542" cy="416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4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BE2A6-E818-441B-8B8A-4F668606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Backend (Smart Contract)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914E6-C3A9-4B55-8507-13CADD3A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328"/>
            <a:ext cx="10515600" cy="4795635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altLang="zh-TW" dirty="0"/>
              <a:t>In a DApp, smart contracts are used to store the business logic (program code) and the related state of your application.</a:t>
            </a:r>
          </a:p>
          <a:p>
            <a:pPr algn="just">
              <a:spcBef>
                <a:spcPts val="1200"/>
              </a:spcBef>
            </a:pPr>
            <a:r>
              <a:rPr lang="en-US" altLang="zh-TW" dirty="0"/>
              <a:t>Think of a smart contract replacing a server-side (aka “backend”) component in a regular application.</a:t>
            </a:r>
          </a:p>
          <a:p>
            <a:pPr lvl="1" algn="just">
              <a:spcBef>
                <a:spcPts val="600"/>
              </a:spcBef>
            </a:pPr>
            <a:r>
              <a:rPr lang="en-US" altLang="zh-TW" dirty="0"/>
              <a:t>Any computation executed in a smart contract is very expensive and so should be kept as minimal as possible.</a:t>
            </a:r>
          </a:p>
          <a:p>
            <a:pPr lvl="1" algn="just">
              <a:spcBef>
                <a:spcPts val="600"/>
              </a:spcBef>
            </a:pPr>
            <a:r>
              <a:rPr lang="en-US" altLang="zh-TW" dirty="0"/>
              <a:t>It is therefore important to identify which aspects of the application need a trusted and decentralized execution platform.</a:t>
            </a:r>
          </a:p>
          <a:p>
            <a:pPr algn="just">
              <a:spcBef>
                <a:spcPts val="1200"/>
              </a:spcBef>
            </a:pPr>
            <a:r>
              <a:rPr lang="en-US" altLang="zh-TW" dirty="0"/>
              <a:t>Major considerations of smart contract architecture design</a:t>
            </a:r>
          </a:p>
          <a:p>
            <a:pPr lvl="1" algn="just">
              <a:spcBef>
                <a:spcPts val="600"/>
              </a:spcBef>
            </a:pPr>
            <a:r>
              <a:rPr lang="en-US" altLang="zh-TW" dirty="0"/>
              <a:t>The inability to change the code of a smart contract once it is deployed.</a:t>
            </a:r>
          </a:p>
          <a:p>
            <a:pPr lvl="1" algn="just">
              <a:spcBef>
                <a:spcPts val="600"/>
              </a:spcBef>
            </a:pPr>
            <a:r>
              <a:rPr lang="en-US" altLang="zh-TW" dirty="0"/>
              <a:t>A really large monolithic smart contract costs a lot of gas to deploy and use.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8B8E37-2C24-447E-BD93-3D8D0317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89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34A17-B701-4E00-8B06-180CC18A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Frontend (Web User Interface)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02CF1D-FEC2-4701-AC65-79D9A940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5000"/>
              </a:lnSpc>
              <a:spcBef>
                <a:spcPts val="1200"/>
              </a:spcBef>
            </a:pPr>
            <a:r>
              <a:rPr lang="en-US" altLang="zh-TW" dirty="0"/>
              <a:t>The client-side interface of a DApp can use standard web technologies (HTML, CSS, JavaScript, etc.). This allows a traditional web developer to use familiar tools, libraries, and frameworks.</a:t>
            </a:r>
          </a:p>
          <a:p>
            <a:pPr algn="just">
              <a:lnSpc>
                <a:spcPct val="95000"/>
              </a:lnSpc>
              <a:spcBef>
                <a:spcPts val="1200"/>
              </a:spcBef>
            </a:pPr>
            <a:r>
              <a:rPr lang="en-US" altLang="zh-TW" dirty="0"/>
              <a:t>Interactions with Ethereum, such as signing messages, sending transactions, and managing keys, are often conducted through the web browser, via an extension such as </a:t>
            </a:r>
            <a:r>
              <a:rPr lang="en-US" altLang="zh-TW" dirty="0" err="1"/>
              <a:t>MetaMask</a:t>
            </a:r>
            <a:r>
              <a:rPr lang="en-US" altLang="zh-TW" dirty="0"/>
              <a:t>.</a:t>
            </a:r>
          </a:p>
          <a:p>
            <a:pPr algn="just">
              <a:lnSpc>
                <a:spcPct val="95000"/>
              </a:lnSpc>
              <a:spcBef>
                <a:spcPts val="1200"/>
              </a:spcBef>
            </a:pPr>
            <a:r>
              <a:rPr lang="en-US" altLang="zh-TW" dirty="0"/>
              <a:t>The frontend is usually linked to Ethereum via the web3.js JavaScript library, which is bundled with the frontend resources and served to a browser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 web server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379B14-F2D9-4325-95CA-063CFE4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4DC63-95FE-4202-87E5-F84B66C4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Storage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5C0AD-03B5-4D83-97F2-5576099B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altLang="zh-TW" dirty="0"/>
              <a:t>Due to high gas costs and the currently low block gas limit, smart contracts are not well suited to storing or processing large amounts of data. </a:t>
            </a:r>
          </a:p>
          <a:p>
            <a:pPr lvl="1" algn="just">
              <a:spcBef>
                <a:spcPts val="1200"/>
              </a:spcBef>
            </a:pPr>
            <a:r>
              <a:rPr lang="en-US" altLang="zh-TW" dirty="0"/>
              <a:t>Hence, most DApps utilize </a:t>
            </a:r>
            <a:r>
              <a:rPr lang="en-US" altLang="zh-TW" dirty="0">
                <a:solidFill>
                  <a:srgbClr val="0000FF"/>
                </a:solidFill>
              </a:rPr>
              <a:t>off-chain data storage </a:t>
            </a:r>
            <a:r>
              <a:rPr lang="en-US" altLang="zh-TW" dirty="0"/>
              <a:t>services, meaning they store the bulky data off the Ethereum chain, on a data storage platform.</a:t>
            </a:r>
          </a:p>
          <a:p>
            <a:pPr algn="just">
              <a:spcBef>
                <a:spcPts val="1200"/>
              </a:spcBef>
            </a:pPr>
            <a:r>
              <a:rPr lang="en-US" altLang="zh-TW" dirty="0"/>
              <a:t>The data storage platform can be centralized (e.g. a cloud database), or the data can be decentralized, stored on a P2P platform such as the </a:t>
            </a:r>
            <a:r>
              <a:rPr lang="en-US" altLang="zh-TW" dirty="0">
                <a:solidFill>
                  <a:srgbClr val="0000FF"/>
                </a:solidFill>
              </a:rPr>
              <a:t>IPFS</a:t>
            </a:r>
            <a:r>
              <a:rPr lang="en-US" altLang="zh-TW" dirty="0"/>
              <a:t>, or Ethereum’s own </a:t>
            </a:r>
            <a:r>
              <a:rPr lang="en-US" altLang="zh-TW" dirty="0">
                <a:solidFill>
                  <a:srgbClr val="0000FF"/>
                </a:solidFill>
              </a:rPr>
              <a:t>Swarm</a:t>
            </a:r>
            <a:r>
              <a:rPr lang="en-US" altLang="zh-TW" dirty="0"/>
              <a:t> platform.</a:t>
            </a:r>
          </a:p>
          <a:p>
            <a:pPr lvl="1" algn="just">
              <a:spcBef>
                <a:spcPts val="1200"/>
              </a:spcBef>
            </a:pPr>
            <a:r>
              <a:rPr lang="en-US" altLang="zh-TW" dirty="0"/>
              <a:t>Decentralized P2P storage is ideal for storing and distributing large static assets such as images, videos, and the resources of the application’s frontend web interface (HTML, CSS, JavaScript, etc.).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24C92D-0EA9-4E43-8A79-0B37ABDE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30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A19CA-938E-493A-8BF8-0A0F2FB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dirty="0"/>
              <a:t>Decentralized Message Communications Protocols</a:t>
            </a:r>
            <a:endParaRPr lang="zh-TW" altLang="en-US" sz="3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8D8EE5-CAF1-4ECE-B813-4CE59ECF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zh-TW" dirty="0"/>
              <a:t>Another major component of any application is IPC (Inter-Process Communication).</a:t>
            </a:r>
          </a:p>
          <a:p>
            <a:pPr lvl="1" algn="just">
              <a:spcBef>
                <a:spcPts val="1200"/>
              </a:spcBef>
            </a:pPr>
            <a:r>
              <a:rPr lang="en-US" altLang="zh-TW" dirty="0"/>
              <a:t>That means being able to exchange messages between applications, between different instances of the application, or between users of the application.</a:t>
            </a:r>
          </a:p>
          <a:p>
            <a:pPr lvl="1" algn="just">
              <a:spcBef>
                <a:spcPts val="1200"/>
              </a:spcBef>
            </a:pPr>
            <a:r>
              <a:rPr lang="en-US" altLang="zh-TW" dirty="0"/>
              <a:t>Traditionally, this is achieved by reliance on a centralized server.</a:t>
            </a:r>
          </a:p>
          <a:p>
            <a:pPr algn="just">
              <a:spcBef>
                <a:spcPts val="1800"/>
              </a:spcBef>
            </a:pPr>
            <a:r>
              <a:rPr lang="en-US" altLang="zh-TW" dirty="0"/>
              <a:t>There are a variety of decentralized alternatives to server-based protocols, offering messaging over a P2P network.</a:t>
            </a:r>
          </a:p>
          <a:p>
            <a:pPr lvl="1" algn="just">
              <a:spcBef>
                <a:spcPts val="1200"/>
              </a:spcBef>
            </a:pPr>
            <a:r>
              <a:rPr lang="en-US" altLang="zh-TW" dirty="0"/>
              <a:t>The most notable P2P messaging protocol for DApps is </a:t>
            </a:r>
            <a:r>
              <a:rPr lang="en-US" altLang="zh-TW" dirty="0">
                <a:solidFill>
                  <a:srgbClr val="0000FF"/>
                </a:solidFill>
              </a:rPr>
              <a:t>Whisper</a:t>
            </a:r>
            <a:r>
              <a:rPr lang="en-US" altLang="zh-TW" dirty="0"/>
              <a:t>, which is part of the Ethereum Foundation’s Go-Ethereum suite of tools.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3A7C9A-4205-484E-A248-FFAA6F23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AE96-B1B9-4ED2-B3ED-30B2680CEC7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5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5211</TotalTime>
  <Words>1053</Words>
  <Application>Microsoft Office PowerPoint</Application>
  <PresentationFormat>寬螢幕</PresentationFormat>
  <Paragraphs>70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10. Decentralized Applications (DApps, dApps)</vt:lpstr>
      <vt:lpstr>Introduction</vt:lpstr>
      <vt:lpstr>What is a DApp?</vt:lpstr>
      <vt:lpstr>Frontend &amp; Backend of Web 2.0 Applications</vt:lpstr>
      <vt:lpstr>Web 3.0 Architecture </vt:lpstr>
      <vt:lpstr>Backend (Smart Contract)</vt:lpstr>
      <vt:lpstr>Frontend (Web User Interface)</vt:lpstr>
      <vt:lpstr>Data Storage</vt:lpstr>
      <vt:lpstr>Decentralized Message Communications Protocols</vt:lpstr>
      <vt:lpstr>The Ethereum Name Service (ENS) (1/3)</vt:lpstr>
      <vt:lpstr>The Ethereum Name Service (ENS) (2/3)</vt:lpstr>
      <vt:lpstr>The Ethereum Name Service (ENS) (3/3)</vt:lpstr>
      <vt:lpstr>Discussion on so-called Web3 &amp; DApps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Machine Learning Landscape</dc:title>
  <dc:creator>ccyang</dc:creator>
  <cp:lastModifiedBy>User</cp:lastModifiedBy>
  <cp:revision>1295</cp:revision>
  <dcterms:created xsi:type="dcterms:W3CDTF">2020-06-07T10:42:41Z</dcterms:created>
  <dcterms:modified xsi:type="dcterms:W3CDTF">2023-05-04T14:09:35Z</dcterms:modified>
</cp:coreProperties>
</file>