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5" r:id="rId1"/>
  </p:sldMasterIdLst>
  <p:notesMasterIdLst>
    <p:notesMasterId r:id="rId25"/>
  </p:notesMasterIdLst>
  <p:sldIdLst>
    <p:sldId id="256" r:id="rId2"/>
    <p:sldId id="287" r:id="rId3"/>
    <p:sldId id="288" r:id="rId4"/>
    <p:sldId id="270" r:id="rId5"/>
    <p:sldId id="289" r:id="rId6"/>
    <p:sldId id="290" r:id="rId7"/>
    <p:sldId id="283" r:id="rId8"/>
    <p:sldId id="291" r:id="rId9"/>
    <p:sldId id="269" r:id="rId10"/>
    <p:sldId id="272" r:id="rId11"/>
    <p:sldId id="274" r:id="rId12"/>
    <p:sldId id="293" r:id="rId13"/>
    <p:sldId id="294" r:id="rId14"/>
    <p:sldId id="275" r:id="rId15"/>
    <p:sldId id="278" r:id="rId16"/>
    <p:sldId id="279" r:id="rId17"/>
    <p:sldId id="292" r:id="rId18"/>
    <p:sldId id="280" r:id="rId19"/>
    <p:sldId id="282" r:id="rId20"/>
    <p:sldId id="281" r:id="rId21"/>
    <p:sldId id="276" r:id="rId22"/>
    <p:sldId id="284" r:id="rId23"/>
    <p:sldId id="277"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576" y="3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5CB8E-49F7-4515-92CC-06E9A7DCE902}" type="datetimeFigureOut">
              <a:rPr lang="zh-TW" altLang="en-US" smtClean="0"/>
              <a:t>2023/6/7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4F0E24-B418-4DEB-8C91-940C3BCEE15E}" type="slidenum">
              <a:rPr lang="zh-TW" altLang="en-US" smtClean="0"/>
              <a:t>‹#›</a:t>
            </a:fld>
            <a:endParaRPr lang="zh-TW" altLang="en-US"/>
          </a:p>
        </p:txBody>
      </p:sp>
    </p:spTree>
    <p:extLst>
      <p:ext uri="{BB962C8B-B14F-4D97-AF65-F5344CB8AC3E}">
        <p14:creationId xmlns:p14="http://schemas.microsoft.com/office/powerpoint/2010/main" val="151644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4ADCEB-D12B-474D-A3C8-E3EA25B4185B}"/>
              </a:ext>
            </a:extLst>
          </p:cNvPr>
          <p:cNvSpPr>
            <a:spLocks noGrp="1"/>
          </p:cNvSpPr>
          <p:nvPr>
            <p:ph type="ctrTitle"/>
          </p:nvPr>
        </p:nvSpPr>
        <p:spPr>
          <a:xfrm>
            <a:off x="1524000" y="1122363"/>
            <a:ext cx="9144000" cy="2387600"/>
          </a:xfrm>
        </p:spPr>
        <p:txBody>
          <a:bodyPr anchor="b"/>
          <a:lstStyle>
            <a:lvl1pPr algn="ctr">
              <a:defRPr sz="6000">
                <a:latin typeface="+mn-lt"/>
              </a:defRPr>
            </a:lvl1pPr>
          </a:lstStyle>
          <a:p>
            <a:r>
              <a:rPr lang="zh-TW" altLang="en-US" dirty="0"/>
              <a:t>按一下以編輯母片標題樣式</a:t>
            </a:r>
          </a:p>
        </p:txBody>
      </p:sp>
      <p:sp>
        <p:nvSpPr>
          <p:cNvPr id="3" name="副標題 2">
            <a:extLst>
              <a:ext uri="{FF2B5EF4-FFF2-40B4-BE49-F238E27FC236}">
                <a16:creationId xmlns:a16="http://schemas.microsoft.com/office/drawing/2014/main" id="{1272D612-90EA-4669-B418-9EA563E3181C}"/>
              </a:ext>
            </a:extLst>
          </p:cNvPr>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18E5DD5-C13D-4B21-8F85-C514165411BF}"/>
              </a:ext>
            </a:extLst>
          </p:cNvPr>
          <p:cNvSpPr>
            <a:spLocks noGrp="1"/>
          </p:cNvSpPr>
          <p:nvPr>
            <p:ph type="dt" sz="half" idx="10"/>
          </p:nvPr>
        </p:nvSpPr>
        <p:spPr/>
        <p:txBody>
          <a:bodyPr/>
          <a:lstStyle/>
          <a:p>
            <a:fld id="{A8A3A168-D67E-4909-A7A6-5F548EAC887D}" type="datetime1">
              <a:rPr lang="zh-TW" altLang="en-US" smtClean="0"/>
              <a:t>2023/6/7</a:t>
            </a:fld>
            <a:endParaRPr lang="zh-TW" altLang="en-US"/>
          </a:p>
        </p:txBody>
      </p:sp>
      <p:sp>
        <p:nvSpPr>
          <p:cNvPr id="5" name="頁尾版面配置區 4">
            <a:extLst>
              <a:ext uri="{FF2B5EF4-FFF2-40B4-BE49-F238E27FC236}">
                <a16:creationId xmlns:a16="http://schemas.microsoft.com/office/drawing/2014/main" id="{24EB2DA0-7EEB-40BF-AE9A-A421835AD442}"/>
              </a:ext>
            </a:extLst>
          </p:cNvPr>
          <p:cNvSpPr>
            <a:spLocks noGrp="1"/>
          </p:cNvSpPr>
          <p:nvPr>
            <p:ph type="ftr" sz="quarter" idx="11"/>
          </p:nvPr>
        </p:nvSpPr>
        <p:spPr/>
        <p:txBody>
          <a:bodyPr/>
          <a:lstStyle/>
          <a:p>
            <a:endParaRPr lang="zh-TW" altLang="en-US"/>
          </a:p>
        </p:txBody>
      </p:sp>
    </p:spTree>
    <p:extLst>
      <p:ext uri="{BB962C8B-B14F-4D97-AF65-F5344CB8AC3E}">
        <p14:creationId xmlns:p14="http://schemas.microsoft.com/office/powerpoint/2010/main" val="21988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0BD04D9-C243-4F1C-A2B5-DFB278C9D3C1}"/>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37EE291-7E64-4C2E-BD61-E266E1AB1A7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F900D2E-94AD-4AC0-BE32-A3EFFAFDFE69}"/>
              </a:ext>
            </a:extLst>
          </p:cNvPr>
          <p:cNvSpPr>
            <a:spLocks noGrp="1"/>
          </p:cNvSpPr>
          <p:nvPr>
            <p:ph type="dt" sz="half" idx="10"/>
          </p:nvPr>
        </p:nvSpPr>
        <p:spPr/>
        <p:txBody>
          <a:bodyPr/>
          <a:lstStyle/>
          <a:p>
            <a:fld id="{A65DF840-5A87-414B-9F25-871532FA45DE}" type="datetime1">
              <a:rPr lang="zh-TW" altLang="en-US" smtClean="0"/>
              <a:t>2023/6/7</a:t>
            </a:fld>
            <a:endParaRPr lang="zh-TW" altLang="en-US"/>
          </a:p>
        </p:txBody>
      </p:sp>
      <p:sp>
        <p:nvSpPr>
          <p:cNvPr id="5" name="頁尾版面配置區 4">
            <a:extLst>
              <a:ext uri="{FF2B5EF4-FFF2-40B4-BE49-F238E27FC236}">
                <a16:creationId xmlns:a16="http://schemas.microsoft.com/office/drawing/2014/main" id="{571DB215-C292-473D-A470-CA73DD5D3C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DCE97A-0024-4BE3-9A1B-B1EB54B4CE47}"/>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95555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4200F502-F7F6-4BA0-97C7-632B90FE26EA}"/>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D9C655D-D428-407D-A0B9-414BF3F2F2B2}"/>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1C19D00-4B00-44D3-9E23-A52E67CC5D4D}"/>
              </a:ext>
            </a:extLst>
          </p:cNvPr>
          <p:cNvSpPr>
            <a:spLocks noGrp="1"/>
          </p:cNvSpPr>
          <p:nvPr>
            <p:ph type="dt" sz="half" idx="10"/>
          </p:nvPr>
        </p:nvSpPr>
        <p:spPr/>
        <p:txBody>
          <a:bodyPr/>
          <a:lstStyle/>
          <a:p>
            <a:fld id="{1C869404-7004-4355-81DF-489B5114F1CF}" type="datetime1">
              <a:rPr lang="zh-TW" altLang="en-US" smtClean="0"/>
              <a:t>2023/6/7</a:t>
            </a:fld>
            <a:endParaRPr lang="zh-TW" altLang="en-US"/>
          </a:p>
        </p:txBody>
      </p:sp>
      <p:sp>
        <p:nvSpPr>
          <p:cNvPr id="5" name="頁尾版面配置區 4">
            <a:extLst>
              <a:ext uri="{FF2B5EF4-FFF2-40B4-BE49-F238E27FC236}">
                <a16:creationId xmlns:a16="http://schemas.microsoft.com/office/drawing/2014/main" id="{66294ECF-B923-41F1-8945-88A1BDD7B3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4634B9-E2E6-461E-AF7E-8292C9E7F97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54602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94B664-60A3-4F42-98F7-9DAF1974FA7A}"/>
              </a:ext>
            </a:extLst>
          </p:cNvPr>
          <p:cNvSpPr>
            <a:spLocks noGrp="1"/>
          </p:cNvSpPr>
          <p:nvPr>
            <p:ph type="title"/>
          </p:nvPr>
        </p:nvSpPr>
        <p:spPr>
          <a:xfrm>
            <a:off x="838200" y="365125"/>
            <a:ext cx="10515600" cy="1016203"/>
          </a:xfrm>
        </p:spPr>
        <p:txBody>
          <a:bodyPr/>
          <a:lstStyle>
            <a:lvl1pPr>
              <a:defRPr>
                <a:latin typeface="+mn-lt"/>
              </a:defRPr>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1D35DF48-4AC4-4734-B04C-EFCB287CCBDB}"/>
              </a:ext>
            </a:extLst>
          </p:cNvPr>
          <p:cNvSpPr>
            <a:spLocks noGrp="1"/>
          </p:cNvSpPr>
          <p:nvPr>
            <p:ph idx="1"/>
          </p:nvPr>
        </p:nvSpPr>
        <p:spPr>
          <a:xfrm>
            <a:off x="838200" y="1488332"/>
            <a:ext cx="10515600" cy="4688631"/>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B6EDC853-E7F7-4451-A06A-FEF0796BCAF0}"/>
              </a:ext>
            </a:extLst>
          </p:cNvPr>
          <p:cNvSpPr>
            <a:spLocks noGrp="1"/>
          </p:cNvSpPr>
          <p:nvPr>
            <p:ph type="dt" sz="half" idx="10"/>
          </p:nvPr>
        </p:nvSpPr>
        <p:spPr/>
        <p:txBody>
          <a:bodyPr/>
          <a:lstStyle/>
          <a:p>
            <a:fld id="{D6392E2C-0EBF-4D44-A034-D2C1CDD9583A}" type="datetime1">
              <a:rPr lang="zh-TW" altLang="en-US" smtClean="0"/>
              <a:t>2023/6/7</a:t>
            </a:fld>
            <a:endParaRPr lang="zh-TW" altLang="en-US"/>
          </a:p>
        </p:txBody>
      </p:sp>
      <p:sp>
        <p:nvSpPr>
          <p:cNvPr id="5" name="頁尾版面配置區 4">
            <a:extLst>
              <a:ext uri="{FF2B5EF4-FFF2-40B4-BE49-F238E27FC236}">
                <a16:creationId xmlns:a16="http://schemas.microsoft.com/office/drawing/2014/main" id="{EFF698D9-0E0B-443D-865D-5FB27D1ADF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9A9D5F7-2BA0-475A-9BBB-CF084FA0D826}"/>
              </a:ext>
            </a:extLst>
          </p:cNvPr>
          <p:cNvSpPr>
            <a:spLocks noGrp="1"/>
          </p:cNvSpPr>
          <p:nvPr>
            <p:ph type="sldNum" sz="quarter" idx="12"/>
          </p:nvPr>
        </p:nvSpPr>
        <p:spPr>
          <a:xfrm>
            <a:off x="9009434" y="6356350"/>
            <a:ext cx="2743200" cy="365125"/>
          </a:xfrm>
        </p:spPr>
        <p:txBody>
          <a:bodyPr/>
          <a:lstStyle>
            <a:lvl1pPr>
              <a:defRPr sz="1800">
                <a:latin typeface="+mn-lt"/>
              </a:defRPr>
            </a:lvl1pPr>
          </a:lstStyle>
          <a:p>
            <a:fld id="{8C04AE96-B1B9-4ED2-B3ED-30B2680CEC7B}" type="slidenum">
              <a:rPr lang="zh-TW" altLang="en-US" smtClean="0"/>
              <a:pPr/>
              <a:t>‹#›</a:t>
            </a:fld>
            <a:endParaRPr lang="zh-TW" altLang="en-US"/>
          </a:p>
        </p:txBody>
      </p:sp>
    </p:spTree>
    <p:extLst>
      <p:ext uri="{BB962C8B-B14F-4D97-AF65-F5344CB8AC3E}">
        <p14:creationId xmlns:p14="http://schemas.microsoft.com/office/powerpoint/2010/main" val="346823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540B1-74DE-49AE-B706-6E54D86A819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C8063159-A467-42F1-99AB-70C749CED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BF43BF59-9385-4FB7-850E-7F553BED7BA5}"/>
              </a:ext>
            </a:extLst>
          </p:cNvPr>
          <p:cNvSpPr>
            <a:spLocks noGrp="1"/>
          </p:cNvSpPr>
          <p:nvPr>
            <p:ph type="dt" sz="half" idx="10"/>
          </p:nvPr>
        </p:nvSpPr>
        <p:spPr/>
        <p:txBody>
          <a:bodyPr/>
          <a:lstStyle/>
          <a:p>
            <a:fld id="{6898EC6C-69F4-4FC8-960C-8CA4CCADA8E0}" type="datetime1">
              <a:rPr lang="zh-TW" altLang="en-US" smtClean="0"/>
              <a:t>2023/6/7</a:t>
            </a:fld>
            <a:endParaRPr lang="zh-TW" altLang="en-US"/>
          </a:p>
        </p:txBody>
      </p:sp>
      <p:sp>
        <p:nvSpPr>
          <p:cNvPr id="5" name="頁尾版面配置區 4">
            <a:extLst>
              <a:ext uri="{FF2B5EF4-FFF2-40B4-BE49-F238E27FC236}">
                <a16:creationId xmlns:a16="http://schemas.microsoft.com/office/drawing/2014/main" id="{DB103A1E-8C60-4DEA-B86B-C773C34922B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210D52-EE20-4BD7-9945-E85F20095BBB}"/>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351559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534B51-2665-490E-896D-F0962198B33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D957579-2AB3-411C-9E13-351CBEDEA582}"/>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2756D79-B349-4256-8F0B-04C58ED2E08C}"/>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E8ECD678-F7B4-4656-9EAE-ED62D31D1B2C}"/>
              </a:ext>
            </a:extLst>
          </p:cNvPr>
          <p:cNvSpPr>
            <a:spLocks noGrp="1"/>
          </p:cNvSpPr>
          <p:nvPr>
            <p:ph type="dt" sz="half" idx="10"/>
          </p:nvPr>
        </p:nvSpPr>
        <p:spPr/>
        <p:txBody>
          <a:bodyPr/>
          <a:lstStyle/>
          <a:p>
            <a:fld id="{8A2E0E05-EE64-4782-8DF5-00425FB0DEE2}" type="datetime1">
              <a:rPr lang="zh-TW" altLang="en-US" smtClean="0"/>
              <a:t>2023/6/7</a:t>
            </a:fld>
            <a:endParaRPr lang="zh-TW" altLang="en-US"/>
          </a:p>
        </p:txBody>
      </p:sp>
      <p:sp>
        <p:nvSpPr>
          <p:cNvPr id="6" name="頁尾版面配置區 5">
            <a:extLst>
              <a:ext uri="{FF2B5EF4-FFF2-40B4-BE49-F238E27FC236}">
                <a16:creationId xmlns:a16="http://schemas.microsoft.com/office/drawing/2014/main" id="{CB56481C-CFE5-4EBA-97D2-E23E64654C7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3061309-FC79-40FF-879B-6CBD743D8BB6}"/>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24729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F15FA-6451-4EC3-A56A-E348772C27F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8216BD9-58B5-4971-B614-C0512AC28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0D2AB59-FC3F-4146-89C1-4BE95B3D023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C86FFD63-29F1-42EC-960B-BAC62C92C6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6CD6A047-1BBF-47F7-ABB2-1E1DA4794A1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00828FD-026F-44D8-9835-0AEBE5D551AA}"/>
              </a:ext>
            </a:extLst>
          </p:cNvPr>
          <p:cNvSpPr>
            <a:spLocks noGrp="1"/>
          </p:cNvSpPr>
          <p:nvPr>
            <p:ph type="dt" sz="half" idx="10"/>
          </p:nvPr>
        </p:nvSpPr>
        <p:spPr/>
        <p:txBody>
          <a:bodyPr/>
          <a:lstStyle/>
          <a:p>
            <a:fld id="{6902D0A5-2955-40AC-B800-179D8057DDA6}" type="datetime1">
              <a:rPr lang="zh-TW" altLang="en-US" smtClean="0"/>
              <a:t>2023/6/7</a:t>
            </a:fld>
            <a:endParaRPr lang="zh-TW" altLang="en-US"/>
          </a:p>
        </p:txBody>
      </p:sp>
      <p:sp>
        <p:nvSpPr>
          <p:cNvPr id="8" name="頁尾版面配置區 7">
            <a:extLst>
              <a:ext uri="{FF2B5EF4-FFF2-40B4-BE49-F238E27FC236}">
                <a16:creationId xmlns:a16="http://schemas.microsoft.com/office/drawing/2014/main" id="{2667562B-0197-4D74-9F7A-8644FBE664DB}"/>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2C21C15-37A5-4960-82E4-71EA1B7E854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62712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8E78C0-B11C-4E66-A862-D1523393CC2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5BF75761-550B-44D5-8291-80843C866C79}"/>
              </a:ext>
            </a:extLst>
          </p:cNvPr>
          <p:cNvSpPr>
            <a:spLocks noGrp="1"/>
          </p:cNvSpPr>
          <p:nvPr>
            <p:ph type="dt" sz="half" idx="10"/>
          </p:nvPr>
        </p:nvSpPr>
        <p:spPr/>
        <p:txBody>
          <a:bodyPr/>
          <a:lstStyle/>
          <a:p>
            <a:fld id="{7BA953E1-2030-4029-8E6E-FA44B29F4EAD}" type="datetime1">
              <a:rPr lang="zh-TW" altLang="en-US" smtClean="0"/>
              <a:t>2023/6/7</a:t>
            </a:fld>
            <a:endParaRPr lang="zh-TW" altLang="en-US"/>
          </a:p>
        </p:txBody>
      </p:sp>
      <p:sp>
        <p:nvSpPr>
          <p:cNvPr id="4" name="頁尾版面配置區 3">
            <a:extLst>
              <a:ext uri="{FF2B5EF4-FFF2-40B4-BE49-F238E27FC236}">
                <a16:creationId xmlns:a16="http://schemas.microsoft.com/office/drawing/2014/main" id="{66EA9E9F-FD6B-404C-9720-09D790C3E65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DDB1712-90CD-4FC3-A676-8C2F97A11370}"/>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938759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66E57B7-8A97-4AE7-BBF6-0C18055DA963}"/>
              </a:ext>
            </a:extLst>
          </p:cNvPr>
          <p:cNvSpPr>
            <a:spLocks noGrp="1"/>
          </p:cNvSpPr>
          <p:nvPr>
            <p:ph type="dt" sz="half" idx="10"/>
          </p:nvPr>
        </p:nvSpPr>
        <p:spPr/>
        <p:txBody>
          <a:bodyPr/>
          <a:lstStyle/>
          <a:p>
            <a:fld id="{28A8B279-E07F-4C51-A4F0-460D909D4C7B}" type="datetime1">
              <a:rPr lang="zh-TW" altLang="en-US" smtClean="0"/>
              <a:t>2023/6/7</a:t>
            </a:fld>
            <a:endParaRPr lang="zh-TW" altLang="en-US"/>
          </a:p>
        </p:txBody>
      </p:sp>
      <p:sp>
        <p:nvSpPr>
          <p:cNvPr id="3" name="頁尾版面配置區 2">
            <a:extLst>
              <a:ext uri="{FF2B5EF4-FFF2-40B4-BE49-F238E27FC236}">
                <a16:creationId xmlns:a16="http://schemas.microsoft.com/office/drawing/2014/main" id="{0783453F-6F4C-4C49-A88C-903F0D9E046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9F0CFF90-3655-41D3-82D4-24AB8C74F3AA}"/>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8895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7665EF-34E2-4537-BB7B-FFF7A99667A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4994A67-C0F4-400B-A0FB-7D51BFA81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54A53CDE-179D-4226-AEAD-3BC898403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ED602F2-C7DA-4D96-BA88-8788092169E1}"/>
              </a:ext>
            </a:extLst>
          </p:cNvPr>
          <p:cNvSpPr>
            <a:spLocks noGrp="1"/>
          </p:cNvSpPr>
          <p:nvPr>
            <p:ph type="dt" sz="half" idx="10"/>
          </p:nvPr>
        </p:nvSpPr>
        <p:spPr/>
        <p:txBody>
          <a:bodyPr/>
          <a:lstStyle/>
          <a:p>
            <a:fld id="{F0084BB5-0026-45A7-9612-75EC86A0362A}" type="datetime1">
              <a:rPr lang="zh-TW" altLang="en-US" smtClean="0"/>
              <a:t>2023/6/7</a:t>
            </a:fld>
            <a:endParaRPr lang="zh-TW" altLang="en-US"/>
          </a:p>
        </p:txBody>
      </p:sp>
      <p:sp>
        <p:nvSpPr>
          <p:cNvPr id="6" name="頁尾版面配置區 5">
            <a:extLst>
              <a:ext uri="{FF2B5EF4-FFF2-40B4-BE49-F238E27FC236}">
                <a16:creationId xmlns:a16="http://schemas.microsoft.com/office/drawing/2014/main" id="{5781106C-EA95-4CC9-A9CD-43B15DD6F1A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F3FCB3-8727-40E3-820C-252A9648329F}"/>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11275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FB72F3-4D5E-43A3-9750-8194C4CA7B0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2364FE1-15E1-43E7-8CE3-D17BA6C728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3292BB8-9749-4AD8-84D9-11A089BED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5409B28-4C16-475A-A97F-A7F57AB6D37A}"/>
              </a:ext>
            </a:extLst>
          </p:cNvPr>
          <p:cNvSpPr>
            <a:spLocks noGrp="1"/>
          </p:cNvSpPr>
          <p:nvPr>
            <p:ph type="dt" sz="half" idx="10"/>
          </p:nvPr>
        </p:nvSpPr>
        <p:spPr/>
        <p:txBody>
          <a:bodyPr/>
          <a:lstStyle/>
          <a:p>
            <a:fld id="{8BE2602A-4ADC-4277-B6E7-49E207CB619C}" type="datetime1">
              <a:rPr lang="zh-TW" altLang="en-US" smtClean="0"/>
              <a:t>2023/6/7</a:t>
            </a:fld>
            <a:endParaRPr lang="zh-TW" altLang="en-US"/>
          </a:p>
        </p:txBody>
      </p:sp>
      <p:sp>
        <p:nvSpPr>
          <p:cNvPr id="6" name="頁尾版面配置區 5">
            <a:extLst>
              <a:ext uri="{FF2B5EF4-FFF2-40B4-BE49-F238E27FC236}">
                <a16:creationId xmlns:a16="http://schemas.microsoft.com/office/drawing/2014/main" id="{4A754052-E217-464F-AE17-13CEC2A58E3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4A8807D-581F-463E-A3DC-6B68561940B8}"/>
              </a:ext>
            </a:extLst>
          </p:cNvPr>
          <p:cNvSpPr>
            <a:spLocks noGrp="1"/>
          </p:cNvSpPr>
          <p:nvPr>
            <p:ph type="sldNum" sz="quarter" idx="12"/>
          </p:nvPr>
        </p:nvSpPr>
        <p:spPr/>
        <p:txBody>
          <a:body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930676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D1F2CF-D6A8-44A7-846C-388EDD5F6007}"/>
              </a:ext>
            </a:extLst>
          </p:cNvPr>
          <p:cNvSpPr>
            <a:spLocks noGrp="1"/>
          </p:cNvSpPr>
          <p:nvPr>
            <p:ph type="title"/>
          </p:nvPr>
        </p:nvSpPr>
        <p:spPr>
          <a:xfrm>
            <a:off x="838200" y="365126"/>
            <a:ext cx="10515600" cy="97729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FA3E28E0-A497-450F-B507-95F43D98527E}"/>
              </a:ext>
            </a:extLst>
          </p:cNvPr>
          <p:cNvSpPr>
            <a:spLocks noGrp="1"/>
          </p:cNvSpPr>
          <p:nvPr>
            <p:ph type="body" idx="1"/>
          </p:nvPr>
        </p:nvSpPr>
        <p:spPr>
          <a:xfrm>
            <a:off x="838200" y="1556426"/>
            <a:ext cx="10515600" cy="4620537"/>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3F7D36-69C8-480B-B6F9-900F49817F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85D04-C327-41B5-A2FB-0E9B680A414A}" type="datetime1">
              <a:rPr lang="zh-TW" altLang="en-US" smtClean="0"/>
              <a:t>2023/6/7</a:t>
            </a:fld>
            <a:endParaRPr lang="zh-TW" altLang="en-US"/>
          </a:p>
        </p:txBody>
      </p:sp>
      <p:sp>
        <p:nvSpPr>
          <p:cNvPr id="5" name="頁尾版面配置區 4">
            <a:extLst>
              <a:ext uri="{FF2B5EF4-FFF2-40B4-BE49-F238E27FC236}">
                <a16:creationId xmlns:a16="http://schemas.microsoft.com/office/drawing/2014/main" id="{CA6CF826-0862-41D6-B3EC-76FE6B2063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A37FCAE-D6C8-450C-9AA3-C60AB9CE8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4AE96-B1B9-4ED2-B3ED-30B2680CEC7B}" type="slidenum">
              <a:rPr lang="zh-TW" altLang="en-US" smtClean="0"/>
              <a:t>‹#›</a:t>
            </a:fld>
            <a:endParaRPr lang="zh-TW" altLang="en-US"/>
          </a:p>
        </p:txBody>
      </p:sp>
    </p:spTree>
    <p:extLst>
      <p:ext uri="{BB962C8B-B14F-4D97-AF65-F5344CB8AC3E}">
        <p14:creationId xmlns:p14="http://schemas.microsoft.com/office/powerpoint/2010/main" val="313587687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tebit.eu/en/education/what-is-dydx"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https://dydx.foundatio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beincrypto.com/learn/dydx-exchang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eincrypto.com/learn/dydx-exchang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edium.com/coinmonks/dipping-into-a-liquidity-pool-05a615f0758"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zipmex.com/learn/what-is-slippage/" TargetMode="Externa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Knownsec_Blockchain_Lab/in-depth-analysis-of-the-slippage-and-impermanence-loss-of-the-amm-constant-product-model-fb0a86763a25"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medium.com/coinmonks/dipping-into-a-liquidity-pool-05a615f075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anchordao-lab/automated-market-maker-amm-algorithms-and-its-future-f2d5e6cc624a"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hyperlink" Target="https://blaize.tech/article-type/how-amm-works-technology-basi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medium.com/anchordao-lab/automated-market-maker-amm-algorithms-and-its-future-f2d5e6cc624a#a407"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medium.com/anchordao-lab/automated-market-maker-amm-algorithms-and-its-future-f2d5e6cc624a#a407"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https://idex.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cizLhxSKrAc"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blaize.tech/article-type/amm-types-differentiations/am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www.youtube.com/watch?v=QNPyFs8Wyb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coinmarketcap.com/rankings/exchanges/de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AF940E-1AAC-45A4-BF91-E574695CF1EF}"/>
              </a:ext>
            </a:extLst>
          </p:cNvPr>
          <p:cNvSpPr>
            <a:spLocks noGrp="1"/>
          </p:cNvSpPr>
          <p:nvPr>
            <p:ph type="ctrTitle"/>
          </p:nvPr>
        </p:nvSpPr>
        <p:spPr>
          <a:xfrm>
            <a:off x="1296202" y="1684420"/>
            <a:ext cx="9599596" cy="2290811"/>
          </a:xfrm>
        </p:spPr>
        <p:txBody>
          <a:bodyPr>
            <a:normAutofit fontScale="90000"/>
          </a:bodyPr>
          <a:lstStyle/>
          <a:p>
            <a:r>
              <a:rPr lang="en-US" altLang="zh-TW" dirty="0"/>
              <a:t>13. Decentralized Exchange, Liquidity Pool, and </a:t>
            </a:r>
            <a:br>
              <a:rPr lang="en-US" altLang="zh-TW" dirty="0"/>
            </a:br>
            <a:r>
              <a:rPr lang="en-US" altLang="zh-TW" dirty="0"/>
              <a:t>Automated Market Maker</a:t>
            </a:r>
            <a:endParaRPr lang="zh-TW" altLang="en-US" dirty="0"/>
          </a:p>
        </p:txBody>
      </p:sp>
      <p:pic>
        <p:nvPicPr>
          <p:cNvPr id="4" name="圖片 3">
            <a:extLst>
              <a:ext uri="{FF2B5EF4-FFF2-40B4-BE49-F238E27FC236}">
                <a16:creationId xmlns:a16="http://schemas.microsoft.com/office/drawing/2014/main" id="{817EDC07-4919-47E7-80FC-46C18D4490CA}"/>
              </a:ext>
            </a:extLst>
          </p:cNvPr>
          <p:cNvPicPr>
            <a:picLocks noChangeAspect="1"/>
          </p:cNvPicPr>
          <p:nvPr/>
        </p:nvPicPr>
        <p:blipFill rotWithShape="1">
          <a:blip r:embed="rId2">
            <a:extLst>
              <a:ext uri="{28A0092B-C50C-407E-A947-70E740481C1C}">
                <a14:useLocalDpi xmlns:a14="http://schemas.microsoft.com/office/drawing/2010/main" val="0"/>
              </a:ext>
            </a:extLst>
          </a:blip>
          <a:srcRect r="16279" b="11062"/>
          <a:stretch/>
        </p:blipFill>
        <p:spPr>
          <a:xfrm>
            <a:off x="4906127" y="4023356"/>
            <a:ext cx="1593551" cy="1690716"/>
          </a:xfrm>
          <a:prstGeom prst="rect">
            <a:avLst/>
          </a:prstGeom>
        </p:spPr>
      </p:pic>
      <p:pic>
        <p:nvPicPr>
          <p:cNvPr id="7" name="圖片 6">
            <a:extLst>
              <a:ext uri="{FF2B5EF4-FFF2-40B4-BE49-F238E27FC236}">
                <a16:creationId xmlns:a16="http://schemas.microsoft.com/office/drawing/2014/main" id="{2000B7F9-2746-4C9E-B79E-BEC403E11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794" y="4669986"/>
            <a:ext cx="2448445" cy="767179"/>
          </a:xfrm>
          <a:prstGeom prst="rect">
            <a:avLst/>
          </a:prstGeom>
        </p:spPr>
      </p:pic>
      <p:pic>
        <p:nvPicPr>
          <p:cNvPr id="9" name="圖片 8">
            <a:extLst>
              <a:ext uri="{FF2B5EF4-FFF2-40B4-BE49-F238E27FC236}">
                <a16:creationId xmlns:a16="http://schemas.microsoft.com/office/drawing/2014/main" id="{4207569F-AEB9-42CA-BF8B-C857B25810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883" y="4337658"/>
            <a:ext cx="1376414" cy="1376414"/>
          </a:xfrm>
          <a:prstGeom prst="rect">
            <a:avLst/>
          </a:prstGeom>
        </p:spPr>
      </p:pic>
      <p:pic>
        <p:nvPicPr>
          <p:cNvPr id="11" name="圖片 10">
            <a:extLst>
              <a:ext uri="{FF2B5EF4-FFF2-40B4-BE49-F238E27FC236}">
                <a16:creationId xmlns:a16="http://schemas.microsoft.com/office/drawing/2014/main" id="{2E360C33-3B2F-472F-9419-FF1E48A1508F}"/>
              </a:ext>
            </a:extLst>
          </p:cNvPr>
          <p:cNvPicPr>
            <a:picLocks noChangeAspect="1"/>
          </p:cNvPicPr>
          <p:nvPr/>
        </p:nvPicPr>
        <p:blipFill rotWithShape="1">
          <a:blip r:embed="rId5">
            <a:extLst>
              <a:ext uri="{28A0092B-C50C-407E-A947-70E740481C1C}">
                <a14:useLocalDpi xmlns:a14="http://schemas.microsoft.com/office/drawing/2010/main" val="0"/>
              </a:ext>
            </a:extLst>
          </a:blip>
          <a:srcRect l="8069" t="12189" r="8061" b="15558"/>
          <a:stretch/>
        </p:blipFill>
        <p:spPr>
          <a:xfrm>
            <a:off x="9047749" y="4365368"/>
            <a:ext cx="1597713" cy="1376414"/>
          </a:xfrm>
          <a:prstGeom prst="rect">
            <a:avLst/>
          </a:prstGeom>
        </p:spPr>
      </p:pic>
    </p:spTree>
    <p:extLst>
      <p:ext uri="{BB962C8B-B14F-4D97-AF65-F5344CB8AC3E}">
        <p14:creationId xmlns:p14="http://schemas.microsoft.com/office/powerpoint/2010/main" val="167712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DCC296-3D76-4199-A2E9-D6729B1022FB}"/>
              </a:ext>
            </a:extLst>
          </p:cNvPr>
          <p:cNvSpPr>
            <a:spLocks noGrp="1"/>
          </p:cNvSpPr>
          <p:nvPr>
            <p:ph type="title"/>
          </p:nvPr>
        </p:nvSpPr>
        <p:spPr>
          <a:xfrm>
            <a:off x="838200" y="365125"/>
            <a:ext cx="10515600" cy="731409"/>
          </a:xfrm>
        </p:spPr>
        <p:txBody>
          <a:bodyPr/>
          <a:lstStyle/>
          <a:p>
            <a:r>
              <a:rPr lang="en-US" altLang="zh-TW" dirty="0"/>
              <a:t>Top Crypto Decentralized Exchanges (2/2)</a:t>
            </a:r>
            <a:endParaRPr lang="zh-TW" altLang="en-US" dirty="0"/>
          </a:p>
        </p:txBody>
      </p:sp>
      <p:sp>
        <p:nvSpPr>
          <p:cNvPr id="4" name="投影片編號版面配置區 3">
            <a:extLst>
              <a:ext uri="{FF2B5EF4-FFF2-40B4-BE49-F238E27FC236}">
                <a16:creationId xmlns:a16="http://schemas.microsoft.com/office/drawing/2014/main" id="{5BD4AE56-2492-4A95-8A94-B76E55DE6602}"/>
              </a:ext>
            </a:extLst>
          </p:cNvPr>
          <p:cNvSpPr>
            <a:spLocks noGrp="1"/>
          </p:cNvSpPr>
          <p:nvPr>
            <p:ph type="sldNum" sz="quarter" idx="12"/>
          </p:nvPr>
        </p:nvSpPr>
        <p:spPr/>
        <p:txBody>
          <a:bodyPr/>
          <a:lstStyle/>
          <a:p>
            <a:fld id="{8C04AE96-B1B9-4ED2-B3ED-30B2680CEC7B}" type="slidenum">
              <a:rPr lang="zh-TW" altLang="en-US" smtClean="0"/>
              <a:pPr/>
              <a:t>10</a:t>
            </a:fld>
            <a:endParaRPr lang="zh-TW" altLang="en-US"/>
          </a:p>
        </p:txBody>
      </p:sp>
      <p:pic>
        <p:nvPicPr>
          <p:cNvPr id="10" name="圖片 9">
            <a:extLst>
              <a:ext uri="{FF2B5EF4-FFF2-40B4-BE49-F238E27FC236}">
                <a16:creationId xmlns:a16="http://schemas.microsoft.com/office/drawing/2014/main" id="{791194BC-50EC-417E-8826-3B29E4940C44}"/>
              </a:ext>
            </a:extLst>
          </p:cNvPr>
          <p:cNvPicPr>
            <a:picLocks noChangeAspect="1"/>
          </p:cNvPicPr>
          <p:nvPr/>
        </p:nvPicPr>
        <p:blipFill>
          <a:blip r:embed="rId2"/>
          <a:stretch>
            <a:fillRect/>
          </a:stretch>
        </p:blipFill>
        <p:spPr>
          <a:xfrm>
            <a:off x="905578" y="1242343"/>
            <a:ext cx="10057598" cy="5181384"/>
          </a:xfrm>
          <a:prstGeom prst="rect">
            <a:avLst/>
          </a:prstGeom>
        </p:spPr>
      </p:pic>
      <p:sp>
        <p:nvSpPr>
          <p:cNvPr id="5" name="矩形 4">
            <a:extLst>
              <a:ext uri="{FF2B5EF4-FFF2-40B4-BE49-F238E27FC236}">
                <a16:creationId xmlns:a16="http://schemas.microsoft.com/office/drawing/2014/main" id="{C8215EAA-F8D1-4199-AC59-94B27C41400D}"/>
              </a:ext>
            </a:extLst>
          </p:cNvPr>
          <p:cNvSpPr/>
          <p:nvPr/>
        </p:nvSpPr>
        <p:spPr>
          <a:xfrm>
            <a:off x="1386039" y="5377775"/>
            <a:ext cx="1386038" cy="387758"/>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74500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5B8FCE-89FA-4516-B640-0E68F3A67096}"/>
              </a:ext>
            </a:extLst>
          </p:cNvPr>
          <p:cNvSpPr>
            <a:spLocks noGrp="1"/>
          </p:cNvSpPr>
          <p:nvPr>
            <p:ph type="title"/>
          </p:nvPr>
        </p:nvSpPr>
        <p:spPr/>
        <p:txBody>
          <a:bodyPr/>
          <a:lstStyle/>
          <a:p>
            <a:r>
              <a:rPr lang="en-US" altLang="zh-TW" dirty="0"/>
              <a:t>Introduction to                  (1/3)  </a:t>
            </a:r>
            <a:endParaRPr lang="zh-TW" altLang="en-US" dirty="0"/>
          </a:p>
        </p:txBody>
      </p:sp>
      <p:sp>
        <p:nvSpPr>
          <p:cNvPr id="3" name="內容版面配置區 2">
            <a:extLst>
              <a:ext uri="{FF2B5EF4-FFF2-40B4-BE49-F238E27FC236}">
                <a16:creationId xmlns:a16="http://schemas.microsoft.com/office/drawing/2014/main" id="{B81DF311-5687-4751-8079-2D8822EF134D}"/>
              </a:ext>
            </a:extLst>
          </p:cNvPr>
          <p:cNvSpPr>
            <a:spLocks noGrp="1"/>
          </p:cNvSpPr>
          <p:nvPr>
            <p:ph idx="1"/>
          </p:nvPr>
        </p:nvSpPr>
        <p:spPr>
          <a:xfrm>
            <a:off x="838200" y="1488332"/>
            <a:ext cx="10515600" cy="4688631"/>
          </a:xfrm>
        </p:spPr>
        <p:txBody>
          <a:bodyPr>
            <a:normAutofit/>
          </a:bodyPr>
          <a:lstStyle/>
          <a:p>
            <a:pPr algn="just">
              <a:lnSpc>
                <a:spcPct val="95000"/>
              </a:lnSpc>
              <a:spcBef>
                <a:spcPts val="600"/>
              </a:spcBef>
            </a:pPr>
            <a:r>
              <a:rPr lang="en-US" altLang="zh-TW" dirty="0" err="1">
                <a:solidFill>
                  <a:srgbClr val="0000FF"/>
                </a:solidFill>
              </a:rPr>
              <a:t>dYdX</a:t>
            </a:r>
            <a:r>
              <a:rPr lang="en-US" altLang="zh-TW" dirty="0"/>
              <a:t> is a decentralized crypto exchange </a:t>
            </a:r>
            <a:r>
              <a:rPr lang="en-US" altLang="zh-TW" dirty="0">
                <a:solidFill>
                  <a:srgbClr val="0000FF"/>
                </a:solidFill>
              </a:rPr>
              <a:t>on the Ethereum Network </a:t>
            </a:r>
            <a:r>
              <a:rPr lang="en-US" altLang="zh-TW" dirty="0"/>
              <a:t>that </a:t>
            </a:r>
            <a:r>
              <a:rPr lang="en-US" altLang="zh-TW" dirty="0">
                <a:solidFill>
                  <a:srgbClr val="FF0000"/>
                </a:solidFill>
              </a:rPr>
              <a:t>focuses on trading perpetuals</a:t>
            </a:r>
            <a:r>
              <a:rPr lang="en-US" altLang="zh-TW" dirty="0"/>
              <a:t>.</a:t>
            </a:r>
          </a:p>
          <a:p>
            <a:pPr lvl="1" algn="just">
              <a:lnSpc>
                <a:spcPct val="95000"/>
              </a:lnSpc>
              <a:spcBef>
                <a:spcPts val="600"/>
              </a:spcBef>
            </a:pPr>
            <a:r>
              <a:rPr lang="en-US" altLang="zh-TW" dirty="0"/>
              <a:t>Perpetual contracts are derivatives (futures with max leverage 20x). Meaning that you place a bet on whether the underlying asset is going to appreciate or decrease in price (long/short). Traditional futures work in a very similar way, but they have an expiry date. This is different with perpetual contracts since they don’t expire, hence the name perpetuals.</a:t>
            </a:r>
          </a:p>
          <a:p>
            <a:pPr algn="just">
              <a:lnSpc>
                <a:spcPct val="95000"/>
              </a:lnSpc>
              <a:spcBef>
                <a:spcPts val="1200"/>
              </a:spcBef>
            </a:pPr>
            <a:r>
              <a:rPr lang="en-US" altLang="zh-TW" dirty="0" err="1">
                <a:solidFill>
                  <a:srgbClr val="0000FF"/>
                </a:solidFill>
              </a:rPr>
              <a:t>dYdX</a:t>
            </a:r>
            <a:r>
              <a:rPr lang="en-US" altLang="zh-TW" dirty="0"/>
              <a:t> </a:t>
            </a:r>
            <a:r>
              <a:rPr lang="en-US" altLang="zh-TW" dirty="0">
                <a:solidFill>
                  <a:srgbClr val="FF0000"/>
                </a:solidFill>
              </a:rPr>
              <a:t>uses an order book </a:t>
            </a:r>
            <a:r>
              <a:rPr lang="en-US" altLang="zh-TW" dirty="0"/>
              <a:t>with a matching model and </a:t>
            </a:r>
            <a:r>
              <a:rPr lang="en-US" altLang="zh-TW" dirty="0">
                <a:solidFill>
                  <a:srgbClr val="0070C0"/>
                </a:solidFill>
              </a:rPr>
              <a:t>not an AMM</a:t>
            </a:r>
            <a:r>
              <a:rPr lang="en-US" altLang="zh-TW" dirty="0"/>
              <a:t>. </a:t>
            </a:r>
          </a:p>
          <a:p>
            <a:pPr lvl="1" algn="just">
              <a:lnSpc>
                <a:spcPct val="95000"/>
              </a:lnSpc>
              <a:spcBef>
                <a:spcPts val="600"/>
              </a:spcBef>
            </a:pPr>
            <a:r>
              <a:rPr lang="en-US" altLang="zh-TW" dirty="0"/>
              <a:t>The order book is an important feature in derivatives trading since it allows low slippage that is needed when trading sizeable positions. However, liquidity is still pooled and provided by traders depositing crypto assets.</a:t>
            </a:r>
            <a:endParaRPr lang="zh-TW" altLang="en-US" dirty="0"/>
          </a:p>
        </p:txBody>
      </p:sp>
      <p:sp>
        <p:nvSpPr>
          <p:cNvPr id="4" name="投影片編號版面配置區 3">
            <a:extLst>
              <a:ext uri="{FF2B5EF4-FFF2-40B4-BE49-F238E27FC236}">
                <a16:creationId xmlns:a16="http://schemas.microsoft.com/office/drawing/2014/main" id="{61F2FE90-E574-47D6-8516-F408FC79B122}"/>
              </a:ext>
            </a:extLst>
          </p:cNvPr>
          <p:cNvSpPr>
            <a:spLocks noGrp="1"/>
          </p:cNvSpPr>
          <p:nvPr>
            <p:ph type="sldNum" sz="quarter" idx="12"/>
          </p:nvPr>
        </p:nvSpPr>
        <p:spPr/>
        <p:txBody>
          <a:bodyPr/>
          <a:lstStyle/>
          <a:p>
            <a:fld id="{8C04AE96-B1B9-4ED2-B3ED-30B2680CEC7B}" type="slidenum">
              <a:rPr lang="zh-TW" altLang="en-US" smtClean="0"/>
              <a:pPr/>
              <a:t>11</a:t>
            </a:fld>
            <a:endParaRPr lang="zh-TW" altLang="en-US"/>
          </a:p>
        </p:txBody>
      </p:sp>
      <p:pic>
        <p:nvPicPr>
          <p:cNvPr id="5" name="圖片 4">
            <a:extLst>
              <a:ext uri="{FF2B5EF4-FFF2-40B4-BE49-F238E27FC236}">
                <a16:creationId xmlns:a16="http://schemas.microsoft.com/office/drawing/2014/main" id="{32A116CB-CC18-4716-A885-C936FE9EB5B2}"/>
              </a:ext>
            </a:extLst>
          </p:cNvPr>
          <p:cNvPicPr>
            <a:picLocks noChangeAspect="1"/>
          </p:cNvPicPr>
          <p:nvPr/>
        </p:nvPicPr>
        <p:blipFill>
          <a:blip r:embed="rId2"/>
          <a:stretch>
            <a:fillRect/>
          </a:stretch>
        </p:blipFill>
        <p:spPr>
          <a:xfrm>
            <a:off x="4523523" y="520801"/>
            <a:ext cx="2066925" cy="704850"/>
          </a:xfrm>
          <a:prstGeom prst="rect">
            <a:avLst/>
          </a:prstGeom>
        </p:spPr>
      </p:pic>
      <p:sp>
        <p:nvSpPr>
          <p:cNvPr id="6" name="矩形 5">
            <a:extLst>
              <a:ext uri="{FF2B5EF4-FFF2-40B4-BE49-F238E27FC236}">
                <a16:creationId xmlns:a16="http://schemas.microsoft.com/office/drawing/2014/main" id="{AD6CC370-B55C-42C6-A5E5-F8826313DDBE}"/>
              </a:ext>
            </a:extLst>
          </p:cNvPr>
          <p:cNvSpPr/>
          <p:nvPr/>
        </p:nvSpPr>
        <p:spPr>
          <a:xfrm>
            <a:off x="5072514" y="5987018"/>
            <a:ext cx="6281286" cy="369332"/>
          </a:xfrm>
          <a:prstGeom prst="rect">
            <a:avLst/>
          </a:prstGeom>
        </p:spPr>
        <p:txBody>
          <a:bodyPr wrap="square">
            <a:spAutoFit/>
          </a:bodyPr>
          <a:lstStyle/>
          <a:p>
            <a:r>
              <a:rPr lang="zh-TW" altLang="en-US" dirty="0">
                <a:hlinkClick r:id="rId3"/>
              </a:rPr>
              <a:t>https://www.litebit.eu/en/education/what-is-dydx</a:t>
            </a:r>
            <a:r>
              <a:rPr lang="zh-TW" altLang="en-US" dirty="0"/>
              <a:t> </a:t>
            </a:r>
            <a:r>
              <a:rPr lang="en-US" altLang="zh-TW" dirty="0"/>
              <a:t>(</a:t>
            </a:r>
            <a:r>
              <a:rPr lang="en-US" altLang="zh-TW" dirty="0">
                <a:solidFill>
                  <a:srgbClr val="FF0000"/>
                </a:solidFill>
              </a:rPr>
              <a:t>Dec. 20 2022</a:t>
            </a:r>
            <a:r>
              <a:rPr lang="en-US" altLang="zh-TW" dirty="0"/>
              <a:t>)</a:t>
            </a:r>
            <a:endParaRPr lang="zh-TW" altLang="en-US" dirty="0"/>
          </a:p>
        </p:txBody>
      </p:sp>
      <p:sp>
        <p:nvSpPr>
          <p:cNvPr id="7" name="內容版面配置區 2">
            <a:extLst>
              <a:ext uri="{FF2B5EF4-FFF2-40B4-BE49-F238E27FC236}">
                <a16:creationId xmlns:a16="http://schemas.microsoft.com/office/drawing/2014/main" id="{5C6F5861-4412-4622-BD71-8A388E1C3CEC}"/>
              </a:ext>
            </a:extLst>
          </p:cNvPr>
          <p:cNvSpPr txBox="1">
            <a:spLocks/>
          </p:cNvSpPr>
          <p:nvPr/>
        </p:nvSpPr>
        <p:spPr>
          <a:xfrm>
            <a:off x="7940843" y="711607"/>
            <a:ext cx="3282214" cy="477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TW" sz="2400">
                <a:hlinkClick r:id="rId4"/>
              </a:rPr>
              <a:t>https://dydx.foundation/</a:t>
            </a:r>
            <a:endParaRPr lang="zh-TW" altLang="en-US" sz="2400" dirty="0"/>
          </a:p>
        </p:txBody>
      </p:sp>
    </p:spTree>
    <p:extLst>
      <p:ext uri="{BB962C8B-B14F-4D97-AF65-F5344CB8AC3E}">
        <p14:creationId xmlns:p14="http://schemas.microsoft.com/office/powerpoint/2010/main" val="210008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5B8FCE-89FA-4516-B640-0E68F3A67096}"/>
              </a:ext>
            </a:extLst>
          </p:cNvPr>
          <p:cNvSpPr>
            <a:spLocks noGrp="1"/>
          </p:cNvSpPr>
          <p:nvPr>
            <p:ph type="title"/>
          </p:nvPr>
        </p:nvSpPr>
        <p:spPr/>
        <p:txBody>
          <a:bodyPr/>
          <a:lstStyle/>
          <a:p>
            <a:r>
              <a:rPr lang="en-US" altLang="zh-TW" dirty="0"/>
              <a:t>Introduction to                  (2/3)  </a:t>
            </a:r>
            <a:endParaRPr lang="zh-TW" altLang="en-US" dirty="0"/>
          </a:p>
        </p:txBody>
      </p:sp>
      <p:sp>
        <p:nvSpPr>
          <p:cNvPr id="3" name="內容版面配置區 2">
            <a:extLst>
              <a:ext uri="{FF2B5EF4-FFF2-40B4-BE49-F238E27FC236}">
                <a16:creationId xmlns:a16="http://schemas.microsoft.com/office/drawing/2014/main" id="{B81DF311-5687-4751-8079-2D8822EF134D}"/>
              </a:ext>
            </a:extLst>
          </p:cNvPr>
          <p:cNvSpPr>
            <a:spLocks noGrp="1"/>
          </p:cNvSpPr>
          <p:nvPr>
            <p:ph idx="1"/>
          </p:nvPr>
        </p:nvSpPr>
        <p:spPr>
          <a:xfrm>
            <a:off x="838200" y="1488332"/>
            <a:ext cx="10515600" cy="4688631"/>
          </a:xfrm>
        </p:spPr>
        <p:txBody>
          <a:bodyPr>
            <a:normAutofit/>
          </a:bodyPr>
          <a:lstStyle/>
          <a:p>
            <a:pPr algn="just">
              <a:lnSpc>
                <a:spcPct val="95000"/>
              </a:lnSpc>
              <a:spcBef>
                <a:spcPts val="1200"/>
              </a:spcBef>
            </a:pPr>
            <a:r>
              <a:rPr lang="en-US" altLang="zh-TW" dirty="0" err="1">
                <a:solidFill>
                  <a:srgbClr val="0000FF"/>
                </a:solidFill>
              </a:rPr>
              <a:t>dYdX</a:t>
            </a:r>
            <a:r>
              <a:rPr lang="en-US" altLang="zh-TW" dirty="0"/>
              <a:t> is a decentralized cryptocurrency exchange catering to advanced traders. The DEX offers a wide range of services, including borrowing, lending, margin, and leverage trading.</a:t>
            </a:r>
          </a:p>
          <a:p>
            <a:pPr algn="just">
              <a:lnSpc>
                <a:spcPct val="95000"/>
              </a:lnSpc>
              <a:spcBef>
                <a:spcPts val="1200"/>
              </a:spcBef>
            </a:pPr>
            <a:r>
              <a:rPr lang="en-US" altLang="zh-TW" dirty="0" err="1">
                <a:solidFill>
                  <a:srgbClr val="0000FF"/>
                </a:solidFill>
              </a:rPr>
              <a:t>dYdX</a:t>
            </a:r>
            <a:r>
              <a:rPr lang="en-US" altLang="zh-TW" dirty="0"/>
              <a:t> allows users to trade listed assets without registering for accounts or submitting details as part of a know-your-customer (KYC) process generally demanded by CEX like Binance or Coinbase.</a:t>
            </a:r>
          </a:p>
          <a:p>
            <a:pPr algn="just">
              <a:lnSpc>
                <a:spcPct val="95000"/>
              </a:lnSpc>
              <a:spcBef>
                <a:spcPts val="1200"/>
              </a:spcBef>
            </a:pPr>
            <a:r>
              <a:rPr lang="en-US" altLang="zh-TW" dirty="0" err="1">
                <a:solidFill>
                  <a:srgbClr val="0000FF"/>
                </a:solidFill>
              </a:rPr>
              <a:t>dYdX</a:t>
            </a:r>
            <a:r>
              <a:rPr lang="en-US" altLang="zh-TW" dirty="0">
                <a:solidFill>
                  <a:srgbClr val="0000FF"/>
                </a:solidFill>
              </a:rPr>
              <a:t> </a:t>
            </a:r>
            <a:r>
              <a:rPr lang="en-US" altLang="zh-TW" dirty="0">
                <a:solidFill>
                  <a:srgbClr val="0070C0"/>
                </a:solidFill>
              </a:rPr>
              <a:t>currently utilizes an Ethereum layer-2 scaling solution </a:t>
            </a:r>
            <a:r>
              <a:rPr lang="en-US" altLang="zh-TW" dirty="0"/>
              <a:t>developed by </a:t>
            </a:r>
            <a:r>
              <a:rPr lang="en-US" altLang="zh-TW" dirty="0" err="1"/>
              <a:t>Starkware</a:t>
            </a:r>
            <a:r>
              <a:rPr lang="en-US" altLang="zh-TW" dirty="0"/>
              <a:t>. However, to provide an even more seamless trading experience, </a:t>
            </a:r>
            <a:r>
              <a:rPr lang="en-US" altLang="zh-TW" dirty="0" err="1"/>
              <a:t>dYdX</a:t>
            </a:r>
            <a:r>
              <a:rPr lang="en-US" altLang="zh-TW" dirty="0"/>
              <a:t> announced a move to a new ecosystem, Cosmos.</a:t>
            </a:r>
          </a:p>
          <a:p>
            <a:pPr lvl="1" algn="just">
              <a:lnSpc>
                <a:spcPct val="95000"/>
              </a:lnSpc>
              <a:spcBef>
                <a:spcPts val="600"/>
              </a:spcBef>
            </a:pPr>
            <a:endParaRPr lang="zh-TW" altLang="en-US" dirty="0"/>
          </a:p>
        </p:txBody>
      </p:sp>
      <p:sp>
        <p:nvSpPr>
          <p:cNvPr id="4" name="投影片編號版面配置區 3">
            <a:extLst>
              <a:ext uri="{FF2B5EF4-FFF2-40B4-BE49-F238E27FC236}">
                <a16:creationId xmlns:a16="http://schemas.microsoft.com/office/drawing/2014/main" id="{61F2FE90-E574-47D6-8516-F408FC79B122}"/>
              </a:ext>
            </a:extLst>
          </p:cNvPr>
          <p:cNvSpPr>
            <a:spLocks noGrp="1"/>
          </p:cNvSpPr>
          <p:nvPr>
            <p:ph type="sldNum" sz="quarter" idx="12"/>
          </p:nvPr>
        </p:nvSpPr>
        <p:spPr/>
        <p:txBody>
          <a:bodyPr/>
          <a:lstStyle/>
          <a:p>
            <a:fld id="{8C04AE96-B1B9-4ED2-B3ED-30B2680CEC7B}" type="slidenum">
              <a:rPr lang="zh-TW" altLang="en-US" smtClean="0"/>
              <a:pPr/>
              <a:t>12</a:t>
            </a:fld>
            <a:endParaRPr lang="zh-TW" altLang="en-US"/>
          </a:p>
        </p:txBody>
      </p:sp>
      <p:pic>
        <p:nvPicPr>
          <p:cNvPr id="5" name="圖片 4">
            <a:extLst>
              <a:ext uri="{FF2B5EF4-FFF2-40B4-BE49-F238E27FC236}">
                <a16:creationId xmlns:a16="http://schemas.microsoft.com/office/drawing/2014/main" id="{32A116CB-CC18-4716-A885-C936FE9EB5B2}"/>
              </a:ext>
            </a:extLst>
          </p:cNvPr>
          <p:cNvPicPr>
            <a:picLocks noChangeAspect="1"/>
          </p:cNvPicPr>
          <p:nvPr/>
        </p:nvPicPr>
        <p:blipFill>
          <a:blip r:embed="rId2"/>
          <a:stretch>
            <a:fillRect/>
          </a:stretch>
        </p:blipFill>
        <p:spPr>
          <a:xfrm>
            <a:off x="4523523" y="520801"/>
            <a:ext cx="2066925" cy="704850"/>
          </a:xfrm>
          <a:prstGeom prst="rect">
            <a:avLst/>
          </a:prstGeom>
        </p:spPr>
      </p:pic>
      <p:sp>
        <p:nvSpPr>
          <p:cNvPr id="7" name="矩形 6">
            <a:extLst>
              <a:ext uri="{FF2B5EF4-FFF2-40B4-BE49-F238E27FC236}">
                <a16:creationId xmlns:a16="http://schemas.microsoft.com/office/drawing/2014/main" id="{65DDF185-8D14-4F49-AE77-121E1859D94E}"/>
              </a:ext>
            </a:extLst>
          </p:cNvPr>
          <p:cNvSpPr/>
          <p:nvPr/>
        </p:nvSpPr>
        <p:spPr>
          <a:xfrm>
            <a:off x="1674796" y="5914635"/>
            <a:ext cx="9679004" cy="369332"/>
          </a:xfrm>
          <a:prstGeom prst="rect">
            <a:avLst/>
          </a:prstGeom>
        </p:spPr>
        <p:txBody>
          <a:bodyPr wrap="square">
            <a:spAutoFit/>
          </a:bodyPr>
          <a:lstStyle/>
          <a:p>
            <a:pPr algn="r"/>
            <a:r>
              <a:rPr lang="en-US" altLang="zh-TW" dirty="0">
                <a:hlinkClick r:id="rId3"/>
              </a:rPr>
              <a:t>Understanding </a:t>
            </a:r>
            <a:r>
              <a:rPr lang="en-US" altLang="zh-TW" dirty="0" err="1">
                <a:hlinkClick r:id="rId3"/>
              </a:rPr>
              <a:t>dYdX</a:t>
            </a:r>
            <a:r>
              <a:rPr lang="en-US" altLang="zh-TW" dirty="0">
                <a:hlinkClick r:id="rId3"/>
              </a:rPr>
              <a:t>: A Guide to the Decentralized Perpetual Exchange (beincrypto.com)</a:t>
            </a:r>
            <a:r>
              <a:rPr lang="en-US" altLang="zh-TW" dirty="0"/>
              <a:t> (</a:t>
            </a:r>
            <a:r>
              <a:rPr lang="en-US" altLang="zh-TW" dirty="0">
                <a:solidFill>
                  <a:srgbClr val="FF0000"/>
                </a:solidFill>
              </a:rPr>
              <a:t>3 May 2023</a:t>
            </a:r>
            <a:r>
              <a:rPr lang="en-US" altLang="zh-TW" dirty="0"/>
              <a:t>)</a:t>
            </a:r>
            <a:endParaRPr lang="zh-TW" altLang="en-US" dirty="0"/>
          </a:p>
        </p:txBody>
      </p:sp>
    </p:spTree>
    <p:extLst>
      <p:ext uri="{BB962C8B-B14F-4D97-AF65-F5344CB8AC3E}">
        <p14:creationId xmlns:p14="http://schemas.microsoft.com/office/powerpoint/2010/main" val="2033618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C5B8FCE-89FA-4516-B640-0E68F3A67096}"/>
              </a:ext>
            </a:extLst>
          </p:cNvPr>
          <p:cNvSpPr>
            <a:spLocks noGrp="1"/>
          </p:cNvSpPr>
          <p:nvPr>
            <p:ph type="title"/>
          </p:nvPr>
        </p:nvSpPr>
        <p:spPr/>
        <p:txBody>
          <a:bodyPr/>
          <a:lstStyle/>
          <a:p>
            <a:r>
              <a:rPr lang="en-US" altLang="zh-TW" dirty="0"/>
              <a:t>Introduction to                  (3/3)  </a:t>
            </a:r>
            <a:endParaRPr lang="zh-TW" altLang="en-US" dirty="0"/>
          </a:p>
        </p:txBody>
      </p:sp>
      <p:sp>
        <p:nvSpPr>
          <p:cNvPr id="3" name="內容版面配置區 2">
            <a:extLst>
              <a:ext uri="{FF2B5EF4-FFF2-40B4-BE49-F238E27FC236}">
                <a16:creationId xmlns:a16="http://schemas.microsoft.com/office/drawing/2014/main" id="{B81DF311-5687-4751-8079-2D8822EF134D}"/>
              </a:ext>
            </a:extLst>
          </p:cNvPr>
          <p:cNvSpPr>
            <a:spLocks noGrp="1"/>
          </p:cNvSpPr>
          <p:nvPr>
            <p:ph idx="1"/>
          </p:nvPr>
        </p:nvSpPr>
        <p:spPr>
          <a:xfrm>
            <a:off x="838200" y="1488332"/>
            <a:ext cx="10515600" cy="4688631"/>
          </a:xfrm>
        </p:spPr>
        <p:txBody>
          <a:bodyPr>
            <a:normAutofit/>
          </a:bodyPr>
          <a:lstStyle/>
          <a:p>
            <a:pPr algn="just">
              <a:spcBef>
                <a:spcPts val="600"/>
              </a:spcBef>
            </a:pPr>
            <a:r>
              <a:rPr lang="en-US" altLang="zh-TW" dirty="0"/>
              <a:t>Today, </a:t>
            </a:r>
            <a:r>
              <a:rPr lang="en-US" altLang="zh-TW" dirty="0" err="1"/>
              <a:t>dYdX</a:t>
            </a:r>
            <a:r>
              <a:rPr lang="en-US" altLang="zh-TW" dirty="0"/>
              <a:t> is a hybrid decentralized exchange, meaning that some components of the platform are still centralized. With </a:t>
            </a:r>
            <a:r>
              <a:rPr lang="en-US" altLang="zh-TW" dirty="0">
                <a:solidFill>
                  <a:srgbClr val="0000FF"/>
                </a:solidFill>
              </a:rPr>
              <a:t>V4</a:t>
            </a:r>
            <a:r>
              <a:rPr lang="en-US" altLang="zh-TW" dirty="0"/>
              <a:t>, </a:t>
            </a:r>
            <a:r>
              <a:rPr lang="en-US" altLang="zh-TW" dirty="0" err="1"/>
              <a:t>dYdX</a:t>
            </a:r>
            <a:r>
              <a:rPr lang="en-US" altLang="zh-TW" dirty="0"/>
              <a:t> plans to become </a:t>
            </a:r>
            <a:r>
              <a:rPr lang="en-US" altLang="zh-TW" dirty="0">
                <a:solidFill>
                  <a:srgbClr val="0000FF"/>
                </a:solidFill>
              </a:rPr>
              <a:t>fully decentralized</a:t>
            </a:r>
            <a:r>
              <a:rPr lang="en-US" altLang="zh-TW" dirty="0"/>
              <a:t>. The primary aspect is </a:t>
            </a:r>
            <a:r>
              <a:rPr lang="en-US" altLang="zh-TW" dirty="0">
                <a:solidFill>
                  <a:srgbClr val="FF0000"/>
                </a:solidFill>
              </a:rPr>
              <a:t>to decentralize the order book and matching engine</a:t>
            </a:r>
            <a:r>
              <a:rPr lang="en-US" altLang="zh-TW" dirty="0"/>
              <a:t>.</a:t>
            </a:r>
            <a:endParaRPr lang="zh-TW" altLang="en-US" dirty="0"/>
          </a:p>
          <a:p>
            <a:pPr lvl="1" algn="just">
              <a:lnSpc>
                <a:spcPct val="95000"/>
              </a:lnSpc>
              <a:spcBef>
                <a:spcPts val="600"/>
              </a:spcBef>
            </a:pPr>
            <a:r>
              <a:rPr lang="en-US" altLang="zh-TW" dirty="0"/>
              <a:t>Whereas the exchange currently works on </a:t>
            </a:r>
            <a:r>
              <a:rPr lang="en-US" altLang="zh-TW" dirty="0" err="1">
                <a:solidFill>
                  <a:schemeClr val="bg1">
                    <a:lumMod val="65000"/>
                  </a:schemeClr>
                </a:solidFill>
              </a:rPr>
              <a:t>StarkEx</a:t>
            </a:r>
            <a:r>
              <a:rPr lang="en-US" altLang="zh-TW" dirty="0"/>
              <a:t>, the Ethereum layer-2 scaling solution was considered not to be the best solution for further scalability going forward.</a:t>
            </a:r>
          </a:p>
          <a:p>
            <a:pPr lvl="1" algn="just">
              <a:lnSpc>
                <a:spcPct val="95000"/>
              </a:lnSpc>
              <a:spcBef>
                <a:spcPts val="600"/>
              </a:spcBef>
            </a:pPr>
            <a:r>
              <a:rPr lang="en-US" altLang="zh-TW" dirty="0"/>
              <a:t>Consequently, the decision was made to move to another </a:t>
            </a:r>
            <a:r>
              <a:rPr lang="en-US" altLang="zh-TW" dirty="0">
                <a:solidFill>
                  <a:srgbClr val="FF0000"/>
                </a:solidFill>
              </a:rPr>
              <a:t>standalone blockchain built through the Cosmos SDK</a:t>
            </a:r>
            <a:r>
              <a:rPr lang="en-US" altLang="zh-TW" dirty="0"/>
              <a:t>. The community will control this new Cosmos-based blockchain. The release of V4, which is timed for the end of September 2023.</a:t>
            </a:r>
          </a:p>
        </p:txBody>
      </p:sp>
      <p:sp>
        <p:nvSpPr>
          <p:cNvPr id="4" name="投影片編號版面配置區 3">
            <a:extLst>
              <a:ext uri="{FF2B5EF4-FFF2-40B4-BE49-F238E27FC236}">
                <a16:creationId xmlns:a16="http://schemas.microsoft.com/office/drawing/2014/main" id="{61F2FE90-E574-47D6-8516-F408FC79B122}"/>
              </a:ext>
            </a:extLst>
          </p:cNvPr>
          <p:cNvSpPr>
            <a:spLocks noGrp="1"/>
          </p:cNvSpPr>
          <p:nvPr>
            <p:ph type="sldNum" sz="quarter" idx="12"/>
          </p:nvPr>
        </p:nvSpPr>
        <p:spPr/>
        <p:txBody>
          <a:bodyPr/>
          <a:lstStyle/>
          <a:p>
            <a:fld id="{8C04AE96-B1B9-4ED2-B3ED-30B2680CEC7B}" type="slidenum">
              <a:rPr lang="zh-TW" altLang="en-US" smtClean="0"/>
              <a:pPr/>
              <a:t>13</a:t>
            </a:fld>
            <a:endParaRPr lang="zh-TW" altLang="en-US"/>
          </a:p>
        </p:txBody>
      </p:sp>
      <p:pic>
        <p:nvPicPr>
          <p:cNvPr id="5" name="圖片 4">
            <a:extLst>
              <a:ext uri="{FF2B5EF4-FFF2-40B4-BE49-F238E27FC236}">
                <a16:creationId xmlns:a16="http://schemas.microsoft.com/office/drawing/2014/main" id="{32A116CB-CC18-4716-A885-C936FE9EB5B2}"/>
              </a:ext>
            </a:extLst>
          </p:cNvPr>
          <p:cNvPicPr>
            <a:picLocks noChangeAspect="1"/>
          </p:cNvPicPr>
          <p:nvPr/>
        </p:nvPicPr>
        <p:blipFill>
          <a:blip r:embed="rId2"/>
          <a:stretch>
            <a:fillRect/>
          </a:stretch>
        </p:blipFill>
        <p:spPr>
          <a:xfrm>
            <a:off x="4523523" y="520801"/>
            <a:ext cx="2066925" cy="704850"/>
          </a:xfrm>
          <a:prstGeom prst="rect">
            <a:avLst/>
          </a:prstGeom>
        </p:spPr>
      </p:pic>
      <p:sp>
        <p:nvSpPr>
          <p:cNvPr id="7" name="矩形 6">
            <a:extLst>
              <a:ext uri="{FF2B5EF4-FFF2-40B4-BE49-F238E27FC236}">
                <a16:creationId xmlns:a16="http://schemas.microsoft.com/office/drawing/2014/main" id="{1E400AAB-0065-4917-911C-4686658B6A26}"/>
              </a:ext>
            </a:extLst>
          </p:cNvPr>
          <p:cNvSpPr/>
          <p:nvPr/>
        </p:nvSpPr>
        <p:spPr>
          <a:xfrm>
            <a:off x="1674796" y="5914635"/>
            <a:ext cx="9679004" cy="369332"/>
          </a:xfrm>
          <a:prstGeom prst="rect">
            <a:avLst/>
          </a:prstGeom>
        </p:spPr>
        <p:txBody>
          <a:bodyPr wrap="square">
            <a:spAutoFit/>
          </a:bodyPr>
          <a:lstStyle/>
          <a:p>
            <a:pPr algn="r"/>
            <a:r>
              <a:rPr lang="en-US" altLang="zh-TW" dirty="0">
                <a:hlinkClick r:id="rId3"/>
              </a:rPr>
              <a:t>Understanding </a:t>
            </a:r>
            <a:r>
              <a:rPr lang="en-US" altLang="zh-TW" dirty="0" err="1">
                <a:hlinkClick r:id="rId3"/>
              </a:rPr>
              <a:t>dYdX</a:t>
            </a:r>
            <a:r>
              <a:rPr lang="en-US" altLang="zh-TW" dirty="0">
                <a:hlinkClick r:id="rId3"/>
              </a:rPr>
              <a:t>: A Guide to the Decentralized Perpetual Exchange (beincrypto.com)</a:t>
            </a:r>
            <a:r>
              <a:rPr lang="en-US" altLang="zh-TW" dirty="0"/>
              <a:t> (</a:t>
            </a:r>
            <a:r>
              <a:rPr lang="en-US" altLang="zh-TW" dirty="0">
                <a:solidFill>
                  <a:srgbClr val="FF0000"/>
                </a:solidFill>
              </a:rPr>
              <a:t>3 May 2023</a:t>
            </a:r>
            <a:r>
              <a:rPr lang="en-US" altLang="zh-TW" dirty="0"/>
              <a:t>)</a:t>
            </a:r>
            <a:endParaRPr lang="zh-TW" altLang="en-US" dirty="0"/>
          </a:p>
        </p:txBody>
      </p:sp>
    </p:spTree>
    <p:extLst>
      <p:ext uri="{BB962C8B-B14F-4D97-AF65-F5344CB8AC3E}">
        <p14:creationId xmlns:p14="http://schemas.microsoft.com/office/powerpoint/2010/main" val="426849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7A227C-EFB8-4A59-B042-B970C00FFFB4}"/>
              </a:ext>
            </a:extLst>
          </p:cNvPr>
          <p:cNvSpPr>
            <a:spLocks noGrp="1"/>
          </p:cNvSpPr>
          <p:nvPr>
            <p:ph type="title"/>
          </p:nvPr>
        </p:nvSpPr>
        <p:spPr>
          <a:xfrm>
            <a:off x="838200" y="365125"/>
            <a:ext cx="10515600" cy="1016203"/>
          </a:xfrm>
        </p:spPr>
        <p:txBody>
          <a:bodyPr/>
          <a:lstStyle/>
          <a:p>
            <a:r>
              <a:rPr lang="en-US" altLang="zh-TW" dirty="0"/>
              <a:t>Introduction to </a:t>
            </a:r>
            <a:r>
              <a:rPr lang="en-US" altLang="zh-TW" dirty="0">
                <a:solidFill>
                  <a:srgbClr val="0070C0"/>
                </a:solidFill>
              </a:rPr>
              <a:t>Uniswap</a:t>
            </a:r>
            <a:r>
              <a:rPr lang="en-US" altLang="zh-TW" dirty="0"/>
              <a:t> (1/6)</a:t>
            </a:r>
            <a:endParaRPr lang="zh-TW" altLang="en-US" dirty="0"/>
          </a:p>
        </p:txBody>
      </p:sp>
      <p:sp>
        <p:nvSpPr>
          <p:cNvPr id="3" name="內容版面配置區 2">
            <a:extLst>
              <a:ext uri="{FF2B5EF4-FFF2-40B4-BE49-F238E27FC236}">
                <a16:creationId xmlns:a16="http://schemas.microsoft.com/office/drawing/2014/main" id="{F16EF737-A1AC-4357-8B65-477D6C419BAE}"/>
              </a:ext>
            </a:extLst>
          </p:cNvPr>
          <p:cNvSpPr>
            <a:spLocks noGrp="1"/>
          </p:cNvSpPr>
          <p:nvPr>
            <p:ph idx="1"/>
          </p:nvPr>
        </p:nvSpPr>
        <p:spPr/>
        <p:txBody>
          <a:bodyPr/>
          <a:lstStyle/>
          <a:p>
            <a:pPr algn="just"/>
            <a:r>
              <a:rPr lang="en-US" altLang="zh-TW" dirty="0"/>
              <a:t>In decentralized exchange protocols like Uniswap, that’s not peer-to-peer trading; </a:t>
            </a:r>
            <a:r>
              <a:rPr lang="en-US" altLang="zh-TW" dirty="0">
                <a:solidFill>
                  <a:srgbClr val="0070C0"/>
                </a:solidFill>
              </a:rPr>
              <a:t>funds are traded against </a:t>
            </a:r>
            <a:r>
              <a:rPr lang="en-US" altLang="zh-TW" dirty="0">
                <a:solidFill>
                  <a:srgbClr val="0000FF"/>
                </a:solidFill>
              </a:rPr>
              <a:t>liquidity pools</a:t>
            </a:r>
            <a:r>
              <a:rPr lang="en-US" altLang="zh-TW" dirty="0"/>
              <a:t>. When a </a:t>
            </a:r>
            <a:r>
              <a:rPr lang="en-US" altLang="zh-TW" dirty="0">
                <a:solidFill>
                  <a:srgbClr val="0000FF"/>
                </a:solidFill>
              </a:rPr>
              <a:t>liquidity provider</a:t>
            </a:r>
            <a:r>
              <a:rPr lang="en-US" altLang="zh-TW" dirty="0"/>
              <a:t> creates a liquidity pool with a pair of tokens, they create a dual asset liquidity pool. A dual asset liquidity pool maintains a 50/50 ratio of the pair of tokens.</a:t>
            </a:r>
            <a:endParaRPr lang="zh-TW" altLang="en-US" dirty="0"/>
          </a:p>
        </p:txBody>
      </p:sp>
      <p:sp>
        <p:nvSpPr>
          <p:cNvPr id="4" name="投影片編號版面配置區 3">
            <a:extLst>
              <a:ext uri="{FF2B5EF4-FFF2-40B4-BE49-F238E27FC236}">
                <a16:creationId xmlns:a16="http://schemas.microsoft.com/office/drawing/2014/main" id="{D1516DBD-9E8B-4B42-A4C0-B1A6AA84E7C2}"/>
              </a:ext>
            </a:extLst>
          </p:cNvPr>
          <p:cNvSpPr>
            <a:spLocks noGrp="1"/>
          </p:cNvSpPr>
          <p:nvPr>
            <p:ph type="sldNum" sz="quarter" idx="12"/>
          </p:nvPr>
        </p:nvSpPr>
        <p:spPr/>
        <p:txBody>
          <a:bodyPr/>
          <a:lstStyle/>
          <a:p>
            <a:fld id="{8C04AE96-B1B9-4ED2-B3ED-30B2680CEC7B}" type="slidenum">
              <a:rPr lang="zh-TW" altLang="en-US" smtClean="0"/>
              <a:pPr/>
              <a:t>14</a:t>
            </a:fld>
            <a:endParaRPr lang="zh-TW" altLang="en-US"/>
          </a:p>
        </p:txBody>
      </p:sp>
      <p:pic>
        <p:nvPicPr>
          <p:cNvPr id="7" name="圖片 6">
            <a:extLst>
              <a:ext uri="{FF2B5EF4-FFF2-40B4-BE49-F238E27FC236}">
                <a16:creationId xmlns:a16="http://schemas.microsoft.com/office/drawing/2014/main" id="{8F64FD55-F713-402B-8701-8BC12425BCB0}"/>
              </a:ext>
            </a:extLst>
          </p:cNvPr>
          <p:cNvPicPr>
            <a:picLocks noChangeAspect="1"/>
          </p:cNvPicPr>
          <p:nvPr/>
        </p:nvPicPr>
        <p:blipFill rotWithShape="1">
          <a:blip r:embed="rId2"/>
          <a:srcRect t="4020"/>
          <a:stretch/>
        </p:blipFill>
        <p:spPr>
          <a:xfrm>
            <a:off x="1689975" y="3618585"/>
            <a:ext cx="8812050" cy="2362148"/>
          </a:xfrm>
          <a:prstGeom prst="rect">
            <a:avLst/>
          </a:prstGeom>
        </p:spPr>
      </p:pic>
      <p:sp>
        <p:nvSpPr>
          <p:cNvPr id="10" name="矩形 9">
            <a:extLst>
              <a:ext uri="{FF2B5EF4-FFF2-40B4-BE49-F238E27FC236}">
                <a16:creationId xmlns:a16="http://schemas.microsoft.com/office/drawing/2014/main" id="{9552BED4-02B0-4C9A-9D7A-BB84E4E77D79}"/>
              </a:ext>
            </a:extLst>
          </p:cNvPr>
          <p:cNvSpPr/>
          <p:nvPr/>
        </p:nvSpPr>
        <p:spPr>
          <a:xfrm>
            <a:off x="3473236" y="6070426"/>
            <a:ext cx="7241408" cy="369332"/>
          </a:xfrm>
          <a:prstGeom prst="rect">
            <a:avLst/>
          </a:prstGeom>
        </p:spPr>
        <p:txBody>
          <a:bodyPr wrap="square">
            <a:spAutoFit/>
          </a:bodyPr>
          <a:lstStyle/>
          <a:p>
            <a:r>
              <a:rPr lang="zh-TW" altLang="en-US" dirty="0">
                <a:hlinkClick r:id="rId3"/>
              </a:rPr>
              <a:t>https://medium.com/coinmonks/dipping-into-a-liquidity-pool-05a615f0758</a:t>
            </a:r>
            <a:endParaRPr lang="zh-TW" altLang="en-US" dirty="0"/>
          </a:p>
        </p:txBody>
      </p:sp>
    </p:spTree>
    <p:extLst>
      <p:ext uri="{BB962C8B-B14F-4D97-AF65-F5344CB8AC3E}">
        <p14:creationId xmlns:p14="http://schemas.microsoft.com/office/powerpoint/2010/main" val="300445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7A227C-EFB8-4A59-B042-B970C00FFFB4}"/>
              </a:ext>
            </a:extLst>
          </p:cNvPr>
          <p:cNvSpPr>
            <a:spLocks noGrp="1"/>
          </p:cNvSpPr>
          <p:nvPr>
            <p:ph type="title"/>
          </p:nvPr>
        </p:nvSpPr>
        <p:spPr>
          <a:xfrm>
            <a:off x="838200" y="365125"/>
            <a:ext cx="10515600" cy="1016203"/>
          </a:xfrm>
        </p:spPr>
        <p:txBody>
          <a:bodyPr/>
          <a:lstStyle/>
          <a:p>
            <a:r>
              <a:rPr lang="en-US" altLang="zh-TW" dirty="0"/>
              <a:t>Introduction to Uniswap (2/6)</a:t>
            </a:r>
            <a:endParaRPr lang="zh-TW" altLang="en-US" dirty="0"/>
          </a:p>
        </p:txBody>
      </p:sp>
      <p:sp>
        <p:nvSpPr>
          <p:cNvPr id="3" name="內容版面配置區 2">
            <a:extLst>
              <a:ext uri="{FF2B5EF4-FFF2-40B4-BE49-F238E27FC236}">
                <a16:creationId xmlns:a16="http://schemas.microsoft.com/office/drawing/2014/main" id="{F16EF737-A1AC-4357-8B65-477D6C419BAE}"/>
              </a:ext>
            </a:extLst>
          </p:cNvPr>
          <p:cNvSpPr>
            <a:spLocks noGrp="1"/>
          </p:cNvSpPr>
          <p:nvPr>
            <p:ph idx="1"/>
          </p:nvPr>
        </p:nvSpPr>
        <p:spPr/>
        <p:txBody>
          <a:bodyPr>
            <a:normAutofit/>
          </a:bodyPr>
          <a:lstStyle/>
          <a:p>
            <a:pPr algn="just">
              <a:lnSpc>
                <a:spcPct val="95000"/>
              </a:lnSpc>
              <a:spcBef>
                <a:spcPts val="1200"/>
              </a:spcBef>
            </a:pPr>
            <a:r>
              <a:rPr lang="en-US" altLang="zh-TW" dirty="0"/>
              <a:t>Traders constantly need a way to liquidate their assets, and liquidity pools in DEXs ensure the asset will remain liquid by setting the price using </a:t>
            </a:r>
            <a:r>
              <a:rPr lang="en-US" altLang="zh-TW" dirty="0">
                <a:solidFill>
                  <a:srgbClr val="0000FF"/>
                </a:solidFill>
              </a:rPr>
              <a:t>AMM</a:t>
            </a:r>
            <a:r>
              <a:rPr lang="en-US" altLang="zh-TW" dirty="0"/>
              <a:t> (</a:t>
            </a:r>
            <a:r>
              <a:rPr lang="en-US" altLang="zh-TW" dirty="0">
                <a:solidFill>
                  <a:srgbClr val="0000FF"/>
                </a:solidFill>
              </a:rPr>
              <a:t>automated market-making </a:t>
            </a:r>
            <a:r>
              <a:rPr lang="en-US" altLang="zh-TW" dirty="0"/>
              <a:t>algorithms), which influences the supply.</a:t>
            </a:r>
          </a:p>
          <a:p>
            <a:pPr algn="just">
              <a:lnSpc>
                <a:spcPct val="95000"/>
              </a:lnSpc>
              <a:spcBef>
                <a:spcPts val="1200"/>
              </a:spcBef>
            </a:pPr>
            <a:r>
              <a:rPr lang="en-US" altLang="zh-TW" dirty="0"/>
              <a:t>Uniswap primarily uses the pricing mechanism </a:t>
            </a:r>
            <a:r>
              <a:rPr lang="en-US" altLang="zh-TW" dirty="0">
                <a:solidFill>
                  <a:srgbClr val="0000FF"/>
                </a:solidFill>
              </a:rPr>
              <a:t>Constant Product Market Maker</a:t>
            </a:r>
            <a:r>
              <a:rPr lang="en-US" altLang="zh-TW" dirty="0"/>
              <a:t> Model, a variant of the AMM system.</a:t>
            </a:r>
          </a:p>
          <a:p>
            <a:pPr algn="just">
              <a:lnSpc>
                <a:spcPct val="95000"/>
              </a:lnSpc>
              <a:spcBef>
                <a:spcPts val="1200"/>
              </a:spcBef>
            </a:pPr>
            <a:r>
              <a:rPr lang="en-US" altLang="zh-TW" dirty="0"/>
              <a:t>When trading crypto, the volatility in asset price can create such a situation where the executed price is different from the quoted and expected price. </a:t>
            </a:r>
            <a:r>
              <a:rPr lang="en-US" altLang="zh-TW" dirty="0">
                <a:solidFill>
                  <a:srgbClr val="FF0000"/>
                </a:solidFill>
              </a:rPr>
              <a:t>Slippage</a:t>
            </a:r>
            <a:r>
              <a:rPr lang="en-US" altLang="zh-TW" dirty="0"/>
              <a:t> is the expected % difference between these quoted and executed prices.</a:t>
            </a:r>
          </a:p>
        </p:txBody>
      </p:sp>
      <p:sp>
        <p:nvSpPr>
          <p:cNvPr id="4" name="投影片編號版面配置區 3">
            <a:extLst>
              <a:ext uri="{FF2B5EF4-FFF2-40B4-BE49-F238E27FC236}">
                <a16:creationId xmlns:a16="http://schemas.microsoft.com/office/drawing/2014/main" id="{D1516DBD-9E8B-4B42-A4C0-B1A6AA84E7C2}"/>
              </a:ext>
            </a:extLst>
          </p:cNvPr>
          <p:cNvSpPr>
            <a:spLocks noGrp="1"/>
          </p:cNvSpPr>
          <p:nvPr>
            <p:ph type="sldNum" sz="quarter" idx="12"/>
          </p:nvPr>
        </p:nvSpPr>
        <p:spPr/>
        <p:txBody>
          <a:bodyPr/>
          <a:lstStyle/>
          <a:p>
            <a:fld id="{8C04AE96-B1B9-4ED2-B3ED-30B2680CEC7B}" type="slidenum">
              <a:rPr lang="zh-TW" altLang="en-US" smtClean="0"/>
              <a:pPr/>
              <a:t>15</a:t>
            </a:fld>
            <a:endParaRPr lang="zh-TW" altLang="en-US"/>
          </a:p>
        </p:txBody>
      </p:sp>
    </p:spTree>
    <p:extLst>
      <p:ext uri="{BB962C8B-B14F-4D97-AF65-F5344CB8AC3E}">
        <p14:creationId xmlns:p14="http://schemas.microsoft.com/office/powerpoint/2010/main" val="423496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7A227C-EFB8-4A59-B042-B970C00FFFB4}"/>
              </a:ext>
            </a:extLst>
          </p:cNvPr>
          <p:cNvSpPr>
            <a:spLocks noGrp="1"/>
          </p:cNvSpPr>
          <p:nvPr>
            <p:ph type="title"/>
          </p:nvPr>
        </p:nvSpPr>
        <p:spPr>
          <a:xfrm>
            <a:off x="838200" y="365125"/>
            <a:ext cx="10515600" cy="1016203"/>
          </a:xfrm>
        </p:spPr>
        <p:txBody>
          <a:bodyPr/>
          <a:lstStyle/>
          <a:p>
            <a:r>
              <a:rPr lang="en-US" altLang="zh-TW" dirty="0"/>
              <a:t>Introduction to Uniswap (3/6)</a:t>
            </a:r>
            <a:endParaRPr lang="zh-TW" altLang="en-US" dirty="0"/>
          </a:p>
        </p:txBody>
      </p:sp>
      <p:sp>
        <p:nvSpPr>
          <p:cNvPr id="3" name="內容版面配置區 2">
            <a:extLst>
              <a:ext uri="{FF2B5EF4-FFF2-40B4-BE49-F238E27FC236}">
                <a16:creationId xmlns:a16="http://schemas.microsoft.com/office/drawing/2014/main" id="{F16EF737-A1AC-4357-8B65-477D6C419BAE}"/>
              </a:ext>
            </a:extLst>
          </p:cNvPr>
          <p:cNvSpPr>
            <a:spLocks noGrp="1"/>
          </p:cNvSpPr>
          <p:nvPr>
            <p:ph idx="1"/>
          </p:nvPr>
        </p:nvSpPr>
        <p:spPr/>
        <p:txBody>
          <a:bodyPr/>
          <a:lstStyle/>
          <a:p>
            <a:pPr lvl="1" algn="just">
              <a:lnSpc>
                <a:spcPct val="95000"/>
              </a:lnSpc>
              <a:spcBef>
                <a:spcPts val="0"/>
              </a:spcBef>
            </a:pPr>
            <a:r>
              <a:rPr lang="en-US" altLang="zh-TW" dirty="0"/>
              <a:t>Suppose you intend to buy a crypto order at US$20.00 as posted on the broker interface. You place your order, but when it is finalized, you realize that it has been filed at a higher price of US$20.50.</a:t>
            </a:r>
          </a:p>
          <a:p>
            <a:pPr algn="just"/>
            <a:endParaRPr lang="zh-TW" altLang="en-US" dirty="0"/>
          </a:p>
        </p:txBody>
      </p:sp>
      <p:sp>
        <p:nvSpPr>
          <p:cNvPr id="4" name="投影片編號版面配置區 3">
            <a:extLst>
              <a:ext uri="{FF2B5EF4-FFF2-40B4-BE49-F238E27FC236}">
                <a16:creationId xmlns:a16="http://schemas.microsoft.com/office/drawing/2014/main" id="{D1516DBD-9E8B-4B42-A4C0-B1A6AA84E7C2}"/>
              </a:ext>
            </a:extLst>
          </p:cNvPr>
          <p:cNvSpPr>
            <a:spLocks noGrp="1"/>
          </p:cNvSpPr>
          <p:nvPr>
            <p:ph type="sldNum" sz="quarter" idx="12"/>
          </p:nvPr>
        </p:nvSpPr>
        <p:spPr/>
        <p:txBody>
          <a:bodyPr/>
          <a:lstStyle/>
          <a:p>
            <a:fld id="{8C04AE96-B1B9-4ED2-B3ED-30B2680CEC7B}" type="slidenum">
              <a:rPr lang="zh-TW" altLang="en-US" smtClean="0"/>
              <a:pPr/>
              <a:t>16</a:t>
            </a:fld>
            <a:endParaRPr lang="zh-TW" altLang="en-US"/>
          </a:p>
        </p:txBody>
      </p:sp>
      <p:grpSp>
        <p:nvGrpSpPr>
          <p:cNvPr id="5" name="群組 4">
            <a:extLst>
              <a:ext uri="{FF2B5EF4-FFF2-40B4-BE49-F238E27FC236}">
                <a16:creationId xmlns:a16="http://schemas.microsoft.com/office/drawing/2014/main" id="{87626973-14A5-45D6-A7C5-0EDCF1FA0257}"/>
              </a:ext>
            </a:extLst>
          </p:cNvPr>
          <p:cNvGrpSpPr/>
          <p:nvPr/>
        </p:nvGrpSpPr>
        <p:grpSpPr>
          <a:xfrm>
            <a:off x="1576228" y="2877953"/>
            <a:ext cx="5376914" cy="3019877"/>
            <a:chOff x="1464999" y="2877953"/>
            <a:chExt cx="5376914" cy="3019877"/>
          </a:xfrm>
        </p:grpSpPr>
        <p:pic>
          <p:nvPicPr>
            <p:cNvPr id="9" name="圖片 8">
              <a:extLst>
                <a:ext uri="{FF2B5EF4-FFF2-40B4-BE49-F238E27FC236}">
                  <a16:creationId xmlns:a16="http://schemas.microsoft.com/office/drawing/2014/main" id="{2A793A26-8DF2-4C9D-9D3F-11375E0E828D}"/>
                </a:ext>
              </a:extLst>
            </p:cNvPr>
            <p:cNvPicPr>
              <a:picLocks noChangeAspect="1"/>
            </p:cNvPicPr>
            <p:nvPr/>
          </p:nvPicPr>
          <p:blipFill rotWithShape="1">
            <a:blip r:embed="rId2"/>
            <a:srcRect t="444"/>
            <a:stretch/>
          </p:blipFill>
          <p:spPr>
            <a:xfrm>
              <a:off x="1464999" y="2877953"/>
              <a:ext cx="2576550" cy="3019877"/>
            </a:xfrm>
            <a:prstGeom prst="rect">
              <a:avLst/>
            </a:prstGeom>
          </p:spPr>
        </p:pic>
        <p:pic>
          <p:nvPicPr>
            <p:cNvPr id="10" name="圖片 9">
              <a:extLst>
                <a:ext uri="{FF2B5EF4-FFF2-40B4-BE49-F238E27FC236}">
                  <a16:creationId xmlns:a16="http://schemas.microsoft.com/office/drawing/2014/main" id="{29E43318-A67E-4065-812F-6F1776704CDC}"/>
                </a:ext>
              </a:extLst>
            </p:cNvPr>
            <p:cNvPicPr>
              <a:picLocks noChangeAspect="1"/>
            </p:cNvPicPr>
            <p:nvPr/>
          </p:nvPicPr>
          <p:blipFill>
            <a:blip r:embed="rId3"/>
            <a:stretch>
              <a:fillRect/>
            </a:stretch>
          </p:blipFill>
          <p:spPr>
            <a:xfrm>
              <a:off x="4229676" y="2878770"/>
              <a:ext cx="2612237" cy="3019060"/>
            </a:xfrm>
            <a:prstGeom prst="rect">
              <a:avLst/>
            </a:prstGeom>
          </p:spPr>
        </p:pic>
      </p:grpSp>
      <p:pic>
        <p:nvPicPr>
          <p:cNvPr id="15" name="圖片 14">
            <a:extLst>
              <a:ext uri="{FF2B5EF4-FFF2-40B4-BE49-F238E27FC236}">
                <a16:creationId xmlns:a16="http://schemas.microsoft.com/office/drawing/2014/main" id="{B6DA277B-71C3-4C36-B1FF-0B97059B7EAB}"/>
              </a:ext>
            </a:extLst>
          </p:cNvPr>
          <p:cNvPicPr>
            <a:picLocks noChangeAspect="1"/>
          </p:cNvPicPr>
          <p:nvPr/>
        </p:nvPicPr>
        <p:blipFill rotWithShape="1">
          <a:blip r:embed="rId4">
            <a:extLst>
              <a:ext uri="{28A0092B-C50C-407E-A947-70E740481C1C}">
                <a14:useLocalDpi xmlns:a14="http://schemas.microsoft.com/office/drawing/2010/main" val="0"/>
              </a:ext>
            </a:extLst>
          </a:blip>
          <a:srcRect b="7358"/>
          <a:stretch/>
        </p:blipFill>
        <p:spPr>
          <a:xfrm>
            <a:off x="7517331" y="2469720"/>
            <a:ext cx="3671114" cy="4069192"/>
          </a:xfrm>
          <a:prstGeom prst="rect">
            <a:avLst/>
          </a:prstGeom>
        </p:spPr>
      </p:pic>
      <p:sp>
        <p:nvSpPr>
          <p:cNvPr id="17" name="箭號: 向右 16">
            <a:extLst>
              <a:ext uri="{FF2B5EF4-FFF2-40B4-BE49-F238E27FC236}">
                <a16:creationId xmlns:a16="http://schemas.microsoft.com/office/drawing/2014/main" id="{9541F2CE-1D3B-4FC7-8B45-D13FC2045A9F}"/>
              </a:ext>
            </a:extLst>
          </p:cNvPr>
          <p:cNvSpPr/>
          <p:nvPr/>
        </p:nvSpPr>
        <p:spPr>
          <a:xfrm>
            <a:off x="7478828" y="4870383"/>
            <a:ext cx="365760" cy="182880"/>
          </a:xfrm>
          <a:prstGeom prst="rightArrow">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4E6797F9-53C9-4CD7-B036-6F78189B054B}"/>
              </a:ext>
            </a:extLst>
          </p:cNvPr>
          <p:cNvSpPr/>
          <p:nvPr/>
        </p:nvSpPr>
        <p:spPr>
          <a:xfrm>
            <a:off x="2122335" y="5988606"/>
            <a:ext cx="4307654" cy="369332"/>
          </a:xfrm>
          <a:prstGeom prst="rect">
            <a:avLst/>
          </a:prstGeom>
        </p:spPr>
        <p:txBody>
          <a:bodyPr wrap="none">
            <a:spAutoFit/>
          </a:bodyPr>
          <a:lstStyle/>
          <a:p>
            <a:r>
              <a:rPr lang="zh-TW" altLang="en-US" dirty="0">
                <a:hlinkClick r:id="rId5"/>
              </a:rPr>
              <a:t>https://zipmex.com/learn/what-is-slippage/</a:t>
            </a:r>
            <a:endParaRPr lang="zh-TW" altLang="en-US" dirty="0"/>
          </a:p>
        </p:txBody>
      </p:sp>
    </p:spTree>
    <p:extLst>
      <p:ext uri="{BB962C8B-B14F-4D97-AF65-F5344CB8AC3E}">
        <p14:creationId xmlns:p14="http://schemas.microsoft.com/office/powerpoint/2010/main" val="3345559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3A49A3-083E-4AAD-8A0F-7502AC2448AB}"/>
              </a:ext>
            </a:extLst>
          </p:cNvPr>
          <p:cNvSpPr>
            <a:spLocks noGrp="1"/>
          </p:cNvSpPr>
          <p:nvPr>
            <p:ph type="title"/>
          </p:nvPr>
        </p:nvSpPr>
        <p:spPr/>
        <p:txBody>
          <a:bodyPr>
            <a:normAutofit/>
          </a:bodyPr>
          <a:lstStyle/>
          <a:p>
            <a:r>
              <a:rPr lang="en-US" altLang="zh-TW" dirty="0"/>
              <a:t>Ref. CPMM Slippage</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C88D9BE0-F741-480D-A644-98C2FDA3B40C}"/>
                  </a:ext>
                </a:extLst>
              </p:cNvPr>
              <p:cNvSpPr>
                <a:spLocks noGrp="1"/>
              </p:cNvSpPr>
              <p:nvPr>
                <p:ph idx="1"/>
              </p:nvPr>
            </p:nvSpPr>
            <p:spPr>
              <a:xfrm>
                <a:off x="838200" y="1381327"/>
                <a:ext cx="10515600" cy="5111547"/>
              </a:xfrm>
            </p:spPr>
            <p:txBody>
              <a:bodyPr>
                <a:normAutofit fontScale="92500" lnSpcReduction="10000"/>
              </a:bodyPr>
              <a:lstStyle/>
              <a:p>
                <a:r>
                  <a:rPr lang="en-US" altLang="zh-TW" dirty="0"/>
                  <a:t>When </a:t>
                </a:r>
                <a:r>
                  <a:rPr lang="en-US" altLang="zh-TW" dirty="0">
                    <a:solidFill>
                      <a:srgbClr val="FF0000"/>
                    </a:solidFill>
                    <a:latin typeface="Times New Roman" panose="02020603050405020304" pitchFamily="18" charset="0"/>
                    <a:cs typeface="Times New Roman" panose="02020603050405020304" pitchFamily="18" charset="0"/>
                  </a:rPr>
                  <a:t>dx</a:t>
                </a:r>
                <a:r>
                  <a:rPr lang="en-US" altLang="zh-TW" dirty="0">
                    <a:latin typeface="Times New Roman" panose="02020603050405020304" pitchFamily="18" charset="0"/>
                    <a:cs typeface="Times New Roman" panose="02020603050405020304" pitchFamily="18" charset="0"/>
                  </a:rPr>
                  <a:t> </a:t>
                </a:r>
                <a:r>
                  <a:rPr lang="en-US" altLang="zh-TW" dirty="0">
                    <a:cs typeface="Times New Roman" panose="02020603050405020304" pitchFamily="18" charset="0"/>
                  </a:rPr>
                  <a:t>X</a:t>
                </a:r>
                <a:r>
                  <a:rPr lang="en-US" altLang="zh-TW" dirty="0"/>
                  <a:t> token is exchanged for </a:t>
                </a:r>
                <a:r>
                  <a:rPr lang="en-US" altLang="zh-TW" dirty="0" err="1">
                    <a:solidFill>
                      <a:srgbClr val="0000FF"/>
                    </a:solidFill>
                    <a:latin typeface="Times New Roman" panose="02020603050405020304" pitchFamily="18" charset="0"/>
                    <a:cs typeface="Times New Roman" panose="02020603050405020304" pitchFamily="18" charset="0"/>
                  </a:rPr>
                  <a:t>dy</a:t>
                </a:r>
                <a:r>
                  <a:rPr lang="en-US" altLang="zh-TW" dirty="0">
                    <a:latin typeface="Times New Roman" panose="02020603050405020304" pitchFamily="18" charset="0"/>
                    <a:cs typeface="Times New Roman" panose="02020603050405020304" pitchFamily="18" charset="0"/>
                  </a:rPr>
                  <a:t> </a:t>
                </a:r>
                <a:r>
                  <a:rPr lang="en-US" altLang="zh-TW" dirty="0">
                    <a:cs typeface="Times New Roman" panose="02020603050405020304" pitchFamily="18" charset="0"/>
                  </a:rPr>
                  <a:t>Y</a:t>
                </a:r>
                <a:r>
                  <a:rPr lang="en-US" altLang="zh-TW" dirty="0"/>
                  <a:t> token (ignoring the fee):</a:t>
                </a:r>
              </a:p>
              <a:p>
                <a:pPr marL="457200" lvl="1" indent="0">
                  <a:lnSpc>
                    <a:spcPct val="100000"/>
                  </a:lnSpc>
                  <a:spcBef>
                    <a:spcPts val="1200"/>
                  </a:spcBef>
                  <a:buNone/>
                </a:pPr>
                <a:r>
                  <a:rPr lang="en-US" altLang="zh-TW" dirty="0">
                    <a:latin typeface="Times New Roman" panose="02020603050405020304" pitchFamily="18" charset="0"/>
                    <a:cs typeface="Times New Roman" panose="02020603050405020304" pitchFamily="18" charset="0"/>
                  </a:rPr>
                  <a:t>Before exchange: </a:t>
                </a:r>
                <a14:m>
                  <m:oMath xmlns:m="http://schemas.openxmlformats.org/officeDocument/2006/math">
                    <m:r>
                      <a:rPr lang="en-US" altLang="zh-TW" i="1">
                        <a:latin typeface="Cambria Math" panose="02040503050406030204" pitchFamily="18" charset="0"/>
                      </a:rPr>
                      <m:t>𝑥𝑦</m:t>
                    </m:r>
                    <m:r>
                      <a:rPr lang="en-US" altLang="zh-TW" i="1">
                        <a:latin typeface="Cambria Math" panose="02040503050406030204" pitchFamily="18" charset="0"/>
                      </a:rPr>
                      <m:t>=</m:t>
                    </m:r>
                    <m:r>
                      <a:rPr lang="en-US" altLang="zh-TW" i="1">
                        <a:latin typeface="Cambria Math" panose="02040503050406030204" pitchFamily="18" charset="0"/>
                      </a:rPr>
                      <m:t>𝑘</m:t>
                    </m:r>
                  </m:oMath>
                </a14:m>
                <a:r>
                  <a:rPr lang="en-US" altLang="zh-TW" i="1" dirty="0">
                    <a:latin typeface="Cambria Math" panose="02040503050406030204" pitchFamily="18" charset="0"/>
                  </a:rPr>
                  <a:t> </a:t>
                </a:r>
              </a:p>
              <a:p>
                <a:pPr marL="457200" lvl="1" indent="0">
                  <a:lnSpc>
                    <a:spcPct val="100000"/>
                  </a:lnSpc>
                  <a:spcBef>
                    <a:spcPts val="1200"/>
                  </a:spcBef>
                  <a:buNone/>
                </a:pPr>
                <a:r>
                  <a:rPr lang="en-US" altLang="zh-TW" dirty="0">
                    <a:latin typeface="Times New Roman" panose="02020603050405020304" pitchFamily="18" charset="0"/>
                    <a:cs typeface="Times New Roman" panose="02020603050405020304" pitchFamily="18" charset="0"/>
                  </a:rPr>
                  <a:t>After exchange: </a:t>
                </a:r>
                <a14:m>
                  <m:oMath xmlns:m="http://schemas.openxmlformats.org/officeDocument/2006/math">
                    <m:d>
                      <m:dPr>
                        <m:ctrlPr>
                          <a:rPr lang="en-US" altLang="zh-TW" i="1">
                            <a:latin typeface="Cambria Math" panose="02040503050406030204" pitchFamily="18" charset="0"/>
                          </a:rPr>
                        </m:ctrlPr>
                      </m:dPr>
                      <m:e>
                        <m:r>
                          <a:rPr lang="en-US" altLang="zh-TW" i="1">
                            <a:latin typeface="Cambria Math" panose="02040503050406030204" pitchFamily="18" charset="0"/>
                          </a:rPr>
                          <m:t>𝑥</m:t>
                        </m:r>
                        <m:r>
                          <a:rPr lang="en-US" altLang="zh-TW" i="1" smtClean="0">
                            <a:solidFill>
                              <a:srgbClr val="FF0000"/>
                            </a:solidFill>
                            <a:latin typeface="Cambria Math" panose="02040503050406030204" pitchFamily="18" charset="0"/>
                          </a:rPr>
                          <m:t>+</m:t>
                        </m:r>
                        <m:r>
                          <a:rPr lang="en-US" altLang="zh-TW" i="1" smtClean="0">
                            <a:solidFill>
                              <a:srgbClr val="FF0000"/>
                            </a:solidFill>
                            <a:latin typeface="Cambria Math" panose="02040503050406030204" pitchFamily="18" charset="0"/>
                          </a:rPr>
                          <m:t>𝑑𝑥</m:t>
                        </m:r>
                      </m:e>
                    </m:d>
                    <m:d>
                      <m:dPr>
                        <m:ctrlPr>
                          <a:rPr lang="en-US" altLang="zh-TW" i="1">
                            <a:latin typeface="Cambria Math" panose="02040503050406030204" pitchFamily="18" charset="0"/>
                          </a:rPr>
                        </m:ctrlPr>
                      </m:dPr>
                      <m:e>
                        <m:r>
                          <a:rPr lang="en-US" altLang="zh-TW" i="1">
                            <a:latin typeface="Cambria Math" panose="02040503050406030204" pitchFamily="18" charset="0"/>
                          </a:rPr>
                          <m:t>𝑦</m:t>
                        </m:r>
                        <m:r>
                          <a:rPr lang="en-US" altLang="zh-TW" i="1" smtClean="0">
                            <a:solidFill>
                              <a:srgbClr val="0000FF"/>
                            </a:solidFill>
                            <a:latin typeface="Cambria Math" panose="02040503050406030204" pitchFamily="18" charset="0"/>
                          </a:rPr>
                          <m:t>−</m:t>
                        </m:r>
                        <m:r>
                          <a:rPr lang="en-US" altLang="zh-TW" i="1" smtClean="0">
                            <a:solidFill>
                              <a:srgbClr val="0000FF"/>
                            </a:solidFill>
                            <a:latin typeface="Cambria Math" panose="02040503050406030204" pitchFamily="18" charset="0"/>
                          </a:rPr>
                          <m:t>𝑑𝑦</m:t>
                        </m:r>
                      </m:e>
                    </m:d>
                    <m:r>
                      <a:rPr lang="en-US" altLang="zh-TW" i="1">
                        <a:latin typeface="Cambria Math" panose="02040503050406030204" pitchFamily="18" charset="0"/>
                      </a:rPr>
                      <m:t>=</m:t>
                    </m:r>
                    <m:r>
                      <a:rPr lang="en-US" altLang="zh-TW" i="1">
                        <a:latin typeface="Cambria Math" panose="02040503050406030204" pitchFamily="18" charset="0"/>
                      </a:rPr>
                      <m:t>𝑘</m:t>
                    </m:r>
                  </m:oMath>
                </a14:m>
                <a:r>
                  <a:rPr lang="en-US" altLang="zh-TW" i="1" dirty="0">
                    <a:latin typeface="Cambria Math" panose="02040503050406030204" pitchFamily="18" charset="0"/>
                  </a:rPr>
                  <a:t> </a:t>
                </a:r>
                <a:r>
                  <a:rPr lang="en-US" altLang="zh-TW" dirty="0">
                    <a:latin typeface="Cambria Math" panose="02040503050406030204" pitchFamily="18" charset="0"/>
                    <a:sym typeface="Symbol" panose="05050102010706020507" pitchFamily="18" charset="2"/>
                  </a:rPr>
                  <a:t></a:t>
                </a:r>
                <a:r>
                  <a:rPr lang="en-US" altLang="zh-TW" i="1" dirty="0">
                    <a:latin typeface="Cambria Math" panose="02040503050406030204" pitchFamily="18" charset="0"/>
                    <a:sym typeface="Symbol" panose="05050102010706020507" pitchFamily="18" charset="2"/>
                  </a:rPr>
                  <a:t> </a:t>
                </a:r>
                <a14:m>
                  <m:oMath xmlns:m="http://schemas.openxmlformats.org/officeDocument/2006/math">
                    <m:r>
                      <a:rPr lang="en-US" altLang="zh-TW" b="0" i="1" smtClean="0">
                        <a:latin typeface="Cambria Math" panose="02040503050406030204" pitchFamily="18" charset="0"/>
                        <a:sym typeface="Symbol" panose="05050102010706020507" pitchFamily="18" charset="2"/>
                      </a:rPr>
                      <m:t>𝑥𝑦</m:t>
                    </m:r>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𝑥𝑑𝑦</m:t>
                    </m:r>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𝑦𝑑𝑥</m:t>
                    </m:r>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𝑑𝑥𝑑𝑦</m:t>
                    </m:r>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𝑘</m:t>
                    </m:r>
                  </m:oMath>
                </a14:m>
                <a:endParaRPr lang="en-US" altLang="zh-TW" i="1" dirty="0">
                  <a:latin typeface="Cambria Math" panose="02040503050406030204" pitchFamily="18" charset="0"/>
                </a:endParaRPr>
              </a:p>
              <a:p>
                <a:pPr marL="457200" lvl="1" indent="0">
                  <a:lnSpc>
                    <a:spcPct val="110000"/>
                  </a:lnSpc>
                  <a:spcBef>
                    <a:spcPts val="1200"/>
                  </a:spcBef>
                  <a:buNone/>
                  <a:tabLst>
                    <a:tab pos="2425700" algn="l"/>
                  </a:tabLst>
                </a:pPr>
                <a:r>
                  <a:rPr lang="en-US" altLang="zh-TW" i="1" dirty="0">
                    <a:latin typeface="Cambria Math" panose="02040503050406030204" pitchFamily="18" charset="0"/>
                  </a:rPr>
                  <a:t>	 </a:t>
                </a:r>
                <a:r>
                  <a:rPr lang="en-US" altLang="zh-TW" dirty="0">
                    <a:latin typeface="Cambria Math" panose="02040503050406030204" pitchFamily="18" charset="0"/>
                    <a:sym typeface="Symbol" panose="05050102010706020507" pitchFamily="18" charset="2"/>
                  </a:rPr>
                  <a:t>  </a:t>
                </a:r>
                <a14:m>
                  <m:oMath xmlns:m="http://schemas.openxmlformats.org/officeDocument/2006/math">
                    <m:r>
                      <a:rPr lang="en-US" altLang="zh-TW" b="0" i="1" smtClean="0">
                        <a:latin typeface="Cambria Math" panose="02040503050406030204" pitchFamily="18" charset="0"/>
                        <a:sym typeface="Symbol" panose="05050102010706020507" pitchFamily="18" charset="2"/>
                      </a:rPr>
                      <m:t>𝑑𝑦</m:t>
                    </m:r>
                    <m:r>
                      <a:rPr lang="en-US" altLang="zh-TW" b="0" i="1" smtClean="0">
                        <a:latin typeface="Cambria Math" panose="02040503050406030204" pitchFamily="18" charset="0"/>
                        <a:sym typeface="Symbol" panose="05050102010706020507" pitchFamily="18" charset="2"/>
                      </a:rPr>
                      <m:t>=</m:t>
                    </m:r>
                    <m:f>
                      <m:fPr>
                        <m:ctrlPr>
                          <a:rPr lang="en-US" altLang="zh-TW" b="0" i="1" smtClean="0">
                            <a:latin typeface="Cambria Math" panose="02040503050406030204" pitchFamily="18" charset="0"/>
                            <a:sym typeface="Symbol" panose="05050102010706020507" pitchFamily="18" charset="2"/>
                          </a:rPr>
                        </m:ctrlPr>
                      </m:fPr>
                      <m:num>
                        <m:r>
                          <a:rPr lang="en-US" altLang="zh-TW" b="0" i="1" smtClean="0">
                            <a:latin typeface="Cambria Math" panose="02040503050406030204" pitchFamily="18" charset="0"/>
                            <a:sym typeface="Symbol" panose="05050102010706020507" pitchFamily="18" charset="2"/>
                          </a:rPr>
                          <m:t>𝑦𝑑𝑥</m:t>
                        </m:r>
                      </m:num>
                      <m:den>
                        <m:r>
                          <a:rPr lang="en-US" altLang="zh-TW" b="0" i="1" smtClean="0">
                            <a:latin typeface="Cambria Math" panose="02040503050406030204" pitchFamily="18" charset="0"/>
                            <a:sym typeface="Symbol" panose="05050102010706020507" pitchFamily="18" charset="2"/>
                          </a:rPr>
                          <m:t>𝑥</m:t>
                        </m:r>
                        <m:r>
                          <a:rPr lang="en-US" altLang="zh-TW" b="0" i="1" smtClean="0">
                            <a:latin typeface="Cambria Math" panose="02040503050406030204" pitchFamily="18" charset="0"/>
                            <a:sym typeface="Symbol" panose="05050102010706020507" pitchFamily="18" charset="2"/>
                          </a:rPr>
                          <m:t>+</m:t>
                        </m:r>
                        <m:r>
                          <a:rPr lang="en-US" altLang="zh-TW" b="0" i="1" smtClean="0">
                            <a:latin typeface="Cambria Math" panose="02040503050406030204" pitchFamily="18" charset="0"/>
                            <a:sym typeface="Symbol" panose="05050102010706020507" pitchFamily="18" charset="2"/>
                          </a:rPr>
                          <m:t>𝑑𝑥</m:t>
                        </m:r>
                      </m:den>
                    </m:f>
                  </m:oMath>
                </a14:m>
                <a:endParaRPr lang="en-US" altLang="zh-TW" i="1" dirty="0">
                  <a:latin typeface="Cambria Math" panose="02040503050406030204" pitchFamily="18" charset="0"/>
                </a:endParaRPr>
              </a:p>
              <a:p>
                <a:pPr marL="457200" lvl="1" indent="0">
                  <a:lnSpc>
                    <a:spcPct val="100000"/>
                  </a:lnSpc>
                  <a:spcBef>
                    <a:spcPts val="600"/>
                  </a:spcBef>
                  <a:buNone/>
                  <a:tabLst>
                    <a:tab pos="2425700" algn="l"/>
                  </a:tabLst>
                </a:pPr>
                <a:r>
                  <a:rPr lang="en-US" altLang="zh-TW" dirty="0">
                    <a:latin typeface="Times New Roman" panose="02020603050405020304" pitchFamily="18" charset="0"/>
                    <a:cs typeface="Times New Roman" panose="02020603050405020304" pitchFamily="18" charset="0"/>
                  </a:rPr>
                  <a:t>Then in actual exchange, </a:t>
                </a:r>
                <a:r>
                  <a:rPr lang="en-US" altLang="zh-TW" dirty="0">
                    <a:solidFill>
                      <a:srgbClr val="0000FF"/>
                    </a:solidFill>
                    <a:latin typeface="Times New Roman" panose="02020603050405020304" pitchFamily="18" charset="0"/>
                    <a:cs typeface="Times New Roman" panose="02020603050405020304" pitchFamily="18" charset="0"/>
                  </a:rPr>
                  <a:t>the unit price of y </a:t>
                </a:r>
                <a:r>
                  <a:rPr lang="en-US" altLang="zh-TW" dirty="0">
                    <a:latin typeface="Times New Roman" panose="02020603050405020304" pitchFamily="18" charset="0"/>
                    <a:cs typeface="Times New Roman" panose="02020603050405020304" pitchFamily="18" charset="0"/>
                  </a:rPr>
                  <a:t>relative to x is:</a:t>
                </a:r>
                <a:r>
                  <a:rPr lang="zh-TW" alt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altLang="zh-TW" i="1" smtClean="0">
                            <a:solidFill>
                              <a:srgbClr val="0070C0"/>
                            </a:solidFill>
                            <a:latin typeface="Cambria Math" panose="02040503050406030204" pitchFamily="18" charset="0"/>
                            <a:cs typeface="Times New Roman" panose="02020603050405020304" pitchFamily="18" charset="0"/>
                          </a:rPr>
                        </m:ctrlPr>
                      </m:fPr>
                      <m:num>
                        <m:r>
                          <a:rPr lang="en-US" altLang="zh-TW" b="0" i="1" smtClean="0">
                            <a:solidFill>
                              <a:srgbClr val="0070C0"/>
                            </a:solidFill>
                            <a:latin typeface="Cambria Math" panose="02040503050406030204" pitchFamily="18" charset="0"/>
                            <a:cs typeface="Times New Roman" panose="02020603050405020304" pitchFamily="18" charset="0"/>
                          </a:rPr>
                          <m:t>𝑑𝑥</m:t>
                        </m:r>
                      </m:num>
                      <m:den>
                        <m:r>
                          <a:rPr lang="en-US" altLang="zh-TW" b="0" i="1" smtClean="0">
                            <a:solidFill>
                              <a:srgbClr val="0070C0"/>
                            </a:solidFill>
                            <a:latin typeface="Cambria Math" panose="02040503050406030204" pitchFamily="18" charset="0"/>
                            <a:cs typeface="Times New Roman" panose="02020603050405020304" pitchFamily="18" charset="0"/>
                          </a:rPr>
                          <m:t>𝑑𝑦</m:t>
                        </m:r>
                      </m:den>
                    </m:f>
                    <m:r>
                      <a:rPr lang="en-US" altLang="zh-TW" b="0" i="1" smtClean="0">
                        <a:solidFill>
                          <a:srgbClr val="0070C0"/>
                        </a:solidFill>
                        <a:latin typeface="Cambria Math" panose="02040503050406030204" pitchFamily="18" charset="0"/>
                        <a:cs typeface="Times New Roman" panose="02020603050405020304" pitchFamily="18" charset="0"/>
                      </a:rPr>
                      <m:t>=</m:t>
                    </m:r>
                    <m:f>
                      <m:fPr>
                        <m:ctrlPr>
                          <a:rPr lang="en-US" altLang="zh-TW" b="0" i="1" smtClean="0">
                            <a:solidFill>
                              <a:srgbClr val="0070C0"/>
                            </a:solidFill>
                            <a:latin typeface="Cambria Math" panose="02040503050406030204" pitchFamily="18" charset="0"/>
                            <a:cs typeface="Times New Roman" panose="02020603050405020304" pitchFamily="18" charset="0"/>
                          </a:rPr>
                        </m:ctrlPr>
                      </m:fPr>
                      <m:num>
                        <m:r>
                          <a:rPr lang="en-US" altLang="zh-TW" b="0" i="1" smtClean="0">
                            <a:solidFill>
                              <a:srgbClr val="0070C0"/>
                            </a:solidFill>
                            <a:latin typeface="Cambria Math" panose="02040503050406030204" pitchFamily="18" charset="0"/>
                            <a:cs typeface="Times New Roman" panose="02020603050405020304" pitchFamily="18" charset="0"/>
                          </a:rPr>
                          <m:t>𝑥</m:t>
                        </m:r>
                        <m:r>
                          <a:rPr lang="en-US" altLang="zh-TW" b="0" i="1" smtClean="0">
                            <a:solidFill>
                              <a:srgbClr val="0070C0"/>
                            </a:solidFill>
                            <a:latin typeface="Cambria Math" panose="02040503050406030204" pitchFamily="18" charset="0"/>
                            <a:cs typeface="Times New Roman" panose="02020603050405020304" pitchFamily="18" charset="0"/>
                          </a:rPr>
                          <m:t>+</m:t>
                        </m:r>
                        <m:r>
                          <a:rPr lang="en-US" altLang="zh-TW" b="0" i="1" smtClean="0">
                            <a:solidFill>
                              <a:srgbClr val="0070C0"/>
                            </a:solidFill>
                            <a:latin typeface="Cambria Math" panose="02040503050406030204" pitchFamily="18" charset="0"/>
                            <a:cs typeface="Times New Roman" panose="02020603050405020304" pitchFamily="18" charset="0"/>
                          </a:rPr>
                          <m:t>𝑑𝑥</m:t>
                        </m:r>
                      </m:num>
                      <m:den>
                        <m:r>
                          <a:rPr lang="en-US" altLang="zh-TW" b="0" i="1" smtClean="0">
                            <a:solidFill>
                              <a:srgbClr val="0070C0"/>
                            </a:solidFill>
                            <a:latin typeface="Cambria Math" panose="02040503050406030204" pitchFamily="18" charset="0"/>
                            <a:cs typeface="Times New Roman" panose="02020603050405020304" pitchFamily="18" charset="0"/>
                          </a:rPr>
                          <m:t>𝑦</m:t>
                        </m:r>
                      </m:den>
                    </m:f>
                  </m:oMath>
                </a14:m>
                <a:endParaRPr lang="en-US" altLang="zh-TW" i="1" dirty="0">
                  <a:latin typeface="Times New Roman" panose="02020603050405020304" pitchFamily="18" charset="0"/>
                  <a:cs typeface="Times New Roman" panose="02020603050405020304" pitchFamily="18" charset="0"/>
                </a:endParaRPr>
              </a:p>
              <a:p>
                <a:pPr marL="457200" lvl="1" indent="0">
                  <a:lnSpc>
                    <a:spcPct val="120000"/>
                  </a:lnSpc>
                  <a:spcBef>
                    <a:spcPts val="600"/>
                  </a:spcBef>
                  <a:buNone/>
                  <a:tabLst>
                    <a:tab pos="2425700" algn="l"/>
                  </a:tabLst>
                </a:pPr>
                <a:r>
                  <a:rPr lang="en-US" altLang="zh-TW" dirty="0">
                    <a:latin typeface="Times New Roman" panose="02020603050405020304" pitchFamily="18" charset="0"/>
                    <a:cs typeface="Times New Roman" panose="02020603050405020304" pitchFamily="18" charset="0"/>
                  </a:rPr>
                  <a:t>Before the exchange, </a:t>
                </a:r>
                <a:r>
                  <a:rPr lang="en-US" altLang="zh-TW" dirty="0">
                    <a:solidFill>
                      <a:srgbClr val="0000FF"/>
                    </a:solidFill>
                    <a:latin typeface="Times New Roman" panose="02020603050405020304" pitchFamily="18" charset="0"/>
                    <a:cs typeface="Times New Roman" panose="02020603050405020304" pitchFamily="18" charset="0"/>
                  </a:rPr>
                  <a:t>the unit price of y </a:t>
                </a:r>
                <a:r>
                  <a:rPr lang="en-US" altLang="zh-TW" dirty="0">
                    <a:latin typeface="Times New Roman" panose="02020603050405020304" pitchFamily="18" charset="0"/>
                    <a:cs typeface="Times New Roman" panose="02020603050405020304" pitchFamily="18" charset="0"/>
                  </a:rPr>
                  <a:t>in the pool is </a:t>
                </a:r>
                <a:r>
                  <a:rPr lang="en-US" altLang="zh-TW" dirty="0">
                    <a:solidFill>
                      <a:srgbClr val="0070C0"/>
                    </a:solidFill>
                    <a:latin typeface="Times New Roman" panose="02020603050405020304" pitchFamily="18" charset="0"/>
                    <a:cs typeface="Times New Roman" panose="02020603050405020304" pitchFamily="18" charset="0"/>
                  </a:rPr>
                  <a:t>x/y</a:t>
                </a:r>
                <a:r>
                  <a:rPr lang="en-US" altLang="zh-TW" dirty="0">
                    <a:latin typeface="Times New Roman" panose="02020603050405020304" pitchFamily="18" charset="0"/>
                    <a:cs typeface="Times New Roman" panose="02020603050405020304" pitchFamily="18" charset="0"/>
                  </a:rPr>
                  <a:t>, so </a:t>
                </a:r>
                <a:r>
                  <a:rPr lang="en-US" altLang="zh-TW" dirty="0">
                    <a:solidFill>
                      <a:srgbClr val="FF0000"/>
                    </a:solidFill>
                    <a:latin typeface="Times New Roman" panose="02020603050405020304" pitchFamily="18" charset="0"/>
                    <a:cs typeface="Times New Roman" panose="02020603050405020304" pitchFamily="18" charset="0"/>
                  </a:rPr>
                  <a:t>the slippage of the unit price of y </a:t>
                </a:r>
                <a:r>
                  <a:rPr lang="en-US" altLang="zh-TW" dirty="0">
                    <a:latin typeface="Times New Roman" panose="02020603050405020304" pitchFamily="18" charset="0"/>
                    <a:cs typeface="Times New Roman" panose="02020603050405020304" pitchFamily="18" charset="0"/>
                  </a:rPr>
                  <a:t>occurs: </a:t>
                </a:r>
                <a14:m>
                  <m:oMath xmlns:m="http://schemas.openxmlformats.org/officeDocument/2006/math">
                    <m:f>
                      <m:fPr>
                        <m:ctrlPr>
                          <a:rPr lang="en-US" altLang="zh-TW" i="1" smtClean="0">
                            <a:latin typeface="Cambria Math" panose="02040503050406030204" pitchFamily="18" charset="0"/>
                            <a:cs typeface="Times New Roman" panose="02020603050405020304" pitchFamily="18" charset="0"/>
                          </a:rPr>
                        </m:ctrlPr>
                      </m:fPr>
                      <m:num>
                        <m:r>
                          <a:rPr lang="en-US" altLang="zh-TW" b="0" i="1" smtClean="0">
                            <a:latin typeface="Cambria Math" panose="02040503050406030204" pitchFamily="18" charset="0"/>
                            <a:cs typeface="Times New Roman" panose="02020603050405020304" pitchFamily="18" charset="0"/>
                          </a:rPr>
                          <m:t>𝑑𝑥</m:t>
                        </m:r>
                      </m:num>
                      <m:den>
                        <m:r>
                          <a:rPr lang="en-US" altLang="zh-TW" b="0" i="1" smtClean="0">
                            <a:latin typeface="Cambria Math" panose="02040503050406030204" pitchFamily="18" charset="0"/>
                            <a:cs typeface="Times New Roman" panose="02020603050405020304" pitchFamily="18" charset="0"/>
                          </a:rPr>
                          <m:t>𝑑𝑦</m:t>
                        </m:r>
                      </m:den>
                    </m:f>
                    <m:r>
                      <a:rPr lang="en-US" altLang="zh-TW" b="0" i="1" smtClean="0">
                        <a:latin typeface="Cambria Math" panose="02040503050406030204" pitchFamily="18" charset="0"/>
                        <a:cs typeface="Times New Roman" panose="02020603050405020304" pitchFamily="18" charset="0"/>
                      </a:rPr>
                      <m:t>−</m:t>
                    </m:r>
                    <m:f>
                      <m:fPr>
                        <m:ctrlPr>
                          <a:rPr lang="en-US" altLang="zh-TW" b="0" i="1" smtClean="0">
                            <a:latin typeface="Cambria Math" panose="02040503050406030204" pitchFamily="18" charset="0"/>
                            <a:cs typeface="Times New Roman" panose="02020603050405020304" pitchFamily="18" charset="0"/>
                          </a:rPr>
                        </m:ctrlPr>
                      </m:fPr>
                      <m:num>
                        <m:r>
                          <a:rPr lang="en-US" altLang="zh-TW" b="0" i="1" smtClean="0">
                            <a:latin typeface="Cambria Math" panose="02040503050406030204" pitchFamily="18" charset="0"/>
                            <a:cs typeface="Times New Roman" panose="02020603050405020304" pitchFamily="18" charset="0"/>
                          </a:rPr>
                          <m:t>𝑥</m:t>
                        </m:r>
                      </m:num>
                      <m:den>
                        <m:r>
                          <a:rPr lang="en-US" altLang="zh-TW" b="0" i="1" smtClean="0">
                            <a:latin typeface="Cambria Math" panose="02040503050406030204" pitchFamily="18" charset="0"/>
                            <a:cs typeface="Times New Roman" panose="02020603050405020304" pitchFamily="18" charset="0"/>
                          </a:rPr>
                          <m:t>𝑦</m:t>
                        </m:r>
                      </m:den>
                    </m:f>
                    <m:r>
                      <a:rPr lang="en-US" altLang="zh-TW" b="0" i="1" smtClean="0">
                        <a:latin typeface="Cambria Math" panose="02040503050406030204" pitchFamily="18" charset="0"/>
                        <a:cs typeface="Times New Roman" panose="02020603050405020304" pitchFamily="18" charset="0"/>
                      </a:rPr>
                      <m:t>=</m:t>
                    </m:r>
                    <m:f>
                      <m:fPr>
                        <m:ctrlPr>
                          <a:rPr lang="en-US" altLang="zh-TW" b="0" i="1" smtClean="0">
                            <a:solidFill>
                              <a:srgbClr val="FF0000"/>
                            </a:solidFill>
                            <a:latin typeface="Cambria Math" panose="02040503050406030204" pitchFamily="18" charset="0"/>
                            <a:cs typeface="Times New Roman" panose="02020603050405020304" pitchFamily="18" charset="0"/>
                          </a:rPr>
                        </m:ctrlPr>
                      </m:fPr>
                      <m:num>
                        <m:r>
                          <a:rPr lang="en-US" altLang="zh-TW" b="0" i="1" smtClean="0">
                            <a:solidFill>
                              <a:srgbClr val="FF0000"/>
                            </a:solidFill>
                            <a:latin typeface="Cambria Math" panose="02040503050406030204" pitchFamily="18" charset="0"/>
                            <a:cs typeface="Times New Roman" panose="02020603050405020304" pitchFamily="18" charset="0"/>
                          </a:rPr>
                          <m:t>𝑑𝑥</m:t>
                        </m:r>
                      </m:num>
                      <m:den>
                        <m:r>
                          <a:rPr lang="en-US" altLang="zh-TW" b="0" i="1" smtClean="0">
                            <a:solidFill>
                              <a:srgbClr val="FF0000"/>
                            </a:solidFill>
                            <a:latin typeface="Cambria Math" panose="02040503050406030204" pitchFamily="18" charset="0"/>
                            <a:cs typeface="Times New Roman" panose="02020603050405020304" pitchFamily="18" charset="0"/>
                          </a:rPr>
                          <m:t>𝑦</m:t>
                        </m:r>
                      </m:den>
                    </m:f>
                  </m:oMath>
                </a14:m>
                <a:endParaRPr lang="en-US" altLang="zh-TW" dirty="0">
                  <a:latin typeface="Times New Roman" panose="02020603050405020304" pitchFamily="18" charset="0"/>
                  <a:cs typeface="Times New Roman" panose="02020603050405020304" pitchFamily="18" charset="0"/>
                </a:endParaRPr>
              </a:p>
              <a:p>
                <a:pPr marL="457200" lvl="1" indent="0" algn="just">
                  <a:lnSpc>
                    <a:spcPct val="100000"/>
                  </a:lnSpc>
                  <a:spcBef>
                    <a:spcPts val="1200"/>
                  </a:spcBef>
                  <a:buNone/>
                  <a:tabLst>
                    <a:tab pos="2425700" algn="l"/>
                  </a:tabLst>
                </a:pPr>
                <a:r>
                  <a:rPr lang="en-US" altLang="zh-TW" dirty="0">
                    <a:solidFill>
                      <a:srgbClr val="0070C0"/>
                    </a:solidFill>
                    <a:latin typeface="Times New Roman" panose="02020603050405020304" pitchFamily="18" charset="0"/>
                    <a:cs typeface="Times New Roman" panose="02020603050405020304" pitchFamily="18" charset="0"/>
                  </a:rPr>
                  <a:t>The greater the transaction volume dx</a:t>
                </a:r>
                <a:r>
                  <a:rPr lang="en-US" altLang="zh-TW" dirty="0">
                    <a:latin typeface="Times New Roman" panose="02020603050405020304" pitchFamily="18" charset="0"/>
                    <a:cs typeface="Times New Roman" panose="02020603050405020304" pitchFamily="18" charset="0"/>
                  </a:rPr>
                  <a:t>, </a:t>
                </a:r>
                <a:r>
                  <a:rPr lang="en-US" altLang="zh-TW" dirty="0">
                    <a:solidFill>
                      <a:srgbClr val="0070C0"/>
                    </a:solidFill>
                    <a:latin typeface="Times New Roman" panose="02020603050405020304" pitchFamily="18" charset="0"/>
                    <a:cs typeface="Times New Roman" panose="02020603050405020304" pitchFamily="18" charset="0"/>
                  </a:rPr>
                  <a:t>the greater the slippage </a:t>
                </a:r>
                <a:r>
                  <a:rPr lang="en-US" altLang="zh-TW" dirty="0">
                    <a:latin typeface="Times New Roman" panose="02020603050405020304" pitchFamily="18" charset="0"/>
                    <a:cs typeface="Times New Roman" panose="02020603050405020304" pitchFamily="18" charset="0"/>
                  </a:rPr>
                  <a:t>and the greater the deviation from the actual price. The </a:t>
                </a:r>
                <a:r>
                  <a:rPr lang="en-US" altLang="zh-TW" dirty="0">
                    <a:solidFill>
                      <a:srgbClr val="FF0000"/>
                    </a:solidFill>
                    <a:latin typeface="Times New Roman" panose="02020603050405020304" pitchFamily="18" charset="0"/>
                    <a:cs typeface="Times New Roman" panose="02020603050405020304" pitchFamily="18" charset="0"/>
                  </a:rPr>
                  <a:t>more fund reserves in the pool </a:t>
                </a:r>
                <a:r>
                  <a:rPr lang="en-US" altLang="zh-TW" dirty="0">
                    <a:latin typeface="Times New Roman" panose="02020603050405020304" pitchFamily="18" charset="0"/>
                    <a:cs typeface="Times New Roman" panose="02020603050405020304" pitchFamily="18" charset="0"/>
                  </a:rPr>
                  <a:t>and the greater the </a:t>
                </a:r>
                <a:r>
                  <a:rPr lang="en-US" altLang="zh-TW" u="sng" dirty="0">
                    <a:latin typeface="Times New Roman" panose="02020603050405020304" pitchFamily="18" charset="0"/>
                    <a:cs typeface="Times New Roman" panose="02020603050405020304" pitchFamily="18" charset="0"/>
                  </a:rPr>
                  <a:t>transaction depth</a:t>
                </a:r>
                <a:r>
                  <a:rPr lang="en-US" altLang="zh-TW" dirty="0">
                    <a:latin typeface="Times New Roman" panose="02020603050405020304" pitchFamily="18" charset="0"/>
                    <a:cs typeface="Times New Roman" panose="02020603050405020304" pitchFamily="18" charset="0"/>
                  </a:rPr>
                  <a:t>, the </a:t>
                </a:r>
                <a:r>
                  <a:rPr lang="en-US" altLang="zh-TW" dirty="0">
                    <a:solidFill>
                      <a:srgbClr val="FF0000"/>
                    </a:solidFill>
                    <a:latin typeface="Times New Roman" panose="02020603050405020304" pitchFamily="18" charset="0"/>
                    <a:cs typeface="Times New Roman" panose="02020603050405020304" pitchFamily="18" charset="0"/>
                  </a:rPr>
                  <a:t>premium for slippage can be minimized </a:t>
                </a:r>
                <a:r>
                  <a:rPr lang="en-US" altLang="zh-TW" dirty="0">
                    <a:latin typeface="Times New Roman" panose="02020603050405020304" pitchFamily="18" charset="0"/>
                    <a:cs typeface="Times New Roman" panose="02020603050405020304" pitchFamily="18" charset="0"/>
                  </a:rPr>
                  <a:t>and the user's transaction loss can be reduced.</a:t>
                </a:r>
              </a:p>
            </p:txBody>
          </p:sp>
        </mc:Choice>
        <mc:Fallback xmlns="">
          <p:sp>
            <p:nvSpPr>
              <p:cNvPr id="3" name="內容版面配置區 2">
                <a:extLst>
                  <a:ext uri="{FF2B5EF4-FFF2-40B4-BE49-F238E27FC236}">
                    <a16:creationId xmlns:a16="http://schemas.microsoft.com/office/drawing/2014/main" id="{C88D9BE0-F741-480D-A644-98C2FDA3B40C}"/>
                  </a:ext>
                </a:extLst>
              </p:cNvPr>
              <p:cNvSpPr>
                <a:spLocks noGrp="1" noRot="1" noChangeAspect="1" noMove="1" noResize="1" noEditPoints="1" noAdjustHandles="1" noChangeArrowheads="1" noChangeShapeType="1" noTextEdit="1"/>
              </p:cNvSpPr>
              <p:nvPr>
                <p:ph idx="1"/>
              </p:nvPr>
            </p:nvSpPr>
            <p:spPr>
              <a:xfrm>
                <a:off x="838200" y="1381327"/>
                <a:ext cx="10515600" cy="5111547"/>
              </a:xfrm>
              <a:blipFill>
                <a:blip r:embed="rId2"/>
                <a:stretch>
                  <a:fillRect l="-928" t="-2745" r="-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254CCDE-6F5E-4B43-A177-CB234D8B7E81}"/>
              </a:ext>
            </a:extLst>
          </p:cNvPr>
          <p:cNvSpPr>
            <a:spLocks noGrp="1"/>
          </p:cNvSpPr>
          <p:nvPr>
            <p:ph type="sldNum" sz="quarter" idx="12"/>
          </p:nvPr>
        </p:nvSpPr>
        <p:spPr/>
        <p:txBody>
          <a:bodyPr/>
          <a:lstStyle/>
          <a:p>
            <a:fld id="{8C04AE96-B1B9-4ED2-B3ED-30B2680CEC7B}" type="slidenum">
              <a:rPr lang="zh-TW" altLang="en-US" smtClean="0"/>
              <a:pPr/>
              <a:t>17</a:t>
            </a:fld>
            <a:endParaRPr lang="zh-TW" altLang="en-US"/>
          </a:p>
        </p:txBody>
      </p:sp>
      <p:sp>
        <p:nvSpPr>
          <p:cNvPr id="5" name="矩形 4">
            <a:extLst>
              <a:ext uri="{FF2B5EF4-FFF2-40B4-BE49-F238E27FC236}">
                <a16:creationId xmlns:a16="http://schemas.microsoft.com/office/drawing/2014/main" id="{789D2A87-C42D-48B3-AC8B-E5B9F325B6F5}"/>
              </a:ext>
            </a:extLst>
          </p:cNvPr>
          <p:cNvSpPr/>
          <p:nvPr/>
        </p:nvSpPr>
        <p:spPr>
          <a:xfrm>
            <a:off x="6252409" y="534635"/>
            <a:ext cx="5101391" cy="646331"/>
          </a:xfrm>
          <a:prstGeom prst="rect">
            <a:avLst/>
          </a:prstGeom>
        </p:spPr>
        <p:txBody>
          <a:bodyPr wrap="square">
            <a:spAutoFit/>
          </a:bodyPr>
          <a:lstStyle/>
          <a:p>
            <a:r>
              <a:rPr lang="en-US" altLang="zh-TW" dirty="0">
                <a:hlinkClick r:id="rId3"/>
              </a:rPr>
              <a:t>In-depth analysis of the slippage and impermanence loss of the AMM constant product model</a:t>
            </a:r>
            <a:endParaRPr lang="zh-TW" altLang="en-US" dirty="0"/>
          </a:p>
        </p:txBody>
      </p:sp>
      <p:sp>
        <p:nvSpPr>
          <p:cNvPr id="6" name="文字方塊 5">
            <a:extLst>
              <a:ext uri="{FF2B5EF4-FFF2-40B4-BE49-F238E27FC236}">
                <a16:creationId xmlns:a16="http://schemas.microsoft.com/office/drawing/2014/main" id="{97948101-FD2B-47B3-9556-6F2A0DA69080}"/>
              </a:ext>
            </a:extLst>
          </p:cNvPr>
          <p:cNvSpPr txBox="1"/>
          <p:nvPr/>
        </p:nvSpPr>
        <p:spPr>
          <a:xfrm>
            <a:off x="1039528" y="5572926"/>
            <a:ext cx="303288" cy="400110"/>
          </a:xfrm>
          <a:prstGeom prst="rect">
            <a:avLst/>
          </a:prstGeom>
          <a:noFill/>
        </p:spPr>
        <p:txBody>
          <a:bodyPr wrap="none" rtlCol="0">
            <a:spAutoFit/>
          </a:bodyPr>
          <a:lstStyle/>
          <a:p>
            <a:r>
              <a:rPr lang="en-US" altLang="zh-TW" sz="2000" dirty="0">
                <a:solidFill>
                  <a:srgbClr val="FF0000"/>
                </a:solidFill>
              </a:rPr>
              <a:t>?</a:t>
            </a:r>
            <a:endParaRPr lang="zh-TW" altLang="en-US" sz="2000" dirty="0">
              <a:solidFill>
                <a:srgbClr val="FF0000"/>
              </a:solidFill>
            </a:endParaRPr>
          </a:p>
        </p:txBody>
      </p:sp>
    </p:spTree>
    <p:extLst>
      <p:ext uri="{BB962C8B-B14F-4D97-AF65-F5344CB8AC3E}">
        <p14:creationId xmlns:p14="http://schemas.microsoft.com/office/powerpoint/2010/main" val="3451788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7A227C-EFB8-4A59-B042-B970C00FFFB4}"/>
              </a:ext>
            </a:extLst>
          </p:cNvPr>
          <p:cNvSpPr>
            <a:spLocks noGrp="1"/>
          </p:cNvSpPr>
          <p:nvPr>
            <p:ph type="title"/>
          </p:nvPr>
        </p:nvSpPr>
        <p:spPr>
          <a:xfrm>
            <a:off x="838200" y="365125"/>
            <a:ext cx="10515600" cy="1016203"/>
          </a:xfrm>
        </p:spPr>
        <p:txBody>
          <a:bodyPr/>
          <a:lstStyle/>
          <a:p>
            <a:r>
              <a:rPr lang="en-US" altLang="zh-TW" dirty="0"/>
              <a:t>Introduction to Uniswap (4/6)</a:t>
            </a:r>
            <a:endParaRPr lang="zh-TW" altLang="en-US" dirty="0"/>
          </a:p>
        </p:txBody>
      </p:sp>
      <p:sp>
        <p:nvSpPr>
          <p:cNvPr id="3" name="內容版面配置區 2">
            <a:extLst>
              <a:ext uri="{FF2B5EF4-FFF2-40B4-BE49-F238E27FC236}">
                <a16:creationId xmlns:a16="http://schemas.microsoft.com/office/drawing/2014/main" id="{F16EF737-A1AC-4357-8B65-477D6C419BAE}"/>
              </a:ext>
            </a:extLst>
          </p:cNvPr>
          <p:cNvSpPr>
            <a:spLocks noGrp="1"/>
          </p:cNvSpPr>
          <p:nvPr>
            <p:ph idx="1"/>
          </p:nvPr>
        </p:nvSpPr>
        <p:spPr/>
        <p:txBody>
          <a:bodyPr/>
          <a:lstStyle/>
          <a:p>
            <a:pPr algn="just">
              <a:lnSpc>
                <a:spcPct val="95000"/>
              </a:lnSpc>
              <a:spcBef>
                <a:spcPts val="0"/>
              </a:spcBef>
            </a:pPr>
            <a:r>
              <a:rPr lang="en-US" altLang="zh-TW" dirty="0">
                <a:solidFill>
                  <a:srgbClr val="0000FF"/>
                </a:solidFill>
              </a:rPr>
              <a:t>Impermanent Loss </a:t>
            </a:r>
            <a:r>
              <a:rPr lang="en-US" altLang="zh-TW" dirty="0"/>
              <a:t>is the </a:t>
            </a:r>
            <a:r>
              <a:rPr lang="en-US" altLang="zh-TW" dirty="0">
                <a:solidFill>
                  <a:srgbClr val="0070C0"/>
                </a:solidFill>
              </a:rPr>
              <a:t>difference between holding assets and staking them</a:t>
            </a:r>
            <a:r>
              <a:rPr lang="en-US" altLang="zh-TW" dirty="0"/>
              <a:t> in an automated-market-maker-based pool. It is called that because the loss is not realized unless the stake is withdrawn.</a:t>
            </a:r>
          </a:p>
          <a:p>
            <a:pPr lvl="1" algn="just">
              <a:lnSpc>
                <a:spcPct val="95000"/>
              </a:lnSpc>
              <a:spcBef>
                <a:spcPts val="600"/>
              </a:spcBef>
            </a:pPr>
            <a:r>
              <a:rPr lang="en-US" altLang="zh-TW" dirty="0"/>
              <a:t>Impermanent loss occurs when the two tokens you added to the liquidity pool stray further away from their counterpart’s original price.</a:t>
            </a:r>
          </a:p>
          <a:p>
            <a:pPr lvl="1" algn="just"/>
            <a:endParaRPr lang="en-US" altLang="zh-TW" dirty="0"/>
          </a:p>
          <a:p>
            <a:pPr algn="just"/>
            <a:endParaRPr lang="en-US" altLang="zh-TW" dirty="0"/>
          </a:p>
          <a:p>
            <a:pPr algn="just"/>
            <a:endParaRPr lang="zh-TW" altLang="en-US" dirty="0"/>
          </a:p>
        </p:txBody>
      </p:sp>
      <p:sp>
        <p:nvSpPr>
          <p:cNvPr id="4" name="投影片編號版面配置區 3">
            <a:extLst>
              <a:ext uri="{FF2B5EF4-FFF2-40B4-BE49-F238E27FC236}">
                <a16:creationId xmlns:a16="http://schemas.microsoft.com/office/drawing/2014/main" id="{D1516DBD-9E8B-4B42-A4C0-B1A6AA84E7C2}"/>
              </a:ext>
            </a:extLst>
          </p:cNvPr>
          <p:cNvSpPr>
            <a:spLocks noGrp="1"/>
          </p:cNvSpPr>
          <p:nvPr>
            <p:ph type="sldNum" sz="quarter" idx="12"/>
          </p:nvPr>
        </p:nvSpPr>
        <p:spPr/>
        <p:txBody>
          <a:bodyPr/>
          <a:lstStyle/>
          <a:p>
            <a:fld id="{8C04AE96-B1B9-4ED2-B3ED-30B2680CEC7B}" type="slidenum">
              <a:rPr lang="zh-TW" altLang="en-US" smtClean="0"/>
              <a:pPr/>
              <a:t>18</a:t>
            </a:fld>
            <a:endParaRPr lang="zh-TW" altLang="en-US"/>
          </a:p>
        </p:txBody>
      </p:sp>
      <p:pic>
        <p:nvPicPr>
          <p:cNvPr id="6" name="圖片 5">
            <a:extLst>
              <a:ext uri="{FF2B5EF4-FFF2-40B4-BE49-F238E27FC236}">
                <a16:creationId xmlns:a16="http://schemas.microsoft.com/office/drawing/2014/main" id="{CA6C90B1-C1B3-451E-B026-B8B81BC40B77}"/>
              </a:ext>
            </a:extLst>
          </p:cNvPr>
          <p:cNvPicPr>
            <a:picLocks noChangeAspect="1"/>
          </p:cNvPicPr>
          <p:nvPr/>
        </p:nvPicPr>
        <p:blipFill>
          <a:blip r:embed="rId2"/>
          <a:stretch>
            <a:fillRect/>
          </a:stretch>
        </p:blipFill>
        <p:spPr>
          <a:xfrm>
            <a:off x="1193135" y="3820450"/>
            <a:ext cx="4597665" cy="1712395"/>
          </a:xfrm>
          <a:prstGeom prst="rect">
            <a:avLst/>
          </a:prstGeom>
        </p:spPr>
      </p:pic>
      <p:pic>
        <p:nvPicPr>
          <p:cNvPr id="7" name="圖片 6">
            <a:extLst>
              <a:ext uri="{FF2B5EF4-FFF2-40B4-BE49-F238E27FC236}">
                <a16:creationId xmlns:a16="http://schemas.microsoft.com/office/drawing/2014/main" id="{8BD5C9C8-14BD-4AB5-9C54-0E0CD3EAEF76}"/>
              </a:ext>
            </a:extLst>
          </p:cNvPr>
          <p:cNvPicPr>
            <a:picLocks noChangeAspect="1"/>
          </p:cNvPicPr>
          <p:nvPr/>
        </p:nvPicPr>
        <p:blipFill>
          <a:blip r:embed="rId3"/>
          <a:stretch>
            <a:fillRect/>
          </a:stretch>
        </p:blipFill>
        <p:spPr>
          <a:xfrm>
            <a:off x="6526328" y="3843145"/>
            <a:ext cx="4597665" cy="1689700"/>
          </a:xfrm>
          <a:prstGeom prst="rect">
            <a:avLst/>
          </a:prstGeom>
        </p:spPr>
      </p:pic>
      <p:sp>
        <p:nvSpPr>
          <p:cNvPr id="8" name="矩形 7">
            <a:extLst>
              <a:ext uri="{FF2B5EF4-FFF2-40B4-BE49-F238E27FC236}">
                <a16:creationId xmlns:a16="http://schemas.microsoft.com/office/drawing/2014/main" id="{C7A2F4EB-1961-43A3-8C9D-0411F3BFC37C}"/>
              </a:ext>
            </a:extLst>
          </p:cNvPr>
          <p:cNvSpPr/>
          <p:nvPr/>
        </p:nvSpPr>
        <p:spPr>
          <a:xfrm>
            <a:off x="2770592" y="5712232"/>
            <a:ext cx="7241408" cy="369332"/>
          </a:xfrm>
          <a:prstGeom prst="rect">
            <a:avLst/>
          </a:prstGeom>
        </p:spPr>
        <p:txBody>
          <a:bodyPr wrap="square">
            <a:spAutoFit/>
          </a:bodyPr>
          <a:lstStyle/>
          <a:p>
            <a:r>
              <a:rPr lang="zh-TW" altLang="en-US" dirty="0">
                <a:hlinkClick r:id="rId4"/>
              </a:rPr>
              <a:t>https://medium.com/coinmonks/dipping-into-a-liquidity-pool-05a615f0758</a:t>
            </a:r>
            <a:endParaRPr lang="zh-TW" altLang="en-US" dirty="0"/>
          </a:p>
        </p:txBody>
      </p:sp>
    </p:spTree>
    <p:extLst>
      <p:ext uri="{BB962C8B-B14F-4D97-AF65-F5344CB8AC3E}">
        <p14:creationId xmlns:p14="http://schemas.microsoft.com/office/powerpoint/2010/main" val="352468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v2/resize:fit:1050/1*PEA0CHXkFZQ3zchRnxd_TA.png">
            <a:extLst>
              <a:ext uri="{FF2B5EF4-FFF2-40B4-BE49-F238E27FC236}">
                <a16:creationId xmlns:a16="http://schemas.microsoft.com/office/drawing/2014/main" id="{99A5CA74-2B72-4763-ADA2-9A75A645429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2" t="21703" r="1318" b="5323"/>
          <a:stretch/>
        </p:blipFill>
        <p:spPr bwMode="auto">
          <a:xfrm>
            <a:off x="408373" y="1343720"/>
            <a:ext cx="7433591" cy="4200302"/>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5B7A227C-EFB8-4A59-B042-B970C00FFFB4}"/>
              </a:ext>
            </a:extLst>
          </p:cNvPr>
          <p:cNvSpPr>
            <a:spLocks noGrp="1"/>
          </p:cNvSpPr>
          <p:nvPr>
            <p:ph type="title"/>
          </p:nvPr>
        </p:nvSpPr>
        <p:spPr>
          <a:xfrm>
            <a:off x="838200" y="365125"/>
            <a:ext cx="10515600" cy="1016203"/>
          </a:xfrm>
        </p:spPr>
        <p:txBody>
          <a:bodyPr/>
          <a:lstStyle/>
          <a:p>
            <a:r>
              <a:rPr lang="en-US" altLang="zh-TW" dirty="0"/>
              <a:t>Introduction to Uniswap (5/6)</a:t>
            </a:r>
            <a:endParaRPr lang="zh-TW" altLang="en-US" dirty="0"/>
          </a:p>
        </p:txBody>
      </p:sp>
      <p:sp>
        <p:nvSpPr>
          <p:cNvPr id="3" name="內容版面配置區 2">
            <a:extLst>
              <a:ext uri="{FF2B5EF4-FFF2-40B4-BE49-F238E27FC236}">
                <a16:creationId xmlns:a16="http://schemas.microsoft.com/office/drawing/2014/main" id="{F16EF737-A1AC-4357-8B65-477D6C419BAE}"/>
              </a:ext>
            </a:extLst>
          </p:cNvPr>
          <p:cNvSpPr>
            <a:spLocks noGrp="1"/>
          </p:cNvSpPr>
          <p:nvPr>
            <p:ph idx="1"/>
          </p:nvPr>
        </p:nvSpPr>
        <p:spPr/>
        <p:txBody>
          <a:bodyPr/>
          <a:lstStyle/>
          <a:p>
            <a:pPr lvl="1" algn="just"/>
            <a:endParaRPr lang="en-US" altLang="zh-TW" dirty="0"/>
          </a:p>
          <a:p>
            <a:pPr algn="just"/>
            <a:endParaRPr lang="en-US" altLang="zh-TW" dirty="0"/>
          </a:p>
          <a:p>
            <a:pPr algn="just"/>
            <a:endParaRPr lang="zh-TW" altLang="en-US" dirty="0"/>
          </a:p>
        </p:txBody>
      </p:sp>
      <p:sp>
        <p:nvSpPr>
          <p:cNvPr id="4" name="投影片編號版面配置區 3">
            <a:extLst>
              <a:ext uri="{FF2B5EF4-FFF2-40B4-BE49-F238E27FC236}">
                <a16:creationId xmlns:a16="http://schemas.microsoft.com/office/drawing/2014/main" id="{D1516DBD-9E8B-4B42-A4C0-B1A6AA84E7C2}"/>
              </a:ext>
            </a:extLst>
          </p:cNvPr>
          <p:cNvSpPr>
            <a:spLocks noGrp="1"/>
          </p:cNvSpPr>
          <p:nvPr>
            <p:ph type="sldNum" sz="quarter" idx="12"/>
          </p:nvPr>
        </p:nvSpPr>
        <p:spPr/>
        <p:txBody>
          <a:bodyPr/>
          <a:lstStyle/>
          <a:p>
            <a:fld id="{8C04AE96-B1B9-4ED2-B3ED-30B2680CEC7B}" type="slidenum">
              <a:rPr lang="zh-TW" altLang="en-US" smtClean="0"/>
              <a:pPr/>
              <a:t>19</a:t>
            </a:fld>
            <a:endParaRPr lang="zh-TW" altLang="en-US"/>
          </a:p>
        </p:txBody>
      </p:sp>
      <p:sp>
        <p:nvSpPr>
          <p:cNvPr id="10" name="矩形 9">
            <a:extLst>
              <a:ext uri="{FF2B5EF4-FFF2-40B4-BE49-F238E27FC236}">
                <a16:creationId xmlns:a16="http://schemas.microsoft.com/office/drawing/2014/main" id="{5730C61A-5213-438A-B9FC-BB2A5E0B9121}"/>
              </a:ext>
            </a:extLst>
          </p:cNvPr>
          <p:cNvSpPr/>
          <p:nvPr/>
        </p:nvSpPr>
        <p:spPr>
          <a:xfrm>
            <a:off x="408373" y="5651024"/>
            <a:ext cx="10515600" cy="369332"/>
          </a:xfrm>
          <a:prstGeom prst="rect">
            <a:avLst/>
          </a:prstGeom>
        </p:spPr>
        <p:txBody>
          <a:bodyPr wrap="square">
            <a:spAutoFit/>
          </a:bodyPr>
          <a:lstStyle/>
          <a:p>
            <a:r>
              <a:rPr lang="zh-TW" altLang="en-US" dirty="0">
                <a:hlinkClick r:id="rId3"/>
              </a:rPr>
              <a:t>https://medium.com/anchordao-lab/automated-market-maker-amm-algorithms-and-its-future-f2d5e6cc624a</a:t>
            </a:r>
            <a:endParaRPr lang="zh-TW" altLang="en-US" dirty="0"/>
          </a:p>
        </p:txBody>
      </p:sp>
      <p:pic>
        <p:nvPicPr>
          <p:cNvPr id="11" name="圖片 10">
            <a:extLst>
              <a:ext uri="{FF2B5EF4-FFF2-40B4-BE49-F238E27FC236}">
                <a16:creationId xmlns:a16="http://schemas.microsoft.com/office/drawing/2014/main" id="{717E041F-57B8-4970-B6EA-CF7707DB7DFA}"/>
              </a:ext>
            </a:extLst>
          </p:cNvPr>
          <p:cNvPicPr>
            <a:picLocks noChangeAspect="1"/>
          </p:cNvPicPr>
          <p:nvPr/>
        </p:nvPicPr>
        <p:blipFill rotWithShape="1">
          <a:blip r:embed="rId4">
            <a:extLst>
              <a:ext uri="{28A0092B-C50C-407E-A947-70E740481C1C}">
                <a14:useLocalDpi xmlns:a14="http://schemas.microsoft.com/office/drawing/2010/main" val="0"/>
              </a:ext>
            </a:extLst>
          </a:blip>
          <a:srcRect l="7714" t="10589" r="5724" b="11144"/>
          <a:stretch/>
        </p:blipFill>
        <p:spPr>
          <a:xfrm>
            <a:off x="7977115" y="3586231"/>
            <a:ext cx="3858001" cy="1957791"/>
          </a:xfrm>
          <a:prstGeom prst="rect">
            <a:avLst/>
          </a:prstGeom>
        </p:spPr>
      </p:pic>
      <p:sp>
        <p:nvSpPr>
          <p:cNvPr id="5" name="矩形 4">
            <a:extLst>
              <a:ext uri="{FF2B5EF4-FFF2-40B4-BE49-F238E27FC236}">
                <a16:creationId xmlns:a16="http://schemas.microsoft.com/office/drawing/2014/main" id="{72345FF1-8E82-4CF7-8D3C-A6024EB301C5}"/>
              </a:ext>
            </a:extLst>
          </p:cNvPr>
          <p:cNvSpPr/>
          <p:nvPr/>
        </p:nvSpPr>
        <p:spPr>
          <a:xfrm>
            <a:off x="5086351" y="1940712"/>
            <a:ext cx="1486786" cy="3508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7933ED7F-40D5-4F75-A84D-05C38528A6CC}"/>
              </a:ext>
            </a:extLst>
          </p:cNvPr>
          <p:cNvSpPr/>
          <p:nvPr/>
        </p:nvSpPr>
        <p:spPr>
          <a:xfrm>
            <a:off x="5011920" y="2403633"/>
            <a:ext cx="1697222" cy="3508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FF00"/>
              </a:solidFill>
            </a:endParaRPr>
          </a:p>
        </p:txBody>
      </p:sp>
      <p:sp>
        <p:nvSpPr>
          <p:cNvPr id="6" name="文字方塊 5">
            <a:extLst>
              <a:ext uri="{FF2B5EF4-FFF2-40B4-BE49-F238E27FC236}">
                <a16:creationId xmlns:a16="http://schemas.microsoft.com/office/drawing/2014/main" id="{7174DC1E-74CF-4FAB-ABBD-84F6C48C7001}"/>
              </a:ext>
            </a:extLst>
          </p:cNvPr>
          <p:cNvSpPr txBox="1"/>
          <p:nvPr/>
        </p:nvSpPr>
        <p:spPr>
          <a:xfrm>
            <a:off x="6544751" y="1977115"/>
            <a:ext cx="1303562" cy="276999"/>
          </a:xfrm>
          <a:prstGeom prst="rect">
            <a:avLst/>
          </a:prstGeom>
          <a:noFill/>
        </p:spPr>
        <p:txBody>
          <a:bodyPr wrap="none" rtlCol="0">
            <a:spAutoFit/>
          </a:bodyPr>
          <a:lstStyle/>
          <a:p>
            <a:r>
              <a:rPr lang="en-US" altLang="zh-TW" sz="1200" dirty="0">
                <a:solidFill>
                  <a:srgbClr val="FFFF00"/>
                </a:solidFill>
              </a:rPr>
              <a:t>(in unit of tokenY)</a:t>
            </a:r>
            <a:endParaRPr lang="zh-TW" altLang="en-US" sz="1200" dirty="0">
              <a:solidFill>
                <a:srgbClr val="FFFF00"/>
              </a:solidFill>
            </a:endParaRPr>
          </a:p>
        </p:txBody>
      </p:sp>
      <p:sp>
        <p:nvSpPr>
          <p:cNvPr id="15" name="矩形 14">
            <a:extLst>
              <a:ext uri="{FF2B5EF4-FFF2-40B4-BE49-F238E27FC236}">
                <a16:creationId xmlns:a16="http://schemas.microsoft.com/office/drawing/2014/main" id="{770149BE-5A1E-4B2F-9AA9-5FF8F41BB0F6}"/>
              </a:ext>
            </a:extLst>
          </p:cNvPr>
          <p:cNvSpPr/>
          <p:nvPr/>
        </p:nvSpPr>
        <p:spPr>
          <a:xfrm>
            <a:off x="4057414" y="2894402"/>
            <a:ext cx="1486738" cy="302861"/>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300B2962-683B-4AC7-9CF6-51142B940BC5}"/>
              </a:ext>
            </a:extLst>
          </p:cNvPr>
          <p:cNvSpPr/>
          <p:nvPr/>
        </p:nvSpPr>
        <p:spPr>
          <a:xfrm>
            <a:off x="4552748" y="4451902"/>
            <a:ext cx="2550695" cy="350875"/>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a:extLst>
              <a:ext uri="{FF2B5EF4-FFF2-40B4-BE49-F238E27FC236}">
                <a16:creationId xmlns:a16="http://schemas.microsoft.com/office/drawing/2014/main" id="{612F58E9-5EDD-41D5-ADE1-0AAB9BEF3A64}"/>
              </a:ext>
            </a:extLst>
          </p:cNvPr>
          <p:cNvCxnSpPr>
            <a:cxnSpLocks/>
          </p:cNvCxnSpPr>
          <p:nvPr/>
        </p:nvCxnSpPr>
        <p:spPr>
          <a:xfrm>
            <a:off x="2011680" y="5390148"/>
            <a:ext cx="229081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D55B759B-63BE-4B4E-8BC4-257A92926163}"/>
              </a:ext>
            </a:extLst>
          </p:cNvPr>
          <p:cNvSpPr txBox="1"/>
          <p:nvPr/>
        </p:nvSpPr>
        <p:spPr>
          <a:xfrm>
            <a:off x="6496226" y="1423024"/>
            <a:ext cx="1345738" cy="461665"/>
          </a:xfrm>
          <a:prstGeom prst="rect">
            <a:avLst/>
          </a:prstGeom>
          <a:noFill/>
        </p:spPr>
        <p:txBody>
          <a:bodyPr wrap="square" rtlCol="0">
            <a:spAutoFit/>
          </a:bodyPr>
          <a:lstStyle/>
          <a:p>
            <a:r>
              <a:rPr lang="en-US" altLang="zh-TW" sz="1200" dirty="0">
                <a:solidFill>
                  <a:srgbClr val="FFFF00"/>
                </a:solidFill>
              </a:rPr>
              <a:t>Price of tokenX in unit of tokenY</a:t>
            </a:r>
            <a:endParaRPr lang="zh-TW" altLang="en-US" sz="1200" dirty="0">
              <a:solidFill>
                <a:srgbClr val="FFFF00"/>
              </a:solidFill>
            </a:endParaRPr>
          </a:p>
        </p:txBody>
      </p:sp>
      <p:sp>
        <p:nvSpPr>
          <p:cNvPr id="17" name="文字方塊 16">
            <a:extLst>
              <a:ext uri="{FF2B5EF4-FFF2-40B4-BE49-F238E27FC236}">
                <a16:creationId xmlns:a16="http://schemas.microsoft.com/office/drawing/2014/main" id="{B33E325C-1A68-4EB5-8063-89C772639FD6}"/>
              </a:ext>
            </a:extLst>
          </p:cNvPr>
          <p:cNvSpPr txBox="1"/>
          <p:nvPr/>
        </p:nvSpPr>
        <p:spPr>
          <a:xfrm>
            <a:off x="4057414" y="1489249"/>
            <a:ext cx="954506" cy="338554"/>
          </a:xfrm>
          <a:prstGeom prst="rect">
            <a:avLst/>
          </a:prstGeom>
          <a:noFill/>
        </p:spPr>
        <p:txBody>
          <a:bodyPr wrap="square" rtlCol="0">
            <a:spAutoFit/>
          </a:bodyPr>
          <a:lstStyle/>
          <a:p>
            <a:r>
              <a:rPr lang="en-US" altLang="zh-TW" sz="1600" dirty="0">
                <a:solidFill>
                  <a:srgbClr val="FFFF00"/>
                </a:solidFill>
              </a:rPr>
              <a:t>|</a:t>
            </a:r>
            <a:r>
              <a:rPr lang="en-US" altLang="zh-TW" sz="1600" dirty="0" err="1">
                <a:solidFill>
                  <a:srgbClr val="FFFF00"/>
                </a:solidFill>
              </a:rPr>
              <a:t>dy</a:t>
            </a:r>
            <a:r>
              <a:rPr lang="en-US" altLang="zh-TW" sz="1600" dirty="0">
                <a:solidFill>
                  <a:srgbClr val="FFFF00"/>
                </a:solidFill>
              </a:rPr>
              <a:t>/dx|</a:t>
            </a:r>
            <a:endParaRPr lang="zh-TW" altLang="en-US" sz="1600" dirty="0">
              <a:solidFill>
                <a:srgbClr val="FFFF00"/>
              </a:solidFill>
            </a:endParaRPr>
          </a:p>
        </p:txBody>
      </p:sp>
      <p:cxnSp>
        <p:nvCxnSpPr>
          <p:cNvPr id="9" name="直線單箭頭接點 8">
            <a:extLst>
              <a:ext uri="{FF2B5EF4-FFF2-40B4-BE49-F238E27FC236}">
                <a16:creationId xmlns:a16="http://schemas.microsoft.com/office/drawing/2014/main" id="{41CF57B2-2532-4780-9ABD-827EB7BCC150}"/>
              </a:ext>
            </a:extLst>
          </p:cNvPr>
          <p:cNvCxnSpPr/>
          <p:nvPr/>
        </p:nvCxnSpPr>
        <p:spPr>
          <a:xfrm>
            <a:off x="4851133" y="1655545"/>
            <a:ext cx="235218"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98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52C8D-F54A-478B-976F-23DCDDFDD16E}"/>
              </a:ext>
            </a:extLst>
          </p:cNvPr>
          <p:cNvSpPr>
            <a:spLocks noGrp="1"/>
          </p:cNvSpPr>
          <p:nvPr>
            <p:ph type="title"/>
          </p:nvPr>
        </p:nvSpPr>
        <p:spPr/>
        <p:txBody>
          <a:bodyPr/>
          <a:lstStyle/>
          <a:p>
            <a:r>
              <a:rPr lang="en-US" altLang="zh-TW" dirty="0"/>
              <a:t>Introduction to </a:t>
            </a:r>
            <a:r>
              <a:rPr lang="en-US" altLang="zh-TW" dirty="0">
                <a:solidFill>
                  <a:srgbClr val="0070C0"/>
                </a:solidFill>
              </a:rPr>
              <a:t>Decentralized Exchange </a:t>
            </a:r>
            <a:r>
              <a:rPr lang="en-US" altLang="zh-TW" dirty="0"/>
              <a:t>(1/2)</a:t>
            </a:r>
            <a:endParaRPr lang="zh-TW" altLang="en-US" dirty="0"/>
          </a:p>
        </p:txBody>
      </p:sp>
      <p:sp>
        <p:nvSpPr>
          <p:cNvPr id="3" name="內容版面配置區 2">
            <a:extLst>
              <a:ext uri="{FF2B5EF4-FFF2-40B4-BE49-F238E27FC236}">
                <a16:creationId xmlns:a16="http://schemas.microsoft.com/office/drawing/2014/main" id="{EA0B8CDE-ED51-44D7-8463-278BE372895A}"/>
              </a:ext>
            </a:extLst>
          </p:cNvPr>
          <p:cNvSpPr>
            <a:spLocks noGrp="1"/>
          </p:cNvSpPr>
          <p:nvPr>
            <p:ph idx="1"/>
          </p:nvPr>
        </p:nvSpPr>
        <p:spPr/>
        <p:txBody>
          <a:bodyPr>
            <a:normAutofit/>
          </a:bodyPr>
          <a:lstStyle/>
          <a:p>
            <a:pPr algn="just">
              <a:lnSpc>
                <a:spcPct val="95000"/>
              </a:lnSpc>
              <a:spcBef>
                <a:spcPts val="600"/>
              </a:spcBef>
            </a:pPr>
            <a:r>
              <a:rPr lang="zh-TW" altLang="en-US" sz="2400" dirty="0">
                <a:hlinkClick r:id="rId2"/>
              </a:rPr>
              <a:t>https://blaize.tech/article-type/how-amm-works-technology-basics/</a:t>
            </a:r>
            <a:endParaRPr lang="en-US" altLang="zh-TW" sz="2400" dirty="0"/>
          </a:p>
          <a:p>
            <a:pPr algn="just">
              <a:lnSpc>
                <a:spcPct val="95000"/>
              </a:lnSpc>
              <a:spcBef>
                <a:spcPts val="1800"/>
              </a:spcBef>
            </a:pPr>
            <a:r>
              <a:rPr lang="en-US" altLang="zh-TW" dirty="0"/>
              <a:t>An </a:t>
            </a:r>
            <a:r>
              <a:rPr lang="en-US" altLang="zh-TW" dirty="0">
                <a:solidFill>
                  <a:srgbClr val="0070C0"/>
                </a:solidFill>
              </a:rPr>
              <a:t>exchange</a:t>
            </a:r>
            <a:r>
              <a:rPr lang="en-US" altLang="zh-TW" dirty="0"/>
              <a:t> is a market where sellers meet with buyers in order to make a transaction. The relationships on the exchange are </a:t>
            </a:r>
            <a:r>
              <a:rPr lang="en-US" altLang="zh-TW" dirty="0">
                <a:solidFill>
                  <a:srgbClr val="FF0000"/>
                </a:solidFill>
              </a:rPr>
              <a:t>supported by order books </a:t>
            </a:r>
            <a:r>
              <a:rPr lang="en-US" altLang="zh-TW" dirty="0"/>
              <a:t>which are (electronic) lists of orders.</a:t>
            </a:r>
          </a:p>
          <a:p>
            <a:pPr algn="just">
              <a:lnSpc>
                <a:spcPct val="95000"/>
              </a:lnSpc>
              <a:spcBef>
                <a:spcPts val="1800"/>
              </a:spcBef>
            </a:pPr>
            <a:r>
              <a:rPr lang="en-US" altLang="zh-TW" dirty="0"/>
              <a:t>Risks of Centralized Exchange (CEX)</a:t>
            </a:r>
          </a:p>
          <a:p>
            <a:pPr lvl="1" algn="just">
              <a:lnSpc>
                <a:spcPct val="95000"/>
              </a:lnSpc>
              <a:spcBef>
                <a:spcPts val="600"/>
              </a:spcBef>
            </a:pPr>
            <a:r>
              <a:rPr lang="en-US" altLang="zh-TW" dirty="0"/>
              <a:t>The custodian of all assets and info. about all transactions is one organization.</a:t>
            </a:r>
          </a:p>
          <a:p>
            <a:pPr lvl="1" algn="just">
              <a:lnSpc>
                <a:spcPct val="95000"/>
              </a:lnSpc>
              <a:spcBef>
                <a:spcPts val="600"/>
              </a:spcBef>
            </a:pPr>
            <a:r>
              <a:rPr lang="en-US" altLang="zh-TW" dirty="0"/>
              <a:t>Users deposit funds in a wallet that is owned and operated by the exchange.</a:t>
            </a:r>
          </a:p>
          <a:p>
            <a:pPr lvl="1" algn="just">
              <a:lnSpc>
                <a:spcPct val="95000"/>
              </a:lnSpc>
              <a:spcBef>
                <a:spcPts val="600"/>
              </a:spcBef>
            </a:pPr>
            <a:r>
              <a:rPr lang="en-US" altLang="zh-TW" dirty="0"/>
              <a:t>Easier for hackers to detect &amp; attack vulnerabilities concentrated in one center.</a:t>
            </a:r>
          </a:p>
          <a:p>
            <a:pPr lvl="1" algn="just">
              <a:lnSpc>
                <a:spcPct val="95000"/>
              </a:lnSpc>
              <a:spcBef>
                <a:spcPts val="600"/>
              </a:spcBef>
            </a:pPr>
            <a:r>
              <a:rPr lang="en-US" altLang="zh-TW" dirty="0"/>
              <a:t>Due to </a:t>
            </a:r>
            <a:r>
              <a:rPr lang="en-US" altLang="zh-TW" dirty="0">
                <a:solidFill>
                  <a:srgbClr val="0070C0"/>
                </a:solidFill>
              </a:rPr>
              <a:t>traditional order book </a:t>
            </a:r>
            <a:r>
              <a:rPr lang="en-US" altLang="zh-TW" dirty="0"/>
              <a:t>usage, the work of centralized exchange is relatively slower (?).</a:t>
            </a:r>
          </a:p>
        </p:txBody>
      </p:sp>
      <p:sp>
        <p:nvSpPr>
          <p:cNvPr id="4" name="投影片編號版面配置區 3">
            <a:extLst>
              <a:ext uri="{FF2B5EF4-FFF2-40B4-BE49-F238E27FC236}">
                <a16:creationId xmlns:a16="http://schemas.microsoft.com/office/drawing/2014/main" id="{6D1972FD-9A82-4B24-A9A4-DB04ED22922B}"/>
              </a:ext>
            </a:extLst>
          </p:cNvPr>
          <p:cNvSpPr>
            <a:spLocks noGrp="1"/>
          </p:cNvSpPr>
          <p:nvPr>
            <p:ph type="sldNum" sz="quarter" idx="12"/>
          </p:nvPr>
        </p:nvSpPr>
        <p:spPr/>
        <p:txBody>
          <a:bodyPr/>
          <a:lstStyle/>
          <a:p>
            <a:fld id="{8C04AE96-B1B9-4ED2-B3ED-30B2680CEC7B}" type="slidenum">
              <a:rPr lang="zh-TW" altLang="en-US" smtClean="0"/>
              <a:pPr/>
              <a:t>2</a:t>
            </a:fld>
            <a:endParaRPr lang="zh-TW" altLang="en-US"/>
          </a:p>
        </p:txBody>
      </p:sp>
    </p:spTree>
    <p:extLst>
      <p:ext uri="{BB962C8B-B14F-4D97-AF65-F5344CB8AC3E}">
        <p14:creationId xmlns:p14="http://schemas.microsoft.com/office/powerpoint/2010/main" val="1599410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7A227C-EFB8-4A59-B042-B970C00FFFB4}"/>
              </a:ext>
            </a:extLst>
          </p:cNvPr>
          <p:cNvSpPr>
            <a:spLocks noGrp="1"/>
          </p:cNvSpPr>
          <p:nvPr>
            <p:ph type="title"/>
          </p:nvPr>
        </p:nvSpPr>
        <p:spPr>
          <a:xfrm>
            <a:off x="838200" y="365125"/>
            <a:ext cx="10515600" cy="1016203"/>
          </a:xfrm>
        </p:spPr>
        <p:txBody>
          <a:bodyPr/>
          <a:lstStyle/>
          <a:p>
            <a:r>
              <a:rPr lang="en-US" altLang="zh-TW" dirty="0"/>
              <a:t>Introduction to Uniswap (6/6)</a:t>
            </a:r>
            <a:endParaRPr lang="zh-TW" altLang="en-US" dirty="0"/>
          </a:p>
        </p:txBody>
      </p:sp>
      <p:sp>
        <p:nvSpPr>
          <p:cNvPr id="3" name="內容版面配置區 2">
            <a:extLst>
              <a:ext uri="{FF2B5EF4-FFF2-40B4-BE49-F238E27FC236}">
                <a16:creationId xmlns:a16="http://schemas.microsoft.com/office/drawing/2014/main" id="{F16EF737-A1AC-4357-8B65-477D6C419BAE}"/>
              </a:ext>
            </a:extLst>
          </p:cNvPr>
          <p:cNvSpPr>
            <a:spLocks noGrp="1"/>
          </p:cNvSpPr>
          <p:nvPr>
            <p:ph idx="1"/>
          </p:nvPr>
        </p:nvSpPr>
        <p:spPr/>
        <p:txBody>
          <a:bodyPr/>
          <a:lstStyle/>
          <a:p>
            <a:pPr algn="just"/>
            <a:r>
              <a:rPr lang="en-US" altLang="zh-TW" dirty="0">
                <a:solidFill>
                  <a:srgbClr val="0000FF"/>
                </a:solidFill>
              </a:rPr>
              <a:t>Arbitrage Trading</a:t>
            </a:r>
          </a:p>
          <a:p>
            <a:pPr lvl="1" algn="just">
              <a:lnSpc>
                <a:spcPct val="95000"/>
              </a:lnSpc>
              <a:spcBef>
                <a:spcPts val="600"/>
              </a:spcBef>
            </a:pPr>
            <a:r>
              <a:rPr lang="en-US" altLang="zh-TW" dirty="0"/>
              <a:t>A type of trading strategy where investors capitalize on slight price discrepancies of a digital asset across multiple markets or exchanges. In its simplest form, crypto arbitrage trading is the process of buying a digital asset on one exchange and selling it (just about) simultaneously on another where the price is higher.</a:t>
            </a:r>
          </a:p>
          <a:p>
            <a:pPr lvl="1" algn="just"/>
            <a:endParaRPr lang="zh-TW" altLang="en-US" dirty="0"/>
          </a:p>
        </p:txBody>
      </p:sp>
      <p:sp>
        <p:nvSpPr>
          <p:cNvPr id="4" name="投影片編號版面配置區 3">
            <a:extLst>
              <a:ext uri="{FF2B5EF4-FFF2-40B4-BE49-F238E27FC236}">
                <a16:creationId xmlns:a16="http://schemas.microsoft.com/office/drawing/2014/main" id="{D1516DBD-9E8B-4B42-A4C0-B1A6AA84E7C2}"/>
              </a:ext>
            </a:extLst>
          </p:cNvPr>
          <p:cNvSpPr>
            <a:spLocks noGrp="1"/>
          </p:cNvSpPr>
          <p:nvPr>
            <p:ph type="sldNum" sz="quarter" idx="12"/>
          </p:nvPr>
        </p:nvSpPr>
        <p:spPr/>
        <p:txBody>
          <a:bodyPr/>
          <a:lstStyle/>
          <a:p>
            <a:fld id="{8C04AE96-B1B9-4ED2-B3ED-30B2680CEC7B}" type="slidenum">
              <a:rPr lang="zh-TW" altLang="en-US" smtClean="0"/>
              <a:pPr/>
              <a:t>20</a:t>
            </a:fld>
            <a:endParaRPr lang="zh-TW" altLang="en-US"/>
          </a:p>
        </p:txBody>
      </p:sp>
      <p:pic>
        <p:nvPicPr>
          <p:cNvPr id="7" name="圖片 6">
            <a:extLst>
              <a:ext uri="{FF2B5EF4-FFF2-40B4-BE49-F238E27FC236}">
                <a16:creationId xmlns:a16="http://schemas.microsoft.com/office/drawing/2014/main" id="{57DA21D2-AD85-4970-B3B9-62D0A48FBE1B}"/>
              </a:ext>
            </a:extLst>
          </p:cNvPr>
          <p:cNvPicPr>
            <a:picLocks noChangeAspect="1"/>
          </p:cNvPicPr>
          <p:nvPr/>
        </p:nvPicPr>
        <p:blipFill rotWithShape="1">
          <a:blip r:embed="rId2">
            <a:extLst>
              <a:ext uri="{28A0092B-C50C-407E-A947-70E740481C1C}">
                <a14:useLocalDpi xmlns:a14="http://schemas.microsoft.com/office/drawing/2010/main" val="0"/>
              </a:ext>
            </a:extLst>
          </a:blip>
          <a:srcRect l="7599" t="18518" r="7070"/>
          <a:stretch/>
        </p:blipFill>
        <p:spPr>
          <a:xfrm>
            <a:off x="4212696" y="3640773"/>
            <a:ext cx="7039237" cy="2715577"/>
          </a:xfrm>
          <a:prstGeom prst="rect">
            <a:avLst/>
          </a:prstGeom>
        </p:spPr>
      </p:pic>
    </p:spTree>
    <p:extLst>
      <p:ext uri="{BB962C8B-B14F-4D97-AF65-F5344CB8AC3E}">
        <p14:creationId xmlns:p14="http://schemas.microsoft.com/office/powerpoint/2010/main" val="2359591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BAEBB885-799F-4D3E-B559-9787C3BE3DD8}"/>
              </a:ext>
            </a:extLst>
          </p:cNvPr>
          <p:cNvPicPr>
            <a:picLocks noChangeAspect="1"/>
          </p:cNvPicPr>
          <p:nvPr/>
        </p:nvPicPr>
        <p:blipFill>
          <a:blip r:embed="rId2"/>
          <a:stretch>
            <a:fillRect/>
          </a:stretch>
        </p:blipFill>
        <p:spPr>
          <a:xfrm>
            <a:off x="1163045" y="3015213"/>
            <a:ext cx="4707247" cy="2035192"/>
          </a:xfrm>
          <a:prstGeom prst="rect">
            <a:avLst/>
          </a:prstGeom>
        </p:spPr>
      </p:pic>
      <p:sp>
        <p:nvSpPr>
          <p:cNvPr id="2" name="標題 1">
            <a:extLst>
              <a:ext uri="{FF2B5EF4-FFF2-40B4-BE49-F238E27FC236}">
                <a16:creationId xmlns:a16="http://schemas.microsoft.com/office/drawing/2014/main" id="{2C2293BC-3B1E-4B48-BF68-FB9BDB7CE735}"/>
              </a:ext>
            </a:extLst>
          </p:cNvPr>
          <p:cNvSpPr>
            <a:spLocks noGrp="1"/>
          </p:cNvSpPr>
          <p:nvPr>
            <p:ph type="title"/>
          </p:nvPr>
        </p:nvSpPr>
        <p:spPr/>
        <p:txBody>
          <a:bodyPr/>
          <a:lstStyle/>
          <a:p>
            <a:r>
              <a:rPr lang="en-US" altLang="zh-TW" dirty="0"/>
              <a:t>Introduction to </a:t>
            </a:r>
            <a:r>
              <a:rPr lang="en-US" altLang="zh-TW" dirty="0">
                <a:solidFill>
                  <a:srgbClr val="0070C0"/>
                </a:solidFill>
              </a:rPr>
              <a:t>Curve</a:t>
            </a:r>
            <a:r>
              <a:rPr lang="en-US" altLang="zh-TW" dirty="0"/>
              <a:t> (1/2)</a:t>
            </a:r>
            <a:endParaRPr lang="zh-TW" altLang="en-US" dirty="0"/>
          </a:p>
        </p:txBody>
      </p:sp>
      <p:sp>
        <p:nvSpPr>
          <p:cNvPr id="3" name="內容版面配置區 2">
            <a:extLst>
              <a:ext uri="{FF2B5EF4-FFF2-40B4-BE49-F238E27FC236}">
                <a16:creationId xmlns:a16="http://schemas.microsoft.com/office/drawing/2014/main" id="{B691D847-48A8-49DB-AF52-8B07D531BB4C}"/>
              </a:ext>
            </a:extLst>
          </p:cNvPr>
          <p:cNvSpPr>
            <a:spLocks noGrp="1"/>
          </p:cNvSpPr>
          <p:nvPr>
            <p:ph idx="1"/>
          </p:nvPr>
        </p:nvSpPr>
        <p:spPr/>
        <p:txBody>
          <a:bodyPr/>
          <a:lstStyle/>
          <a:p>
            <a:pPr algn="just">
              <a:lnSpc>
                <a:spcPct val="95000"/>
              </a:lnSpc>
              <a:spcBef>
                <a:spcPts val="0"/>
              </a:spcBef>
            </a:pPr>
            <a:r>
              <a:rPr lang="en-US" altLang="zh-TW" dirty="0"/>
              <a:t>Curve V1, known as </a:t>
            </a:r>
            <a:r>
              <a:rPr lang="en-US" altLang="zh-TW" dirty="0" err="1">
                <a:solidFill>
                  <a:srgbClr val="0070C0"/>
                </a:solidFill>
              </a:rPr>
              <a:t>StableSwap</a:t>
            </a:r>
            <a:r>
              <a:rPr lang="en-US" altLang="zh-TW" dirty="0"/>
              <a:t>, designs its algorithm for </a:t>
            </a:r>
            <a:r>
              <a:rPr lang="en-US" altLang="zh-TW" dirty="0" err="1"/>
              <a:t>stablecoin</a:t>
            </a:r>
            <a:r>
              <a:rPr lang="en-US" altLang="zh-TW" dirty="0"/>
              <a:t> trading. It multiplies the CSMM (Constant Sum Market Maker) with a weight and adds CPMM.</a:t>
            </a:r>
            <a:endParaRPr lang="zh-TW" altLang="en-US" dirty="0"/>
          </a:p>
        </p:txBody>
      </p:sp>
      <p:sp>
        <p:nvSpPr>
          <p:cNvPr id="4" name="投影片編號版面配置區 3">
            <a:extLst>
              <a:ext uri="{FF2B5EF4-FFF2-40B4-BE49-F238E27FC236}">
                <a16:creationId xmlns:a16="http://schemas.microsoft.com/office/drawing/2014/main" id="{53A9AABF-3AB7-4358-809F-AE64825C0C89}"/>
              </a:ext>
            </a:extLst>
          </p:cNvPr>
          <p:cNvSpPr>
            <a:spLocks noGrp="1"/>
          </p:cNvSpPr>
          <p:nvPr>
            <p:ph type="sldNum" sz="quarter" idx="12"/>
          </p:nvPr>
        </p:nvSpPr>
        <p:spPr/>
        <p:txBody>
          <a:bodyPr/>
          <a:lstStyle/>
          <a:p>
            <a:fld id="{8C04AE96-B1B9-4ED2-B3ED-30B2680CEC7B}" type="slidenum">
              <a:rPr lang="zh-TW" altLang="en-US" smtClean="0"/>
              <a:pPr/>
              <a:t>21</a:t>
            </a:fld>
            <a:endParaRPr lang="zh-TW" altLang="en-US"/>
          </a:p>
        </p:txBody>
      </p:sp>
      <p:pic>
        <p:nvPicPr>
          <p:cNvPr id="6" name="圖片 5">
            <a:extLst>
              <a:ext uri="{FF2B5EF4-FFF2-40B4-BE49-F238E27FC236}">
                <a16:creationId xmlns:a16="http://schemas.microsoft.com/office/drawing/2014/main" id="{3D1DC984-DF81-48AB-A9A2-74EB77C194A3}"/>
              </a:ext>
            </a:extLst>
          </p:cNvPr>
          <p:cNvPicPr>
            <a:picLocks noChangeAspect="1"/>
          </p:cNvPicPr>
          <p:nvPr/>
        </p:nvPicPr>
        <p:blipFill rotWithShape="1">
          <a:blip r:embed="rId3"/>
          <a:srcRect b="2265"/>
          <a:stretch/>
        </p:blipFill>
        <p:spPr>
          <a:xfrm>
            <a:off x="6439749" y="2396023"/>
            <a:ext cx="4928846" cy="3013374"/>
          </a:xfrm>
          <a:prstGeom prst="rect">
            <a:avLst/>
          </a:prstGeom>
        </p:spPr>
      </p:pic>
      <p:pic>
        <p:nvPicPr>
          <p:cNvPr id="7" name="圖片 6">
            <a:extLst>
              <a:ext uri="{FF2B5EF4-FFF2-40B4-BE49-F238E27FC236}">
                <a16:creationId xmlns:a16="http://schemas.microsoft.com/office/drawing/2014/main" id="{8B4FB440-B8B8-4D76-87A2-CE61E774174D}"/>
              </a:ext>
            </a:extLst>
          </p:cNvPr>
          <p:cNvPicPr>
            <a:picLocks noChangeAspect="1"/>
          </p:cNvPicPr>
          <p:nvPr/>
        </p:nvPicPr>
        <p:blipFill>
          <a:blip r:embed="rId4"/>
          <a:stretch>
            <a:fillRect/>
          </a:stretch>
        </p:blipFill>
        <p:spPr>
          <a:xfrm>
            <a:off x="3911470" y="5415456"/>
            <a:ext cx="7457125" cy="1048543"/>
          </a:xfrm>
          <a:prstGeom prst="rect">
            <a:avLst/>
          </a:prstGeom>
        </p:spPr>
      </p:pic>
      <p:pic>
        <p:nvPicPr>
          <p:cNvPr id="8" name="圖片 7">
            <a:extLst>
              <a:ext uri="{FF2B5EF4-FFF2-40B4-BE49-F238E27FC236}">
                <a16:creationId xmlns:a16="http://schemas.microsoft.com/office/drawing/2014/main" id="{F23583FF-BAA9-4670-89C7-11A759B63D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4529" y="404683"/>
            <a:ext cx="937086" cy="937086"/>
          </a:xfrm>
          <a:prstGeom prst="rect">
            <a:avLst/>
          </a:prstGeom>
        </p:spPr>
      </p:pic>
    </p:spTree>
    <p:extLst>
      <p:ext uri="{BB962C8B-B14F-4D97-AF65-F5344CB8AC3E}">
        <p14:creationId xmlns:p14="http://schemas.microsoft.com/office/powerpoint/2010/main" val="3258118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88EC32-415B-417D-BB44-93E0F195A448}"/>
              </a:ext>
            </a:extLst>
          </p:cNvPr>
          <p:cNvSpPr>
            <a:spLocks noGrp="1"/>
          </p:cNvSpPr>
          <p:nvPr>
            <p:ph type="title"/>
          </p:nvPr>
        </p:nvSpPr>
        <p:spPr/>
        <p:txBody>
          <a:bodyPr/>
          <a:lstStyle/>
          <a:p>
            <a:r>
              <a:rPr lang="en-US" altLang="zh-TW" dirty="0"/>
              <a:t>Introduction to Curve (2/2)</a:t>
            </a:r>
            <a:endParaRPr lang="zh-TW" altLang="en-US" dirty="0"/>
          </a:p>
        </p:txBody>
      </p:sp>
      <p:sp>
        <p:nvSpPr>
          <p:cNvPr id="4" name="投影片編號版面配置區 3">
            <a:extLst>
              <a:ext uri="{FF2B5EF4-FFF2-40B4-BE49-F238E27FC236}">
                <a16:creationId xmlns:a16="http://schemas.microsoft.com/office/drawing/2014/main" id="{C551BB6F-4A8D-4EF2-BA89-D2368D94F0AC}"/>
              </a:ext>
            </a:extLst>
          </p:cNvPr>
          <p:cNvSpPr>
            <a:spLocks noGrp="1"/>
          </p:cNvSpPr>
          <p:nvPr>
            <p:ph type="sldNum" sz="quarter" idx="12"/>
          </p:nvPr>
        </p:nvSpPr>
        <p:spPr/>
        <p:txBody>
          <a:bodyPr/>
          <a:lstStyle/>
          <a:p>
            <a:fld id="{8C04AE96-B1B9-4ED2-B3ED-30B2680CEC7B}" type="slidenum">
              <a:rPr lang="zh-TW" altLang="en-US" smtClean="0"/>
              <a:pPr/>
              <a:t>22</a:t>
            </a:fld>
            <a:endParaRPr lang="zh-TW" altLang="en-US"/>
          </a:p>
        </p:txBody>
      </p:sp>
      <p:sp>
        <p:nvSpPr>
          <p:cNvPr id="7" name="矩形 6">
            <a:extLst>
              <a:ext uri="{FF2B5EF4-FFF2-40B4-BE49-F238E27FC236}">
                <a16:creationId xmlns:a16="http://schemas.microsoft.com/office/drawing/2014/main" id="{D584A94D-03A5-4CDA-BE9B-FB925F61D917}"/>
              </a:ext>
            </a:extLst>
          </p:cNvPr>
          <p:cNvSpPr/>
          <p:nvPr/>
        </p:nvSpPr>
        <p:spPr>
          <a:xfrm>
            <a:off x="8064898" y="3096054"/>
            <a:ext cx="3220675" cy="1200329"/>
          </a:xfrm>
          <a:prstGeom prst="rect">
            <a:avLst/>
          </a:prstGeom>
        </p:spPr>
        <p:txBody>
          <a:bodyPr wrap="square">
            <a:spAutoFit/>
          </a:bodyPr>
          <a:lstStyle/>
          <a:p>
            <a:r>
              <a:rPr lang="zh-TW" altLang="en-US" dirty="0">
                <a:hlinkClick r:id="rId2"/>
              </a:rPr>
              <a:t>https://medium.com/anchordao-lab/automated-market-maker-amm-algorithms-and-its-future-f2d5e6cc624a#a407</a:t>
            </a:r>
            <a:endParaRPr lang="zh-TW" altLang="en-US" dirty="0"/>
          </a:p>
        </p:txBody>
      </p:sp>
      <p:sp>
        <p:nvSpPr>
          <p:cNvPr id="3" name="矩形 2">
            <a:extLst>
              <a:ext uri="{FF2B5EF4-FFF2-40B4-BE49-F238E27FC236}">
                <a16:creationId xmlns:a16="http://schemas.microsoft.com/office/drawing/2014/main" id="{4738B062-B001-4ECD-8B6C-43838BF99C81}"/>
              </a:ext>
            </a:extLst>
          </p:cNvPr>
          <p:cNvSpPr/>
          <p:nvPr/>
        </p:nvSpPr>
        <p:spPr>
          <a:xfrm>
            <a:off x="906424" y="5595610"/>
            <a:ext cx="10379149" cy="830997"/>
          </a:xfrm>
          <a:prstGeom prst="rect">
            <a:avLst/>
          </a:prstGeom>
        </p:spPr>
        <p:txBody>
          <a:bodyPr wrap="square">
            <a:spAutoFit/>
          </a:bodyPr>
          <a:lstStyle/>
          <a:p>
            <a:pPr algn="just"/>
            <a:r>
              <a:rPr lang="en-US" altLang="zh-TW" sz="2400" dirty="0"/>
              <a:t>Note: </a:t>
            </a:r>
            <a:r>
              <a:rPr lang="en-US" altLang="zh-TW" sz="2400" dirty="0">
                <a:solidFill>
                  <a:srgbClr val="FF0000"/>
                </a:solidFill>
              </a:rPr>
              <a:t>Curve V2 allows for non-pegged assets to be paired</a:t>
            </a:r>
            <a:r>
              <a:rPr lang="en-US" altLang="zh-TW" sz="2400" dirty="0"/>
              <a:t>. This would mean not needing to pair </a:t>
            </a:r>
            <a:r>
              <a:rPr lang="en-US" altLang="zh-TW" sz="2400" dirty="0" err="1"/>
              <a:t>stablecoins</a:t>
            </a:r>
            <a:r>
              <a:rPr lang="en-US" altLang="zh-TW" sz="2400" dirty="0"/>
              <a:t> on Curve or pegged assets like ETH and </a:t>
            </a:r>
            <a:r>
              <a:rPr lang="en-US" altLang="zh-TW" sz="2400" dirty="0" err="1"/>
              <a:t>sETH</a:t>
            </a:r>
            <a:r>
              <a:rPr lang="en-US" altLang="zh-TW" sz="2400" dirty="0"/>
              <a:t>.</a:t>
            </a:r>
            <a:endParaRPr lang="zh-TW" altLang="en-US" sz="2400" dirty="0"/>
          </a:p>
        </p:txBody>
      </p:sp>
      <p:grpSp>
        <p:nvGrpSpPr>
          <p:cNvPr id="11" name="群組 10">
            <a:extLst>
              <a:ext uri="{FF2B5EF4-FFF2-40B4-BE49-F238E27FC236}">
                <a16:creationId xmlns:a16="http://schemas.microsoft.com/office/drawing/2014/main" id="{0026EC0C-4C8D-4484-BD6E-41897C195FA4}"/>
              </a:ext>
            </a:extLst>
          </p:cNvPr>
          <p:cNvGrpSpPr/>
          <p:nvPr/>
        </p:nvGrpSpPr>
        <p:grpSpPr>
          <a:xfrm>
            <a:off x="2373779" y="1377677"/>
            <a:ext cx="7444441" cy="4026323"/>
            <a:chOff x="838200" y="1517945"/>
            <a:chExt cx="7444441" cy="4026323"/>
          </a:xfrm>
        </p:grpSpPr>
        <p:pic>
          <p:nvPicPr>
            <p:cNvPr id="6" name="圖片 5">
              <a:extLst>
                <a:ext uri="{FF2B5EF4-FFF2-40B4-BE49-F238E27FC236}">
                  <a16:creationId xmlns:a16="http://schemas.microsoft.com/office/drawing/2014/main" id="{D57141D1-675F-4B50-BC71-FAA5C407C31A}"/>
                </a:ext>
              </a:extLst>
            </p:cNvPr>
            <p:cNvPicPr>
              <a:picLocks noChangeAspect="1"/>
            </p:cNvPicPr>
            <p:nvPr/>
          </p:nvPicPr>
          <p:blipFill>
            <a:blip r:embed="rId3"/>
            <a:stretch>
              <a:fillRect/>
            </a:stretch>
          </p:blipFill>
          <p:spPr>
            <a:xfrm>
              <a:off x="838200" y="1517945"/>
              <a:ext cx="5504947" cy="3500552"/>
            </a:xfrm>
            <a:prstGeom prst="rect">
              <a:avLst/>
            </a:prstGeom>
          </p:spPr>
        </p:pic>
        <p:pic>
          <p:nvPicPr>
            <p:cNvPr id="8" name="圖片 7">
              <a:extLst>
                <a:ext uri="{FF2B5EF4-FFF2-40B4-BE49-F238E27FC236}">
                  <a16:creationId xmlns:a16="http://schemas.microsoft.com/office/drawing/2014/main" id="{6B472145-A469-410D-A3FB-DBC1B9FF5324}"/>
                </a:ext>
              </a:extLst>
            </p:cNvPr>
            <p:cNvPicPr>
              <a:picLocks noChangeAspect="1"/>
            </p:cNvPicPr>
            <p:nvPr/>
          </p:nvPicPr>
          <p:blipFill>
            <a:blip r:embed="rId4"/>
            <a:stretch>
              <a:fillRect/>
            </a:stretch>
          </p:blipFill>
          <p:spPr>
            <a:xfrm>
              <a:off x="838200" y="5013415"/>
              <a:ext cx="7444441" cy="530853"/>
            </a:xfrm>
            <a:prstGeom prst="rect">
              <a:avLst/>
            </a:prstGeom>
          </p:spPr>
        </p:pic>
      </p:grpSp>
    </p:spTree>
    <p:extLst>
      <p:ext uri="{BB962C8B-B14F-4D97-AF65-F5344CB8AC3E}">
        <p14:creationId xmlns:p14="http://schemas.microsoft.com/office/powerpoint/2010/main" val="2360991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2293BC-3B1E-4B48-BF68-FB9BDB7CE735}"/>
              </a:ext>
            </a:extLst>
          </p:cNvPr>
          <p:cNvSpPr>
            <a:spLocks noGrp="1"/>
          </p:cNvSpPr>
          <p:nvPr>
            <p:ph type="title"/>
          </p:nvPr>
        </p:nvSpPr>
        <p:spPr/>
        <p:txBody>
          <a:bodyPr/>
          <a:lstStyle/>
          <a:p>
            <a:r>
              <a:rPr lang="en-US" altLang="zh-TW" dirty="0"/>
              <a:t>Introduction to </a:t>
            </a:r>
            <a:r>
              <a:rPr lang="en-US" altLang="zh-TW" dirty="0">
                <a:solidFill>
                  <a:srgbClr val="0070C0"/>
                </a:solidFill>
              </a:rPr>
              <a:t>Balancer</a:t>
            </a:r>
            <a:endParaRPr lang="zh-TW" altLang="en-US" dirty="0">
              <a:solidFill>
                <a:srgbClr val="0070C0"/>
              </a:solidFill>
            </a:endParaRPr>
          </a:p>
        </p:txBody>
      </p:sp>
      <p:sp>
        <p:nvSpPr>
          <p:cNvPr id="3" name="內容版面配置區 2">
            <a:extLst>
              <a:ext uri="{FF2B5EF4-FFF2-40B4-BE49-F238E27FC236}">
                <a16:creationId xmlns:a16="http://schemas.microsoft.com/office/drawing/2014/main" id="{B691D847-48A8-49DB-AF52-8B07D531BB4C}"/>
              </a:ext>
            </a:extLst>
          </p:cNvPr>
          <p:cNvSpPr>
            <a:spLocks noGrp="1"/>
          </p:cNvSpPr>
          <p:nvPr>
            <p:ph idx="1"/>
          </p:nvPr>
        </p:nvSpPr>
        <p:spPr/>
        <p:txBody>
          <a:bodyPr/>
          <a:lstStyle/>
          <a:p>
            <a:pPr>
              <a:lnSpc>
                <a:spcPct val="95000"/>
              </a:lnSpc>
              <a:spcBef>
                <a:spcPts val="0"/>
              </a:spcBef>
            </a:pPr>
            <a:r>
              <a:rPr lang="en-US" altLang="zh-TW" dirty="0"/>
              <a:t>Balancer extends 2-token pools of Uniswap V2 to </a:t>
            </a:r>
            <a:r>
              <a:rPr lang="en-US" altLang="zh-TW" dirty="0">
                <a:solidFill>
                  <a:srgbClr val="0000FF"/>
                </a:solidFill>
              </a:rPr>
              <a:t>multi-token pools</a:t>
            </a:r>
            <a:r>
              <a:rPr lang="en-US" altLang="zh-TW" dirty="0"/>
              <a:t>. The value of each type of asset in a Balancer pool holds an invariant weight that adds up to 1. This is equivalent to the power product of the reserve number of each asset is a constant.</a:t>
            </a:r>
            <a:endParaRPr lang="zh-TW" altLang="en-US" dirty="0"/>
          </a:p>
        </p:txBody>
      </p:sp>
      <p:sp>
        <p:nvSpPr>
          <p:cNvPr id="4" name="投影片編號版面配置區 3">
            <a:extLst>
              <a:ext uri="{FF2B5EF4-FFF2-40B4-BE49-F238E27FC236}">
                <a16:creationId xmlns:a16="http://schemas.microsoft.com/office/drawing/2014/main" id="{53A9AABF-3AB7-4358-809F-AE64825C0C89}"/>
              </a:ext>
            </a:extLst>
          </p:cNvPr>
          <p:cNvSpPr>
            <a:spLocks noGrp="1"/>
          </p:cNvSpPr>
          <p:nvPr>
            <p:ph type="sldNum" sz="quarter" idx="12"/>
          </p:nvPr>
        </p:nvSpPr>
        <p:spPr/>
        <p:txBody>
          <a:bodyPr/>
          <a:lstStyle/>
          <a:p>
            <a:fld id="{8C04AE96-B1B9-4ED2-B3ED-30B2680CEC7B}" type="slidenum">
              <a:rPr lang="zh-TW" altLang="en-US" smtClean="0"/>
              <a:pPr/>
              <a:t>23</a:t>
            </a:fld>
            <a:endParaRPr lang="zh-TW" altLang="en-US"/>
          </a:p>
        </p:txBody>
      </p:sp>
      <p:sp>
        <p:nvSpPr>
          <p:cNvPr id="5" name="矩形 4">
            <a:extLst>
              <a:ext uri="{FF2B5EF4-FFF2-40B4-BE49-F238E27FC236}">
                <a16:creationId xmlns:a16="http://schemas.microsoft.com/office/drawing/2014/main" id="{1538A0BA-812F-426E-9BB1-ACFC561CA096}"/>
              </a:ext>
            </a:extLst>
          </p:cNvPr>
          <p:cNvSpPr/>
          <p:nvPr/>
        </p:nvSpPr>
        <p:spPr>
          <a:xfrm>
            <a:off x="7845793" y="5083638"/>
            <a:ext cx="3216844" cy="1200329"/>
          </a:xfrm>
          <a:prstGeom prst="rect">
            <a:avLst/>
          </a:prstGeom>
        </p:spPr>
        <p:txBody>
          <a:bodyPr wrap="square">
            <a:spAutoFit/>
          </a:bodyPr>
          <a:lstStyle/>
          <a:p>
            <a:r>
              <a:rPr lang="zh-TW" altLang="en-US" dirty="0">
                <a:hlinkClick r:id="rId2"/>
              </a:rPr>
              <a:t>https://medium.com/anchordao-lab/automated-market-maker-amm-algorithms-and-its-future-f2d5e6cc624a#a407</a:t>
            </a:r>
            <a:endParaRPr lang="zh-TW" altLang="en-US" dirty="0"/>
          </a:p>
        </p:txBody>
      </p:sp>
      <p:pic>
        <p:nvPicPr>
          <p:cNvPr id="6" name="圖片 5">
            <a:extLst>
              <a:ext uri="{FF2B5EF4-FFF2-40B4-BE49-F238E27FC236}">
                <a16:creationId xmlns:a16="http://schemas.microsoft.com/office/drawing/2014/main" id="{9A015E60-2636-4097-BC07-BA39F6987C29}"/>
              </a:ext>
            </a:extLst>
          </p:cNvPr>
          <p:cNvPicPr>
            <a:picLocks noChangeAspect="1"/>
          </p:cNvPicPr>
          <p:nvPr/>
        </p:nvPicPr>
        <p:blipFill>
          <a:blip r:embed="rId3"/>
          <a:stretch>
            <a:fillRect/>
          </a:stretch>
        </p:blipFill>
        <p:spPr>
          <a:xfrm>
            <a:off x="1172277" y="3418756"/>
            <a:ext cx="6673516" cy="2865211"/>
          </a:xfrm>
          <a:prstGeom prst="rect">
            <a:avLst/>
          </a:prstGeom>
        </p:spPr>
      </p:pic>
      <p:pic>
        <p:nvPicPr>
          <p:cNvPr id="7" name="圖片 6">
            <a:extLst>
              <a:ext uri="{FF2B5EF4-FFF2-40B4-BE49-F238E27FC236}">
                <a16:creationId xmlns:a16="http://schemas.microsoft.com/office/drawing/2014/main" id="{C4D653FD-7B7A-4E32-833F-0DF0CBF1AC81}"/>
              </a:ext>
            </a:extLst>
          </p:cNvPr>
          <p:cNvPicPr>
            <a:picLocks noChangeAspect="1"/>
          </p:cNvPicPr>
          <p:nvPr/>
        </p:nvPicPr>
        <p:blipFill rotWithShape="1">
          <a:blip r:embed="rId4">
            <a:extLst>
              <a:ext uri="{28A0092B-C50C-407E-A947-70E740481C1C}">
                <a14:useLocalDpi xmlns:a14="http://schemas.microsoft.com/office/drawing/2010/main" val="0"/>
              </a:ext>
            </a:extLst>
          </a:blip>
          <a:srcRect l="8069" t="12189" r="8061" b="15558"/>
          <a:stretch/>
        </p:blipFill>
        <p:spPr>
          <a:xfrm>
            <a:off x="6699639" y="447430"/>
            <a:ext cx="1146154" cy="987400"/>
          </a:xfrm>
          <a:prstGeom prst="rect">
            <a:avLst/>
          </a:prstGeom>
        </p:spPr>
      </p:pic>
    </p:spTree>
    <p:extLst>
      <p:ext uri="{BB962C8B-B14F-4D97-AF65-F5344CB8AC3E}">
        <p14:creationId xmlns:p14="http://schemas.microsoft.com/office/powerpoint/2010/main" val="782858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52C8D-F54A-478B-976F-23DCDDFDD16E}"/>
              </a:ext>
            </a:extLst>
          </p:cNvPr>
          <p:cNvSpPr>
            <a:spLocks noGrp="1"/>
          </p:cNvSpPr>
          <p:nvPr>
            <p:ph type="title"/>
          </p:nvPr>
        </p:nvSpPr>
        <p:spPr/>
        <p:txBody>
          <a:bodyPr/>
          <a:lstStyle/>
          <a:p>
            <a:r>
              <a:rPr lang="en-US" altLang="zh-TW" dirty="0"/>
              <a:t>Introduction to Decentralized Exchange (2/2)</a:t>
            </a:r>
            <a:endParaRPr lang="zh-TW" altLang="en-US" dirty="0"/>
          </a:p>
        </p:txBody>
      </p:sp>
      <p:sp>
        <p:nvSpPr>
          <p:cNvPr id="3" name="內容版面配置區 2">
            <a:extLst>
              <a:ext uri="{FF2B5EF4-FFF2-40B4-BE49-F238E27FC236}">
                <a16:creationId xmlns:a16="http://schemas.microsoft.com/office/drawing/2014/main" id="{EA0B8CDE-ED51-44D7-8463-278BE372895A}"/>
              </a:ext>
            </a:extLst>
          </p:cNvPr>
          <p:cNvSpPr>
            <a:spLocks noGrp="1"/>
          </p:cNvSpPr>
          <p:nvPr>
            <p:ph idx="1"/>
          </p:nvPr>
        </p:nvSpPr>
        <p:spPr>
          <a:xfrm>
            <a:off x="838200" y="1488332"/>
            <a:ext cx="10515600" cy="4868018"/>
          </a:xfrm>
        </p:spPr>
        <p:txBody>
          <a:bodyPr>
            <a:normAutofit/>
          </a:bodyPr>
          <a:lstStyle/>
          <a:p>
            <a:pPr algn="just">
              <a:lnSpc>
                <a:spcPct val="95000"/>
              </a:lnSpc>
              <a:spcBef>
                <a:spcPts val="600"/>
              </a:spcBef>
            </a:pPr>
            <a:r>
              <a:rPr lang="en-US" altLang="zh-TW" dirty="0"/>
              <a:t>Decentralized Exchange (DEX) with traditional order book</a:t>
            </a:r>
            <a:endParaRPr lang="en-US" altLang="zh-TW" dirty="0">
              <a:hlinkClick r:id="rId2"/>
            </a:endParaRPr>
          </a:p>
          <a:p>
            <a:pPr lvl="1" algn="just">
              <a:lnSpc>
                <a:spcPct val="95000"/>
              </a:lnSpc>
              <a:spcBef>
                <a:spcPts val="600"/>
              </a:spcBef>
            </a:pPr>
            <a:r>
              <a:rPr lang="en-US" altLang="zh-TW" dirty="0">
                <a:hlinkClick r:id="rId2"/>
              </a:rPr>
              <a:t>IDEX</a:t>
            </a:r>
            <a:r>
              <a:rPr lang="en-US" altLang="zh-TW" dirty="0"/>
              <a:t> is one of the well-known representatives of </a:t>
            </a:r>
            <a:r>
              <a:rPr lang="en-US" altLang="zh-TW" dirty="0">
                <a:solidFill>
                  <a:srgbClr val="0070C0"/>
                </a:solidFill>
              </a:rPr>
              <a:t>decentralized exchanges with traditional order book </a:t>
            </a:r>
            <a:r>
              <a:rPr lang="en-US" altLang="zh-TW" dirty="0"/>
              <a:t>module. Yet, IDEX should be called partially decentralized, because it uses a </a:t>
            </a:r>
            <a:r>
              <a:rPr lang="en-US" altLang="zh-TW" dirty="0">
                <a:solidFill>
                  <a:srgbClr val="0070C0"/>
                </a:solidFill>
              </a:rPr>
              <a:t>centralized order book </a:t>
            </a:r>
            <a:r>
              <a:rPr lang="en-US" altLang="zh-TW" dirty="0"/>
              <a:t>which then sends the information to the smart contract on the blockchain.</a:t>
            </a:r>
          </a:p>
          <a:p>
            <a:pPr lvl="1" algn="just">
              <a:lnSpc>
                <a:spcPct val="95000"/>
              </a:lnSpc>
              <a:spcBef>
                <a:spcPts val="600"/>
              </a:spcBef>
            </a:pPr>
            <a:r>
              <a:rPr lang="en-US" altLang="zh-TW" dirty="0" err="1">
                <a:solidFill>
                  <a:srgbClr val="0000FF"/>
                </a:solidFill>
              </a:rPr>
              <a:t>dYdX</a:t>
            </a:r>
            <a:r>
              <a:rPr lang="en-US" altLang="zh-TW" dirty="0"/>
              <a:t> is an IDEX mate, but with a </a:t>
            </a:r>
            <a:r>
              <a:rPr lang="en-US" altLang="zh-TW" dirty="0">
                <a:solidFill>
                  <a:srgbClr val="0000FF"/>
                </a:solidFill>
              </a:rPr>
              <a:t>totally</a:t>
            </a:r>
            <a:r>
              <a:rPr lang="en-US" altLang="zh-TW" dirty="0"/>
              <a:t> </a:t>
            </a:r>
            <a:r>
              <a:rPr lang="en-US" altLang="zh-TW" dirty="0">
                <a:solidFill>
                  <a:srgbClr val="0000FF"/>
                </a:solidFill>
              </a:rPr>
              <a:t>decentralized order book </a:t>
            </a:r>
            <a:r>
              <a:rPr lang="en-US" altLang="zh-TW" dirty="0"/>
              <a:t>(will be). </a:t>
            </a:r>
          </a:p>
          <a:p>
            <a:pPr lvl="1" algn="just">
              <a:lnSpc>
                <a:spcPct val="95000"/>
              </a:lnSpc>
              <a:spcBef>
                <a:spcPts val="600"/>
              </a:spcBef>
            </a:pPr>
            <a:r>
              <a:rPr lang="en-US" altLang="zh-TW" dirty="0"/>
              <a:t>Essentially, the work of order book lies in recording the buy/sell offers and then matching traders with the same or similar requests, but in terms of blockchain, this has become the main problem of this system. </a:t>
            </a:r>
            <a:r>
              <a:rPr lang="en-US" altLang="zh-TW" dirty="0">
                <a:solidFill>
                  <a:srgbClr val="0070C0"/>
                </a:solidFill>
              </a:rPr>
              <a:t>These processes make the work costly and make work slow</a:t>
            </a:r>
            <a:r>
              <a:rPr lang="en-US" altLang="zh-TW" dirty="0"/>
              <a:t>.</a:t>
            </a:r>
          </a:p>
          <a:p>
            <a:pPr algn="just">
              <a:lnSpc>
                <a:spcPct val="95000"/>
              </a:lnSpc>
              <a:spcBef>
                <a:spcPts val="1200"/>
              </a:spcBef>
            </a:pPr>
            <a:r>
              <a:rPr lang="en-US" altLang="zh-TW" dirty="0">
                <a:solidFill>
                  <a:srgbClr val="FF0000"/>
                </a:solidFill>
              </a:rPr>
              <a:t>Automated Market Maker </a:t>
            </a:r>
            <a:r>
              <a:rPr lang="en-US" altLang="zh-TW" dirty="0"/>
              <a:t>(</a:t>
            </a:r>
            <a:r>
              <a:rPr lang="en-US" altLang="zh-TW" dirty="0">
                <a:solidFill>
                  <a:srgbClr val="FF0000"/>
                </a:solidFill>
              </a:rPr>
              <a:t>AMM)</a:t>
            </a:r>
            <a:r>
              <a:rPr lang="en-US" altLang="zh-TW" dirty="0"/>
              <a:t> has brought crypto trading to a new level giving the ability to atomic trading or instant feedback loops.</a:t>
            </a:r>
          </a:p>
        </p:txBody>
      </p:sp>
      <p:sp>
        <p:nvSpPr>
          <p:cNvPr id="4" name="投影片編號版面配置區 3">
            <a:extLst>
              <a:ext uri="{FF2B5EF4-FFF2-40B4-BE49-F238E27FC236}">
                <a16:creationId xmlns:a16="http://schemas.microsoft.com/office/drawing/2014/main" id="{6D1972FD-9A82-4B24-A9A4-DB04ED22922B}"/>
              </a:ext>
            </a:extLst>
          </p:cNvPr>
          <p:cNvSpPr>
            <a:spLocks noGrp="1"/>
          </p:cNvSpPr>
          <p:nvPr>
            <p:ph type="sldNum" sz="quarter" idx="12"/>
          </p:nvPr>
        </p:nvSpPr>
        <p:spPr/>
        <p:txBody>
          <a:bodyPr/>
          <a:lstStyle/>
          <a:p>
            <a:fld id="{8C04AE96-B1B9-4ED2-B3ED-30B2680CEC7B}" type="slidenum">
              <a:rPr lang="zh-TW" altLang="en-US" smtClean="0"/>
              <a:pPr/>
              <a:t>3</a:t>
            </a:fld>
            <a:endParaRPr lang="zh-TW" altLang="en-US"/>
          </a:p>
        </p:txBody>
      </p:sp>
    </p:spTree>
    <p:extLst>
      <p:ext uri="{BB962C8B-B14F-4D97-AF65-F5344CB8AC3E}">
        <p14:creationId xmlns:p14="http://schemas.microsoft.com/office/powerpoint/2010/main" val="3762544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7A227C-EFB8-4A59-B042-B970C00FFFB4}"/>
              </a:ext>
            </a:extLst>
          </p:cNvPr>
          <p:cNvSpPr>
            <a:spLocks noGrp="1"/>
          </p:cNvSpPr>
          <p:nvPr>
            <p:ph type="title"/>
          </p:nvPr>
        </p:nvSpPr>
        <p:spPr/>
        <p:txBody>
          <a:bodyPr/>
          <a:lstStyle/>
          <a:p>
            <a:r>
              <a:rPr lang="en-US" altLang="zh-TW" dirty="0"/>
              <a:t>Liquidity Pool vs. AMM</a:t>
            </a:r>
            <a:endParaRPr lang="zh-TW" altLang="en-US" dirty="0"/>
          </a:p>
        </p:txBody>
      </p:sp>
      <p:sp>
        <p:nvSpPr>
          <p:cNvPr id="3" name="內容版面配置區 2">
            <a:extLst>
              <a:ext uri="{FF2B5EF4-FFF2-40B4-BE49-F238E27FC236}">
                <a16:creationId xmlns:a16="http://schemas.microsoft.com/office/drawing/2014/main" id="{F16EF737-A1AC-4357-8B65-477D6C419BAE}"/>
              </a:ext>
            </a:extLst>
          </p:cNvPr>
          <p:cNvSpPr>
            <a:spLocks noGrp="1"/>
          </p:cNvSpPr>
          <p:nvPr>
            <p:ph idx="1"/>
          </p:nvPr>
        </p:nvSpPr>
        <p:spPr/>
        <p:txBody>
          <a:bodyPr/>
          <a:lstStyle/>
          <a:p>
            <a:pPr algn="just">
              <a:lnSpc>
                <a:spcPct val="95000"/>
              </a:lnSpc>
              <a:spcBef>
                <a:spcPts val="1200"/>
              </a:spcBef>
            </a:pPr>
            <a:r>
              <a:rPr lang="en-US" altLang="zh-TW" dirty="0">
                <a:solidFill>
                  <a:srgbClr val="0070C0"/>
                </a:solidFill>
              </a:rPr>
              <a:t>Liquidity pools </a:t>
            </a:r>
            <a:r>
              <a:rPr lang="en-US" altLang="zh-TW" dirty="0"/>
              <a:t>are a concept of </a:t>
            </a:r>
            <a:r>
              <a:rPr lang="en-US" altLang="zh-TW" dirty="0">
                <a:solidFill>
                  <a:srgbClr val="0000FF"/>
                </a:solidFill>
              </a:rPr>
              <a:t>locking tokens into a smart contract </a:t>
            </a:r>
            <a:r>
              <a:rPr lang="en-US" altLang="zh-TW" dirty="0"/>
              <a:t>to provide liquidity for a pair or set of assets.</a:t>
            </a:r>
          </a:p>
          <a:p>
            <a:pPr algn="just">
              <a:lnSpc>
                <a:spcPct val="95000"/>
              </a:lnSpc>
              <a:spcBef>
                <a:spcPts val="1200"/>
              </a:spcBef>
            </a:pPr>
            <a:r>
              <a:rPr lang="en-US" altLang="zh-TW" dirty="0">
                <a:solidFill>
                  <a:srgbClr val="FF0000"/>
                </a:solidFill>
              </a:rPr>
              <a:t>AMM</a:t>
            </a:r>
            <a:r>
              <a:rPr lang="en-US" altLang="zh-TW" dirty="0"/>
              <a:t> </a:t>
            </a:r>
            <a:r>
              <a:rPr lang="en-US" altLang="zh-TW" dirty="0">
                <a:solidFill>
                  <a:srgbClr val="FF0000"/>
                </a:solidFill>
              </a:rPr>
              <a:t>is </a:t>
            </a:r>
            <a:r>
              <a:rPr lang="en-US" altLang="zh-TW" dirty="0">
                <a:solidFill>
                  <a:srgbClr val="FF0000"/>
                </a:solidFill>
                <a:effectLst>
                  <a:outerShdw blurRad="38100" dist="38100" dir="2700000" algn="tl">
                    <a:srgbClr val="000000">
                      <a:alpha val="43137"/>
                    </a:srgbClr>
                  </a:outerShdw>
                </a:effectLst>
              </a:rPr>
              <a:t>the smart contract </a:t>
            </a:r>
            <a:r>
              <a:rPr lang="en-US" altLang="zh-TW" dirty="0">
                <a:solidFill>
                  <a:srgbClr val="FF0000"/>
                </a:solidFill>
              </a:rPr>
              <a:t>that’s created for liquidity pools</a:t>
            </a:r>
            <a:r>
              <a:rPr lang="en-US" altLang="zh-TW" dirty="0"/>
              <a:t>. Inside the AMM smart contract, there is an algorithm or set of </a:t>
            </a:r>
            <a:r>
              <a:rPr lang="en-US" altLang="zh-TW" dirty="0">
                <a:solidFill>
                  <a:srgbClr val="FF0000"/>
                </a:solidFill>
                <a:effectLst>
                  <a:outerShdw blurRad="38100" dist="38100" dir="2700000" algn="tl">
                    <a:srgbClr val="000000">
                      <a:alpha val="43137"/>
                    </a:srgbClr>
                  </a:outerShdw>
                </a:effectLst>
              </a:rPr>
              <a:t>algorithms</a:t>
            </a:r>
            <a:r>
              <a:rPr lang="en-US" altLang="zh-TW" dirty="0">
                <a:solidFill>
                  <a:srgbClr val="FF0000"/>
                </a:solidFill>
              </a:rPr>
              <a:t> used to set the price of the tokens</a:t>
            </a:r>
            <a:r>
              <a:rPr lang="en-US" altLang="zh-TW" dirty="0"/>
              <a:t>.</a:t>
            </a:r>
          </a:p>
        </p:txBody>
      </p:sp>
      <p:sp>
        <p:nvSpPr>
          <p:cNvPr id="4" name="投影片編號版面配置區 3">
            <a:extLst>
              <a:ext uri="{FF2B5EF4-FFF2-40B4-BE49-F238E27FC236}">
                <a16:creationId xmlns:a16="http://schemas.microsoft.com/office/drawing/2014/main" id="{D1516DBD-9E8B-4B42-A4C0-B1A6AA84E7C2}"/>
              </a:ext>
            </a:extLst>
          </p:cNvPr>
          <p:cNvSpPr>
            <a:spLocks noGrp="1"/>
          </p:cNvSpPr>
          <p:nvPr>
            <p:ph type="sldNum" sz="quarter" idx="12"/>
          </p:nvPr>
        </p:nvSpPr>
        <p:spPr/>
        <p:txBody>
          <a:bodyPr/>
          <a:lstStyle/>
          <a:p>
            <a:fld id="{8C04AE96-B1B9-4ED2-B3ED-30B2680CEC7B}" type="slidenum">
              <a:rPr lang="zh-TW" altLang="en-US" smtClean="0"/>
              <a:pPr/>
              <a:t>4</a:t>
            </a:fld>
            <a:endParaRPr lang="zh-TW" altLang="en-US"/>
          </a:p>
        </p:txBody>
      </p:sp>
      <p:pic>
        <p:nvPicPr>
          <p:cNvPr id="7" name="圖片 6">
            <a:extLst>
              <a:ext uri="{FF2B5EF4-FFF2-40B4-BE49-F238E27FC236}">
                <a16:creationId xmlns:a16="http://schemas.microsoft.com/office/drawing/2014/main" id="{6A6F5F67-1B1B-497D-8137-7297642A251C}"/>
              </a:ext>
            </a:extLst>
          </p:cNvPr>
          <p:cNvPicPr>
            <a:picLocks noChangeAspect="1"/>
          </p:cNvPicPr>
          <p:nvPr/>
        </p:nvPicPr>
        <p:blipFill>
          <a:blip r:embed="rId2"/>
          <a:stretch>
            <a:fillRect/>
          </a:stretch>
        </p:blipFill>
        <p:spPr>
          <a:xfrm>
            <a:off x="7437440" y="4081112"/>
            <a:ext cx="3824543" cy="2275238"/>
          </a:xfrm>
          <a:prstGeom prst="rect">
            <a:avLst/>
          </a:prstGeom>
        </p:spPr>
      </p:pic>
      <p:sp>
        <p:nvSpPr>
          <p:cNvPr id="6" name="矩形 5">
            <a:extLst>
              <a:ext uri="{FF2B5EF4-FFF2-40B4-BE49-F238E27FC236}">
                <a16:creationId xmlns:a16="http://schemas.microsoft.com/office/drawing/2014/main" id="{FF0FD29C-42CD-42AD-B12F-F43982989F94}"/>
              </a:ext>
            </a:extLst>
          </p:cNvPr>
          <p:cNvSpPr/>
          <p:nvPr/>
        </p:nvSpPr>
        <p:spPr>
          <a:xfrm>
            <a:off x="4561522" y="5748519"/>
            <a:ext cx="2764851" cy="646331"/>
          </a:xfrm>
          <a:prstGeom prst="rect">
            <a:avLst/>
          </a:prstGeom>
        </p:spPr>
        <p:txBody>
          <a:bodyPr wrap="square">
            <a:spAutoFit/>
          </a:bodyPr>
          <a:lstStyle/>
          <a:p>
            <a:pPr algn="r"/>
            <a:r>
              <a:rPr lang="zh-TW" altLang="en-US" dirty="0">
                <a:hlinkClick r:id="rId3"/>
              </a:rPr>
              <a:t>https://www.youtube.com/watch?v=cizLhxSKrAc</a:t>
            </a:r>
            <a:endParaRPr lang="zh-TW" altLang="en-US" dirty="0"/>
          </a:p>
        </p:txBody>
      </p:sp>
      <p:pic>
        <p:nvPicPr>
          <p:cNvPr id="5" name="圖片 4">
            <a:extLst>
              <a:ext uri="{FF2B5EF4-FFF2-40B4-BE49-F238E27FC236}">
                <a16:creationId xmlns:a16="http://schemas.microsoft.com/office/drawing/2014/main" id="{0A713231-15E1-4FD3-B3F4-1343CDB25A49}"/>
              </a:ext>
            </a:extLst>
          </p:cNvPr>
          <p:cNvPicPr>
            <a:picLocks noChangeAspect="1"/>
          </p:cNvPicPr>
          <p:nvPr/>
        </p:nvPicPr>
        <p:blipFill>
          <a:blip r:embed="rId4"/>
          <a:stretch>
            <a:fillRect/>
          </a:stretch>
        </p:blipFill>
        <p:spPr>
          <a:xfrm>
            <a:off x="1160190" y="3920391"/>
            <a:ext cx="5768565" cy="1648741"/>
          </a:xfrm>
          <a:prstGeom prst="rect">
            <a:avLst/>
          </a:prstGeom>
        </p:spPr>
      </p:pic>
    </p:spTree>
    <p:extLst>
      <p:ext uri="{BB962C8B-B14F-4D97-AF65-F5344CB8AC3E}">
        <p14:creationId xmlns:p14="http://schemas.microsoft.com/office/powerpoint/2010/main" val="222554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52C8D-F54A-478B-976F-23DCDDFDD16E}"/>
              </a:ext>
            </a:extLst>
          </p:cNvPr>
          <p:cNvSpPr>
            <a:spLocks noGrp="1"/>
          </p:cNvSpPr>
          <p:nvPr>
            <p:ph type="title"/>
          </p:nvPr>
        </p:nvSpPr>
        <p:spPr/>
        <p:txBody>
          <a:bodyPr/>
          <a:lstStyle/>
          <a:p>
            <a:r>
              <a:rPr lang="en-US" altLang="zh-TW" dirty="0">
                <a:solidFill>
                  <a:srgbClr val="0070C0"/>
                </a:solidFill>
              </a:rPr>
              <a:t>Automated Market Maker </a:t>
            </a:r>
            <a:r>
              <a:rPr lang="en-US" altLang="zh-TW" dirty="0"/>
              <a:t>(</a:t>
            </a:r>
            <a:r>
              <a:rPr lang="en-US" altLang="zh-TW" dirty="0">
                <a:solidFill>
                  <a:srgbClr val="0070C0"/>
                </a:solidFill>
              </a:rPr>
              <a:t>AMM</a:t>
            </a:r>
            <a:r>
              <a:rPr lang="en-US" altLang="zh-TW" dirty="0"/>
              <a:t>)</a:t>
            </a:r>
            <a:r>
              <a:rPr lang="zh-TW" altLang="en-US" dirty="0"/>
              <a:t> </a:t>
            </a:r>
            <a:r>
              <a:rPr lang="en-US" altLang="zh-TW" dirty="0"/>
              <a:t>(1/3)</a:t>
            </a:r>
            <a:endParaRPr lang="zh-TW" altLang="en-US" dirty="0"/>
          </a:p>
        </p:txBody>
      </p:sp>
      <p:sp>
        <p:nvSpPr>
          <p:cNvPr id="3" name="內容版面配置區 2">
            <a:extLst>
              <a:ext uri="{FF2B5EF4-FFF2-40B4-BE49-F238E27FC236}">
                <a16:creationId xmlns:a16="http://schemas.microsoft.com/office/drawing/2014/main" id="{EA0B8CDE-ED51-44D7-8463-278BE372895A}"/>
              </a:ext>
            </a:extLst>
          </p:cNvPr>
          <p:cNvSpPr>
            <a:spLocks noGrp="1"/>
          </p:cNvSpPr>
          <p:nvPr>
            <p:ph idx="1"/>
          </p:nvPr>
        </p:nvSpPr>
        <p:spPr>
          <a:xfrm>
            <a:off x="838200" y="1488332"/>
            <a:ext cx="10515600" cy="4868018"/>
          </a:xfrm>
        </p:spPr>
        <p:txBody>
          <a:bodyPr>
            <a:normAutofit/>
          </a:bodyPr>
          <a:lstStyle/>
          <a:p>
            <a:pPr algn="just">
              <a:lnSpc>
                <a:spcPct val="95000"/>
              </a:lnSpc>
              <a:spcBef>
                <a:spcPts val="600"/>
              </a:spcBef>
            </a:pPr>
            <a:r>
              <a:rPr lang="en-US" altLang="zh-TW" sz="2400" dirty="0">
                <a:hlinkClick r:id="rId2"/>
              </a:rPr>
              <a:t>https://blaize.tech/article-type/amm-types-differentiations/amp/</a:t>
            </a:r>
            <a:endParaRPr lang="en-US" altLang="zh-TW" sz="2400" dirty="0"/>
          </a:p>
          <a:p>
            <a:pPr algn="just">
              <a:lnSpc>
                <a:spcPct val="95000"/>
              </a:lnSpc>
              <a:spcBef>
                <a:spcPts val="1200"/>
              </a:spcBef>
            </a:pPr>
            <a:r>
              <a:rPr lang="en-US" altLang="zh-TW" dirty="0"/>
              <a:t>AMMs are automated actors which are built to control and establish price within a certain </a:t>
            </a:r>
            <a:r>
              <a:rPr lang="en-US" altLang="zh-TW" dirty="0">
                <a:solidFill>
                  <a:srgbClr val="0000FF"/>
                </a:solidFill>
              </a:rPr>
              <a:t>algorithm</a:t>
            </a:r>
            <a:r>
              <a:rPr lang="en-US" altLang="zh-TW" dirty="0"/>
              <a:t>. </a:t>
            </a:r>
          </a:p>
          <a:p>
            <a:pPr algn="just">
              <a:lnSpc>
                <a:spcPct val="95000"/>
              </a:lnSpc>
              <a:spcBef>
                <a:spcPts val="1200"/>
              </a:spcBef>
            </a:pPr>
            <a:r>
              <a:rPr lang="en-US" altLang="zh-TW" dirty="0"/>
              <a:t>AMMs are driven by </a:t>
            </a:r>
            <a:r>
              <a:rPr lang="en-US" altLang="zh-TW" dirty="0">
                <a:solidFill>
                  <a:srgbClr val="0000FF"/>
                </a:solidFill>
              </a:rPr>
              <a:t>smart contracts </a:t>
            </a:r>
            <a:r>
              <a:rPr lang="en-US" altLang="zh-TW" dirty="0"/>
              <a:t>and therefore enable to fulfill fast and secured exchanges without traditional order book usage.</a:t>
            </a:r>
          </a:p>
          <a:p>
            <a:pPr algn="just">
              <a:lnSpc>
                <a:spcPct val="95000"/>
              </a:lnSpc>
              <a:spcBef>
                <a:spcPts val="1200"/>
              </a:spcBef>
            </a:pPr>
            <a:r>
              <a:rPr lang="en-US" altLang="zh-TW" dirty="0"/>
              <a:t>As a financial instrument, the AMM has been known before, but the creation of a </a:t>
            </a:r>
            <a:r>
              <a:rPr lang="en-US" altLang="zh-TW" dirty="0">
                <a:solidFill>
                  <a:srgbClr val="FF0000"/>
                </a:solidFill>
              </a:rPr>
              <a:t>Constant Function model </a:t>
            </a:r>
            <a:r>
              <a:rPr lang="en-US" altLang="zh-TW" dirty="0"/>
              <a:t>allowed for its application to digital assets.</a:t>
            </a:r>
          </a:p>
          <a:p>
            <a:pPr lvl="1" algn="just">
              <a:lnSpc>
                <a:spcPct val="95000"/>
              </a:lnSpc>
              <a:spcBef>
                <a:spcPts val="600"/>
              </a:spcBef>
            </a:pPr>
            <a:r>
              <a:rPr lang="en-US" altLang="zh-TW" dirty="0"/>
              <a:t>In terms of </a:t>
            </a:r>
            <a:r>
              <a:rPr lang="en-US" altLang="zh-TW" dirty="0">
                <a:solidFill>
                  <a:srgbClr val="FF0000"/>
                </a:solidFill>
              </a:rPr>
              <a:t>Constant Function Market Maker </a:t>
            </a:r>
            <a:r>
              <a:rPr lang="en-US" altLang="zh-TW" dirty="0"/>
              <a:t>(</a:t>
            </a:r>
            <a:r>
              <a:rPr lang="en-US" altLang="zh-TW" dirty="0">
                <a:solidFill>
                  <a:srgbClr val="FF0000"/>
                </a:solidFill>
              </a:rPr>
              <a:t>CFMM</a:t>
            </a:r>
            <a:r>
              <a:rPr lang="en-US" altLang="zh-TW" dirty="0"/>
              <a:t>) a constant function refers to the meaning, that no matter what happens to equation variables, the product of those stays constant or simply the same. </a:t>
            </a:r>
          </a:p>
        </p:txBody>
      </p:sp>
      <p:sp>
        <p:nvSpPr>
          <p:cNvPr id="4" name="投影片編號版面配置區 3">
            <a:extLst>
              <a:ext uri="{FF2B5EF4-FFF2-40B4-BE49-F238E27FC236}">
                <a16:creationId xmlns:a16="http://schemas.microsoft.com/office/drawing/2014/main" id="{6D1972FD-9A82-4B24-A9A4-DB04ED22922B}"/>
              </a:ext>
            </a:extLst>
          </p:cNvPr>
          <p:cNvSpPr>
            <a:spLocks noGrp="1"/>
          </p:cNvSpPr>
          <p:nvPr>
            <p:ph type="sldNum" sz="quarter" idx="12"/>
          </p:nvPr>
        </p:nvSpPr>
        <p:spPr/>
        <p:txBody>
          <a:bodyPr/>
          <a:lstStyle/>
          <a:p>
            <a:fld id="{8C04AE96-B1B9-4ED2-B3ED-30B2680CEC7B}" type="slidenum">
              <a:rPr lang="zh-TW" altLang="en-US" smtClean="0"/>
              <a:pPr/>
              <a:t>5</a:t>
            </a:fld>
            <a:endParaRPr lang="zh-TW" altLang="en-US"/>
          </a:p>
        </p:txBody>
      </p:sp>
    </p:spTree>
    <p:extLst>
      <p:ext uri="{BB962C8B-B14F-4D97-AF65-F5344CB8AC3E}">
        <p14:creationId xmlns:p14="http://schemas.microsoft.com/office/powerpoint/2010/main" val="3467793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52C8D-F54A-478B-976F-23DCDDFDD16E}"/>
              </a:ext>
            </a:extLst>
          </p:cNvPr>
          <p:cNvSpPr>
            <a:spLocks noGrp="1"/>
          </p:cNvSpPr>
          <p:nvPr>
            <p:ph type="title"/>
          </p:nvPr>
        </p:nvSpPr>
        <p:spPr/>
        <p:txBody>
          <a:bodyPr/>
          <a:lstStyle/>
          <a:p>
            <a:r>
              <a:rPr lang="en-US" altLang="zh-TW" dirty="0"/>
              <a:t>Automated Market Maker (AMM)</a:t>
            </a:r>
            <a:r>
              <a:rPr lang="zh-TW" altLang="en-US" dirty="0"/>
              <a:t> </a:t>
            </a:r>
            <a:r>
              <a:rPr lang="en-US" altLang="zh-TW" dirty="0"/>
              <a:t>(2/3)</a:t>
            </a:r>
            <a:endParaRPr lang="zh-TW" altLang="en-US" dirty="0"/>
          </a:p>
        </p:txBody>
      </p:sp>
      <p:sp>
        <p:nvSpPr>
          <p:cNvPr id="3" name="內容版面配置區 2">
            <a:extLst>
              <a:ext uri="{FF2B5EF4-FFF2-40B4-BE49-F238E27FC236}">
                <a16:creationId xmlns:a16="http://schemas.microsoft.com/office/drawing/2014/main" id="{EA0B8CDE-ED51-44D7-8463-278BE372895A}"/>
              </a:ext>
            </a:extLst>
          </p:cNvPr>
          <p:cNvSpPr>
            <a:spLocks noGrp="1"/>
          </p:cNvSpPr>
          <p:nvPr>
            <p:ph idx="1"/>
          </p:nvPr>
        </p:nvSpPr>
        <p:spPr>
          <a:xfrm>
            <a:off x="838200" y="1488332"/>
            <a:ext cx="10515600" cy="4868018"/>
          </a:xfrm>
        </p:spPr>
        <p:txBody>
          <a:bodyPr>
            <a:normAutofit/>
          </a:bodyPr>
          <a:lstStyle/>
          <a:p>
            <a:pPr algn="just">
              <a:lnSpc>
                <a:spcPct val="95000"/>
              </a:lnSpc>
              <a:spcBef>
                <a:spcPts val="600"/>
              </a:spcBef>
            </a:pPr>
            <a:r>
              <a:rPr lang="en-US" altLang="zh-TW" dirty="0"/>
              <a:t>Three types of CFMM applied successfully in the DEX environment</a:t>
            </a:r>
          </a:p>
          <a:p>
            <a:pPr lvl="1" algn="just">
              <a:lnSpc>
                <a:spcPct val="100000"/>
              </a:lnSpc>
              <a:spcBef>
                <a:spcPts val="1200"/>
              </a:spcBef>
            </a:pPr>
            <a:r>
              <a:rPr lang="en-US" altLang="zh-TW" sz="2800" dirty="0"/>
              <a:t>Classic </a:t>
            </a:r>
            <a:r>
              <a:rPr lang="en-US" altLang="zh-TW" sz="2800" dirty="0">
                <a:solidFill>
                  <a:srgbClr val="0000FF"/>
                </a:solidFill>
              </a:rPr>
              <a:t>Uniswap</a:t>
            </a:r>
            <a:r>
              <a:rPr lang="en-US" altLang="zh-TW" sz="2800" dirty="0"/>
              <a:t> – </a:t>
            </a:r>
            <a:r>
              <a:rPr lang="en-US" altLang="zh-TW" sz="2800" dirty="0">
                <a:solidFill>
                  <a:srgbClr val="FF0000"/>
                </a:solidFill>
              </a:rPr>
              <a:t>Constant Product Market Maker </a:t>
            </a:r>
            <a:r>
              <a:rPr lang="en-US" altLang="zh-TW" sz="2800" dirty="0"/>
              <a:t>(</a:t>
            </a:r>
            <a:r>
              <a:rPr lang="en-US" altLang="zh-TW" sz="2800" dirty="0">
                <a:solidFill>
                  <a:srgbClr val="FF0000"/>
                </a:solidFill>
              </a:rPr>
              <a:t>CPMM</a:t>
            </a:r>
            <a:r>
              <a:rPr lang="en-US" altLang="zh-TW" sz="2800" dirty="0"/>
              <a:t>)</a:t>
            </a:r>
          </a:p>
          <a:p>
            <a:pPr lvl="2" algn="just">
              <a:lnSpc>
                <a:spcPct val="95000"/>
              </a:lnSpc>
              <a:spcBef>
                <a:spcPts val="1200"/>
              </a:spcBef>
            </a:pPr>
            <a:r>
              <a:rPr lang="en-US" altLang="zh-TW" sz="2400" dirty="0"/>
              <a:t>CPMM is represented by a classic function: </a:t>
            </a:r>
            <a:r>
              <a:rPr lang="en-US" altLang="zh-TW" sz="2400" dirty="0">
                <a:solidFill>
                  <a:srgbClr val="FF0000"/>
                </a:solidFill>
              </a:rPr>
              <a:t>x*y = c</a:t>
            </a:r>
            <a:r>
              <a:rPr lang="en-US" altLang="zh-TW" sz="2400" dirty="0"/>
              <a:t>, where x and y are reserves of a certain (chosen) asset in the pool, and c is an unchangeable constant. </a:t>
            </a:r>
          </a:p>
          <a:p>
            <a:pPr lvl="2" algn="just">
              <a:lnSpc>
                <a:spcPct val="95000"/>
              </a:lnSpc>
              <a:spcBef>
                <a:spcPts val="1200"/>
              </a:spcBef>
            </a:pPr>
            <a:r>
              <a:rPr lang="en-US" altLang="zh-TW" sz="2400" dirty="0"/>
              <a:t>The function establishes the price of a chosen token, meaning if the supply of token x increases, the supply of token y decreases in order to maintain the constant value c. Classic versions of Uniswap (V1) and Bancor (V1) have successfully implemented this model.</a:t>
            </a:r>
          </a:p>
          <a:p>
            <a:pPr lvl="2" algn="just">
              <a:lnSpc>
                <a:spcPct val="95000"/>
              </a:lnSpc>
              <a:spcBef>
                <a:spcPts val="1200"/>
              </a:spcBef>
            </a:pPr>
            <a:r>
              <a:rPr lang="en-US" altLang="zh-TW" sz="2400" dirty="0"/>
              <a:t>Problems of CPMM: (1) </a:t>
            </a:r>
            <a:r>
              <a:rPr lang="en-US" altLang="zh-TW" sz="2400" dirty="0">
                <a:solidFill>
                  <a:srgbClr val="0070C0"/>
                </a:solidFill>
              </a:rPr>
              <a:t>Huge volatility </a:t>
            </a:r>
            <a:r>
              <a:rPr lang="en-US" altLang="zh-TW" sz="2400" dirty="0"/>
              <a:t>and its direct dependence from arbitrageurs intervention. (2) Possibility of </a:t>
            </a:r>
            <a:r>
              <a:rPr lang="en-US" altLang="zh-TW" sz="2400" dirty="0">
                <a:solidFill>
                  <a:srgbClr val="0070C0"/>
                </a:solidFill>
              </a:rPr>
              <a:t>impermanent loss</a:t>
            </a:r>
            <a:r>
              <a:rPr lang="en-US" altLang="zh-TW" sz="2400" dirty="0"/>
              <a:t>.</a:t>
            </a:r>
          </a:p>
        </p:txBody>
      </p:sp>
      <p:sp>
        <p:nvSpPr>
          <p:cNvPr id="4" name="投影片編號版面配置區 3">
            <a:extLst>
              <a:ext uri="{FF2B5EF4-FFF2-40B4-BE49-F238E27FC236}">
                <a16:creationId xmlns:a16="http://schemas.microsoft.com/office/drawing/2014/main" id="{6D1972FD-9A82-4B24-A9A4-DB04ED22922B}"/>
              </a:ext>
            </a:extLst>
          </p:cNvPr>
          <p:cNvSpPr>
            <a:spLocks noGrp="1"/>
          </p:cNvSpPr>
          <p:nvPr>
            <p:ph type="sldNum" sz="quarter" idx="12"/>
          </p:nvPr>
        </p:nvSpPr>
        <p:spPr/>
        <p:txBody>
          <a:bodyPr/>
          <a:lstStyle/>
          <a:p>
            <a:fld id="{8C04AE96-B1B9-4ED2-B3ED-30B2680CEC7B}" type="slidenum">
              <a:rPr lang="zh-TW" altLang="en-US" smtClean="0"/>
              <a:pPr/>
              <a:t>6</a:t>
            </a:fld>
            <a:endParaRPr lang="zh-TW" altLang="en-US"/>
          </a:p>
        </p:txBody>
      </p:sp>
    </p:spTree>
    <p:extLst>
      <p:ext uri="{BB962C8B-B14F-4D97-AF65-F5344CB8AC3E}">
        <p14:creationId xmlns:p14="http://schemas.microsoft.com/office/powerpoint/2010/main" val="1915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7A227C-EFB8-4A59-B042-B970C00FFFB4}"/>
              </a:ext>
            </a:extLst>
          </p:cNvPr>
          <p:cNvSpPr>
            <a:spLocks noGrp="1"/>
          </p:cNvSpPr>
          <p:nvPr>
            <p:ph type="title"/>
          </p:nvPr>
        </p:nvSpPr>
        <p:spPr>
          <a:xfrm>
            <a:off x="838200" y="365125"/>
            <a:ext cx="10515600" cy="1016203"/>
          </a:xfrm>
        </p:spPr>
        <p:txBody>
          <a:bodyPr/>
          <a:lstStyle/>
          <a:p>
            <a:r>
              <a:rPr lang="en-US" altLang="zh-TW" dirty="0"/>
              <a:t>Constant Product Market Maker</a:t>
            </a:r>
            <a:endParaRPr lang="zh-TW" altLang="en-US" dirty="0"/>
          </a:p>
        </p:txBody>
      </p:sp>
      <p:pic>
        <p:nvPicPr>
          <p:cNvPr id="7" name="內容版面配置區 6">
            <a:extLst>
              <a:ext uri="{FF2B5EF4-FFF2-40B4-BE49-F238E27FC236}">
                <a16:creationId xmlns:a16="http://schemas.microsoft.com/office/drawing/2014/main" id="{C54B04E8-7BCB-4A3B-B333-E3A852CCA0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37" t="6650" r="10627" b="6956"/>
          <a:stretch/>
        </p:blipFill>
        <p:spPr>
          <a:xfrm>
            <a:off x="1040141" y="2386472"/>
            <a:ext cx="5948413" cy="3110124"/>
          </a:xfrm>
        </p:spPr>
      </p:pic>
      <p:sp>
        <p:nvSpPr>
          <p:cNvPr id="4" name="投影片編號版面配置區 3">
            <a:extLst>
              <a:ext uri="{FF2B5EF4-FFF2-40B4-BE49-F238E27FC236}">
                <a16:creationId xmlns:a16="http://schemas.microsoft.com/office/drawing/2014/main" id="{D1516DBD-9E8B-4B42-A4C0-B1A6AA84E7C2}"/>
              </a:ext>
            </a:extLst>
          </p:cNvPr>
          <p:cNvSpPr>
            <a:spLocks noGrp="1"/>
          </p:cNvSpPr>
          <p:nvPr>
            <p:ph type="sldNum" sz="quarter" idx="12"/>
          </p:nvPr>
        </p:nvSpPr>
        <p:spPr/>
        <p:txBody>
          <a:bodyPr/>
          <a:lstStyle/>
          <a:p>
            <a:fld id="{8C04AE96-B1B9-4ED2-B3ED-30B2680CEC7B}" type="slidenum">
              <a:rPr lang="zh-TW" altLang="en-US" smtClean="0"/>
              <a:pPr/>
              <a:t>7</a:t>
            </a:fld>
            <a:endParaRPr lang="zh-TW" altLang="en-US"/>
          </a:p>
        </p:txBody>
      </p:sp>
      <p:pic>
        <p:nvPicPr>
          <p:cNvPr id="6" name="圖片 5">
            <a:extLst>
              <a:ext uri="{FF2B5EF4-FFF2-40B4-BE49-F238E27FC236}">
                <a16:creationId xmlns:a16="http://schemas.microsoft.com/office/drawing/2014/main" id="{0E930092-FC68-41F7-A2F0-5102DE15A119}"/>
              </a:ext>
            </a:extLst>
          </p:cNvPr>
          <p:cNvPicPr>
            <a:picLocks noChangeAspect="1"/>
          </p:cNvPicPr>
          <p:nvPr/>
        </p:nvPicPr>
        <p:blipFill>
          <a:blip r:embed="rId3"/>
          <a:stretch>
            <a:fillRect/>
          </a:stretch>
        </p:blipFill>
        <p:spPr>
          <a:xfrm>
            <a:off x="6988554" y="1638943"/>
            <a:ext cx="4259368" cy="3857653"/>
          </a:xfrm>
          <a:prstGeom prst="rect">
            <a:avLst/>
          </a:prstGeom>
        </p:spPr>
      </p:pic>
      <p:sp>
        <p:nvSpPr>
          <p:cNvPr id="8" name="矩形 7">
            <a:extLst>
              <a:ext uri="{FF2B5EF4-FFF2-40B4-BE49-F238E27FC236}">
                <a16:creationId xmlns:a16="http://schemas.microsoft.com/office/drawing/2014/main" id="{3F96F710-3AF5-4064-8B00-40B8689DFE20}"/>
              </a:ext>
            </a:extLst>
          </p:cNvPr>
          <p:cNvSpPr/>
          <p:nvPr/>
        </p:nvSpPr>
        <p:spPr>
          <a:xfrm>
            <a:off x="1278861" y="5813238"/>
            <a:ext cx="9634277" cy="430887"/>
          </a:xfrm>
          <a:prstGeom prst="rect">
            <a:avLst/>
          </a:prstGeom>
        </p:spPr>
        <p:txBody>
          <a:bodyPr wrap="square">
            <a:spAutoFit/>
          </a:bodyPr>
          <a:lstStyle/>
          <a:p>
            <a:r>
              <a:rPr lang="en-US" altLang="zh-TW" sz="2200" b="1" dirty="0"/>
              <a:t>Constant Product AMM Math: </a:t>
            </a:r>
            <a:r>
              <a:rPr lang="zh-TW" altLang="en-US" sz="2200" dirty="0">
                <a:hlinkClick r:id="rId4"/>
              </a:rPr>
              <a:t>https://www.youtube.com/watch?v=QNPyFs8Wybk</a:t>
            </a:r>
            <a:endParaRPr lang="zh-TW" altLang="en-US" sz="2200" dirty="0"/>
          </a:p>
        </p:txBody>
      </p:sp>
      <p:sp>
        <p:nvSpPr>
          <p:cNvPr id="5" name="矩形 4">
            <a:extLst>
              <a:ext uri="{FF2B5EF4-FFF2-40B4-BE49-F238E27FC236}">
                <a16:creationId xmlns:a16="http://schemas.microsoft.com/office/drawing/2014/main" id="{E7C715A7-3F06-4B21-9C5E-DC2F8F31825A}"/>
              </a:ext>
            </a:extLst>
          </p:cNvPr>
          <p:cNvSpPr/>
          <p:nvPr/>
        </p:nvSpPr>
        <p:spPr>
          <a:xfrm>
            <a:off x="9821403" y="2613980"/>
            <a:ext cx="1455394" cy="461665"/>
          </a:xfrm>
          <a:prstGeom prst="rect">
            <a:avLst/>
          </a:prstGeom>
        </p:spPr>
        <p:txBody>
          <a:bodyPr wrap="square">
            <a:spAutoFit/>
          </a:bodyPr>
          <a:lstStyle/>
          <a:p>
            <a:r>
              <a:rPr lang="en-US" altLang="zh-TW" sz="1200" dirty="0">
                <a:solidFill>
                  <a:srgbClr val="FFFF00"/>
                </a:solidFill>
              </a:rPr>
              <a:t>Unit Price of tokenX in units of tokenY</a:t>
            </a:r>
          </a:p>
        </p:txBody>
      </p:sp>
    </p:spTree>
    <p:extLst>
      <p:ext uri="{BB962C8B-B14F-4D97-AF65-F5344CB8AC3E}">
        <p14:creationId xmlns:p14="http://schemas.microsoft.com/office/powerpoint/2010/main" val="155961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552C8D-F54A-478B-976F-23DCDDFDD16E}"/>
              </a:ext>
            </a:extLst>
          </p:cNvPr>
          <p:cNvSpPr>
            <a:spLocks noGrp="1"/>
          </p:cNvSpPr>
          <p:nvPr>
            <p:ph type="title"/>
          </p:nvPr>
        </p:nvSpPr>
        <p:spPr/>
        <p:txBody>
          <a:bodyPr/>
          <a:lstStyle/>
          <a:p>
            <a:r>
              <a:rPr lang="en-US" altLang="zh-TW" dirty="0"/>
              <a:t>Automated Market Maker (AMM)</a:t>
            </a:r>
            <a:r>
              <a:rPr lang="zh-TW" altLang="en-US" dirty="0"/>
              <a:t> </a:t>
            </a:r>
            <a:r>
              <a:rPr lang="en-US" altLang="zh-TW" dirty="0"/>
              <a:t>(3/3)</a:t>
            </a:r>
            <a:endParaRPr lang="zh-TW" altLang="en-US" dirty="0"/>
          </a:p>
        </p:txBody>
      </p:sp>
      <p:sp>
        <p:nvSpPr>
          <p:cNvPr id="3" name="內容版面配置區 2">
            <a:extLst>
              <a:ext uri="{FF2B5EF4-FFF2-40B4-BE49-F238E27FC236}">
                <a16:creationId xmlns:a16="http://schemas.microsoft.com/office/drawing/2014/main" id="{EA0B8CDE-ED51-44D7-8463-278BE372895A}"/>
              </a:ext>
            </a:extLst>
          </p:cNvPr>
          <p:cNvSpPr>
            <a:spLocks noGrp="1"/>
          </p:cNvSpPr>
          <p:nvPr>
            <p:ph idx="1"/>
          </p:nvPr>
        </p:nvSpPr>
        <p:spPr>
          <a:xfrm>
            <a:off x="838200" y="1488332"/>
            <a:ext cx="10515600" cy="4868018"/>
          </a:xfrm>
        </p:spPr>
        <p:txBody>
          <a:bodyPr>
            <a:normAutofit/>
          </a:bodyPr>
          <a:lstStyle/>
          <a:p>
            <a:pPr lvl="1" algn="just">
              <a:lnSpc>
                <a:spcPct val="100000"/>
              </a:lnSpc>
              <a:spcBef>
                <a:spcPts val="1200"/>
              </a:spcBef>
            </a:pPr>
            <a:r>
              <a:rPr lang="en-US" altLang="zh-TW" sz="2800" dirty="0"/>
              <a:t>Stable </a:t>
            </a:r>
            <a:r>
              <a:rPr lang="en-US" altLang="zh-TW" sz="2800" dirty="0">
                <a:solidFill>
                  <a:srgbClr val="0000FF"/>
                </a:solidFill>
              </a:rPr>
              <a:t>Curve.fi</a:t>
            </a:r>
            <a:r>
              <a:rPr lang="en-US" altLang="zh-TW" sz="2800" dirty="0"/>
              <a:t> – </a:t>
            </a:r>
            <a:r>
              <a:rPr lang="en-US" altLang="zh-TW" sz="2800" dirty="0">
                <a:solidFill>
                  <a:srgbClr val="FF0000"/>
                </a:solidFill>
              </a:rPr>
              <a:t>Hybrid Constant Function Market Maker</a:t>
            </a:r>
          </a:p>
          <a:p>
            <a:pPr lvl="2" algn="just">
              <a:lnSpc>
                <a:spcPct val="95000"/>
              </a:lnSpc>
              <a:spcBef>
                <a:spcPts val="600"/>
              </a:spcBef>
            </a:pPr>
            <a:r>
              <a:rPr lang="en-US" altLang="zh-TW" sz="2400" dirty="0"/>
              <a:t> In terms of stablecoins, when there is no such problem as volatility, providing liquidity to the traditional CPMM would not bring much profits basically due to a huge </a:t>
            </a:r>
            <a:r>
              <a:rPr lang="en-US" altLang="zh-TW" sz="2400" dirty="0">
                <a:solidFill>
                  <a:srgbClr val="0070C0"/>
                </a:solidFill>
              </a:rPr>
              <a:t>slippage</a:t>
            </a:r>
            <a:r>
              <a:rPr lang="en-US" altLang="zh-TW" sz="2400" dirty="0"/>
              <a:t> in the Uniswap example.</a:t>
            </a:r>
          </a:p>
          <a:p>
            <a:pPr lvl="2" algn="just">
              <a:lnSpc>
                <a:spcPct val="95000"/>
              </a:lnSpc>
              <a:spcBef>
                <a:spcPts val="600"/>
              </a:spcBef>
            </a:pPr>
            <a:r>
              <a:rPr lang="en-US" altLang="zh-TW" sz="2400" dirty="0"/>
              <a:t>In order to reduce the slippage for traders Curve.fi uses hybrid CFMM which combines CPMM and CSMM (</a:t>
            </a:r>
            <a:r>
              <a:rPr lang="en-US" altLang="zh-TW" sz="2400" dirty="0" err="1"/>
              <a:t>x+y</a:t>
            </a:r>
            <a:r>
              <a:rPr lang="en-US" altLang="zh-TW" sz="2400" dirty="0"/>
              <a:t>=c)</a:t>
            </a:r>
          </a:p>
          <a:p>
            <a:pPr lvl="1" algn="just">
              <a:lnSpc>
                <a:spcPct val="100000"/>
              </a:lnSpc>
              <a:spcBef>
                <a:spcPts val="600"/>
              </a:spcBef>
            </a:pPr>
            <a:r>
              <a:rPr lang="en-US" altLang="zh-TW" sz="2800" dirty="0"/>
              <a:t>Revolutionary </a:t>
            </a:r>
            <a:r>
              <a:rPr lang="en-US" altLang="zh-TW" sz="2800" dirty="0">
                <a:solidFill>
                  <a:srgbClr val="0000FF"/>
                </a:solidFill>
              </a:rPr>
              <a:t>Balancer</a:t>
            </a:r>
            <a:r>
              <a:rPr lang="en-US" altLang="zh-TW" sz="2800" dirty="0"/>
              <a:t> – </a:t>
            </a:r>
            <a:r>
              <a:rPr lang="en-US" altLang="zh-TW" sz="2800" dirty="0">
                <a:solidFill>
                  <a:srgbClr val="FF0000"/>
                </a:solidFill>
              </a:rPr>
              <a:t>Constant Mean Market Maker</a:t>
            </a:r>
          </a:p>
          <a:p>
            <a:pPr lvl="2" algn="just">
              <a:lnSpc>
                <a:spcPct val="95000"/>
              </a:lnSpc>
              <a:spcBef>
                <a:spcPts val="600"/>
              </a:spcBef>
            </a:pPr>
            <a:r>
              <a:rPr lang="en-US" altLang="zh-TW" sz="2400" dirty="0"/>
              <a:t>CMMM has brought is the ability to provide several assets to one pool. Unlike previous CPMM, this type of AMM relies on constant mean of each asset, or other words on its weight.</a:t>
            </a:r>
          </a:p>
          <a:p>
            <a:pPr lvl="2" algn="just">
              <a:lnSpc>
                <a:spcPct val="95000"/>
              </a:lnSpc>
              <a:spcBef>
                <a:spcPts val="600"/>
              </a:spcBef>
            </a:pPr>
            <a:r>
              <a:rPr lang="en-US" altLang="zh-TW" sz="2400" dirty="0"/>
              <a:t>E.g. The equation for liquidity pool with three locked assets would look as follows: </a:t>
            </a:r>
            <a:r>
              <a:rPr lang="pl-PL" altLang="zh-TW" sz="2400" dirty="0"/>
              <a:t>(x*y*z)^(1/3) = c</a:t>
            </a:r>
            <a:endParaRPr lang="en-US" altLang="zh-TW" sz="2400" dirty="0"/>
          </a:p>
        </p:txBody>
      </p:sp>
      <p:sp>
        <p:nvSpPr>
          <p:cNvPr id="4" name="投影片編號版面配置區 3">
            <a:extLst>
              <a:ext uri="{FF2B5EF4-FFF2-40B4-BE49-F238E27FC236}">
                <a16:creationId xmlns:a16="http://schemas.microsoft.com/office/drawing/2014/main" id="{6D1972FD-9A82-4B24-A9A4-DB04ED22922B}"/>
              </a:ext>
            </a:extLst>
          </p:cNvPr>
          <p:cNvSpPr>
            <a:spLocks noGrp="1"/>
          </p:cNvSpPr>
          <p:nvPr>
            <p:ph type="sldNum" sz="quarter" idx="12"/>
          </p:nvPr>
        </p:nvSpPr>
        <p:spPr/>
        <p:txBody>
          <a:bodyPr/>
          <a:lstStyle/>
          <a:p>
            <a:fld id="{8C04AE96-B1B9-4ED2-B3ED-30B2680CEC7B}" type="slidenum">
              <a:rPr lang="zh-TW" altLang="en-US" smtClean="0"/>
              <a:pPr/>
              <a:t>8</a:t>
            </a:fld>
            <a:endParaRPr lang="zh-TW" altLang="en-US"/>
          </a:p>
        </p:txBody>
      </p:sp>
    </p:spTree>
    <p:extLst>
      <p:ext uri="{BB962C8B-B14F-4D97-AF65-F5344CB8AC3E}">
        <p14:creationId xmlns:p14="http://schemas.microsoft.com/office/powerpoint/2010/main" val="55778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DDCC296-3D76-4199-A2E9-D6729B1022FB}"/>
              </a:ext>
            </a:extLst>
          </p:cNvPr>
          <p:cNvSpPr>
            <a:spLocks noGrp="1"/>
          </p:cNvSpPr>
          <p:nvPr>
            <p:ph type="title"/>
          </p:nvPr>
        </p:nvSpPr>
        <p:spPr>
          <a:xfrm>
            <a:off x="838200" y="365125"/>
            <a:ext cx="10515600" cy="731409"/>
          </a:xfrm>
        </p:spPr>
        <p:txBody>
          <a:bodyPr/>
          <a:lstStyle/>
          <a:p>
            <a:r>
              <a:rPr lang="en-US" altLang="zh-TW" dirty="0"/>
              <a:t>Top Crypto </a:t>
            </a:r>
            <a:r>
              <a:rPr lang="en-US" altLang="zh-TW" dirty="0">
                <a:solidFill>
                  <a:srgbClr val="0070C0"/>
                </a:solidFill>
              </a:rPr>
              <a:t>Decentralized Exchanges </a:t>
            </a:r>
            <a:r>
              <a:rPr lang="en-US" altLang="zh-TW" dirty="0"/>
              <a:t>(1/2)</a:t>
            </a:r>
            <a:endParaRPr lang="zh-TW" altLang="en-US" dirty="0"/>
          </a:p>
        </p:txBody>
      </p:sp>
      <p:sp>
        <p:nvSpPr>
          <p:cNvPr id="3" name="內容版面配置區 2">
            <a:extLst>
              <a:ext uri="{FF2B5EF4-FFF2-40B4-BE49-F238E27FC236}">
                <a16:creationId xmlns:a16="http://schemas.microsoft.com/office/drawing/2014/main" id="{E6AA7EC6-03A4-4BC5-A46D-B0BC2E0CB6FD}"/>
              </a:ext>
            </a:extLst>
          </p:cNvPr>
          <p:cNvSpPr>
            <a:spLocks noGrp="1"/>
          </p:cNvSpPr>
          <p:nvPr>
            <p:ph idx="1"/>
          </p:nvPr>
        </p:nvSpPr>
        <p:spPr>
          <a:xfrm>
            <a:off x="838200" y="1119065"/>
            <a:ext cx="10515600" cy="563872"/>
          </a:xfrm>
        </p:spPr>
        <p:txBody>
          <a:bodyPr>
            <a:normAutofit/>
          </a:bodyPr>
          <a:lstStyle/>
          <a:p>
            <a:r>
              <a:rPr lang="en-US" altLang="zh-TW" sz="2400" dirty="0">
                <a:hlinkClick r:id="rId2"/>
              </a:rPr>
              <a:t>https://coinmarketcap.com/rankings/exchanges/dex/</a:t>
            </a:r>
            <a:endParaRPr lang="en-US" altLang="zh-TW" sz="2400" dirty="0"/>
          </a:p>
          <a:p>
            <a:endParaRPr lang="zh-TW" altLang="en-US" sz="2400" dirty="0"/>
          </a:p>
        </p:txBody>
      </p:sp>
      <p:sp>
        <p:nvSpPr>
          <p:cNvPr id="4" name="投影片編號版面配置區 3">
            <a:extLst>
              <a:ext uri="{FF2B5EF4-FFF2-40B4-BE49-F238E27FC236}">
                <a16:creationId xmlns:a16="http://schemas.microsoft.com/office/drawing/2014/main" id="{5BD4AE56-2492-4A95-8A94-B76E55DE6602}"/>
              </a:ext>
            </a:extLst>
          </p:cNvPr>
          <p:cNvSpPr>
            <a:spLocks noGrp="1"/>
          </p:cNvSpPr>
          <p:nvPr>
            <p:ph type="sldNum" sz="quarter" idx="12"/>
          </p:nvPr>
        </p:nvSpPr>
        <p:spPr/>
        <p:txBody>
          <a:bodyPr/>
          <a:lstStyle/>
          <a:p>
            <a:fld id="{8C04AE96-B1B9-4ED2-B3ED-30B2680CEC7B}" type="slidenum">
              <a:rPr lang="zh-TW" altLang="en-US" smtClean="0"/>
              <a:pPr/>
              <a:t>9</a:t>
            </a:fld>
            <a:endParaRPr lang="zh-TW" altLang="en-US"/>
          </a:p>
        </p:txBody>
      </p:sp>
      <p:pic>
        <p:nvPicPr>
          <p:cNvPr id="5" name="圖片 4">
            <a:extLst>
              <a:ext uri="{FF2B5EF4-FFF2-40B4-BE49-F238E27FC236}">
                <a16:creationId xmlns:a16="http://schemas.microsoft.com/office/drawing/2014/main" id="{C66D7102-EBF1-4EC7-BEEC-4D7BA7CC706B}"/>
              </a:ext>
            </a:extLst>
          </p:cNvPr>
          <p:cNvPicPr>
            <a:picLocks noChangeAspect="1"/>
          </p:cNvPicPr>
          <p:nvPr/>
        </p:nvPicPr>
        <p:blipFill rotWithShape="1">
          <a:blip r:embed="rId3"/>
          <a:srcRect b="12015"/>
          <a:stretch/>
        </p:blipFill>
        <p:spPr>
          <a:xfrm>
            <a:off x="838200" y="1620159"/>
            <a:ext cx="9885913" cy="4872715"/>
          </a:xfrm>
          <a:prstGeom prst="rect">
            <a:avLst/>
          </a:prstGeom>
        </p:spPr>
      </p:pic>
      <p:sp>
        <p:nvSpPr>
          <p:cNvPr id="6" name="文字方塊 5">
            <a:extLst>
              <a:ext uri="{FF2B5EF4-FFF2-40B4-BE49-F238E27FC236}">
                <a16:creationId xmlns:a16="http://schemas.microsoft.com/office/drawing/2014/main" id="{86620331-F5AB-4DB2-B982-960282A69D89}"/>
              </a:ext>
            </a:extLst>
          </p:cNvPr>
          <p:cNvSpPr txBox="1"/>
          <p:nvPr/>
        </p:nvSpPr>
        <p:spPr>
          <a:xfrm>
            <a:off x="7815714" y="1119065"/>
            <a:ext cx="2157963" cy="400110"/>
          </a:xfrm>
          <a:prstGeom prst="rect">
            <a:avLst/>
          </a:prstGeom>
          <a:noFill/>
        </p:spPr>
        <p:txBody>
          <a:bodyPr wrap="none" rtlCol="0">
            <a:spAutoFit/>
          </a:bodyPr>
          <a:lstStyle/>
          <a:p>
            <a:r>
              <a:rPr lang="en-US" altLang="zh-TW" sz="2000" dirty="0">
                <a:solidFill>
                  <a:srgbClr val="0000FF"/>
                </a:solidFill>
              </a:rPr>
              <a:t>(As of 2023/04/14)</a:t>
            </a:r>
            <a:endParaRPr lang="zh-TW" altLang="en-US" sz="2000" dirty="0">
              <a:solidFill>
                <a:srgbClr val="0000FF"/>
              </a:solidFill>
            </a:endParaRPr>
          </a:p>
        </p:txBody>
      </p:sp>
      <p:sp>
        <p:nvSpPr>
          <p:cNvPr id="7" name="矩形 6">
            <a:extLst>
              <a:ext uri="{FF2B5EF4-FFF2-40B4-BE49-F238E27FC236}">
                <a16:creationId xmlns:a16="http://schemas.microsoft.com/office/drawing/2014/main" id="{3E6A089B-50EC-487D-9ADE-9D1842B615B7}"/>
              </a:ext>
            </a:extLst>
          </p:cNvPr>
          <p:cNvSpPr/>
          <p:nvPr/>
        </p:nvSpPr>
        <p:spPr>
          <a:xfrm>
            <a:off x="1386038" y="2685448"/>
            <a:ext cx="1029903" cy="37538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547FFFB0-6160-412E-9299-904D787B0DDD}"/>
              </a:ext>
            </a:extLst>
          </p:cNvPr>
          <p:cNvSpPr/>
          <p:nvPr/>
        </p:nvSpPr>
        <p:spPr>
          <a:xfrm>
            <a:off x="1386038" y="3364610"/>
            <a:ext cx="1992429" cy="37538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290B6585-9BE5-40AB-8691-D223F7CD7DD8}"/>
              </a:ext>
            </a:extLst>
          </p:cNvPr>
          <p:cNvSpPr/>
          <p:nvPr/>
        </p:nvSpPr>
        <p:spPr>
          <a:xfrm>
            <a:off x="1386038" y="4704007"/>
            <a:ext cx="1684421" cy="37538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4125610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6129</TotalTime>
  <Words>2489</Words>
  <Application>Microsoft Office PowerPoint</Application>
  <PresentationFormat>寬螢幕</PresentationFormat>
  <Paragraphs>126</Paragraphs>
  <Slides>23</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23</vt:i4>
      </vt:variant>
    </vt:vector>
  </HeadingPairs>
  <TitlesOfParts>
    <vt:vector size="31" baseType="lpstr">
      <vt:lpstr>新細明體</vt:lpstr>
      <vt:lpstr>Arial</vt:lpstr>
      <vt:lpstr>Calibri</vt:lpstr>
      <vt:lpstr>Calibri Light</vt:lpstr>
      <vt:lpstr>Cambria Math</vt:lpstr>
      <vt:lpstr>Symbol</vt:lpstr>
      <vt:lpstr>Times New Roman</vt:lpstr>
      <vt:lpstr>Office 佈景主題</vt:lpstr>
      <vt:lpstr>13. Decentralized Exchange, Liquidity Pool, and  Automated Market Maker</vt:lpstr>
      <vt:lpstr>Introduction to Decentralized Exchange (1/2)</vt:lpstr>
      <vt:lpstr>Introduction to Decentralized Exchange (2/2)</vt:lpstr>
      <vt:lpstr>Liquidity Pool vs. AMM</vt:lpstr>
      <vt:lpstr>Automated Market Maker (AMM) (1/3)</vt:lpstr>
      <vt:lpstr>Automated Market Maker (AMM) (2/3)</vt:lpstr>
      <vt:lpstr>Constant Product Market Maker</vt:lpstr>
      <vt:lpstr>Automated Market Maker (AMM) (3/3)</vt:lpstr>
      <vt:lpstr>Top Crypto Decentralized Exchanges (1/2)</vt:lpstr>
      <vt:lpstr>Top Crypto Decentralized Exchanges (2/2)</vt:lpstr>
      <vt:lpstr>Introduction to                  (1/3)  </vt:lpstr>
      <vt:lpstr>Introduction to                  (2/3)  </vt:lpstr>
      <vt:lpstr>Introduction to                  (3/3)  </vt:lpstr>
      <vt:lpstr>Introduction to Uniswap (1/6)</vt:lpstr>
      <vt:lpstr>Introduction to Uniswap (2/6)</vt:lpstr>
      <vt:lpstr>Introduction to Uniswap (3/6)</vt:lpstr>
      <vt:lpstr>Ref. CPMM Slippage</vt:lpstr>
      <vt:lpstr>Introduction to Uniswap (4/6)</vt:lpstr>
      <vt:lpstr>Introduction to Uniswap (5/6)</vt:lpstr>
      <vt:lpstr>Introduction to Uniswap (6/6)</vt:lpstr>
      <vt:lpstr>Introduction to Curve (1/2)</vt:lpstr>
      <vt:lpstr>Introduction to Curve (2/2)</vt:lpstr>
      <vt:lpstr>Introduction to Balancer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The Machine Learning Landscape</dc:title>
  <dc:creator>ccyang</dc:creator>
  <cp:lastModifiedBy>User</cp:lastModifiedBy>
  <cp:revision>1482</cp:revision>
  <dcterms:created xsi:type="dcterms:W3CDTF">2020-06-07T10:42:41Z</dcterms:created>
  <dcterms:modified xsi:type="dcterms:W3CDTF">2023-06-07T01:20:37Z</dcterms:modified>
</cp:coreProperties>
</file>