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4747"/>
    <a:srgbClr val="F10101"/>
    <a:srgbClr val="FF5050"/>
    <a:srgbClr val="FFFFFF"/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CD972DC-6F0C-48CB-BB0B-CF99E61AC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20994CD-A081-4926-8853-69BA6DA6DACA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BF90F80-65C9-40AA-AEA9-5CDE3215D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C23835-5FC2-4106-8567-69B244CF8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0491A03-A0F5-42B9-A9E1-F9D2E5E8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264065-CDDF-4C78-A14A-BD5DD231ECD4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1D9C64-C1A6-4B01-A5D4-3360B0FEC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21873E-BAA4-4CE4-9D60-68920574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0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0491A03-A0F5-42B9-A9E1-F9D2E5E8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264065-CDDF-4C78-A14A-BD5DD231ECD4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1D9C64-C1A6-4B01-A5D4-3360B0FEC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21873E-BAA4-4CE4-9D60-68920574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3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53519F6E-3852-44A3-9479-2F55D9B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13EB2C-E044-418D-A229-F334720372F6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8E8D583-8734-4204-AB0E-DEFDA96A2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</a:rPr>
              <a:t>1730: Sum of MSLCM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>
                <a:extLst>
                  <a:ext uri="{FF2B5EF4-FFF2-40B4-BE49-F238E27FC236}">
                    <a16:creationId xmlns:a16="http://schemas.microsoft.com/office/drawing/2014/main" id="{1FB3CB76-0D59-4DC2-9558-9D41975B279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007424" cy="4789488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★★☆☆☆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題組：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Problem Set Archive with Online Judge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題號：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1730: Sum of MSLCM 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解題者：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陳冠智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解題日期：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20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18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年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6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月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7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日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題意：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對於一個數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字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 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maximum sum LCM(MSLCM)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表示找到一個數字集合的最小公倍數為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，且該集合的和為最大。題目給定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，要求從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至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的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MSLCM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總和，即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𝑀𝑆𝐿𝐶𝑀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。當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等於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時結束。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076" name="Rectangle 3">
                <a:extLst>
                  <a:ext uri="{FF2B5EF4-FFF2-40B4-BE49-F238E27FC236}">
                    <a16:creationId xmlns:a16="http://schemas.microsoft.com/office/drawing/2014/main" id="{1FB3CB76-0D59-4DC2-9558-9D41975B2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007424" cy="4789488"/>
              </a:xfrm>
              <a:blipFill>
                <a:blip r:embed="rId3"/>
                <a:stretch>
                  <a:fillRect l="-152" t="-1019" r="-9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4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89615B7-1BC1-44FE-9249-E2416564AF9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89615B7-1BC1-44FE-9249-E2416564A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431619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685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84F13316-E2DE-4AD5-89D1-C5AF4067BE3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84F13316-E2DE-4AD5-89D1-C5AF4067B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97752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157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2F3A811-9C58-4618-B875-C9D46D92D54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2F3A811-9C58-4618-B875-C9D46D92D5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7429039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574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69230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38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448374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52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164128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E2F1C87-C035-4D5C-AC19-9306F473ED54}"/>
              </a:ext>
            </a:extLst>
          </p:cNvPr>
          <p:cNvSpPr/>
          <p:nvPr/>
        </p:nvSpPr>
        <p:spPr>
          <a:xfrm>
            <a:off x="2200207" y="5079134"/>
            <a:ext cx="4123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kern="0" dirty="0">
                <a:latin typeface="Times New Roman" panose="02020603050405020304" pitchFamily="18" charset="0"/>
                <a:ea typeface="+mn-ea"/>
              </a:rPr>
              <a:t>總和 </a:t>
            </a:r>
            <a:r>
              <a:rPr lang="en-US" altLang="zh-TW" kern="0" dirty="0">
                <a:latin typeface="Times New Roman" panose="02020603050405020304" pitchFamily="18" charset="0"/>
                <a:ea typeface="+mn-ea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</a:rPr>
              <a:t>[(4+5)</a:t>
            </a:r>
            <a:r>
              <a:rPr lang="zh-TW" altLang="en-US" dirty="0">
                <a:latin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2]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18</a:t>
            </a:r>
            <a:r>
              <a:rPr lang="zh-TW" altLang="en-US" dirty="0">
                <a:latin typeface="Times New Roman" panose="02020603050405020304" pitchFamily="18" charset="0"/>
              </a:rPr>
              <a:t>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FC79ED-E9B9-4297-8E2C-5A9C28D415CF}"/>
                  </a:ext>
                </a:extLst>
              </p:cNvPr>
              <p:cNvSpPr/>
              <p:nvPr/>
            </p:nvSpPr>
            <p:spPr>
              <a:xfrm>
                <a:off x="3707904" y="4869160"/>
                <a:ext cx="15841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zh-TW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梯形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公式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FC79ED-E9B9-4297-8E2C-5A9C28D41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869160"/>
                <a:ext cx="1584176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6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5A1F2E4-D5F8-4AC3-8A71-1586928FFB67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623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zh-TW" altLang="en-US" sz="2400" kern="0" dirty="0">
                <a:latin typeface="Times New Roman" panose="02020603050405020304" pitchFamily="18" charset="0"/>
              </a:rPr>
              <a:t>最後結果</a:t>
            </a:r>
            <a:r>
              <a:rPr lang="en-US" altLang="zh-TW" sz="2400" kern="0" dirty="0">
                <a:latin typeface="Times New Roman" panose="02020603050405020304" pitchFamily="18" charset="0"/>
              </a:rPr>
              <a:t>:</a:t>
            </a:r>
            <a:r>
              <a:rPr lang="zh-TW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TW" sz="2400" kern="0" dirty="0">
                <a:latin typeface="Times New Roman" panose="02020603050405020304" pitchFamily="18" charset="0"/>
              </a:rPr>
              <a:t>87</a:t>
            </a:r>
            <a:r>
              <a:rPr lang="zh-TW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TW" sz="2400" kern="0" dirty="0">
                <a:latin typeface="Times New Roman" panose="02020603050405020304" pitchFamily="18" charset="0"/>
              </a:rPr>
              <a:t>–</a:t>
            </a:r>
            <a:r>
              <a:rPr lang="zh-TW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TW" sz="2400" kern="0" dirty="0">
                <a:latin typeface="Times New Roman" panose="02020603050405020304" pitchFamily="18" charset="0"/>
              </a:rPr>
              <a:t>1</a:t>
            </a:r>
            <a:r>
              <a:rPr lang="zh-TW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TW" sz="2400" kern="0" dirty="0">
                <a:latin typeface="Times New Roman" panose="02020603050405020304" pitchFamily="18" charset="0"/>
              </a:rPr>
              <a:t>=</a:t>
            </a:r>
            <a:r>
              <a:rPr lang="zh-TW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TW" sz="2400" kern="0" dirty="0">
                <a:latin typeface="Times New Roman" panose="02020603050405020304" pitchFamily="18" charset="0"/>
              </a:rPr>
              <a:t>86</a:t>
            </a:r>
            <a:r>
              <a:rPr lang="zh-TW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TW" sz="2400" kern="0" dirty="0">
                <a:latin typeface="Times New Roman" panose="02020603050405020304" pitchFamily="18" charset="0"/>
              </a:rPr>
              <a:t>(</a:t>
            </a:r>
            <a:r>
              <a:rPr lang="zh-TW" altLang="en-US" sz="2400" kern="0" dirty="0">
                <a:latin typeface="Times New Roman" panose="02020603050405020304" pitchFamily="18" charset="0"/>
              </a:rPr>
              <a:t>扣掉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N=1</a:t>
            </a:r>
            <a:r>
              <a:rPr lang="zh-TW" altLang="en-US" sz="2400" kern="0" dirty="0">
                <a:latin typeface="Times New Roman" panose="02020603050405020304" pitchFamily="18" charset="0"/>
              </a:rPr>
              <a:t>的情況</a:t>
            </a:r>
            <a:r>
              <a:rPr lang="en-US" altLang="zh-TW" sz="2400" kern="0" dirty="0">
                <a:latin typeface="Times New Roman" panose="02020603050405020304" pitchFamily="18" charset="0"/>
              </a:rPr>
              <a:t>)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16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87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BBBCF3-6784-427B-A4E3-67A395C55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132320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87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E2F1C87-C035-4D5C-AC19-9306F473ED54}"/>
              </a:ext>
            </a:extLst>
          </p:cNvPr>
          <p:cNvSpPr/>
          <p:nvPr/>
        </p:nvSpPr>
        <p:spPr>
          <a:xfrm>
            <a:off x="2200207" y="5079134"/>
            <a:ext cx="4277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kern="0" dirty="0">
                <a:latin typeface="Times New Roman" panose="02020603050405020304" pitchFamily="18" charset="0"/>
                <a:ea typeface="+mn-ea"/>
              </a:rPr>
              <a:t>總和 </a:t>
            </a:r>
            <a:r>
              <a:rPr lang="en-US" altLang="zh-TW" kern="0" dirty="0">
                <a:latin typeface="Times New Roman" panose="02020603050405020304" pitchFamily="18" charset="0"/>
                <a:ea typeface="+mn-ea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</a:rPr>
              <a:t>[(6+10)</a:t>
            </a:r>
            <a:r>
              <a:rPr lang="zh-TW" altLang="en-US" dirty="0">
                <a:latin typeface="Times New Roman" panose="02020603050405020304" pitchFamily="18" charset="0"/>
              </a:rPr>
              <a:t> * </a:t>
            </a:r>
            <a:r>
              <a:rPr lang="en-US" altLang="zh-TW" dirty="0">
                <a:latin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2]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40</a:t>
            </a:r>
            <a:r>
              <a:rPr lang="zh-TW" altLang="en-US" dirty="0">
                <a:latin typeface="Times New Roman" panose="02020603050405020304" pitchFamily="18" charset="0"/>
              </a:rPr>
              <a:t>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FC79ED-E9B9-4297-8E2C-5A9C28D415CF}"/>
                  </a:ext>
                </a:extLst>
              </p:cNvPr>
              <p:cNvSpPr/>
              <p:nvPr/>
            </p:nvSpPr>
            <p:spPr>
              <a:xfrm>
                <a:off x="3707904" y="4869160"/>
                <a:ext cx="15841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zh-TW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梯形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公式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FC79ED-E9B9-4297-8E2C-5A9C28D41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869160"/>
                <a:ext cx="1584176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4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6FC8D-1132-4027-B1A5-05406B05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4977"/>
            <a:ext cx="7772400" cy="446464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討論：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F0C640E0-FB6A-43D1-86A2-3E3902E4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F4E5F5-E8D8-4A2A-BFAB-9EFF37F7E753}" type="slidenum">
              <a:rPr kumimoji="0" lang="zh-TW" altLang="en-US" sz="1400">
                <a:solidFill>
                  <a:schemeClr val="accent1"/>
                </a:solidFill>
              </a:rPr>
              <a:pPr/>
              <a:t>17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102B8E0-DC60-42B1-9490-89E6DB270E6B}"/>
                  </a:ext>
                </a:extLst>
              </p:cNvPr>
              <p:cNvSpPr/>
              <p:nvPr/>
            </p:nvSpPr>
            <p:spPr>
              <a:xfrm>
                <a:off x="685800" y="1159320"/>
                <a:ext cx="5893922" cy="2795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題目遇到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N=0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才停止，假設有 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筆測資</a:t>
                </a:r>
                <a:endParaRPr lang="en-US" altLang="zh-TW" dirty="0">
                  <a:latin typeface="Times New Roman" panose="02020603050405020304" pitchFamily="18" charset="0"/>
                  <a:ea typeface="+mn-ea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解法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(2)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計算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1~N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個別因數個數</a:t>
                </a:r>
                <a:endParaRPr lang="en-US" altLang="zh-TW" dirty="0">
                  <a:latin typeface="Times New Roman" panose="02020603050405020304" pitchFamily="18" charset="0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rN</m:t>
                        </m:r>
                      </m:e>
                    </m:d>
                  </m:oMath>
                </a14:m>
                <a:endParaRPr lang="en-US" altLang="zh-TW" dirty="0">
                  <a:latin typeface="Times New Roman" panose="02020603050405020304" pitchFamily="18" charset="0"/>
                  <a:ea typeface="+mn-ea"/>
                  <a:sym typeface="Wingdings" panose="05000000000000000000" pitchFamily="2" charset="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解法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(3)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以次數為單位</a:t>
                </a:r>
                <a:endParaRPr lang="en-US" altLang="zh-TW" dirty="0">
                  <a:latin typeface="Times New Roman" panose="02020603050405020304" pitchFamily="18" charset="0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r</m:t>
                        </m:r>
                        <m:func>
                          <m:func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N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102B8E0-DC60-42B1-9490-89E6DB270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9320"/>
                <a:ext cx="5893922" cy="2795958"/>
              </a:xfrm>
              <a:prstGeom prst="rect">
                <a:avLst/>
              </a:prstGeom>
              <a:blipFill>
                <a:blip r:embed="rId2"/>
                <a:stretch>
                  <a:fillRect l="-1656" b="-4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4A543EC2-3E2D-4FF6-94F2-28D99BE88961}"/>
              </a:ext>
            </a:extLst>
          </p:cNvPr>
          <p:cNvSpPr/>
          <p:nvPr/>
        </p:nvSpPr>
        <p:spPr>
          <a:xfrm>
            <a:off x="971600" y="3972340"/>
            <a:ext cx="4105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N=20000000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時，有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8943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個不同次數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FF4D9BA-B6F8-4522-A479-06D726FC1B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2160" y="1844824"/>
          <a:ext cx="198022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835">
                  <a:extLst>
                    <a:ext uri="{9D8B030D-6E8A-4147-A177-3AD203B41FA5}">
                      <a16:colId xmlns:a16="http://schemas.microsoft.com/office/drawing/2014/main" val="3681695769"/>
                    </a:ext>
                  </a:extLst>
                </a:gridCol>
                <a:gridCol w="1078385">
                  <a:extLst>
                    <a:ext uri="{9D8B030D-6E8A-4147-A177-3AD203B41FA5}">
                      <a16:colId xmlns:a16="http://schemas.microsoft.com/office/drawing/2014/main" val="31506300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因數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次數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16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199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1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3801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519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849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7855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60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7532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708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7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2C1F2C90-11B2-4687-A565-4F1E8EF6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596FE-7586-4D2B-894F-EC4C71FD2CB6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419944"/>
                <a:ext cx="8077200" cy="5904656"/>
              </a:xfrm>
              <a:extLst/>
            </p:spPr>
            <p:txBody>
              <a:bodyPr numCol="1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題意範例：</a:t>
                </a:r>
                <a:r>
                  <a:rPr lang="zh-TW" altLang="en-US" sz="240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TW" sz="2400" dirty="0">
                  <a:solidFill>
                    <a:srgbClr val="3BA943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最小公倍數的最大總和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–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MSLCM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當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4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=2</m:t>
                        </m:r>
                      </m:sub>
                      <m:sup>
                        <m:r>
                          <a:rPr lang="en-US" altLang="zh-TW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4</m:t>
                        </m:r>
                      </m:sup>
                      <m:e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𝑀𝑆𝐿𝐶𝑀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𝑀𝑆𝐿𝐶𝑀</m:t>
                    </m:r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(2)</m:t>
                    </m:r>
                  </m:oMath>
                </a14:m>
                <a:r>
                  <a: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TW" sz="2400" dirty="0">
                    <a:solidFill>
                      <a:srgbClr val="7030A0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𝑀𝑆𝐿𝐶𝑀</m:t>
                    </m:r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(3) </m:t>
                    </m:r>
                  </m:oMath>
                </a14:m>
                <a:r>
                  <a:rPr lang="en-US" altLang="zh-TW" sz="24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TW" sz="2400" dirty="0">
                    <a:solidFill>
                      <a:srgbClr val="7030A0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𝑀𝑆𝐿𝐶𝑀</m:t>
                    </m:r>
                    <m:r>
                      <a:rPr lang="en-US" altLang="zh-TW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(4)</m:t>
                    </m:r>
                  </m:oMath>
                </a14:m>
                <a:endPara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𝑀𝑆𝐿𝐶𝑀</m:t>
                    </m:r>
                    <m:r>
                      <a:rPr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(2)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2) = 2 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1+2=3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Sum of set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𝑀𝑆𝐿𝐶𝑀</m:t>
                    </m:r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(3)</m:t>
                    </m:r>
                  </m:oMath>
                </a14:m>
                <a:r>
                  <a:rPr lang="zh-TW" altLang="en-US" sz="2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3) = 3 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Sum of set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𝑀𝑆𝐿𝐶𝑀</m:t>
                    </m:r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(4)</m:t>
                    </m:r>
                  </m:oMath>
                </a14:m>
                <a:r>
                  <a:rPr lang="zh-TW" altLang="en-US" sz="2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7: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2, 4) = 4 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Sum of set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4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𝑀𝑆𝐿𝐶𝑀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</a:rPr>
                  <a:t> = 3 + 4 + 7 = 14</a:t>
                </a:r>
              </a:p>
            </p:txBody>
          </p:sp>
        </mc:Choice>
        <mc:Fallback xmlns="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419944"/>
                <a:ext cx="8077200" cy="5904656"/>
              </a:xfrm>
              <a:blipFill>
                <a:blip r:embed="rId3"/>
                <a:stretch>
                  <a:fillRect l="-1208" t="-1445" b="-4850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EEBBEE3D-FE2D-4B6A-A397-056A53744407}"/>
              </a:ext>
            </a:extLst>
          </p:cNvPr>
          <p:cNvSpPr/>
          <p:nvPr/>
        </p:nvSpPr>
        <p:spPr>
          <a:xfrm>
            <a:off x="1763688" y="126876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(Input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13639F-BCB5-4D24-BB8E-191F4BC94BF3}"/>
              </a:ext>
            </a:extLst>
          </p:cNvPr>
          <p:cNvSpPr/>
          <p:nvPr/>
        </p:nvSpPr>
        <p:spPr>
          <a:xfrm>
            <a:off x="4572000" y="6080878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(Output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2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2C1F2C90-11B2-4687-A565-4F1E8EF6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596FE-7586-4D2B-894F-EC4C71FD2CB6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419944"/>
                <a:ext cx="8077200" cy="5904656"/>
              </a:xfrm>
              <a:extLst/>
            </p:spPr>
            <p:txBody>
              <a:bodyPr numCol="1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題意範例：</a:t>
                </a:r>
                <a:r>
                  <a:rPr lang="zh-TW" altLang="en-US" sz="2400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TW" sz="2400" dirty="0">
                  <a:solidFill>
                    <a:srgbClr val="3BA943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最小公倍數的最大總和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–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MSLCM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當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10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TW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𝑀𝑆𝐿𝐶𝑀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zh-TW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𝑀𝑆𝐿𝐶𝑀</m:t>
                    </m:r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TW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𝑀𝑆𝐿𝐶𝑀</m:t>
                    </m:r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zh-TW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zh-TW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TW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𝑀𝑆𝐿𝐶𝑀</m:t>
                    </m:r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endParaRPr lang="en-US" altLang="zh-TW" sz="20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9" name="Rectangle 3">
                <a:extLst>
                  <a:ext uri="{FF2B5EF4-FFF2-40B4-BE49-F238E27FC236}">
                    <a16:creationId xmlns:a16="http://schemas.microsoft.com/office/drawing/2014/main" id="{EEBC94A8-3A62-41E1-9C2D-61B0303D9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419944"/>
                <a:ext cx="8077200" cy="5904656"/>
              </a:xfrm>
              <a:blipFill>
                <a:blip r:embed="rId3"/>
                <a:stretch>
                  <a:fillRect l="-4679" t="-1445"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EEBBEE3D-FE2D-4B6A-A397-056A53744407}"/>
              </a:ext>
            </a:extLst>
          </p:cNvPr>
          <p:cNvSpPr/>
          <p:nvPr/>
        </p:nvSpPr>
        <p:spPr>
          <a:xfrm>
            <a:off x="1763688" y="126876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(Input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9ADF98-1809-4FEE-B36E-4BA5D241B9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9948" y="2049836"/>
          <a:ext cx="245627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159">
                  <a:extLst>
                    <a:ext uri="{9D8B030D-6E8A-4147-A177-3AD203B41FA5}">
                      <a16:colId xmlns:a16="http://schemas.microsoft.com/office/drawing/2014/main" val="3681695769"/>
                    </a:ext>
                  </a:extLst>
                </a:gridCol>
                <a:gridCol w="1545115">
                  <a:extLst>
                    <a:ext uri="{9D8B030D-6E8A-4147-A177-3AD203B41FA5}">
                      <a16:colId xmlns:a16="http://schemas.microsoft.com/office/drawing/2014/main" val="31506300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MSLCM(N)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16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1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380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51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84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785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600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7532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70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750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5E70BA-B753-441A-AA38-B6CCBCD2FAAE}"/>
                  </a:ext>
                </a:extLst>
              </p:cNvPr>
              <p:cNvSpPr/>
              <p:nvPr/>
            </p:nvSpPr>
            <p:spPr>
              <a:xfrm>
                <a:off x="395536" y="2049836"/>
                <a:ext cx="7019800" cy="4177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2) = 2, 1+2=3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3) = 3, 1+3=4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2, 4) = 4, 1+2+4=7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5) = 5, 1+5=6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2, 3, 6) = 6, 1+2+3+6=12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7) = 7, 1+7=8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2, 4, 8) = 8, 1+2+4+8=15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3, 9) = 9, 1+3+9=13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LCM(1, 2, 5, 10)=10, 1+2+5+10=18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𝑀𝑆𝐿𝐶𝑀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>
                    <a:latin typeface="Times New Roman" panose="02020603050405020304" pitchFamily="18" charset="0"/>
                  </a:rPr>
                  <a:t> = 3+4+7+6+12+8+15+13+18=86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5E70BA-B753-441A-AA38-B6CCBCD2F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49836"/>
                <a:ext cx="7019800" cy="4177297"/>
              </a:xfrm>
              <a:prstGeom prst="rect">
                <a:avLst/>
              </a:prstGeom>
              <a:blipFill>
                <a:blip r:embed="rId4"/>
                <a:stretch>
                  <a:fillRect l="-1390" t="-1166" b="-2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05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96FC8D-1132-4027-B1A5-05406B051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404515"/>
                <a:ext cx="7772400" cy="5472757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解法</a:t>
                </a:r>
                <a:r>
                  <a:rPr lang="en-US" altLang="zh-TW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(1)</a:t>
                </a: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TW" sz="2400" b="1" dirty="0">
                  <a:solidFill>
                    <a:srgbClr val="3BA943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2400" b="0" dirty="0">
                    <a:latin typeface="Times New Roman" panose="02020603050405020304" pitchFamily="18" charset="0"/>
                  </a:rPr>
                  <a:t>使集合的總和為最大 </a:t>
                </a:r>
                <a:r>
                  <a:rPr lang="en-US" altLang="zh-TW" sz="240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zh-TW" altLang="en-US" sz="2400" dirty="0">
                    <a:sym typeface="Wingdings" panose="05000000000000000000" pitchFamily="2" charset="2"/>
                  </a:rPr>
                  <a:t> </a:t>
                </a:r>
                <a:r>
                  <a:rPr lang="zh-TW" altLang="en-US" sz="2400" b="0" dirty="0">
                    <a:latin typeface="Times New Roman" panose="02020603050405020304" pitchFamily="18" charset="0"/>
                  </a:rPr>
                  <a:t>該集合為</a:t>
                </a:r>
                <a:r>
                  <a:rPr lang="en-US" altLang="zh-TW" sz="2400" b="0" dirty="0">
                    <a:latin typeface="Times New Roman" panose="02020603050405020304" pitchFamily="18" charset="0"/>
                  </a:rPr>
                  <a:t>N</a:t>
                </a:r>
                <a:r>
                  <a:rPr lang="zh-TW" altLang="en-US" sz="2400" b="0" dirty="0">
                    <a:latin typeface="Times New Roman" panose="02020603050405020304" pitchFamily="18" charset="0"/>
                  </a:rPr>
                  <a:t>之</a:t>
                </a:r>
                <a:r>
                  <a:rPr lang="zh-TW" altLang="en-US" sz="2400" b="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所有因數</a:t>
                </a:r>
                <a:endParaRPr lang="en-US" altLang="zh-TW" sz="2400" b="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原始題意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: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 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給定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 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&lt;20000001)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，求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2~N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的所有因數總和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96FC8D-1132-4027-B1A5-05406B051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04515"/>
                <a:ext cx="7772400" cy="5472757"/>
              </a:xfrm>
              <a:blipFill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F0C640E0-FB6A-43D1-86A2-3E3902E4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F4E5F5-E8D8-4A2A-BFAB-9EFF37F7E753}" type="slidenum">
              <a:rPr kumimoji="0" lang="zh-TW" altLang="en-US" sz="1400">
                <a:solidFill>
                  <a:schemeClr val="accent1"/>
                </a:solidFill>
              </a:rPr>
              <a:pPr/>
              <a:t>4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DF69D2-AB67-4532-B6E2-736C4D617353}"/>
              </a:ext>
            </a:extLst>
          </p:cNvPr>
          <p:cNvSpPr/>
          <p:nvPr/>
        </p:nvSpPr>
        <p:spPr>
          <a:xfrm>
            <a:off x="827584" y="278092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(1, 2, 4)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(1, 5)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(1, 2, 3, 6)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1, 7) 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(1, 2, 4, 8)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(1, 3, 9) 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(1, 2, 5, 10) </a:t>
            </a:r>
            <a:endParaRPr lang="zh-TW" altLang="en-US" dirty="0"/>
          </a:p>
        </p:txBody>
      </p:sp>
      <p:sp>
        <p:nvSpPr>
          <p:cNvPr id="4" name="右大括弧 3">
            <a:extLst>
              <a:ext uri="{FF2B5EF4-FFF2-40B4-BE49-F238E27FC236}">
                <a16:creationId xmlns:a16="http://schemas.microsoft.com/office/drawing/2014/main" id="{A9D2540B-5B7D-4D50-A39E-774735DF3C4D}"/>
              </a:ext>
            </a:extLst>
          </p:cNvPr>
          <p:cNvSpPr/>
          <p:nvPr/>
        </p:nvSpPr>
        <p:spPr bwMode="auto">
          <a:xfrm>
            <a:off x="3419872" y="2996952"/>
            <a:ext cx="1008112" cy="304030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BA804-2B27-4F59-99F4-73AB7F414FD6}"/>
              </a:ext>
            </a:extLst>
          </p:cNvPr>
          <p:cNvSpPr/>
          <p:nvPr/>
        </p:nvSpPr>
        <p:spPr>
          <a:xfrm>
            <a:off x="4932040" y="3717032"/>
            <a:ext cx="316612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求出</a:t>
            </a:r>
            <a:r>
              <a:rPr lang="en-US" altLang="zh-TW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2~N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的因數</a:t>
            </a:r>
            <a:endParaRPr lang="en-US" altLang="zh-TW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將這些數全部加總</a:t>
            </a:r>
            <a:endParaRPr lang="en-US" altLang="zh-TW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不太可能一個一個找因數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94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6FC8D-1132-4027-B1A5-05406B05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4515"/>
            <a:ext cx="7772400" cy="547275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</a:t>
            </a:r>
            <a:r>
              <a:rPr lang="en-US" altLang="zh-TW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(2)</a:t>
            </a: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latin typeface="Times New Roman" panose="02020603050405020304" pitchFamily="18" charset="0"/>
              </a:rPr>
              <a:t>觀察因數出現次數 </a:t>
            </a:r>
            <a:r>
              <a:rPr lang="en-US" altLang="zh-TW" sz="2400" b="0" dirty="0">
                <a:latin typeface="Times New Roman" panose="02020603050405020304" pitchFamily="18" charset="0"/>
              </a:rPr>
              <a:t>(N=10)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F0C640E0-FB6A-43D1-86A2-3E3902E4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F4E5F5-E8D8-4A2A-BFAB-9EFF37F7E753}" type="slidenum">
              <a:rPr kumimoji="0" lang="zh-TW" altLang="en-US" sz="1400">
                <a:solidFill>
                  <a:schemeClr val="accent1"/>
                </a:solidFill>
              </a:rPr>
              <a:pPr/>
              <a:t>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DF69D2-AB67-4532-B6E2-736C4D617353}"/>
              </a:ext>
            </a:extLst>
          </p:cNvPr>
          <p:cNvSpPr/>
          <p:nvPr/>
        </p:nvSpPr>
        <p:spPr>
          <a:xfrm>
            <a:off x="827584" y="180695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(1, 2, 4)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(1, 5)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(1, 2, 3, 6)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1, 7) 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(1, 2, 4, 8)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(1, 3, 9) 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(1, 2, 5, 10) 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E457B4-D44C-4A4F-A563-2A4D76D39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7904" y="1688098"/>
          <a:ext cx="39604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835">
                  <a:extLst>
                    <a:ext uri="{9D8B030D-6E8A-4147-A177-3AD203B41FA5}">
                      <a16:colId xmlns:a16="http://schemas.microsoft.com/office/drawing/2014/main" val="3681695769"/>
                    </a:ext>
                  </a:extLst>
                </a:gridCol>
                <a:gridCol w="1078385">
                  <a:extLst>
                    <a:ext uri="{9D8B030D-6E8A-4147-A177-3AD203B41FA5}">
                      <a16:colId xmlns:a16="http://schemas.microsoft.com/office/drawing/2014/main" val="3150630096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32001355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因數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次數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次數關係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(t=N/f)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16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1996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1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380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51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84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785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600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7532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70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=10/10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7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69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6FC8D-1132-4027-B1A5-05406B05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348481"/>
            <a:ext cx="7772400" cy="446464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</a:t>
            </a:r>
            <a:r>
              <a:rPr lang="en-US" altLang="zh-TW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(2)</a:t>
            </a: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0" dirty="0">
                <a:latin typeface="Times New Roman" panose="02020603050405020304" pitchFamily="18" charset="0"/>
              </a:rPr>
              <a:t>對於</a:t>
            </a:r>
            <a:r>
              <a:rPr lang="en-US" altLang="zh-TW" sz="2400" b="0" dirty="0">
                <a:latin typeface="Times New Roman" panose="02020603050405020304" pitchFamily="18" charset="0"/>
              </a:rPr>
              <a:t>N</a:t>
            </a:r>
            <a:r>
              <a:rPr lang="zh-TW" altLang="en-US" sz="2400" b="0" dirty="0">
                <a:latin typeface="Times New Roman" panose="02020603050405020304" pitchFamily="18" charset="0"/>
              </a:rPr>
              <a:t>，依 </a:t>
            </a:r>
            <a:r>
              <a:rPr lang="en-US" altLang="zh-TW" sz="2400" b="0" dirty="0">
                <a:latin typeface="Times New Roman" panose="02020603050405020304" pitchFamily="18" charset="0"/>
              </a:rPr>
              <a:t>1~N</a:t>
            </a:r>
            <a:r>
              <a:rPr lang="zh-TW" altLang="en-US" sz="2400" b="0" dirty="0">
                <a:latin typeface="Times New Roman" panose="02020603050405020304" pitchFamily="18" charset="0"/>
              </a:rPr>
              <a:t> 次數關係計算最終答案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>
                <a:latin typeface="Times New Roman" panose="02020603050405020304" pitchFamily="18" charset="0"/>
              </a:rPr>
              <a:t>以</a:t>
            </a:r>
            <a:r>
              <a:rPr lang="en-US" altLang="zh-TW" sz="2400" dirty="0">
                <a:latin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</a:rPr>
              <a:t>為例</a:t>
            </a:r>
            <a:r>
              <a:rPr lang="en-US" altLang="zh-TW" sz="240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F0C640E0-FB6A-43D1-86A2-3E3902E4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F4E5F5-E8D8-4A2A-BFAB-9EFF37F7E753}" type="slidenum">
              <a:rPr kumimoji="0" lang="zh-TW" altLang="en-US" sz="1400">
                <a:solidFill>
                  <a:schemeClr val="accent1"/>
                </a:solidFill>
              </a:rPr>
              <a:pPr/>
              <a:t>6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0E457B4-D44C-4A4F-A563-2A4D76D39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8586" y="1648395"/>
          <a:ext cx="198022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835">
                  <a:extLst>
                    <a:ext uri="{9D8B030D-6E8A-4147-A177-3AD203B41FA5}">
                      <a16:colId xmlns:a16="http://schemas.microsoft.com/office/drawing/2014/main" val="3681695769"/>
                    </a:ext>
                  </a:extLst>
                </a:gridCol>
                <a:gridCol w="1078385">
                  <a:extLst>
                    <a:ext uri="{9D8B030D-6E8A-4147-A177-3AD203B41FA5}">
                      <a16:colId xmlns:a16="http://schemas.microsoft.com/office/drawing/2014/main" val="31506300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因數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次數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16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199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1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3801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519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849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7855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60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7532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708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7508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F11F1DC-7782-41F4-BDB2-820BFB594DBA}"/>
              </a:ext>
            </a:extLst>
          </p:cNvPr>
          <p:cNvSpPr/>
          <p:nvPr/>
        </p:nvSpPr>
        <p:spPr>
          <a:xfrm>
            <a:off x="539552" y="2060848"/>
            <a:ext cx="609654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latin typeface="Times New Roman" panose="02020603050405020304" pitchFamily="18" charset="0"/>
                <a:ea typeface="+mn-ea"/>
              </a:rPr>
              <a:t>總和 </a:t>
            </a:r>
            <a:endParaRPr lang="en-US" altLang="zh-TW" dirty="0">
              <a:latin typeface="Times New Roman" panose="02020603050405020304" pitchFamily="18" charset="0"/>
              <a:ea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ea typeface="+mn-ea"/>
              </a:rPr>
              <a:t>=  1 * (</a:t>
            </a:r>
            <a:r>
              <a:rPr lang="en-US" altLang="zh-TW" dirty="0">
                <a:latin typeface="Times New Roman" panose="02020603050405020304" pitchFamily="18" charset="0"/>
              </a:rPr>
              <a:t>10/1) + 2 * (10/2)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+  3 * (10/3) + 4 * (10/4)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+  …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+  9 * (10/9) + 10 * (10/10)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-1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</a:rPr>
              <a:t>86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102B8E0-DC60-42B1-9490-89E6DB270E6B}"/>
                  </a:ext>
                </a:extLst>
              </p:cNvPr>
              <p:cNvSpPr/>
              <p:nvPr/>
            </p:nvSpPr>
            <p:spPr>
              <a:xfrm>
                <a:off x="539552" y="5139549"/>
                <a:ext cx="6902896" cy="990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#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題目問從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2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~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之和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 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最後要扣掉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N=1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的結果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: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1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#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每筆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N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可達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TW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2</m:t>
                    </m:r>
                    <m:r>
                      <a:rPr lang="zh-TW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US" altLang="zh-TW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TW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0</m:t>
                        </m:r>
                      </m:e>
                      <m:sup>
                        <m:r>
                          <a:rPr lang="en-US" altLang="zh-TW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zh-TW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，</m:t>
                    </m:r>
                    <m:r>
                      <a:rPr lang="zh-TW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需要</m:t>
                    </m:r>
                    <m:r>
                      <m:rPr>
                        <m:sty m:val="p"/>
                      </m:rPr>
                      <a:rPr lang="en-US" altLang="zh-TW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O</m:t>
                    </m:r>
                    <m:r>
                      <a:rPr lang="en-US" altLang="zh-TW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N</m:t>
                    </m:r>
                    <m:r>
                      <a:rPr lang="en-US" altLang="zh-TW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)</m:t>
                    </m:r>
                    <m:r>
                      <a:rPr lang="zh-TW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還是會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sym typeface="Wingdings" panose="05000000000000000000" pitchFamily="2" charset="2"/>
                  </a:rPr>
                  <a:t>TLE</a:t>
                </a:r>
                <a:endParaRPr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02B8E0-DC60-42B1-9490-89E6DB270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39549"/>
                <a:ext cx="6902896" cy="990464"/>
              </a:xfrm>
              <a:prstGeom prst="rect">
                <a:avLst/>
              </a:prstGeom>
              <a:blipFill rotWithShape="0">
                <a:blip r:embed="rId2"/>
                <a:stretch>
                  <a:fillRect l="-972" b="-67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6FC8D-1132-4027-B1A5-05406B05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4977"/>
            <a:ext cx="7772400" cy="446464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</a:t>
            </a:r>
            <a:r>
              <a:rPr lang="en-US" altLang="zh-TW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(3)</a:t>
            </a: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zh-TW" altLang="en-US" sz="2400" b="0" dirty="0">
                <a:latin typeface="Times New Roman" panose="02020603050405020304" pitchFamily="18" charset="0"/>
              </a:rPr>
              <a:t>觀察</a:t>
            </a:r>
            <a:r>
              <a:rPr lang="en-US" altLang="zh-TW" sz="2400" b="0" dirty="0">
                <a:latin typeface="Times New Roman" panose="02020603050405020304" pitchFamily="18" charset="0"/>
              </a:rPr>
              <a:t>:</a:t>
            </a:r>
            <a:r>
              <a:rPr lang="zh-TW" altLang="en-US" sz="2400" b="0" dirty="0">
                <a:latin typeface="Times New Roman" panose="02020603050405020304" pitchFamily="18" charset="0"/>
              </a:rPr>
              <a:t> 出現次數會</a:t>
            </a:r>
            <a:r>
              <a:rPr lang="zh-TW" altLang="en-US" sz="2400" dirty="0">
                <a:latin typeface="Times New Roman" panose="02020603050405020304" pitchFamily="18" charset="0"/>
              </a:rPr>
              <a:t>遞減，而且連續因數的次數可能都一樣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TW" altLang="en-US" sz="2400" dirty="0">
                <a:latin typeface="Times New Roman" panose="02020603050405020304" pitchFamily="18" charset="0"/>
              </a:rPr>
              <a:t>目標</a:t>
            </a:r>
            <a:r>
              <a:rPr lang="en-US" altLang="zh-TW" sz="2400" dirty="0">
                <a:latin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</a:rPr>
              <a:t> 次數相同的因數一起算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F0C640E0-FB6A-43D1-86A2-3E3902E4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BF4E5F5-E8D8-4A2A-BFAB-9EFF37F7E753}" type="slidenum">
              <a:rPr kumimoji="0" lang="zh-TW" altLang="en-US" sz="1400">
                <a:solidFill>
                  <a:schemeClr val="accent1"/>
                </a:solidFill>
              </a:rPr>
              <a:pPr/>
              <a:t>7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102B8E0-DC60-42B1-9490-89E6DB270E6B}"/>
                  </a:ext>
                </a:extLst>
              </p:cNvPr>
              <p:cNvSpPr/>
              <p:nvPr/>
            </p:nvSpPr>
            <p:spPr>
              <a:xfrm>
                <a:off x="707232" y="5349362"/>
                <a:ext cx="72110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#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右區間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∵</m:t>
                    </m:r>
                  </m:oMath>
                </a14:m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10/6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10/7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10/8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10/9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10/10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=1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(in code)</a:t>
                </a: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∴</m:t>
                    </m:r>
                    <m:r>
                      <a:rPr lang="zh-TW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當</m:t>
                    </m:r>
                  </m:oMath>
                </a14:m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10/1, 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可以得到最大的因數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10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102B8E0-DC60-42B1-9490-89E6DB270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2" y="5349362"/>
                <a:ext cx="7211044" cy="1015663"/>
              </a:xfrm>
              <a:prstGeom prst="rect">
                <a:avLst/>
              </a:prstGeom>
              <a:blipFill>
                <a:blip r:embed="rId2"/>
                <a:stretch>
                  <a:fillRect l="-845" t="-3614" b="-10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04845B4-B86C-4068-9E35-D879DC5930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6236" y="1533751"/>
          <a:ext cx="198022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835">
                  <a:extLst>
                    <a:ext uri="{9D8B030D-6E8A-4147-A177-3AD203B41FA5}">
                      <a16:colId xmlns:a16="http://schemas.microsoft.com/office/drawing/2014/main" val="3681695769"/>
                    </a:ext>
                  </a:extLst>
                </a:gridCol>
                <a:gridCol w="1078385">
                  <a:extLst>
                    <a:ext uri="{9D8B030D-6E8A-4147-A177-3AD203B41FA5}">
                      <a16:colId xmlns:a16="http://schemas.microsoft.com/office/drawing/2014/main" val="31506300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因數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次數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16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199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1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3801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519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5849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7855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60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7532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708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750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BD50DA-1EE2-4343-B2C1-17901E58FD2F}"/>
                  </a:ext>
                </a:extLst>
              </p:cNvPr>
              <p:cNvSpPr/>
              <p:nvPr/>
            </p:nvSpPr>
            <p:spPr>
              <a:xfrm>
                <a:off x="680517" y="2140664"/>
                <a:ext cx="561439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 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= 0 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TW" dirty="0"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每次 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{</a:t>
                </a:r>
              </a:p>
              <a:p>
                <a:pPr>
                  <a:defRPr/>
                </a:pPr>
                <a:r>
                  <a:rPr lang="en-US" altLang="zh-TW" b="0" dirty="0"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dirty="0"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dirty="0"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dirty="0"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BD50DA-1EE2-4343-B2C1-17901E58F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17" y="2140664"/>
                <a:ext cx="5614392" cy="3046988"/>
              </a:xfrm>
              <a:prstGeom prst="rect">
                <a:avLst/>
              </a:prstGeom>
              <a:blipFill>
                <a:blip r:embed="rId3"/>
                <a:stretch>
                  <a:fillRect l="-1737" t="-1600" r="-3366" b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699E2F2-A3B1-48D0-83EF-8E61417D0160}"/>
              </a:ext>
            </a:extLst>
          </p:cNvPr>
          <p:cNvSpPr/>
          <p:nvPr/>
        </p:nvSpPr>
        <p:spPr>
          <a:xfrm>
            <a:off x="2123728" y="3245872"/>
            <a:ext cx="3304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第一次因數左區間從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開始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8F3F7A-5B7E-4A06-95BD-E64EE2B162E1}"/>
              </a:ext>
            </a:extLst>
          </p:cNvPr>
          <p:cNvSpPr/>
          <p:nvPr/>
        </p:nvSpPr>
        <p:spPr bwMode="auto">
          <a:xfrm>
            <a:off x="7989211" y="3026324"/>
            <a:ext cx="288032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BBE964-5F8E-4DD2-B05D-0A8E77823EE8}"/>
              </a:ext>
            </a:extLst>
          </p:cNvPr>
          <p:cNvSpPr/>
          <p:nvPr/>
        </p:nvSpPr>
        <p:spPr bwMode="auto">
          <a:xfrm>
            <a:off x="7977354" y="3787918"/>
            <a:ext cx="288032" cy="16866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6E7453-387D-4815-AE37-B4E30400661E}"/>
              </a:ext>
            </a:extLst>
          </p:cNvPr>
          <p:cNvSpPr/>
          <p:nvPr/>
        </p:nvSpPr>
        <p:spPr>
          <a:xfrm>
            <a:off x="1763688" y="2152492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因數的左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右區間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5ABA28-8E5D-4F47-9B68-0D0D604A7632}"/>
              </a:ext>
            </a:extLst>
          </p:cNvPr>
          <p:cNvSpPr/>
          <p:nvPr/>
        </p:nvSpPr>
        <p:spPr>
          <a:xfrm>
            <a:off x="3294476" y="4736787"/>
            <a:ext cx="2032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zh-TW" altLang="en-US" sz="200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左區間</a:t>
            </a:r>
            <a:r>
              <a:rPr lang="en-US" altLang="zh-TW" sz="200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~</a:t>
            </a:r>
            <a:r>
              <a:rPr lang="zh-TW" altLang="en-US" sz="200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右區間</a:t>
            </a:r>
            <a:r>
              <a:rPr lang="en-US" altLang="zh-TW" sz="200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315D7E36-4774-49F6-8C96-5218D9DABA8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315D7E36-4774-49F6-8C96-5218D9DAB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5526426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02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E6FEB69-AFBC-41B6-9E42-0793392D17C8}"/>
              </a:ext>
            </a:extLst>
          </p:cNvPr>
          <p:cNvSpPr txBox="1">
            <a:spLocks/>
          </p:cNvSpPr>
          <p:nvPr/>
        </p:nvSpPr>
        <p:spPr bwMode="auto">
          <a:xfrm>
            <a:off x="611560" y="548680"/>
            <a:ext cx="82809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TW" altLang="en-US" sz="2400" b="1" kern="0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kern="0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以</a:t>
            </a:r>
            <a:r>
              <a:rPr lang="en-US" altLang="zh-TW" sz="2400" kern="0" dirty="0">
                <a:latin typeface="Times New Roman" panose="02020603050405020304" pitchFamily="18" charset="0"/>
              </a:rPr>
              <a:t>N=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為例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73E85-943B-42DB-A2F2-497FB294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2A06-65C4-4223-8832-F41D30CFC58C}" type="slidenum">
              <a:rPr lang="zh-TW" altLang="en-US" smtClean="0"/>
              <a:pPr/>
              <a:t>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/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  <a:defRPr/>
                </a:pP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>
                  <a:defRPr/>
                </a:pPr>
                <a:r>
                  <a:rPr lang="en-US" altLang="zh-TW" sz="1800" b="0" dirty="0">
                    <a:solidFill>
                      <a:srgbClr val="0070C0"/>
                    </a:solidFill>
                    <a:ea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= r+1 </a:t>
                </a:r>
              </a:p>
              <a:p>
                <a:pPr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計算因數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1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的次數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t = N/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en-US" altLang="zh-TW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計算相同次數的因數右區間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r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=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N/t</a:t>
                </a:r>
                <a:endParaRPr lang="en-US" altLang="zh-TW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   加總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: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所有因數 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+(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</m:oMath>
                </a14:m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+1)+…+r] *</a:t>
                </a:r>
                <a:r>
                  <a:rPr lang="zh-TW" altLang="en-US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次數</a:t>
                </a: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(t)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TW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</a:rPr>
                  <a:t> </a:t>
                </a:r>
                <a:endParaRPr lang="zh-TW" altLang="en-US" sz="1800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259416-5BA4-4A22-8B59-5A6EB32D9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8655"/>
                <a:ext cx="467828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5B529E7-94CA-4177-9F16-814170CFDD6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因數左區間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5B529E7-94CA-4177-9F16-814170CFD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400085"/>
                  </p:ext>
                </p:extLst>
              </p:nvPr>
            </p:nvGraphicFramePr>
            <p:xfrm>
              <a:off x="702000" y="2028691"/>
              <a:ext cx="7740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238365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77035141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69912082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83375227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7602548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出現次數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(t)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923" t="-7692" r="-21876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因數右區間</a:t>
                          </a:r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(r)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累積總和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11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186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1996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4231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3801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951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3584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320351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8185</TotalTime>
  <Words>1984</Words>
  <Application>Microsoft Office PowerPoint</Application>
  <PresentationFormat>如螢幕大小 (4:3)</PresentationFormat>
  <Paragraphs>480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Cambria Math</vt:lpstr>
      <vt:lpstr>Tahoma</vt:lpstr>
      <vt:lpstr>Times New Roman</vt:lpstr>
      <vt:lpstr>Wingdings</vt:lpstr>
      <vt:lpstr>Blends</vt:lpstr>
      <vt:lpstr>1730: Sum of MSLCM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222</cp:revision>
  <dcterms:created xsi:type="dcterms:W3CDTF">1601-01-01T00:00:00Z</dcterms:created>
  <dcterms:modified xsi:type="dcterms:W3CDTF">2018-10-10T05:31:19Z</dcterms:modified>
</cp:coreProperties>
</file>