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6858000" type="screen4x3"/>
  <p:notesSz cx="6832600" cy="99631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4747"/>
    <a:srgbClr val="F10101"/>
    <a:srgbClr val="FF5050"/>
    <a:srgbClr val="FFFFFF"/>
    <a:srgbClr val="CDCDCD"/>
    <a:srgbClr val="FFE267"/>
    <a:srgbClr val="3BA943"/>
    <a:srgbClr val="20C428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5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47713"/>
            <a:ext cx="4981575" cy="373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732338"/>
            <a:ext cx="501015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64675"/>
            <a:ext cx="296068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64675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24" tIns="45912" rIns="91824" bIns="4591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41FAB7-77F6-4C52-B06E-684285C866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00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2F3127-FE2C-40F3-9403-A8B31C2CFAE6}" type="slidenum">
              <a:rPr lang="zh-TW" altLang="en-US" sz="1200"/>
              <a:pPr eaLnBrk="1" hangingPunct="1"/>
              <a:t>1</a:t>
            </a:fld>
            <a:endParaRPr lang="en-US" altLang="zh-TW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10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02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9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12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5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13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6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14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5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15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1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2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7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3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08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4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187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5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9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6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4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7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56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8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238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1BC725B-6FC3-4C00-A293-302F5491F582}" type="slidenum">
              <a:rPr lang="zh-TW" altLang="en-US" sz="1200"/>
              <a:pPr eaLnBrk="1" hangingPunct="1"/>
              <a:t>9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99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9602D8-FB89-4FE9-9775-AA4EDA295DB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4953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TW" altLang="en-US"/>
              <a:t>1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032FD31-2C27-40D7-8020-41BBC42427D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87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180EB-67F8-4D5A-A6EA-CF3110246DB2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E4025-01EF-4155-A3F7-C984EAC00DA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13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07175" y="381000"/>
            <a:ext cx="1947863" cy="5791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692775" cy="5791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0A2AF-D376-493F-AB16-1179C2148E9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2970B-1E8A-44B7-99C6-C0C2257C75C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8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A86D60-10BE-44DC-8E3B-78A3450589A5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F9BEB-24CD-4803-A5F3-5AC4DF6964A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336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39641-2F70-420B-9078-45E2783C5BE1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3ECD4-3542-4741-A8D5-817A80B29F1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71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D7635-E5D0-4FC0-B12A-BC52EF7509D4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65B60-B948-4537-9FF8-D0BA2E473E2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4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995B5-18CF-4208-BF13-FC5FDE11CDA7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BA00C5-6386-43A8-B4C4-5AC92944590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76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29264-01EB-4A0D-ADAD-6AA59D7585EB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86AE1D-D72B-45C2-B93E-90F98683CE9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1B6E3-9C0A-41FF-87F1-2D6439BCE6B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AF8EE-5532-4E54-970E-B5FB3008424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6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2E1B3-B82E-4160-A27F-4FCBB7473CFA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F4AF3-9C62-4536-9510-C77CC70B07A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177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51FD0-523E-44CD-BD94-ECF2F76FD529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CA986-BF72-400A-AAAC-34B7FE8A5E5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1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4AE525E-0EF1-43AF-B3F2-61E9809E340D}" type="datetime1">
              <a:rPr lang="zh-TW" altLang="en-US"/>
              <a:pPr>
                <a:defRPr/>
              </a:pPr>
              <a:t>2018/10/10</a:t>
            </a:fld>
            <a:endParaRPr lang="en-US" altLang="zh-TW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95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accent1"/>
                </a:solidFill>
              </a:defRPr>
            </a:lvl1pPr>
          </a:lstStyle>
          <a:p>
            <a:fld id="{1AA518DA-6B3B-4B8D-A24A-2752A068269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5E2E13-F15D-4ABD-8C26-F1697121E3EB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TW" b="1" dirty="0">
                <a:latin typeface="Times New Roman" panose="02020603050405020304" pitchFamily="18" charset="0"/>
              </a:rPr>
              <a:t>10004:Bicoloring</a:t>
            </a:r>
            <a:endParaRPr lang="en-US" altLang="zh-TW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789488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★★☆☆☆</a:t>
            </a: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題組：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Problem Set Archive with Online Judge</a:t>
            </a: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題號：</a:t>
            </a:r>
            <a:r>
              <a:rPr lang="en-US" altLang="zh-TW" sz="2400" dirty="0">
                <a:latin typeface="Times New Roman" panose="02020603050405020304" pitchFamily="18" charset="0"/>
              </a:rPr>
              <a:t>10004:Bicoloring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解題者：</a:t>
            </a:r>
            <a:r>
              <a:rPr lang="zh-TW" altLang="en-US" sz="2400" dirty="0">
                <a:latin typeface="Times New Roman" panose="02020603050405020304" pitchFamily="18" charset="0"/>
              </a:rPr>
              <a:t>李協彥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解題日期：</a:t>
            </a:r>
            <a:r>
              <a:rPr lang="zh-TW" altLang="en-US" sz="2400" dirty="0">
                <a:latin typeface="Times New Roman" panose="02020603050405020304" pitchFamily="18" charset="0"/>
              </a:rPr>
              <a:t>20</a:t>
            </a:r>
            <a:r>
              <a:rPr lang="en-US" altLang="zh-TW" sz="2400" dirty="0">
                <a:latin typeface="Times New Roman" panose="02020603050405020304" pitchFamily="18" charset="0"/>
              </a:rPr>
              <a:t>18</a:t>
            </a:r>
            <a:r>
              <a:rPr lang="zh-TW" altLang="en-US" sz="2400" dirty="0">
                <a:latin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</a:rPr>
              <a:t>7</a:t>
            </a:r>
            <a:r>
              <a:rPr lang="zh-TW" altLang="en-US" sz="2400" dirty="0">
                <a:latin typeface="Times New Roman" panose="02020603050405020304" pitchFamily="18" charset="0"/>
              </a:rPr>
              <a:t>日</a:t>
            </a:r>
            <a:endParaRPr lang="zh-TW" altLang="en-US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題意：</a:t>
            </a:r>
            <a:r>
              <a:rPr lang="zh-TW" altLang="en-US" sz="2400" dirty="0">
                <a:latin typeface="Times New Roman" panose="02020603050405020304" pitchFamily="18" charset="0"/>
              </a:rPr>
              <a:t>給你一個無向的連通圖，請你在節點上塗兩種顏色，並且回答是否可以使得相鄰的節點顏色均為不同。</a:t>
            </a:r>
            <a:endParaRPr lang="en-US" altLang="zh-TW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7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10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50611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763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11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53048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7745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12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13269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139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13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39081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" name="矩形 1"/>
          <p:cNvSpPr/>
          <p:nvPr/>
        </p:nvSpPr>
        <p:spPr>
          <a:xfrm>
            <a:off x="642170" y="5721757"/>
            <a:ext cx="731420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Queue</a:t>
            </a:r>
            <a:r>
              <a:rPr lang="zh-TW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為空代表整個圖著色完畢，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BICOLORABLE</a:t>
            </a:r>
            <a:r>
              <a:rPr lang="zh-TW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23649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14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1" idx="7"/>
          </p:cNvCxnSpPr>
          <p:nvPr/>
        </p:nvCxnSpPr>
        <p:spPr bwMode="auto">
          <a:xfrm flipH="1">
            <a:off x="3335509" y="2060848"/>
            <a:ext cx="516411" cy="1884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22998"/>
              </p:ext>
            </p:extLst>
          </p:nvPr>
        </p:nvGraphicFramePr>
        <p:xfrm>
          <a:off x="1223875" y="4732099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899592" y="5315151"/>
            <a:ext cx="731420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zh-TW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當一個點的鄰居已經被著色，而且跟自己的顏色一樣，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NOT</a:t>
            </a:r>
            <a:r>
              <a:rPr lang="zh-TW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BICOLORABLE</a:t>
            </a:r>
            <a:r>
              <a:rPr lang="zh-TW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 </a:t>
            </a:r>
            <a:r>
              <a:rPr lang="en-US" altLang="zh-TW" kern="0" dirty="0">
                <a:solidFill>
                  <a:srgbClr val="000000"/>
                </a:solidFill>
                <a:latin typeface="Times New Roman" panose="02020603050405020304" pitchFamily="18" charset="0"/>
                <a:ea typeface="標楷體"/>
                <a:sym typeface="Wingdings" panose="05000000000000000000" pitchFamily="2" charset="2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84812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15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685800"/>
                <a:ext cx="8077200" cy="56229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解法範例：</a:t>
                </a:r>
                <a:r>
                  <a:rPr lang="zh-TW" altLang="en-US" sz="2400" dirty="0">
                    <a:latin typeface="Times New Roman" panose="02020603050405020304" pitchFamily="18" charset="0"/>
                    <a:sym typeface="Wingdings" panose="05000000000000000000" pitchFamily="2" charset="2"/>
                  </a:rPr>
                  <a:t>無</a:t>
                </a:r>
                <a:endParaRPr lang="zh-TW" altLang="en-US" sz="2400" b="1" dirty="0">
                  <a:solidFill>
                    <a:srgbClr val="3BA943"/>
                  </a:solidFill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zh-TW" altLang="en-US" sz="2400" b="1" dirty="0">
                    <a:solidFill>
                      <a:srgbClr val="3BA943"/>
                    </a:solidFill>
                    <a:latin typeface="Times New Roman" panose="02020603050405020304" pitchFamily="18" charset="0"/>
                  </a:rPr>
                  <a:t>討論：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	</a:t>
                </a:r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</a:rPr>
                  <a:t>	BFS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的時間複雜度為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400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en-US" altLang="zh-TW" sz="2400" dirty="0">
                    <a:latin typeface="Times New Roman" panose="02020603050405020304" pitchFamily="18" charset="0"/>
                  </a:rPr>
                  <a:t>	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其中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V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為圖中點的數量，</a:t>
                </a:r>
                <a:r>
                  <a:rPr lang="en-US" altLang="zh-TW" sz="2400" dirty="0">
                    <a:latin typeface="Times New Roman" panose="02020603050405020304" pitchFamily="18" charset="0"/>
                  </a:rPr>
                  <a:t>E</a:t>
                </a:r>
                <a:r>
                  <a:rPr lang="zh-TW" altLang="en-US" sz="2400" dirty="0">
                    <a:latin typeface="Times New Roman" panose="02020603050405020304" pitchFamily="18" charset="0"/>
                  </a:rPr>
                  <a:t>為邊的數量</a:t>
                </a: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TW" altLang="en-US" sz="2400" dirty="0">
                    <a:latin typeface="Times New Roman" panose="020206030504050203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4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685800"/>
                <a:ext cx="8077200" cy="5622925"/>
              </a:xfrm>
              <a:blipFill rotWithShape="0">
                <a:blip r:embed="rId3"/>
                <a:stretch>
                  <a:fillRect l="-151" t="-15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73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2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305800" cy="5622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題意範例：</a:t>
            </a:r>
            <a:endParaRPr lang="en-US" altLang="zh-TW" sz="2400" b="1" dirty="0">
              <a:solidFill>
                <a:srgbClr val="3BA943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</a:t>
            </a:r>
            <a:r>
              <a:rPr lang="en-US" altLang="zh-TW" sz="2400" u="sng" dirty="0">
                <a:latin typeface="Times New Roman" panose="02020603050405020304" pitchFamily="18" charset="0"/>
              </a:rPr>
              <a:t>Input</a:t>
            </a:r>
            <a:r>
              <a:rPr lang="en-US" altLang="zh-TW" sz="2400" dirty="0">
                <a:latin typeface="Times New Roman" panose="02020603050405020304" pitchFamily="18" charset="0"/>
              </a:rPr>
              <a:t>				</a:t>
            </a:r>
            <a:r>
              <a:rPr lang="en-US" altLang="zh-TW" sz="2400" u="sng" dirty="0">
                <a:latin typeface="Times New Roman" panose="02020603050405020304" pitchFamily="18" charset="0"/>
              </a:rPr>
              <a:t>Output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3				NOT BICOLORABLE.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3				BICOLORABLE.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0 1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1 2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2 0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4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3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0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0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0</a:t>
            </a:r>
            <a:r>
              <a:rPr lang="zh-TW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</a:rPr>
              <a:t>3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TW" sz="2400" dirty="0">
                <a:latin typeface="Times New Roman" panose="02020603050405020304" pitchFamily="18" charset="0"/>
              </a:rPr>
              <a:t>	0</a:t>
            </a:r>
          </a:p>
        </p:txBody>
      </p:sp>
      <p:sp>
        <p:nvSpPr>
          <p:cNvPr id="7" name="右中括弧 6"/>
          <p:cNvSpPr/>
          <p:nvPr/>
        </p:nvSpPr>
        <p:spPr bwMode="auto">
          <a:xfrm>
            <a:off x="1979712" y="1556792"/>
            <a:ext cx="432048" cy="1872208"/>
          </a:xfrm>
          <a:prstGeom prst="rightBracket">
            <a:avLst>
              <a:gd name="adj" fmla="val 49832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2411760" y="1700808"/>
            <a:ext cx="2592288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2" name="右中括弧 11"/>
          <p:cNvSpPr/>
          <p:nvPr/>
        </p:nvSpPr>
        <p:spPr bwMode="auto">
          <a:xfrm>
            <a:off x="1979712" y="3582959"/>
            <a:ext cx="432048" cy="1872208"/>
          </a:xfrm>
          <a:prstGeom prst="rightBracket">
            <a:avLst>
              <a:gd name="adj" fmla="val 49832"/>
            </a:avLst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flipV="1">
            <a:off x="2411760" y="2204864"/>
            <a:ext cx="2592288" cy="2314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1" name="橢圓 10"/>
          <p:cNvSpPr/>
          <p:nvPr/>
        </p:nvSpPr>
        <p:spPr bwMode="auto">
          <a:xfrm>
            <a:off x="5652120" y="2924944"/>
            <a:ext cx="576064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6746776" y="2648535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6493768" y="3717032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5" name="直線接點 14"/>
          <p:cNvCxnSpPr>
            <a:endCxn id="16" idx="2"/>
          </p:cNvCxnSpPr>
          <p:nvPr/>
        </p:nvCxnSpPr>
        <p:spPr bwMode="auto">
          <a:xfrm flipV="1">
            <a:off x="6228184" y="2936567"/>
            <a:ext cx="518592" cy="2764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直線接點 18"/>
          <p:cNvCxnSpPr>
            <a:stCxn id="11" idx="5"/>
            <a:endCxn id="17" idx="1"/>
          </p:cNvCxnSpPr>
          <p:nvPr/>
        </p:nvCxnSpPr>
        <p:spPr bwMode="auto">
          <a:xfrm>
            <a:off x="6143821" y="3416645"/>
            <a:ext cx="434310" cy="384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直線接點 20"/>
          <p:cNvCxnSpPr>
            <a:stCxn id="17" idx="7"/>
            <a:endCxn id="16" idx="4"/>
          </p:cNvCxnSpPr>
          <p:nvPr/>
        </p:nvCxnSpPr>
        <p:spPr bwMode="auto">
          <a:xfrm flipV="1">
            <a:off x="6985469" y="3224599"/>
            <a:ext cx="49339" cy="576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" name="橢圓 23"/>
          <p:cNvSpPr/>
          <p:nvPr/>
        </p:nvSpPr>
        <p:spPr bwMode="auto">
          <a:xfrm>
            <a:off x="3642110" y="4981746"/>
            <a:ext cx="576064" cy="57606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427984" y="4174341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415763" y="5740599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0" name="橢圓 29"/>
          <p:cNvSpPr/>
          <p:nvPr/>
        </p:nvSpPr>
        <p:spPr bwMode="auto">
          <a:xfrm>
            <a:off x="5094036" y="4975439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23" name="直線接點 22"/>
          <p:cNvCxnSpPr>
            <a:stCxn id="24" idx="7"/>
            <a:endCxn id="25" idx="3"/>
          </p:cNvCxnSpPr>
          <p:nvPr/>
        </p:nvCxnSpPr>
        <p:spPr bwMode="auto">
          <a:xfrm flipV="1">
            <a:off x="4133811" y="4666042"/>
            <a:ext cx="378536" cy="4000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>
            <a:stCxn id="24" idx="6"/>
            <a:endCxn id="30" idx="2"/>
          </p:cNvCxnSpPr>
          <p:nvPr/>
        </p:nvCxnSpPr>
        <p:spPr bwMode="auto">
          <a:xfrm flipV="1">
            <a:off x="4218174" y="5263471"/>
            <a:ext cx="875862" cy="63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4" name="直線接點 33"/>
          <p:cNvCxnSpPr>
            <a:stCxn id="24" idx="5"/>
            <a:endCxn id="26" idx="1"/>
          </p:cNvCxnSpPr>
          <p:nvPr/>
        </p:nvCxnSpPr>
        <p:spPr bwMode="auto">
          <a:xfrm>
            <a:off x="4133811" y="5473447"/>
            <a:ext cx="366315" cy="3515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737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3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435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172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4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758435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33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5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40603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824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6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638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6571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7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67993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93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8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53117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180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199A73-A187-49AA-ADF9-BCCD589C86BA}" type="slidenum">
              <a:rPr kumimoji="0" lang="zh-TW" altLang="en-US" sz="1400">
                <a:solidFill>
                  <a:schemeClr val="accent1"/>
                </a:solidFill>
              </a:rPr>
              <a:pPr eaLnBrk="1" hangingPunct="1"/>
              <a:t>9</a:t>
            </a:fld>
            <a:endParaRPr kumimoji="0" lang="en-US" altLang="zh-TW" sz="1400" dirty="0">
              <a:solidFill>
                <a:schemeClr val="accent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1"/>
            <a:ext cx="8077200" cy="6549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b="1" dirty="0">
                <a:solidFill>
                  <a:srgbClr val="3BA943"/>
                </a:solidFill>
                <a:latin typeface="Times New Roman" panose="02020603050405020304" pitchFamily="18" charset="0"/>
              </a:rPr>
              <a:t>解法：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利用廣度優先搜尋</a:t>
            </a:r>
            <a:r>
              <a:rPr lang="en-US" altLang="zh-TW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(BFS)</a:t>
            </a:r>
            <a:r>
              <a:rPr lang="zh-TW" altLang="en-US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來尋訪這個圖並著色！</a:t>
            </a:r>
            <a:endParaRPr lang="en-US" altLang="zh-TW" sz="24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3563888" y="1484784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2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1979712" y="2420888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0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4114073" y="2708920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3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43808" y="3861048"/>
            <a:ext cx="576064" cy="5760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5868144" y="3573016"/>
            <a:ext cx="576064" cy="57606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5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6588224" y="2312876"/>
            <a:ext cx="576064" cy="5760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4</a:t>
            </a:r>
            <a:endParaRPr kumimoji="1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3" name="直線接點 2"/>
          <p:cNvCxnSpPr>
            <a:stCxn id="9" idx="7"/>
            <a:endCxn id="7" idx="3"/>
          </p:cNvCxnSpPr>
          <p:nvPr/>
        </p:nvCxnSpPr>
        <p:spPr bwMode="auto">
          <a:xfrm flipV="1">
            <a:off x="2471413" y="1976485"/>
            <a:ext cx="1176838" cy="5287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4" name="直線接點 13"/>
          <p:cNvCxnSpPr>
            <a:stCxn id="9" idx="4"/>
            <a:endCxn id="11" idx="1"/>
          </p:cNvCxnSpPr>
          <p:nvPr/>
        </p:nvCxnSpPr>
        <p:spPr bwMode="auto">
          <a:xfrm>
            <a:off x="2267744" y="2996952"/>
            <a:ext cx="660427" cy="9484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>
            <a:stCxn id="7" idx="4"/>
            <a:endCxn id="10" idx="0"/>
          </p:cNvCxnSpPr>
          <p:nvPr/>
        </p:nvCxnSpPr>
        <p:spPr bwMode="auto">
          <a:xfrm>
            <a:off x="3851920" y="2060848"/>
            <a:ext cx="550185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直線接點 17"/>
          <p:cNvCxnSpPr>
            <a:stCxn id="7" idx="6"/>
            <a:endCxn id="13" idx="1"/>
          </p:cNvCxnSpPr>
          <p:nvPr/>
        </p:nvCxnSpPr>
        <p:spPr bwMode="auto">
          <a:xfrm>
            <a:off x="4139952" y="1772816"/>
            <a:ext cx="2532635" cy="6244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>
            <a:stCxn id="10" idx="5"/>
            <a:endCxn id="12" idx="2"/>
          </p:cNvCxnSpPr>
          <p:nvPr/>
        </p:nvCxnSpPr>
        <p:spPr bwMode="auto">
          <a:xfrm>
            <a:off x="4605774" y="3200621"/>
            <a:ext cx="1262370" cy="6604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43379"/>
              </p:ext>
            </p:extLst>
          </p:nvPr>
        </p:nvGraphicFramePr>
        <p:xfrm>
          <a:off x="683570" y="5230056"/>
          <a:ext cx="649144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Queue --&gt;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接點 23"/>
          <p:cNvCxnSpPr>
            <a:stCxn id="13" idx="3"/>
            <a:endCxn id="12" idx="7"/>
          </p:cNvCxnSpPr>
          <p:nvPr/>
        </p:nvCxnSpPr>
        <p:spPr bwMode="auto">
          <a:xfrm flipH="1">
            <a:off x="6359845" y="2804577"/>
            <a:ext cx="312742" cy="8528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1982849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ahoma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8186</TotalTime>
  <Words>450</Words>
  <Application>Microsoft Office PowerPoint</Application>
  <PresentationFormat>如螢幕大小 (4:3)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Cambria Math</vt:lpstr>
      <vt:lpstr>Tahoma</vt:lpstr>
      <vt:lpstr>Times New Roman</vt:lpstr>
      <vt:lpstr>Wingdings</vt:lpstr>
      <vt:lpstr>Blends</vt:lpstr>
      <vt:lpstr>10004:Bicoloring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nsysu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3 Greedy methods</dc:title>
  <dc:creator>cby</dc:creator>
  <cp:lastModifiedBy>GaryC</cp:lastModifiedBy>
  <cp:revision>223</cp:revision>
  <dcterms:created xsi:type="dcterms:W3CDTF">1601-01-01T00:00:00Z</dcterms:created>
  <dcterms:modified xsi:type="dcterms:W3CDTF">2018-10-10T05:31:50Z</dcterms:modified>
</cp:coreProperties>
</file>