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312" r:id="rId2"/>
    <p:sldId id="313" r:id="rId3"/>
    <p:sldId id="323" r:id="rId4"/>
    <p:sldId id="322" r:id="rId5"/>
    <p:sldId id="324" r:id="rId6"/>
  </p:sldIdLst>
  <p:sldSz cx="9144000" cy="6858000" type="screen4x3"/>
  <p:notesSz cx="6832600" cy="99631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594" id="{6AE1EF1B-F576-4637-9C0C-13C8EE0A9ECC}">
          <p14:sldIdLst/>
        </p14:section>
        <p14:section name="11220" id="{08F7E8B8-6531-4070-A3B5-62FB17B80898}">
          <p14:sldIdLst/>
        </p14:section>
        <p14:section name="10221" id="{E8120C53-7E64-4801-B269-A35BCB009D43}">
          <p14:sldIdLst/>
        </p14:section>
        <p14:section name="846" id="{DD0BD4AB-B0AD-4DC5-9BDD-777BD1AC7E83}">
          <p14:sldIdLst>
            <p14:sldId id="312"/>
            <p14:sldId id="313"/>
            <p14:sldId id="323"/>
            <p14:sldId id="322"/>
            <p14:sldId id="324"/>
          </p14:sldIdLst>
        </p14:section>
        <p14:section name="1056" id="{D6986F79-27A5-4DE6-BF6F-061F95917CC6}">
          <p14:sldIdLst/>
        </p14:section>
        <p14:section name="10810" id="{CE523FE4-7DE3-43B8-9F29-2D65DDD1A24A}">
          <p14:sldIdLst/>
        </p14:section>
        <p14:section name="12096" id="{D3EE7655-8E1A-4EB6-B5B8-0DD85FEF6D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FFE267"/>
    <a:srgbClr val="3BA943"/>
    <a:srgbClr val="20C428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8" autoAdjust="0"/>
    <p:restoredTop sz="88035" autoAdjust="0"/>
  </p:normalViewPr>
  <p:slideViewPr>
    <p:cSldViewPr>
      <p:cViewPr varScale="1">
        <p:scale>
          <a:sx n="100" d="100"/>
          <a:sy n="100" d="100"/>
        </p:scale>
        <p:origin x="21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7713"/>
            <a:ext cx="4981575" cy="3735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32338"/>
            <a:ext cx="501015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4675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64675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41FAB7-77F6-4C52-B06E-684285C8667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0016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0B030F5-CB9D-4B88-A0D6-7A770816A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93E89CE-BA79-4D01-B4B0-93C329EEBCE1}" type="slidenum">
              <a:rPr lang="zh-TW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B85771F-211B-403E-ACD8-01C11D686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D77B2BA-69CA-4F3C-94A8-37F02CAB4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BCDE3736-DAFF-4209-B646-53144684D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772C0FF-DEDD-417E-8AE7-942A106B2E7A}" type="slidenum">
              <a:rPr lang="zh-TW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F75278B-545D-4541-ADFC-2CCAF49E65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9CB2538-0F86-4210-B8CE-7B23250BC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9602D8-FB89-4FE9-9775-AA4EDA295DB5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495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TW" altLang="en-US"/>
              <a:t>1</a:t>
            </a: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32FD31-2C27-40D7-8020-41BBC42427D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870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180EB-67F8-4D5A-A6EA-CF3110246DB2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E4025-01EF-4155-A3F7-C984EAC00DA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131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7175" y="381000"/>
            <a:ext cx="1947863" cy="5791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692775" cy="5791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0A2AF-D376-493F-AB16-1179C2148E9D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2970B-1E8A-44B7-99C6-C0C2257C75C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485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86D60-10BE-44DC-8E3B-78A3450589A5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F9BEB-24CD-4803-A5F3-5AC4DF6964A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336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39641-2F70-420B-9078-45E2783C5BE1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63ECD4-3542-4741-A8D5-817A80B29F1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712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D7635-E5D0-4FC0-B12A-BC52EF7509D4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65B60-B948-4537-9FF8-D0BA2E473E2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489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95B5-18CF-4208-BF13-FC5FDE11CDA7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A00C5-6386-43A8-B4C4-5AC92944590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761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9264-01EB-4A0D-ADAD-6AA59D7585EB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6AE1D-D72B-45C2-B93E-90F98683CE9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798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1B6E3-9C0A-41FF-87F1-2D6439BCE6BD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AF8EE-5532-4E54-970E-B5FB300842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062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2E1B3-B82E-4160-A27F-4FCBB7473CFA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F4AF3-9C62-4536-9510-C77CC70B07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177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51FD0-523E-44CD-BD94-ECF2F76FD529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CA986-BF72-400A-AAAC-34B7FE8A5E5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714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4AE525E-0EF1-43AF-B3F2-61E9809E340D}" type="datetime1">
              <a:rPr lang="zh-TW" altLang="en-US"/>
              <a:pPr>
                <a:defRPr/>
              </a:pPr>
              <a:t>2019/6/14</a:t>
            </a:fld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accent1"/>
                </a:solidFill>
              </a:defRPr>
            </a:lvl1pPr>
          </a:lstStyle>
          <a:p>
            <a:fld id="{1AA518DA-6B3B-4B8D-A24A-2752A068269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>
            <a:extLst>
              <a:ext uri="{FF2B5EF4-FFF2-40B4-BE49-F238E27FC236}">
                <a16:creationId xmlns:a16="http://schemas.microsoft.com/office/drawing/2014/main" id="{A91B0531-8915-4F1C-A3F5-69EDD85D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8CEA40-772F-476B-8AFF-E2DC8FA4AE22}" type="slidenum">
              <a:rPr kumimoji="0" lang="zh-TW" altLang="en-US" sz="1400" smtClean="0">
                <a:solidFill>
                  <a:schemeClr val="accent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40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6B7AF7A-C235-4923-95CE-A9795E661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b="1">
                <a:latin typeface="Times New Roman" panose="02020603050405020304" pitchFamily="18" charset="0"/>
              </a:rPr>
              <a:t>846: </a:t>
            </a:r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7686BC0-7983-453F-BEEC-9EB834406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789488"/>
          </a:xfrm>
        </p:spPr>
        <p:txBody>
          <a:bodyPr/>
          <a:lstStyle/>
          <a:p>
            <a:pPr eaLnBrk="1" hangingPunct="1"/>
            <a:r>
              <a:rPr lang="zh-TW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★★☆☆☆</a:t>
            </a:r>
          </a:p>
          <a:p>
            <a:pPr eaLnBrk="1" hangingPunct="1"/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題組：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Problem Set Archive with Online Judge</a:t>
            </a:r>
          </a:p>
          <a:p>
            <a:pPr eaLnBrk="1" hangingPunct="1"/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題號：</a:t>
            </a:r>
            <a:r>
              <a:rPr lang="en-US" altLang="zh-TW" sz="2400" dirty="0">
                <a:latin typeface="Times New Roman" panose="02020603050405020304" pitchFamily="18" charset="0"/>
              </a:rPr>
              <a:t>846</a:t>
            </a:r>
            <a:r>
              <a:rPr lang="zh-TW" altLang="en-US" sz="2400" dirty="0">
                <a:latin typeface="Times New Roman" panose="02020603050405020304" pitchFamily="18" charset="0"/>
              </a:rPr>
              <a:t>: </a:t>
            </a:r>
            <a:r>
              <a:rPr lang="en-US" altLang="zh-TW" sz="2400" dirty="0">
                <a:latin typeface="Times New Roman" panose="02020603050405020304" pitchFamily="18" charset="0"/>
              </a:rPr>
              <a:t>Steps</a:t>
            </a: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解題者：</a:t>
            </a:r>
            <a:r>
              <a:rPr lang="zh-TW" altLang="en-US" sz="2400" dirty="0">
                <a:latin typeface="Times New Roman" panose="02020603050405020304" pitchFamily="18" charset="0"/>
              </a:rPr>
              <a:t>賴冠霖</a:t>
            </a:r>
            <a:endParaRPr lang="zh-TW" altLang="en-US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解題日期：</a:t>
            </a:r>
            <a:r>
              <a:rPr lang="zh-TW" altLang="en-US" sz="2400" dirty="0">
                <a:latin typeface="Times New Roman" panose="02020603050405020304" pitchFamily="18" charset="0"/>
              </a:rPr>
              <a:t>20</a:t>
            </a:r>
            <a:r>
              <a:rPr lang="en-US" altLang="zh-TW" sz="2400" dirty="0">
                <a:latin typeface="Times New Roman" panose="02020603050405020304" pitchFamily="18" charset="0"/>
              </a:rPr>
              <a:t>19</a:t>
            </a:r>
            <a:r>
              <a:rPr lang="zh-TW" altLang="en-US" sz="2400" dirty="0">
                <a:latin typeface="Times New Roman" panose="02020603050405020304" pitchFamily="18" charset="0"/>
              </a:rPr>
              <a:t>年</a:t>
            </a:r>
            <a:r>
              <a:rPr lang="en-US" altLang="zh-TW" sz="2400" dirty="0">
                <a:latin typeface="Times New Roman" panose="02020603050405020304" pitchFamily="18" charset="0"/>
              </a:rPr>
              <a:t>6</a:t>
            </a:r>
            <a:r>
              <a:rPr lang="zh-TW" altLang="en-US" sz="2400" dirty="0">
                <a:latin typeface="Times New Roman" panose="02020603050405020304" pitchFamily="18" charset="0"/>
              </a:rPr>
              <a:t>月</a:t>
            </a:r>
            <a:r>
              <a:rPr lang="en-US" altLang="zh-TW" sz="2400" dirty="0">
                <a:latin typeface="Times New Roman" panose="02020603050405020304" pitchFamily="18" charset="0"/>
              </a:rPr>
              <a:t>13</a:t>
            </a:r>
            <a:r>
              <a:rPr lang="zh-TW" altLang="en-US" sz="2400" dirty="0">
                <a:latin typeface="Times New Roman" panose="02020603050405020304" pitchFamily="18" charset="0"/>
              </a:rPr>
              <a:t>日</a:t>
            </a:r>
            <a:endParaRPr lang="zh-TW" altLang="en-US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題意：</a:t>
            </a:r>
            <a:r>
              <a:rPr lang="zh-TW" altLang="en-US" sz="2400" dirty="0">
                <a:latin typeface="Times New Roman" panose="02020603050405020304" pitchFamily="18" charset="0"/>
              </a:rPr>
              <a:t>找出從</a:t>
            </a:r>
            <a:r>
              <a:rPr lang="en-US" altLang="zh-TW" sz="2400" dirty="0">
                <a:latin typeface="Times New Roman" panose="02020603050405020304" pitchFamily="18" charset="0"/>
              </a:rPr>
              <a:t>x</a:t>
            </a:r>
            <a:r>
              <a:rPr lang="zh-TW" altLang="en-US" sz="2400" dirty="0">
                <a:latin typeface="Times New Roman" panose="02020603050405020304" pitchFamily="18" charset="0"/>
              </a:rPr>
              <a:t>到</a:t>
            </a:r>
            <a:r>
              <a:rPr lang="en-US" altLang="zh-TW" sz="2400" dirty="0">
                <a:latin typeface="Times New Roman" panose="02020603050405020304" pitchFamily="18" charset="0"/>
              </a:rPr>
              <a:t>y</a:t>
            </a:r>
            <a:r>
              <a:rPr lang="zh-TW" altLang="en-US" sz="2400" dirty="0">
                <a:latin typeface="Times New Roman" panose="02020603050405020304" pitchFamily="18" charset="0"/>
              </a:rPr>
              <a:t>的最少步數，步伐規則如下</a:t>
            </a:r>
            <a:br>
              <a:rPr lang="en-US" altLang="zh-TW" sz="2400" dirty="0">
                <a:latin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1.</a:t>
            </a:r>
            <a:r>
              <a:rPr lang="zh-TW" altLang="en-US" sz="2400" dirty="0">
                <a:latin typeface="Times New Roman" panose="02020603050405020304" pitchFamily="18" charset="0"/>
              </a:rPr>
              <a:t> 第一步和最後一步只能為 </a:t>
            </a:r>
            <a:r>
              <a:rPr lang="en-US" altLang="zh-TW" sz="2400" dirty="0">
                <a:latin typeface="Times New Roman" panose="02020603050405020304" pitchFamily="18" charset="0"/>
              </a:rPr>
              <a:t>1</a:t>
            </a:r>
            <a:br>
              <a:rPr lang="en-US" altLang="zh-TW" sz="2400" dirty="0">
                <a:latin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2.</a:t>
            </a:r>
            <a:r>
              <a:rPr lang="zh-TW" altLang="en-US" sz="2400" dirty="0">
                <a:latin typeface="Times New Roman" panose="02020603050405020304" pitchFamily="18" charset="0"/>
              </a:rPr>
              <a:t>  每次下一步只能是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前一步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+1, 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前一步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前一步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-1</a:t>
            </a:r>
            <a:endParaRPr lang="zh-TW" altLang="en-US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5">
            <a:extLst>
              <a:ext uri="{FF2B5EF4-FFF2-40B4-BE49-F238E27FC236}">
                <a16:creationId xmlns:a16="http://schemas.microsoft.com/office/drawing/2014/main" id="{F95F02CD-94BE-434F-8FC9-F631F04D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44F150-FD54-4AFA-B482-DAB5D4405412}" type="slidenum">
              <a:rPr kumimoji="0" lang="zh-TW" altLang="en-US" sz="1400" smtClean="0">
                <a:solidFill>
                  <a:schemeClr val="accent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40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BFCAF54-B108-484C-9F43-C2B0F7344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077200" cy="5622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題意範例：</a:t>
            </a:r>
            <a:r>
              <a:rPr lang="zh-TW" altLang="en-US" sz="2400" dirty="0">
                <a:solidFill>
                  <a:srgbClr val="3BA943"/>
                </a:solidFill>
                <a:latin typeface="Times New Roman" panose="02020603050405020304" pitchFamily="18" charset="0"/>
              </a:rPr>
              <a:t>  </a:t>
            </a:r>
            <a:br>
              <a:rPr lang="en-US" altLang="zh-TW" sz="2400" dirty="0">
                <a:solidFill>
                  <a:srgbClr val="3BA943"/>
                </a:solidFill>
                <a:latin typeface="Times New Roman" panose="02020603050405020304" pitchFamily="18" charset="0"/>
              </a:rPr>
            </a:br>
            <a:br>
              <a:rPr lang="en-US" altLang="zh-TW" sz="2400" dirty="0">
                <a:solidFill>
                  <a:srgbClr val="3BA943"/>
                </a:solidFill>
                <a:latin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</a:rPr>
              <a:t>3</a:t>
            </a:r>
            <a:br>
              <a:rPr lang="en-US" altLang="zh-TW" sz="2400" dirty="0">
                <a:latin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</a:rPr>
              <a:t>45 48 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 45+(1+1+1) = 48      45+(1+2) = 48  </a:t>
            </a:r>
            <a:br>
              <a:rPr lang="en-US" altLang="zh-TW" sz="2400" dirty="0">
                <a:latin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</a:rPr>
              <a:t>45 49 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 45+(1+2+1) = 49</a:t>
            </a:r>
            <a:br>
              <a:rPr lang="en-US" altLang="zh-TW" sz="2400" dirty="0">
                <a:latin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</a:rPr>
              <a:t>45 50</a:t>
            </a:r>
            <a:r>
              <a:rPr lang="zh-TW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 45+(1+2+1+1) = 50</a:t>
            </a:r>
            <a:r>
              <a:rPr lang="zh-TW" altLang="zh-TW" sz="2400" dirty="0">
                <a:latin typeface="Times New Roman" panose="02020603050405020304" pitchFamily="18" charset="0"/>
              </a:rPr>
              <a:t>    </a:t>
            </a:r>
            <a:r>
              <a:rPr lang="en-US" altLang="zh-TW" sz="2400" dirty="0">
                <a:latin typeface="Times New Roman" panose="02020603050405020304" pitchFamily="18" charset="0"/>
              </a:rPr>
              <a:t>or   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45+(1+1+2+1)</a:t>
            </a:r>
            <a:r>
              <a:rPr lang="zh-TW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= 50</a:t>
            </a:r>
            <a:r>
              <a:rPr lang="zh-TW" altLang="zh-TW" sz="2400" dirty="0">
                <a:latin typeface="Times New Roman" panose="02020603050405020304" pitchFamily="18" charset="0"/>
              </a:rPr>
              <a:t>           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latin typeface="Times New Roman" panose="02020603050405020304" pitchFamily="18" charset="0"/>
              </a:rPr>
              <a:t>		</a:t>
            </a:r>
            <a:endParaRPr lang="zh-TW" altLang="en-US" sz="2400" dirty="0">
              <a:solidFill>
                <a:srgbClr val="3BA94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8" name="圖片 22">
            <a:extLst>
              <a:ext uri="{FF2B5EF4-FFF2-40B4-BE49-F238E27FC236}">
                <a16:creationId xmlns:a16="http://schemas.microsoft.com/office/drawing/2014/main" id="{13FAE3F3-21F1-4C30-BD92-1827A81E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1628775"/>
            <a:ext cx="4095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>
            <a:extLst>
              <a:ext uri="{FF2B5EF4-FFF2-40B4-BE49-F238E27FC236}">
                <a16:creationId xmlns:a16="http://schemas.microsoft.com/office/drawing/2014/main" id="{BAE3F7D9-81BE-4521-A342-F37C1BB88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315" name="內容版面配置區 2">
            <a:extLst>
              <a:ext uri="{FF2B5EF4-FFF2-40B4-BE49-F238E27FC236}">
                <a16:creationId xmlns:a16="http://schemas.microsoft.com/office/drawing/2014/main" id="{330AB45C-E1ED-41D6-A13E-B1BA956A80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4225" y="765175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b="1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r>
              <a:rPr lang="zh-TW" altLang="en-US" sz="2800">
                <a:latin typeface="Times New Roman" panose="02020603050405020304" pitchFamily="18" charset="0"/>
                <a:sym typeface="Wingdings" panose="05000000000000000000" pitchFamily="2" charset="2"/>
              </a:rPr>
              <a:t>找規律，</a:t>
            </a:r>
            <a:r>
              <a:rPr lang="en-US" altLang="zh-TW" sz="2800">
                <a:latin typeface="Times New Roman" panose="02020603050405020304" pitchFamily="18" charset="0"/>
                <a:sym typeface="Wingdings" panose="05000000000000000000" pitchFamily="2" charset="2"/>
              </a:rPr>
              <a:t>greedy</a:t>
            </a:r>
            <a:r>
              <a:rPr lang="zh-TW" altLang="en-US" sz="2800">
                <a:latin typeface="Times New Roman" panose="02020603050405020304" pitchFamily="18" charset="0"/>
                <a:sym typeface="Wingdings" panose="05000000000000000000" pitchFamily="2" charset="2"/>
              </a:rPr>
              <a:t>處理 </a:t>
            </a:r>
            <a:endParaRPr lang="en-US" altLang="zh-TW" sz="280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z="2800" b="1">
                <a:solidFill>
                  <a:srgbClr val="3BA943"/>
                </a:solidFill>
                <a:latin typeface="Times New Roman" panose="02020603050405020304" pitchFamily="18" charset="0"/>
              </a:rPr>
              <a:t>解法範例：</a:t>
            </a:r>
            <a:endParaRPr lang="zh-TW" altLang="en-US" sz="2800"/>
          </a:p>
        </p:txBody>
      </p:sp>
      <p:sp>
        <p:nvSpPr>
          <p:cNvPr id="13316" name="投影片編號版面配置區 3">
            <a:extLst>
              <a:ext uri="{FF2B5EF4-FFF2-40B4-BE49-F238E27FC236}">
                <a16:creationId xmlns:a16="http://schemas.microsoft.com/office/drawing/2014/main" id="{9288826E-74E1-4C9E-B3D1-11034376F4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CF26D0-FD3F-4CF1-A03F-916662E0D66D}" type="slidenum">
              <a:rPr kumimoji="0" lang="zh-TW" altLang="en-US" sz="1400" smtClean="0">
                <a:solidFill>
                  <a:schemeClr val="accent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40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pic>
        <p:nvPicPr>
          <p:cNvPr id="13317" name="圖片 4">
            <a:extLst>
              <a:ext uri="{FF2B5EF4-FFF2-40B4-BE49-F238E27FC236}">
                <a16:creationId xmlns:a16="http://schemas.microsoft.com/office/drawing/2014/main" id="{3F7BC903-69A5-479E-9202-D921AF7EE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1890713"/>
            <a:ext cx="63055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3A217FEB-BD45-4A3F-945D-BECBF7FC0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339" name="內容版面配置區 2">
            <a:extLst>
              <a:ext uri="{FF2B5EF4-FFF2-40B4-BE49-F238E27FC236}">
                <a16:creationId xmlns:a16="http://schemas.microsoft.com/office/drawing/2014/main" id="{37315DA1-B6FB-4189-9863-2D0F9F6A90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485900"/>
            <a:ext cx="7010400" cy="4648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en-US" altLang="zh-TW" sz="2800">
                <a:latin typeface="Times New Roman" panose="02020603050405020304" pitchFamily="18" charset="0"/>
              </a:rPr>
            </a:br>
            <a:br>
              <a:rPr lang="en-US" altLang="zh-TW" sz="2800">
                <a:latin typeface="Times New Roman" panose="02020603050405020304" pitchFamily="18" charset="0"/>
              </a:rPr>
            </a:br>
            <a:br>
              <a:rPr lang="en-US" altLang="zh-TW" sz="2800">
                <a:latin typeface="Times New Roman" panose="02020603050405020304" pitchFamily="18" charset="0"/>
              </a:rPr>
            </a:br>
            <a:br>
              <a:rPr lang="en-US" altLang="zh-TW" sz="2800">
                <a:latin typeface="Times New Roman" panose="02020603050405020304" pitchFamily="18" charset="0"/>
              </a:rPr>
            </a:br>
            <a:r>
              <a:rPr lang="en-US" altLang="zh-TW" sz="2800">
                <a:latin typeface="Times New Roman" panose="02020603050405020304" pitchFamily="18" charset="0"/>
              </a:rPr>
              <a:t>3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>
                <a:latin typeface="Times New Roman" panose="02020603050405020304" pitchFamily="18" charset="0"/>
              </a:rPr>
              <a:t>45 48</a:t>
            </a:r>
            <a:r>
              <a:rPr lang="en-US" altLang="zh-TW" sz="2800">
                <a:latin typeface="Times New Roman" panose="02020603050405020304" pitchFamily="18" charset="0"/>
                <a:sym typeface="Wingdings" panose="05000000000000000000" pitchFamily="2" charset="2"/>
              </a:rPr>
              <a:t>  48 - 45 = </a:t>
            </a: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br>
              <a:rPr lang="en-US" altLang="zh-TW" sz="2800">
                <a:latin typeface="Times New Roman" panose="02020603050405020304" pitchFamily="18" charset="0"/>
              </a:rPr>
            </a:br>
            <a:r>
              <a:rPr lang="en-US" altLang="zh-TW" sz="2800">
                <a:latin typeface="Times New Roman" panose="02020603050405020304" pitchFamily="18" charset="0"/>
              </a:rPr>
              <a:t>45 50</a:t>
            </a:r>
            <a:r>
              <a:rPr lang="en-US" altLang="zh-TW" sz="2800">
                <a:latin typeface="Times New Roman" panose="02020603050405020304" pitchFamily="18" charset="0"/>
                <a:sym typeface="Wingdings" panose="05000000000000000000" pitchFamily="2" charset="2"/>
              </a:rPr>
              <a:t>  50 - 45 = </a:t>
            </a: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br>
              <a:rPr lang="en-US" altLang="zh-TW" sz="2800">
                <a:latin typeface="Times New Roman" panose="02020603050405020304" pitchFamily="18" charset="0"/>
              </a:rPr>
            </a:br>
            <a:r>
              <a:rPr lang="en-US" altLang="zh-TW" sz="2800">
                <a:latin typeface="Times New Roman" panose="02020603050405020304" pitchFamily="18" charset="0"/>
              </a:rPr>
              <a:t>30 40</a:t>
            </a:r>
            <a:r>
              <a:rPr lang="en-US" altLang="zh-TW" sz="2800">
                <a:latin typeface="Times New Roman" panose="02020603050405020304" pitchFamily="18" charset="0"/>
                <a:sym typeface="Wingdings" panose="05000000000000000000" pitchFamily="2" charset="2"/>
              </a:rPr>
              <a:t>  40 - 30 = </a:t>
            </a: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10</a:t>
            </a:r>
            <a:endParaRPr lang="en-US" altLang="zh-TW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en-US" altLang="zh-TW" sz="2800">
                <a:latin typeface="Times New Roman" panose="02020603050405020304" pitchFamily="18" charset="0"/>
              </a:rPr>
            </a:br>
            <a:endParaRPr lang="zh-TW" altLang="en-US" sz="2800"/>
          </a:p>
        </p:txBody>
      </p:sp>
      <p:sp>
        <p:nvSpPr>
          <p:cNvPr id="14340" name="投影片編號版面配置區 3">
            <a:extLst>
              <a:ext uri="{FF2B5EF4-FFF2-40B4-BE49-F238E27FC236}">
                <a16:creationId xmlns:a16="http://schemas.microsoft.com/office/drawing/2014/main" id="{71D94C68-00CE-4788-9748-9E6064A2DA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33A74E-A2A6-4D6F-B7FF-539B1F48304B}" type="slidenum">
              <a:rPr kumimoji="0" lang="zh-TW" altLang="en-US" sz="1400" smtClean="0">
                <a:solidFill>
                  <a:schemeClr val="accent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40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5A2D952-15B0-465B-AC72-32279B89D8D3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700213"/>
          <a:ext cx="6095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762839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863588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2831351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742791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354208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91458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573020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407353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31060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26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9568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DD7127D4-2247-4244-BF89-9AF1413BE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7245CEFC-8262-44D2-A9D6-4A55DB8B27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b="1">
                <a:solidFill>
                  <a:srgbClr val="3BA943"/>
                </a:solidFill>
                <a:latin typeface="Times New Roman" panose="02020603050405020304" pitchFamily="18" charset="0"/>
              </a:rPr>
              <a:t>討論：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>
                <a:latin typeface="Times New Roman" panose="02020603050405020304" pitchFamily="18" charset="0"/>
              </a:rPr>
              <a:t>  	</a:t>
            </a:r>
            <a:r>
              <a:rPr lang="en-US" altLang="zh-TW" sz="2800">
                <a:latin typeface="Times New Roman" panose="02020603050405020304" pitchFamily="18" charset="0"/>
              </a:rPr>
              <a:t>Q:</a:t>
            </a:r>
            <a:r>
              <a:rPr lang="zh-TW" altLang="en-US" sz="2800">
                <a:latin typeface="Times New Roman" panose="02020603050405020304" pitchFamily="18" charset="0"/>
              </a:rPr>
              <a:t> 一開始先建表是否會比較快</a:t>
            </a:r>
            <a:r>
              <a:rPr lang="en-US" altLang="zh-TW" sz="2800">
                <a:latin typeface="Times New Roman" panose="02020603050405020304" pitchFamily="18" charset="0"/>
              </a:rPr>
              <a:t>?</a:t>
            </a:r>
            <a:br>
              <a:rPr lang="en-US" altLang="zh-TW" sz="2800">
                <a:latin typeface="Times New Roman" panose="02020603050405020304" pitchFamily="18" charset="0"/>
              </a:rPr>
            </a:br>
            <a:r>
              <a:rPr lang="en-US" altLang="zh-TW" sz="2800">
                <a:latin typeface="Times New Roman" panose="02020603050405020304" pitchFamily="18" charset="0"/>
              </a:rPr>
              <a:t>A: </a:t>
            </a:r>
            <a:r>
              <a:rPr lang="zh-TW" altLang="en-US" sz="2800">
                <a:latin typeface="Times New Roman" panose="02020603050405020304" pitchFamily="18" charset="0"/>
              </a:rPr>
              <a:t>因為每次搜索仍然需要從頭開始判斷</a:t>
            </a:r>
            <a:br>
              <a:rPr lang="en-US" altLang="zh-TW" sz="2800">
                <a:latin typeface="Times New Roman" panose="02020603050405020304" pitchFamily="18" charset="0"/>
              </a:rPr>
            </a:br>
            <a:r>
              <a:rPr lang="zh-TW" altLang="en-US" sz="2800">
                <a:latin typeface="Times New Roman" panose="02020603050405020304" pitchFamily="18" charset="0"/>
              </a:rPr>
              <a:t>     只減少了計算時間，並沒有降低搜尋</a:t>
            </a:r>
            <a:br>
              <a:rPr lang="en-US" altLang="zh-TW" sz="2800">
                <a:latin typeface="Times New Roman" panose="02020603050405020304" pitchFamily="18" charset="0"/>
              </a:rPr>
            </a:br>
            <a:r>
              <a:rPr lang="en-US" altLang="zh-TW" sz="2800">
                <a:latin typeface="Times New Roman" panose="02020603050405020304" pitchFamily="18" charset="0"/>
              </a:rPr>
              <a:t>     </a:t>
            </a:r>
            <a:r>
              <a:rPr lang="zh-TW" altLang="en-US" sz="2800">
                <a:latin typeface="Times New Roman" panose="02020603050405020304" pitchFamily="18" charset="0"/>
              </a:rPr>
              <a:t>時間為</a:t>
            </a:r>
            <a:r>
              <a:rPr lang="en-US" altLang="zh-TW" sz="2800">
                <a:latin typeface="Times New Roman" panose="02020603050405020304" pitchFamily="18" charset="0"/>
              </a:rPr>
              <a:t>O(1)</a:t>
            </a:r>
            <a:r>
              <a:rPr lang="zh-TW" altLang="en-US" sz="2800">
                <a:latin typeface="Times New Roman" panose="02020603050405020304" pitchFamily="18" charset="0"/>
              </a:rPr>
              <a:t>，整體時間仍然是</a:t>
            </a:r>
            <a:r>
              <a:rPr lang="en-US" altLang="zh-TW" sz="2800">
                <a:latin typeface="Times New Roman" panose="02020603050405020304" pitchFamily="18" charset="0"/>
              </a:rPr>
              <a:t>O(n)</a:t>
            </a:r>
            <a:endParaRPr lang="zh-TW" altLang="en-US"/>
          </a:p>
        </p:txBody>
      </p:sp>
      <p:sp>
        <p:nvSpPr>
          <p:cNvPr id="15364" name="投影片編號版面配置區 3">
            <a:extLst>
              <a:ext uri="{FF2B5EF4-FFF2-40B4-BE49-F238E27FC236}">
                <a16:creationId xmlns:a16="http://schemas.microsoft.com/office/drawing/2014/main" id="{18F42014-A164-413A-AE56-79D2DC00DE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F17755-83F2-47FD-A240-3F07E6EB6D0A}" type="slidenum">
              <a:rPr kumimoji="0" lang="zh-TW" altLang="en-US" sz="1400" smtClean="0">
                <a:solidFill>
                  <a:schemeClr val="accent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40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6362</TotalTime>
  <Words>87</Words>
  <Application>Microsoft Office PowerPoint</Application>
  <PresentationFormat>如螢幕大小 (4:3)</PresentationFormat>
  <Paragraphs>41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Tahoma</vt:lpstr>
      <vt:lpstr>Times New Roman</vt:lpstr>
      <vt:lpstr>Wingdings</vt:lpstr>
      <vt:lpstr>Blends</vt:lpstr>
      <vt:lpstr>846: Steps </vt:lpstr>
      <vt:lpstr>PowerPoint 簡報</vt:lpstr>
      <vt:lpstr>PowerPoint 簡報</vt:lpstr>
      <vt:lpstr>PowerPoint 簡報</vt:lpstr>
      <vt:lpstr>PowerPoint 簡報</vt:lpstr>
    </vt:vector>
  </TitlesOfParts>
  <Company>nsysu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3 Greedy methods</dc:title>
  <dc:creator>cby</dc:creator>
  <cp:lastModifiedBy>GaryC</cp:lastModifiedBy>
  <cp:revision>236</cp:revision>
  <dcterms:created xsi:type="dcterms:W3CDTF">1601-01-01T00:00:00Z</dcterms:created>
  <dcterms:modified xsi:type="dcterms:W3CDTF">2019-06-14T09:29:57Z</dcterms:modified>
</cp:coreProperties>
</file>