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</p:sldIdLst>
  <p:sldSz cx="9144000" cy="6858000" type="screen4x3"/>
  <p:notesSz cx="6832600" cy="9963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FFE267"/>
    <a:srgbClr val="3BA943"/>
    <a:srgbClr val="20C428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8" autoAdjust="0"/>
    <p:restoredTop sz="95494" autoAdjust="0"/>
  </p:normalViewPr>
  <p:slideViewPr>
    <p:cSldViewPr>
      <p:cViewPr varScale="1">
        <p:scale>
          <a:sx n="109" d="100"/>
          <a:sy n="109" d="100"/>
        </p:scale>
        <p:origin x="19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7713"/>
            <a:ext cx="4981575" cy="3735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32338"/>
            <a:ext cx="501015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4675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64675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41FAB7-77F6-4C52-B06E-684285C866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00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2F3127-FE2C-40F3-9403-A8B31C2CFAE6}" type="slidenum">
              <a:rPr lang="zh-TW" altLang="en-US" sz="1200"/>
              <a:pPr eaLnBrk="1" hangingPunct="1"/>
              <a:t>1</a:t>
            </a:fld>
            <a:endParaRPr lang="en-US" altLang="zh-TW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73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10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30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11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2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12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90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13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1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2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5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3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4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6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5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0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6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0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7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7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8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6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9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4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602D8-FB89-4FE9-9775-AA4EDA295DB5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95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TW" altLang="en-US"/>
              <a:t>1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32FD31-2C27-40D7-8020-41BBC42427D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87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180EB-67F8-4D5A-A6EA-CF3110246DB2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E4025-01EF-4155-A3F7-C984EAC00DA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131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7175" y="381000"/>
            <a:ext cx="1947863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92775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0A2AF-D376-493F-AB16-1179C2148E9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970B-1E8A-44B7-99C6-C0C2257C75C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85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86D60-10BE-44DC-8E3B-78A3450589A5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F9BEB-24CD-4803-A5F3-5AC4DF6964A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3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39641-2F70-420B-9078-45E2783C5BE1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3ECD4-3542-4741-A8D5-817A80B29F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712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D7635-E5D0-4FC0-B12A-BC52EF7509D4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65B60-B948-4537-9FF8-D0BA2E473E2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8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95B5-18CF-4208-BF13-FC5FDE11CDA7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A00C5-6386-43A8-B4C4-5AC9294459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61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9264-01EB-4A0D-ADAD-6AA59D7585EB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6AE1D-D72B-45C2-B93E-90F98683CE9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9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1B6E3-9C0A-41FF-87F1-2D6439BCE6B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AF8EE-5532-4E54-970E-B5FB300842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06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2E1B3-B82E-4160-A27F-4FCBB7473CFA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F4AF3-9C62-4536-9510-C77CC70B07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17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1FD0-523E-44CD-BD94-ECF2F76FD529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CA986-BF72-400A-AAAC-34B7FE8A5E5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71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4AE525E-0EF1-43AF-B3F2-61E9809E340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fld id="{1AA518DA-6B3B-4B8D-A24A-2752A068269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5E2E13-F15D-4ABD-8C26-F1697121E3EB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</a:rPr>
              <a:t>514: Rails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7800"/>
                <a:ext cx="8077200" cy="4789488"/>
              </a:xfrm>
            </p:spPr>
            <p:txBody>
              <a:bodyPr/>
              <a:lstStyle/>
              <a:p>
                <a:pPr eaLnBrk="1" hangingPunct="1"/>
                <a:r>
                  <a:rPr lang="zh-TW" altLang="en-US" sz="2400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★★☆☆☆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題組：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Problem Set Archive with Online Judge</a:t>
                </a: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題號：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514: Rails</a:t>
                </a:r>
                <a:endParaRPr lang="en-US" altLang="zh-TW" sz="2400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解題者：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李協彥</a:t>
                </a:r>
                <a:endParaRPr lang="zh-TW" altLang="en-US" sz="2400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解題日期：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20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18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年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5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月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29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日</a:t>
                </a:r>
                <a:endParaRPr lang="zh-TW" altLang="en-US" sz="2400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題意：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一列火車有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</a:rPr>
                  <a:t>節車廂，依序編號為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,2,3,…,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</a:rPr>
                  <a:t>，列車從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A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站前往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B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站，車廂可以暫停在車站或直接前往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B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站，試問是否能藉由這樣讓車廂重組成指定的順序。</a:t>
                </a:r>
                <a:endParaRPr lang="en-US" altLang="zh-TW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7800"/>
                <a:ext cx="8077200" cy="4789488"/>
              </a:xfrm>
              <a:blipFill rotWithShape="0">
                <a:blip r:embed="rId3"/>
                <a:stretch>
                  <a:fillRect l="-151" t="-1019" r="-21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81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10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335120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中途的車站其實就是一個 </a:t>
            </a:r>
            <a:r>
              <a:rPr lang="en-US" altLang="zh-TW" sz="2400" dirty="0">
                <a:latin typeface="Times New Roman" panose="02020603050405020304" pitchFamily="18" charset="0"/>
              </a:rPr>
              <a:t>stack</a:t>
            </a:r>
            <a:r>
              <a:rPr lang="zh-TW" altLang="en-US" sz="2400" dirty="0">
                <a:latin typeface="Times New Roman" panose="02020603050405020304" pitchFamily="18" charset="0"/>
              </a:rPr>
              <a:t>，可藉由模擬得知所給的序列能不能完成！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</a:rPr>
              <a:t>目標順序</a:t>
            </a:r>
            <a:r>
              <a:rPr lang="en-US" altLang="zh-TW" sz="2400" dirty="0">
                <a:latin typeface="Times New Roman" panose="02020603050405020304" pitchFamily="18" charset="0"/>
              </a:rPr>
              <a:t>				</a:t>
            </a:r>
            <a:r>
              <a:rPr lang="zh-TW" altLang="en-US" sz="2400" dirty="0">
                <a:latin typeface="Times New Roman" panose="02020603050405020304" pitchFamily="18" charset="0"/>
              </a:rPr>
              <a:t>進站順序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				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3635896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直線接點 23"/>
          <p:cNvCxnSpPr/>
          <p:nvPr/>
        </p:nvCxnSpPr>
        <p:spPr bwMode="auto">
          <a:xfrm>
            <a:off x="4283968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3635896" y="6465108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3562226" y="646510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Stack</a:t>
            </a:r>
            <a:endParaRPr lang="zh-TW" altLang="en-US" sz="2000" dirty="0"/>
          </a:p>
        </p:txBody>
      </p:sp>
      <p:sp>
        <p:nvSpPr>
          <p:cNvPr id="13" name="向上箭號 12"/>
          <p:cNvSpPr/>
          <p:nvPr/>
        </p:nvSpPr>
        <p:spPr bwMode="auto">
          <a:xfrm>
            <a:off x="2231740" y="3933056"/>
            <a:ext cx="216024" cy="3600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195736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1" name="向上箭號 30"/>
          <p:cNvSpPr/>
          <p:nvPr/>
        </p:nvSpPr>
        <p:spPr bwMode="auto">
          <a:xfrm>
            <a:off x="7105836" y="3915104"/>
            <a:ext cx="216024" cy="360040"/>
          </a:xfrm>
          <a:prstGeom prst="up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069832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803695" y="60439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3635896" y="6043910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9246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17848 -0.372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11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335120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中途的車站其實就是一個 </a:t>
            </a:r>
            <a:r>
              <a:rPr lang="en-US" altLang="zh-TW" sz="2400" dirty="0">
                <a:latin typeface="Times New Roman" panose="02020603050405020304" pitchFamily="18" charset="0"/>
              </a:rPr>
              <a:t>stack</a:t>
            </a:r>
            <a:r>
              <a:rPr lang="zh-TW" altLang="en-US" sz="2400" dirty="0">
                <a:latin typeface="Times New Roman" panose="02020603050405020304" pitchFamily="18" charset="0"/>
              </a:rPr>
              <a:t>，可藉由模擬得知所給的序列能不能完成！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</a:rPr>
              <a:t>目標順序</a:t>
            </a:r>
            <a:r>
              <a:rPr lang="en-US" altLang="zh-TW" sz="2400" dirty="0">
                <a:latin typeface="Times New Roman" panose="02020603050405020304" pitchFamily="18" charset="0"/>
              </a:rPr>
              <a:t>				</a:t>
            </a:r>
            <a:r>
              <a:rPr lang="zh-TW" altLang="en-US" sz="2400" dirty="0">
                <a:latin typeface="Times New Roman" panose="02020603050405020304" pitchFamily="18" charset="0"/>
              </a:rPr>
              <a:t>進站順序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				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3635896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直線接點 23"/>
          <p:cNvCxnSpPr/>
          <p:nvPr/>
        </p:nvCxnSpPr>
        <p:spPr bwMode="auto">
          <a:xfrm>
            <a:off x="4283968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3635896" y="6465108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3562226" y="646510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Stack</a:t>
            </a:r>
            <a:endParaRPr lang="zh-TW" altLang="en-US" sz="2000" dirty="0"/>
          </a:p>
        </p:txBody>
      </p:sp>
      <p:sp>
        <p:nvSpPr>
          <p:cNvPr id="13" name="向上箭號 12"/>
          <p:cNvSpPr/>
          <p:nvPr/>
        </p:nvSpPr>
        <p:spPr bwMode="auto">
          <a:xfrm>
            <a:off x="2519772" y="3933056"/>
            <a:ext cx="216024" cy="3600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483768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1" name="向上箭號 30"/>
          <p:cNvSpPr/>
          <p:nvPr/>
        </p:nvSpPr>
        <p:spPr bwMode="auto">
          <a:xfrm>
            <a:off x="7105836" y="3915104"/>
            <a:ext cx="216024" cy="360040"/>
          </a:xfrm>
          <a:prstGeom prst="up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069832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515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12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335120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中途的車站其實就是一個 </a:t>
            </a:r>
            <a:r>
              <a:rPr lang="en-US" altLang="zh-TW" sz="2400" dirty="0">
                <a:latin typeface="Times New Roman" panose="02020603050405020304" pitchFamily="18" charset="0"/>
              </a:rPr>
              <a:t>stack</a:t>
            </a:r>
            <a:r>
              <a:rPr lang="zh-TW" altLang="en-US" sz="2400" dirty="0">
                <a:latin typeface="Times New Roman" panose="02020603050405020304" pitchFamily="18" charset="0"/>
              </a:rPr>
              <a:t>，可藉由模擬得知所給的序列能不能完成！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</a:rPr>
              <a:t>目標順序</a:t>
            </a:r>
            <a:r>
              <a:rPr lang="en-US" altLang="zh-TW" sz="2400" dirty="0">
                <a:latin typeface="Times New Roman" panose="02020603050405020304" pitchFamily="18" charset="0"/>
              </a:rPr>
              <a:t>				</a:t>
            </a:r>
            <a:r>
              <a:rPr lang="zh-TW" altLang="en-US" sz="2400" dirty="0">
                <a:latin typeface="Times New Roman" panose="02020603050405020304" pitchFamily="18" charset="0"/>
              </a:rPr>
              <a:t>進站順序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				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3635896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直線接點 23"/>
          <p:cNvCxnSpPr/>
          <p:nvPr/>
        </p:nvCxnSpPr>
        <p:spPr bwMode="auto">
          <a:xfrm>
            <a:off x="4283968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3635896" y="6465108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3562226" y="646510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Stack</a:t>
            </a:r>
            <a:endParaRPr lang="zh-TW" altLang="en-US" sz="2000" dirty="0"/>
          </a:p>
        </p:txBody>
      </p:sp>
      <p:sp>
        <p:nvSpPr>
          <p:cNvPr id="13" name="向上箭號 12"/>
          <p:cNvSpPr/>
          <p:nvPr/>
        </p:nvSpPr>
        <p:spPr bwMode="auto">
          <a:xfrm>
            <a:off x="2807804" y="3933056"/>
            <a:ext cx="216024" cy="3600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771800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1" name="向上箭號 30"/>
          <p:cNvSpPr/>
          <p:nvPr/>
        </p:nvSpPr>
        <p:spPr bwMode="auto">
          <a:xfrm>
            <a:off x="7344308" y="3915104"/>
            <a:ext cx="216024" cy="360040"/>
          </a:xfrm>
          <a:prstGeom prst="up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308304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32040" y="5085184"/>
            <a:ext cx="3871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  <a:ea typeface="+mn-ea"/>
                <a:cs typeface="Times New Roman" panose="02020603050405020304" pitchFamily="18" charset="0"/>
              </a:rPr>
              <a:t>做完該序列</a:t>
            </a:r>
            <a:r>
              <a:rPr lang="en-US" altLang="zh-TW" dirty="0">
                <a:latin typeface="+mn-ea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Yes</a:t>
            </a:r>
          </a:p>
          <a:p>
            <a:endParaRPr lang="en-US" altLang="zh-TW" dirty="0">
              <a:latin typeface="+mn-ea"/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過程產生矛盾</a:t>
            </a:r>
            <a:r>
              <a:rPr lang="en-US" altLang="zh-TW" dirty="0"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	</a:t>
            </a:r>
            <a:r>
              <a:rPr lang="zh-TW" altLang="en-US" dirty="0"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No</a:t>
            </a:r>
            <a:endParaRPr lang="zh-TW" alt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13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077200" cy="5622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討論：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	使用</a:t>
            </a:r>
            <a:r>
              <a:rPr lang="en-US" altLang="zh-TW" sz="2400" dirty="0">
                <a:latin typeface="Times New Roman" panose="02020603050405020304" pitchFamily="18" charset="0"/>
              </a:rPr>
              <a:t>stack</a:t>
            </a:r>
            <a:r>
              <a:rPr lang="zh-TW" altLang="en-US" sz="2400" dirty="0">
                <a:latin typeface="Times New Roman" panose="02020603050405020304" pitchFamily="18" charset="0"/>
              </a:rPr>
              <a:t>的過程中，要特別注意</a:t>
            </a:r>
            <a:r>
              <a:rPr lang="en-US" altLang="zh-TW" sz="2400" dirty="0">
                <a:latin typeface="Times New Roman" panose="02020603050405020304" pitchFamily="18" charset="0"/>
              </a:rPr>
              <a:t>stack</a:t>
            </a:r>
            <a:r>
              <a:rPr lang="zh-TW" altLang="en-US" sz="2400" dirty="0">
                <a:latin typeface="Times New Roman" panose="02020603050405020304" pitchFamily="18" charset="0"/>
              </a:rPr>
              <a:t>是否為空，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TW" sz="2400" dirty="0">
                <a:latin typeface="Times New Roman" panose="02020603050405020304" pitchFamily="18" charset="0"/>
              </a:rPr>
              <a:t>stack</a:t>
            </a:r>
            <a:r>
              <a:rPr lang="zh-TW" altLang="en-US" sz="2400" dirty="0">
                <a:latin typeface="Times New Roman" panose="02020603050405020304" pitchFamily="18" charset="0"/>
              </a:rPr>
              <a:t>為是空的，你卻呼叫了</a:t>
            </a:r>
            <a:r>
              <a:rPr lang="en-US" altLang="zh-TW" sz="2400" dirty="0" err="1">
                <a:latin typeface="Times New Roman" panose="02020603050405020304" pitchFamily="18" charset="0"/>
              </a:rPr>
              <a:t>stack.top</a:t>
            </a:r>
            <a:r>
              <a:rPr lang="en-US" altLang="zh-TW" sz="2400" dirty="0">
                <a:latin typeface="Times New Roman" panose="02020603050405020304" pitchFamily="18" charset="0"/>
              </a:rPr>
              <a:t>() </a:t>
            </a:r>
            <a:r>
              <a:rPr lang="zh-TW" altLang="en-US" sz="2400" dirty="0">
                <a:latin typeface="Times New Roman" panose="02020603050405020304" pitchFamily="18" charset="0"/>
              </a:rPr>
              <a:t>，會造成錯誤！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9259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2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2656"/>
            <a:ext cx="8077200" cy="59760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題意範例：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u="sng" dirty="0">
                <a:latin typeface="Times New Roman" panose="02020603050405020304" pitchFamily="18" charset="0"/>
              </a:rPr>
              <a:t>Input</a:t>
            </a:r>
            <a:r>
              <a:rPr lang="en-US" altLang="zh-TW" sz="2400" dirty="0">
                <a:latin typeface="Times New Roman" panose="02020603050405020304" pitchFamily="18" charset="0"/>
              </a:rPr>
              <a:t> 						</a:t>
            </a:r>
            <a:r>
              <a:rPr lang="en-US" altLang="zh-TW" sz="2400" u="sng" dirty="0">
                <a:latin typeface="Times New Roman" panose="02020603050405020304" pitchFamily="18" charset="0"/>
              </a:rPr>
              <a:t>Output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5						Yes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5					No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3				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0						Yes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6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0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96" y="4097161"/>
            <a:ext cx="5777508" cy="2760839"/>
          </a:xfrm>
          <a:prstGeom prst="rect">
            <a:avLst/>
          </a:prstGeom>
        </p:spPr>
      </p:pic>
      <p:sp>
        <p:nvSpPr>
          <p:cNvPr id="15" name="右中括弧 14"/>
          <p:cNvSpPr/>
          <p:nvPr/>
        </p:nvSpPr>
        <p:spPr bwMode="auto">
          <a:xfrm>
            <a:off x="1714872" y="1196752"/>
            <a:ext cx="432048" cy="1296144"/>
          </a:xfrm>
          <a:prstGeom prst="rightBracket">
            <a:avLst>
              <a:gd name="adj" fmla="val 49832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>
            <a:off x="2146920" y="1813223"/>
            <a:ext cx="8409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003828" y="1582390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一</m:t>
                    </m:r>
                  </m:oMath>
                </a14:m>
                <a:r>
                  <a:rPr lang="zh-TW" altLang="en-US" dirty="0">
                    <a:latin typeface="+mn-ea"/>
                    <a:ea typeface="+mn-ea"/>
                  </a:rPr>
                  <a:t>筆測資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28" y="1582390"/>
                <a:ext cx="1415772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667" r="-560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中括弧 18"/>
          <p:cNvSpPr/>
          <p:nvPr/>
        </p:nvSpPr>
        <p:spPr bwMode="auto">
          <a:xfrm>
            <a:off x="1714872" y="2704331"/>
            <a:ext cx="432048" cy="1084709"/>
          </a:xfrm>
          <a:prstGeom prst="rightBracket">
            <a:avLst>
              <a:gd name="adj" fmla="val 49832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2146920" y="3212976"/>
            <a:ext cx="8409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003828" y="2967335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一</m:t>
                    </m:r>
                  </m:oMath>
                </a14:m>
                <a:r>
                  <a:rPr lang="zh-TW" altLang="en-US" dirty="0">
                    <a:latin typeface="+mn-ea"/>
                    <a:ea typeface="+mn-ea"/>
                  </a:rPr>
                  <a:t>筆測資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28" y="2967335"/>
                <a:ext cx="141577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r="-560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 bwMode="auto">
          <a:xfrm flipV="1">
            <a:off x="4419600" y="1582390"/>
            <a:ext cx="1304528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419600" y="2636912"/>
            <a:ext cx="1448544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049488" y="4097161"/>
                <a:ext cx="1658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1,2,3,…,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88" y="4097161"/>
                <a:ext cx="165891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757711" y="4048866"/>
                <a:ext cx="23445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11" y="4048866"/>
                <a:ext cx="234455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29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3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2656"/>
            <a:ext cx="8077200" cy="59760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題意範例：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u="sng" dirty="0">
                <a:latin typeface="Times New Roman" panose="02020603050405020304" pitchFamily="18" charset="0"/>
              </a:rPr>
              <a:t>Input</a:t>
            </a:r>
            <a:r>
              <a:rPr lang="en-US" altLang="zh-TW" sz="2400" dirty="0">
                <a:latin typeface="Times New Roman" panose="02020603050405020304" pitchFamily="18" charset="0"/>
              </a:rPr>
              <a:t> 						</a:t>
            </a:r>
            <a:r>
              <a:rPr lang="en-US" altLang="zh-TW" sz="2400" u="sng" dirty="0">
                <a:latin typeface="Times New Roman" panose="02020603050405020304" pitchFamily="18" charset="0"/>
              </a:rPr>
              <a:t>Output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5						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Yes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TW" sz="2400" dirty="0">
                <a:latin typeface="Times New Roman" panose="02020603050405020304" pitchFamily="18" charset="0"/>
              </a:rPr>
              <a:t>					No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3				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0						Yes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6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0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96" y="4097161"/>
            <a:ext cx="5777508" cy="2760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049488" y="4097161"/>
                <a:ext cx="13805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1,2,3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,4,5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88" y="4097161"/>
                <a:ext cx="138050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30896" y="4081286"/>
                <a:ext cx="13805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1,2,3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,4,5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896" y="4081286"/>
                <a:ext cx="138050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04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4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2656"/>
            <a:ext cx="8077200" cy="59760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題意範例：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u="sng" dirty="0">
                <a:latin typeface="Times New Roman" panose="02020603050405020304" pitchFamily="18" charset="0"/>
              </a:rPr>
              <a:t>Input</a:t>
            </a:r>
            <a:r>
              <a:rPr lang="en-US" altLang="zh-TW" sz="2400" dirty="0">
                <a:latin typeface="Times New Roman" panose="02020603050405020304" pitchFamily="18" charset="0"/>
              </a:rPr>
              <a:t> 						</a:t>
            </a:r>
            <a:r>
              <a:rPr lang="en-US" altLang="zh-TW" sz="2400" u="sng" dirty="0">
                <a:latin typeface="Times New Roman" panose="02020603050405020304" pitchFamily="18" charset="0"/>
              </a:rPr>
              <a:t>Output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5						Yes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5					No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3				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0						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Yes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0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96" y="4097161"/>
            <a:ext cx="5777508" cy="2760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049488" y="4097161"/>
                <a:ext cx="16129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1,2,3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,4,5,6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88" y="4097161"/>
                <a:ext cx="161294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94268" y="4505226"/>
                <a:ext cx="450764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68" y="4505226"/>
                <a:ext cx="450764" cy="23083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27820" y="4110605"/>
                <a:ext cx="16129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4,3,2,1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20" y="4110605"/>
                <a:ext cx="161294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76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5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335120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中途的車站其實就是一個 </a:t>
            </a:r>
            <a:r>
              <a:rPr lang="en-US" altLang="zh-TW" sz="2400" dirty="0">
                <a:latin typeface="Times New Roman" panose="02020603050405020304" pitchFamily="18" charset="0"/>
              </a:rPr>
              <a:t>stack</a:t>
            </a:r>
            <a:r>
              <a:rPr lang="zh-TW" altLang="en-US" sz="2400" dirty="0">
                <a:latin typeface="Times New Roman" panose="02020603050405020304" pitchFamily="18" charset="0"/>
              </a:rPr>
              <a:t>，可藉由模擬得知所給的序列能不能完成！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</a:rPr>
              <a:t>目標順序</a:t>
            </a:r>
            <a:r>
              <a:rPr lang="en-US" altLang="zh-TW" sz="2400" dirty="0">
                <a:latin typeface="Times New Roman" panose="02020603050405020304" pitchFamily="18" charset="0"/>
              </a:rPr>
              <a:t>				</a:t>
            </a:r>
            <a:r>
              <a:rPr lang="zh-TW" altLang="en-US" sz="2400" dirty="0">
                <a:latin typeface="Times New Roman" panose="02020603050405020304" pitchFamily="18" charset="0"/>
              </a:rPr>
              <a:t>進站順序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				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3635896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直線接點 23"/>
          <p:cNvCxnSpPr/>
          <p:nvPr/>
        </p:nvCxnSpPr>
        <p:spPr bwMode="auto">
          <a:xfrm>
            <a:off x="4283968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3635896" y="6465108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3562226" y="646510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Stack</a:t>
            </a:r>
            <a:endParaRPr lang="zh-TW" altLang="en-US" sz="2000" dirty="0"/>
          </a:p>
        </p:txBody>
      </p:sp>
      <p:sp>
        <p:nvSpPr>
          <p:cNvPr id="13" name="向上箭號 12"/>
          <p:cNvSpPr/>
          <p:nvPr/>
        </p:nvSpPr>
        <p:spPr bwMode="auto">
          <a:xfrm>
            <a:off x="1367644" y="3933056"/>
            <a:ext cx="216024" cy="3600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331640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1" name="向上箭號 30"/>
          <p:cNvSpPr/>
          <p:nvPr/>
        </p:nvSpPr>
        <p:spPr bwMode="auto">
          <a:xfrm>
            <a:off x="5940152" y="3915104"/>
            <a:ext cx="216024" cy="360040"/>
          </a:xfrm>
          <a:prstGeom prst="up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04148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579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6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335120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中途的車站其實就是一個 </a:t>
            </a:r>
            <a:r>
              <a:rPr lang="en-US" altLang="zh-TW" sz="2400" dirty="0">
                <a:latin typeface="Times New Roman" panose="02020603050405020304" pitchFamily="18" charset="0"/>
              </a:rPr>
              <a:t>stack</a:t>
            </a:r>
            <a:r>
              <a:rPr lang="zh-TW" altLang="en-US" sz="2400" dirty="0">
                <a:latin typeface="Times New Roman" panose="02020603050405020304" pitchFamily="18" charset="0"/>
              </a:rPr>
              <a:t>，可藉由模擬得知所給的序列能不能完成！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</a:rPr>
              <a:t>目標順序</a:t>
            </a:r>
            <a:r>
              <a:rPr lang="en-US" altLang="zh-TW" sz="2400" dirty="0">
                <a:latin typeface="Times New Roman" panose="02020603050405020304" pitchFamily="18" charset="0"/>
              </a:rPr>
              <a:t>				</a:t>
            </a:r>
            <a:r>
              <a:rPr lang="zh-TW" altLang="en-US" sz="2400" dirty="0">
                <a:latin typeface="Times New Roman" panose="02020603050405020304" pitchFamily="18" charset="0"/>
              </a:rPr>
              <a:t>進站順序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				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3635896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直線接點 23"/>
          <p:cNvCxnSpPr/>
          <p:nvPr/>
        </p:nvCxnSpPr>
        <p:spPr bwMode="auto">
          <a:xfrm>
            <a:off x="4283968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3635896" y="6465108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3562226" y="646510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Stack</a:t>
            </a:r>
            <a:endParaRPr lang="zh-TW" altLang="en-US" sz="2000" dirty="0"/>
          </a:p>
        </p:txBody>
      </p:sp>
      <p:sp>
        <p:nvSpPr>
          <p:cNvPr id="13" name="向上箭號 12"/>
          <p:cNvSpPr/>
          <p:nvPr/>
        </p:nvSpPr>
        <p:spPr bwMode="auto">
          <a:xfrm>
            <a:off x="1655676" y="3933056"/>
            <a:ext cx="216024" cy="3600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619672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1" name="向上箭號 30"/>
          <p:cNvSpPr/>
          <p:nvPr/>
        </p:nvSpPr>
        <p:spPr bwMode="auto">
          <a:xfrm>
            <a:off x="6228184" y="3915104"/>
            <a:ext cx="216024" cy="360040"/>
          </a:xfrm>
          <a:prstGeom prst="up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192180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803695" y="60439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3635896" y="6043910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76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7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335120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中途的車站其實就是一個 </a:t>
            </a:r>
            <a:r>
              <a:rPr lang="en-US" altLang="zh-TW" sz="2400" dirty="0">
                <a:latin typeface="Times New Roman" panose="02020603050405020304" pitchFamily="18" charset="0"/>
              </a:rPr>
              <a:t>stack</a:t>
            </a:r>
            <a:r>
              <a:rPr lang="zh-TW" altLang="en-US" sz="2400" dirty="0">
                <a:latin typeface="Times New Roman" panose="02020603050405020304" pitchFamily="18" charset="0"/>
              </a:rPr>
              <a:t>，可藉由模擬得知所給的序列能不能完成！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</a:rPr>
              <a:t>目標順序</a:t>
            </a:r>
            <a:r>
              <a:rPr lang="en-US" altLang="zh-TW" sz="2400" dirty="0">
                <a:latin typeface="Times New Roman" panose="02020603050405020304" pitchFamily="18" charset="0"/>
              </a:rPr>
              <a:t>				</a:t>
            </a:r>
            <a:r>
              <a:rPr lang="zh-TW" altLang="en-US" sz="2400" dirty="0">
                <a:latin typeface="Times New Roman" panose="02020603050405020304" pitchFamily="18" charset="0"/>
              </a:rPr>
              <a:t>進站順序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				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3635896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直線接點 23"/>
          <p:cNvCxnSpPr/>
          <p:nvPr/>
        </p:nvCxnSpPr>
        <p:spPr bwMode="auto">
          <a:xfrm>
            <a:off x="4283968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3635896" y="6465108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3562226" y="646510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Stack</a:t>
            </a:r>
            <a:endParaRPr lang="zh-TW" altLang="en-US" sz="2000" dirty="0"/>
          </a:p>
        </p:txBody>
      </p:sp>
      <p:sp>
        <p:nvSpPr>
          <p:cNvPr id="13" name="向上箭號 12"/>
          <p:cNvSpPr/>
          <p:nvPr/>
        </p:nvSpPr>
        <p:spPr bwMode="auto">
          <a:xfrm>
            <a:off x="1655676" y="3933056"/>
            <a:ext cx="216024" cy="3600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619672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1" name="向上箭號 30"/>
          <p:cNvSpPr/>
          <p:nvPr/>
        </p:nvSpPr>
        <p:spPr bwMode="auto">
          <a:xfrm>
            <a:off x="6501197" y="3931146"/>
            <a:ext cx="216024" cy="360040"/>
          </a:xfrm>
          <a:prstGeom prst="up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465193" y="3467100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803695" y="60439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3635896" y="6043910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803695" y="56612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接點 15"/>
          <p:cNvCxnSpPr/>
          <p:nvPr/>
        </p:nvCxnSpPr>
        <p:spPr bwMode="auto">
          <a:xfrm>
            <a:off x="3635896" y="5661248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009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8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335120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中途的車站其實就是一個 </a:t>
            </a:r>
            <a:r>
              <a:rPr lang="en-US" altLang="zh-TW" sz="2400" dirty="0">
                <a:latin typeface="Times New Roman" panose="02020603050405020304" pitchFamily="18" charset="0"/>
              </a:rPr>
              <a:t>stack</a:t>
            </a:r>
            <a:r>
              <a:rPr lang="zh-TW" altLang="en-US" sz="2400" dirty="0">
                <a:latin typeface="Times New Roman" panose="02020603050405020304" pitchFamily="18" charset="0"/>
              </a:rPr>
              <a:t>，可藉由模擬得知所給的序列能不能完成！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</a:rPr>
              <a:t>目標順序</a:t>
            </a:r>
            <a:r>
              <a:rPr lang="en-US" altLang="zh-TW" sz="2400" dirty="0">
                <a:latin typeface="Times New Roman" panose="02020603050405020304" pitchFamily="18" charset="0"/>
              </a:rPr>
              <a:t>				</a:t>
            </a:r>
            <a:r>
              <a:rPr lang="zh-TW" altLang="en-US" sz="2400" dirty="0">
                <a:latin typeface="Times New Roman" panose="02020603050405020304" pitchFamily="18" charset="0"/>
              </a:rPr>
              <a:t>進站順序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				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3635896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直線接點 23"/>
          <p:cNvCxnSpPr/>
          <p:nvPr/>
        </p:nvCxnSpPr>
        <p:spPr bwMode="auto">
          <a:xfrm>
            <a:off x="4283968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3635896" y="6465108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3562226" y="646510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Stack</a:t>
            </a:r>
            <a:endParaRPr lang="zh-TW" altLang="en-US" sz="2000" dirty="0"/>
          </a:p>
        </p:txBody>
      </p:sp>
      <p:sp>
        <p:nvSpPr>
          <p:cNvPr id="13" name="向上箭號 12"/>
          <p:cNvSpPr/>
          <p:nvPr/>
        </p:nvSpPr>
        <p:spPr bwMode="auto">
          <a:xfrm>
            <a:off x="1655676" y="3933056"/>
            <a:ext cx="216024" cy="3600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619672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1" name="向上箭號 30"/>
          <p:cNvSpPr/>
          <p:nvPr/>
        </p:nvSpPr>
        <p:spPr bwMode="auto">
          <a:xfrm>
            <a:off x="6817804" y="3915104"/>
            <a:ext cx="216024" cy="360040"/>
          </a:xfrm>
          <a:prstGeom prst="up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781800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803695" y="60439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3635896" y="6043910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803695" y="56612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接點 15"/>
          <p:cNvCxnSpPr/>
          <p:nvPr/>
        </p:nvCxnSpPr>
        <p:spPr bwMode="auto">
          <a:xfrm>
            <a:off x="3635896" y="5661248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341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9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335120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</a:rPr>
              <a:t>中途的車站其實就是一個 </a:t>
            </a:r>
            <a:r>
              <a:rPr lang="en-US" altLang="zh-TW" sz="2400" dirty="0">
                <a:latin typeface="Times New Roman" panose="02020603050405020304" pitchFamily="18" charset="0"/>
              </a:rPr>
              <a:t>stack</a:t>
            </a:r>
            <a:r>
              <a:rPr lang="zh-TW" altLang="en-US" sz="2400" dirty="0">
                <a:latin typeface="Times New Roman" panose="02020603050405020304" pitchFamily="18" charset="0"/>
              </a:rPr>
              <a:t>，可藉由模擬得知所給的序列能不能完成！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</a:rPr>
              <a:t>目標順序</a:t>
            </a:r>
            <a:r>
              <a:rPr lang="en-US" altLang="zh-TW" sz="2400" dirty="0">
                <a:latin typeface="Times New Roman" panose="02020603050405020304" pitchFamily="18" charset="0"/>
              </a:rPr>
              <a:t>				</a:t>
            </a:r>
            <a:r>
              <a:rPr lang="zh-TW" altLang="en-US" sz="2400" dirty="0">
                <a:latin typeface="Times New Roman" panose="02020603050405020304" pitchFamily="18" charset="0"/>
              </a:rPr>
              <a:t>進站順序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				1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TW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3635896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直線接點 23"/>
          <p:cNvCxnSpPr/>
          <p:nvPr/>
        </p:nvCxnSpPr>
        <p:spPr bwMode="auto">
          <a:xfrm>
            <a:off x="4283968" y="5240972"/>
            <a:ext cx="0" cy="12241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3635896" y="6465108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3562226" y="646510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Stack</a:t>
            </a:r>
            <a:endParaRPr lang="zh-TW" altLang="en-US" sz="2000" dirty="0"/>
          </a:p>
        </p:txBody>
      </p:sp>
      <p:sp>
        <p:nvSpPr>
          <p:cNvPr id="13" name="向上箭號 12"/>
          <p:cNvSpPr/>
          <p:nvPr/>
        </p:nvSpPr>
        <p:spPr bwMode="auto">
          <a:xfrm>
            <a:off x="1943708" y="3933056"/>
            <a:ext cx="216024" cy="36004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07704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1" name="向上箭號 30"/>
          <p:cNvSpPr/>
          <p:nvPr/>
        </p:nvSpPr>
        <p:spPr bwMode="auto">
          <a:xfrm>
            <a:off x="7105836" y="3915104"/>
            <a:ext cx="216024" cy="360040"/>
          </a:xfrm>
          <a:prstGeom prst="up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069832" y="345105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803695" y="60439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3635896" y="6043910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803695" y="56612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接點 15"/>
          <p:cNvCxnSpPr/>
          <p:nvPr/>
        </p:nvCxnSpPr>
        <p:spPr bwMode="auto">
          <a:xfrm>
            <a:off x="3635896" y="5661248"/>
            <a:ext cx="648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054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21007 -0.327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3" y="-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4365</TotalTime>
  <Words>379</Words>
  <Application>Microsoft Office PowerPoint</Application>
  <PresentationFormat>如螢幕大小 (4:3)</PresentationFormat>
  <Paragraphs>157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新細明體</vt:lpstr>
      <vt:lpstr>標楷體</vt:lpstr>
      <vt:lpstr>Arial</vt:lpstr>
      <vt:lpstr>Cambria Math</vt:lpstr>
      <vt:lpstr>Tahoma</vt:lpstr>
      <vt:lpstr>Times New Roman</vt:lpstr>
      <vt:lpstr>Wingdings</vt:lpstr>
      <vt:lpstr>Blends</vt:lpstr>
      <vt:lpstr>514: Rails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 Greedy methods</dc:title>
  <dc:creator>cby</dc:creator>
  <cp:lastModifiedBy>GaryC</cp:lastModifiedBy>
  <cp:revision>181</cp:revision>
  <dcterms:created xsi:type="dcterms:W3CDTF">1601-01-01T00:00:00Z</dcterms:created>
  <dcterms:modified xsi:type="dcterms:W3CDTF">2018-10-10T05:35:20Z</dcterms:modified>
</cp:coreProperties>
</file>