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382" r:id="rId2"/>
    <p:sldId id="383" r:id="rId3"/>
    <p:sldId id="384" r:id="rId4"/>
    <p:sldId id="385" r:id="rId5"/>
    <p:sldId id="386" r:id="rId6"/>
    <p:sldId id="404" r:id="rId7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94" id="{6AE1EF1B-F576-4637-9C0C-13C8EE0A9ECC}">
          <p14:sldIdLst/>
        </p14:section>
        <p14:section name="11220" id="{08F7E8B8-6531-4070-A3B5-62FB17B80898}">
          <p14:sldIdLst/>
        </p14:section>
        <p14:section name="10221" id="{E8120C53-7E64-4801-B269-A35BCB009D43}">
          <p14:sldIdLst/>
        </p14:section>
        <p14:section name="846" id="{DD0BD4AB-B0AD-4DC5-9BDD-777BD1AC7E83}">
          <p14:sldIdLst/>
        </p14:section>
        <p14:section name="1056" id="{D6986F79-27A5-4DE6-BF6F-061F95917CC6}">
          <p14:sldIdLst>
            <p14:sldId id="382"/>
            <p14:sldId id="383"/>
            <p14:sldId id="384"/>
            <p14:sldId id="385"/>
            <p14:sldId id="386"/>
            <p14:sldId id="404"/>
          </p14:sldIdLst>
        </p14:section>
        <p14:section name="10810" id="{CE523FE4-7DE3-43B8-9F29-2D65DDD1A24A}">
          <p14:sldIdLst/>
        </p14:section>
        <p14:section name="12096" id="{D3EE7655-8E1A-4EB6-B5B8-0DD85FEF6D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 autoAdjust="0"/>
    <p:restoredTop sz="88035" autoAdjust="0"/>
  </p:normalViewPr>
  <p:slideViewPr>
    <p:cSldViewPr>
      <p:cViewPr varScale="1">
        <p:scale>
          <a:sx n="100" d="100"/>
          <a:sy n="100" d="100"/>
        </p:scale>
        <p:origin x="21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2F3127-FE2C-40F3-9403-A8B31C2CFAE6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1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8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8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6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5E2E13-F15D-4ABD-8C26-F1697121E3EB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</a:rPr>
              <a:t>1056: Degrees of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077200" cy="4789488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★★☆☆☆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題組：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Problem Set Archive with Online Judge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題號：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1056: Degrees of Separation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解題者：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陳冠智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解題日期：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20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19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年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6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月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13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日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題意：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一個人際網路圖，人與人之間可相連或否。每組測資中有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≤50)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個人與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R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個相連關係。求網路圖中最大的</a:t>
                </a:r>
                <a:r>
                  <a:rPr lang="zh-TW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分離程度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(degree of separation)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。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077200" cy="4789488"/>
              </a:xfrm>
              <a:blipFill>
                <a:blip r:embed="rId3"/>
                <a:stretch>
                  <a:fillRect l="-151" t="-1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2661000" cy="41833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nn-NO" altLang="zh-TW" sz="2400" dirty="0"/>
              <a:t>4 4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nn-NO" altLang="zh-TW" sz="2400" dirty="0"/>
              <a:t>Ashok Kiyoshi Ursala Chun Ursala Kiyoshi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nn-NO" altLang="zh-TW" sz="2400" dirty="0"/>
              <a:t>Kiyoshi Chun</a:t>
            </a:r>
            <a:endParaRPr lang="en-US" altLang="zh-TW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C1D9C5-7D56-40F3-B931-01A0B892A776}"/>
              </a:ext>
            </a:extLst>
          </p:cNvPr>
          <p:cNvSpPr/>
          <p:nvPr/>
        </p:nvSpPr>
        <p:spPr>
          <a:xfrm>
            <a:off x="381000" y="5157192"/>
            <a:ext cx="2390800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dirty="0"/>
              <a:t>Network 1: 2</a:t>
            </a:r>
            <a:endParaRPr lang="nn-NO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8470F4-F848-4A9E-81E4-E3A96265B155}"/>
              </a:ext>
            </a:extLst>
          </p:cNvPr>
          <p:cNvSpPr/>
          <p:nvPr/>
        </p:nvSpPr>
        <p:spPr>
          <a:xfrm>
            <a:off x="1010910" y="1841376"/>
            <a:ext cx="28410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(4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個人，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4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組相連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)</a:t>
            </a:r>
            <a:endParaRPr lang="nn-NO" altLang="zh-TW" dirty="0">
              <a:solidFill>
                <a:srgbClr val="0070C0"/>
              </a:solidFill>
              <a:latin typeface="Times New Roman" panose="02020603050405020304" pitchFamily="18" charset="0"/>
              <a:ea typeface="+mj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487938-9636-4224-A9AB-E43F9214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762" y="1841376"/>
            <a:ext cx="4320480" cy="3118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EB76A7-DCEB-4A6B-B3D5-F29935B9C543}"/>
              </a:ext>
            </a:extLst>
          </p:cNvPr>
          <p:cNvSpPr/>
          <p:nvPr/>
        </p:nvSpPr>
        <p:spPr>
          <a:xfrm>
            <a:off x="3071096" y="566012"/>
            <a:ext cx="4063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分離程度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兩人的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shortest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8EDA4F-44BD-455E-A78C-E7C67E3DDB67}"/>
              </a:ext>
            </a:extLst>
          </p:cNvPr>
          <p:cNvSpPr/>
          <p:nvPr/>
        </p:nvSpPr>
        <p:spPr>
          <a:xfrm>
            <a:off x="2405555" y="5958320"/>
            <a:ext cx="331857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圖中最大的分離程度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nn-NO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53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3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2661000" cy="41833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5</a:t>
            </a:r>
            <a:r>
              <a:rPr lang="nn-NO" altLang="zh-TW" sz="2400" dirty="0"/>
              <a:t> </a:t>
            </a:r>
            <a:r>
              <a:rPr lang="en-US" altLang="zh-TW" sz="2400" dirty="0"/>
              <a:t>4</a:t>
            </a:r>
            <a:endParaRPr lang="nn-NO" altLang="zh-TW" sz="2400" dirty="0"/>
          </a:p>
          <a:p>
            <a:pPr marL="0" indent="0" eaLnBrk="1" hangingPunct="1">
              <a:buNone/>
            </a:pP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B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B</a:t>
            </a:r>
            <a:r>
              <a:rPr lang="zh-TW" altLang="en-US" sz="2400" dirty="0"/>
              <a:t> </a:t>
            </a:r>
            <a:r>
              <a:rPr lang="en-US" altLang="zh-TW" sz="2400" dirty="0"/>
              <a:t>C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C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B</a:t>
            </a:r>
            <a:r>
              <a:rPr lang="zh-TW" altLang="en-US" sz="2400" dirty="0"/>
              <a:t> </a:t>
            </a:r>
            <a:r>
              <a:rPr lang="en-US" altLang="zh-TW" sz="2400" dirty="0"/>
              <a:t>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C1D9C5-7D56-40F3-B931-01A0B892A776}"/>
              </a:ext>
            </a:extLst>
          </p:cNvPr>
          <p:cNvSpPr/>
          <p:nvPr/>
        </p:nvSpPr>
        <p:spPr>
          <a:xfrm>
            <a:off x="381000" y="5157192"/>
            <a:ext cx="2966864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dirty="0"/>
              <a:t>Network 2: 3</a:t>
            </a:r>
            <a:endParaRPr lang="nn-NO" altLang="zh-TW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B9B104-A4AE-44D5-8800-7956795863A2}"/>
              </a:ext>
            </a:extLst>
          </p:cNvPr>
          <p:cNvSpPr/>
          <p:nvPr/>
        </p:nvSpPr>
        <p:spPr bwMode="auto">
          <a:xfrm>
            <a:off x="3599893" y="3156643"/>
            <a:ext cx="792088" cy="382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3F584E-6AD7-4237-BF24-6F9AAD0BF0D3}"/>
              </a:ext>
            </a:extLst>
          </p:cNvPr>
          <p:cNvSpPr/>
          <p:nvPr/>
        </p:nvSpPr>
        <p:spPr bwMode="auto">
          <a:xfrm>
            <a:off x="4953836" y="3156643"/>
            <a:ext cx="792088" cy="382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87EB2-378D-4EB9-8D55-EFE774385749}"/>
              </a:ext>
            </a:extLst>
          </p:cNvPr>
          <p:cNvSpPr/>
          <p:nvPr/>
        </p:nvSpPr>
        <p:spPr bwMode="auto">
          <a:xfrm>
            <a:off x="6307779" y="3156643"/>
            <a:ext cx="792088" cy="382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DE65A7-7E8E-40A3-87E9-29C9C06BC5F6}"/>
              </a:ext>
            </a:extLst>
          </p:cNvPr>
          <p:cNvSpPr/>
          <p:nvPr/>
        </p:nvSpPr>
        <p:spPr bwMode="auto">
          <a:xfrm>
            <a:off x="7661722" y="3156643"/>
            <a:ext cx="792088" cy="382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805D180-BB83-404F-B2E4-13AA4973E2D6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4391981" y="3347886"/>
            <a:ext cx="5618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E537704-6D0E-4EB1-8052-83D9D6D58F1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5745924" y="3347886"/>
            <a:ext cx="5618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68571D4-BB89-4BB8-96B6-7FCA254998E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7099867" y="3347886"/>
            <a:ext cx="5618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B8A390D-47AB-4E6D-9443-73B72657BBBF}"/>
              </a:ext>
            </a:extLst>
          </p:cNvPr>
          <p:cNvSpPr/>
          <p:nvPr/>
        </p:nvSpPr>
        <p:spPr bwMode="auto">
          <a:xfrm>
            <a:off x="4953836" y="2132856"/>
            <a:ext cx="792088" cy="382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4EFE6BC-AE86-407A-92A5-E23742B95650}"/>
              </a:ext>
            </a:extLst>
          </p:cNvPr>
          <p:cNvCxnSpPr>
            <a:cxnSpLocks/>
            <a:stCxn id="20" idx="0"/>
            <a:endCxn id="45" idx="2"/>
          </p:cNvCxnSpPr>
          <p:nvPr/>
        </p:nvCxnSpPr>
        <p:spPr bwMode="auto">
          <a:xfrm flipV="1">
            <a:off x="5349880" y="2515341"/>
            <a:ext cx="0" cy="641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98F349D-17E7-4FA9-B076-920FB3608FAD}"/>
                  </a:ext>
                </a:extLst>
              </p:cNvPr>
              <p:cNvSpPr/>
              <p:nvPr/>
            </p:nvSpPr>
            <p:spPr>
              <a:xfrm>
                <a:off x="2935055" y="4962556"/>
                <a:ext cx="1329676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TW" dirty="0">
                    <a:solidFill>
                      <a:srgbClr val="0070C0"/>
                    </a:solidFill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latin typeface="+mn-lt"/>
                    <a:ea typeface="+mj-ea"/>
                  </a:rPr>
                  <a:t>D: 3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TW" dirty="0">
                    <a:solidFill>
                      <a:srgbClr val="0070C0"/>
                    </a:solidFill>
                    <a:latin typeface="+mn-lt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latin typeface="+mn-lt"/>
                  </a:rPr>
                  <a:t>E: 3</a:t>
                </a:r>
                <a:endParaRPr lang="nn-NO" altLang="zh-TW" dirty="0">
                  <a:solidFill>
                    <a:srgbClr val="0070C0"/>
                  </a:solidFill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98F349D-17E7-4FA9-B076-920FB360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55" y="4962556"/>
                <a:ext cx="1329676" cy="757130"/>
              </a:xfrm>
              <a:prstGeom prst="rect">
                <a:avLst/>
              </a:prstGeom>
              <a:blipFill>
                <a:blip r:embed="rId3"/>
                <a:stretch>
                  <a:fillRect l="-6849" t="-12097" b="-16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70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4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2661000" cy="41833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fi-FI" altLang="zh-TW" sz="2400" dirty="0"/>
              <a:t>4 2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fi-FI" altLang="zh-TW" sz="2400" dirty="0"/>
              <a:t>Ashok Chun Ursala Kiyoshi</a:t>
            </a:r>
            <a:endParaRPr lang="en-US" altLang="zh-TW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C1D9C5-7D56-40F3-B931-01A0B892A776}"/>
              </a:ext>
            </a:extLst>
          </p:cNvPr>
          <p:cNvSpPr/>
          <p:nvPr/>
        </p:nvSpPr>
        <p:spPr>
          <a:xfrm>
            <a:off x="381000" y="5157192"/>
            <a:ext cx="4911080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dirty="0">
                <a:latin typeface="+mn-lt"/>
                <a:ea typeface="+mn-ea"/>
              </a:rPr>
              <a:t>Network 3: DISCONNECTED</a:t>
            </a:r>
            <a:endParaRPr lang="nn-NO" altLang="zh-TW" dirty="0">
              <a:latin typeface="+mn-lt"/>
              <a:ea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576128-7CE7-4C71-B4B6-F9DDFB8F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00808"/>
            <a:ext cx="3524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685801"/>
                <a:ext cx="8305800" cy="418335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解法：</a:t>
                </a:r>
                <a:endParaRPr lang="en-US" altLang="zh-TW" sz="2400" b="1" dirty="0">
                  <a:solidFill>
                    <a:srgbClr val="3BA943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目標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圖中最大的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最短路徑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-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all-pairs shortest path</a:t>
                </a:r>
                <a:r>
                  <a:rPr lang="zh-TW" alt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problem</a:t>
                </a:r>
                <a:endPara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</a:rPr>
                  <a:t>2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點最短路徑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b="1" dirty="0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Floyd-</a:t>
                </a:r>
                <a:r>
                  <a:rPr lang="en-US" altLang="zh-TW" sz="2400" b="1" dirty="0" err="1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Warshall</a:t>
                </a:r>
                <a:r>
                  <a:rPr lang="en-US" altLang="zh-TW" sz="2400" b="1" dirty="0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 algorithm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 從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 只以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為中間節點的最短路徑之長度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</a:rPr>
                  <a:t> min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685801"/>
                <a:ext cx="8305800" cy="4183359"/>
              </a:xfrm>
              <a:blipFill>
                <a:blip r:embed="rId3"/>
                <a:stretch>
                  <a:fillRect l="-1175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41DA4AE-588A-449C-9D78-835A8F788E47}"/>
              </a:ext>
            </a:extLst>
          </p:cNvPr>
          <p:cNvSpPr/>
          <p:nvPr/>
        </p:nvSpPr>
        <p:spPr>
          <a:xfrm>
            <a:off x="3851920" y="3670032"/>
            <a:ext cx="115212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經過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)</a:t>
            </a:r>
            <a:endParaRPr lang="nn-NO" altLang="zh-TW" dirty="0">
              <a:solidFill>
                <a:srgbClr val="0070C0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3C59D-BCBC-4541-9813-4EF8A61F4AB7}"/>
              </a:ext>
            </a:extLst>
          </p:cNvPr>
          <p:cNvSpPr/>
          <p:nvPr/>
        </p:nvSpPr>
        <p:spPr>
          <a:xfrm>
            <a:off x="1763688" y="3645024"/>
            <a:ext cx="138763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不經過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</a:rPr>
              <a:t>)</a:t>
            </a:r>
            <a:endParaRPr lang="nn-NO" altLang="zh-TW" dirty="0">
              <a:solidFill>
                <a:srgbClr val="0070C0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5F621F-0D45-4093-BE24-2FBC65B5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371072"/>
            <a:ext cx="8208912" cy="1089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for (int k = 0; k &lt; P; k++)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	for (int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= 0;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&lt; P;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		for (int j = 0; j &lt; P;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j++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			d[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][j] = min(d[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][j], d[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][k] + d[k][j]); </a:t>
            </a:r>
            <a:endParaRPr lang="zh-TW" altLang="zh-TW" sz="1800" dirty="0">
              <a:solidFill>
                <a:srgbClr val="000000"/>
              </a:solidFill>
              <a:latin typeface="Consolas" panose="020B0609020204030204" pitchFamily="49" charset="0"/>
              <a:ea typeface="Gungsuh" panose="02030600000101010101" pitchFamily="18" charset="-127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1C7F2F-A33D-46BD-9CC5-8E6472B50E1D}"/>
              </a:ext>
            </a:extLst>
          </p:cNvPr>
          <p:cNvSpPr/>
          <p:nvPr/>
        </p:nvSpPr>
        <p:spPr bwMode="auto">
          <a:xfrm>
            <a:off x="457200" y="2420888"/>
            <a:ext cx="8208912" cy="17672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8A2394-9814-4221-8AAC-C06CD05AF0AD}"/>
              </a:ext>
            </a:extLst>
          </p:cNvPr>
          <p:cNvSpPr/>
          <p:nvPr/>
        </p:nvSpPr>
        <p:spPr>
          <a:xfrm>
            <a:off x="374898" y="5569324"/>
            <a:ext cx="6927304" cy="58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+mn-ea"/>
              </a:rPr>
              <a:t>找到</a:t>
            </a:r>
            <a:r>
              <a:rPr lang="en-US" altLang="zh-TW" dirty="0">
                <a:latin typeface="Times New Roman" panose="02020603050405020304" pitchFamily="18" charset="0"/>
                <a:ea typeface="+mn-ea"/>
              </a:rPr>
              <a:t>all-pairs shortest path</a:t>
            </a:r>
            <a:r>
              <a:rPr lang="zh-TW" altLang="en-US" dirty="0">
                <a:latin typeface="Times New Roman" panose="02020603050405020304" pitchFamily="18" charset="0"/>
                <a:ea typeface="+mn-ea"/>
              </a:rPr>
              <a:t>後，取最大值得解</a:t>
            </a:r>
            <a:endParaRPr lang="en-US" altLang="zh-TW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7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103E751-A04C-44A3-9589-DE319419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8305800" cy="418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討論</a:t>
            </a:r>
            <a:r>
              <a:rPr lang="en-US" altLang="zh-TW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TW" altLang="en-US" sz="2400" kern="0" dirty="0">
                <a:latin typeface="Times New Roman" panose="02020603050405020304" pitchFamily="18" charset="0"/>
              </a:rPr>
              <a:t>節點為字串型別，可用</a:t>
            </a:r>
            <a:r>
              <a:rPr lang="en-US" altLang="zh-TW" sz="2400" kern="0" dirty="0">
                <a:latin typeface="Times New Roman" panose="02020603050405020304" pitchFamily="18" charset="0"/>
              </a:rPr>
              <a:t>map</a:t>
            </a:r>
            <a:r>
              <a:rPr lang="zh-TW" altLang="en-US" sz="2400" kern="0" dirty="0">
                <a:latin typeface="Times New Roman" panose="02020603050405020304" pitchFamily="18" charset="0"/>
              </a:rPr>
              <a:t>轉換成整數，以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index</a:t>
            </a:r>
            <a:r>
              <a:rPr lang="zh-TW" altLang="en-US" sz="2400" kern="0" dirty="0">
                <a:latin typeface="Times New Roman" panose="02020603050405020304" pitchFamily="18" charset="0"/>
              </a:rPr>
              <a:t>實作演算法</a:t>
            </a:r>
            <a:endParaRPr lang="en-US" altLang="zh-TW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TW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d[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][j] </a:t>
            </a:r>
            <a:r>
              <a:rPr lang="zh-TW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紀錄從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i</a:t>
            </a:r>
            <a:r>
              <a:rPr lang="zh-TW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j</a:t>
            </a:r>
            <a:r>
              <a:rPr lang="zh-TW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的路徑長</a:t>
            </a:r>
            <a:endParaRPr lang="en-US" altLang="zh-TW" sz="2400" kern="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6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3945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6362</TotalTime>
  <Words>314</Words>
  <Application>Microsoft Office PowerPoint</Application>
  <PresentationFormat>如螢幕大小 (4:3)</PresentationFormat>
  <Paragraphs>66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標楷體</vt:lpstr>
      <vt:lpstr>Cambria Math</vt:lpstr>
      <vt:lpstr>Consolas</vt:lpstr>
      <vt:lpstr>Tahoma</vt:lpstr>
      <vt:lpstr>Times New Roman</vt:lpstr>
      <vt:lpstr>Wingdings</vt:lpstr>
      <vt:lpstr>Blends</vt:lpstr>
      <vt:lpstr>1056: Degrees of Separation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237</cp:revision>
  <dcterms:created xsi:type="dcterms:W3CDTF">1601-01-01T00:00:00Z</dcterms:created>
  <dcterms:modified xsi:type="dcterms:W3CDTF">2019-06-14T09:30:15Z</dcterms:modified>
</cp:coreProperties>
</file>