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380" r:id="rId2"/>
    <p:sldId id="381" r:id="rId3"/>
    <p:sldId id="382" r:id="rId4"/>
    <p:sldId id="383" r:id="rId5"/>
    <p:sldId id="384" r:id="rId6"/>
  </p:sldIdLst>
  <p:sldSz cx="9144000" cy="6858000" type="screen4x3"/>
  <p:notesSz cx="6832600" cy="9963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FFE267"/>
    <a:srgbClr val="3BA943"/>
    <a:srgbClr val="20C428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8" autoAdjust="0"/>
    <p:restoredTop sz="95494" autoAdjust="0"/>
  </p:normalViewPr>
  <p:slideViewPr>
    <p:cSldViewPr>
      <p:cViewPr varScale="1">
        <p:scale>
          <a:sx n="109" d="100"/>
          <a:sy n="109" d="100"/>
        </p:scale>
        <p:origin x="19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1575" cy="373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2338"/>
            <a:ext cx="50101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675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64675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41FAB7-77F6-4C52-B06E-684285C866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CD972DC-6F0C-48CB-BB0B-CF99E61AC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20994CD-A081-4926-8853-69BA6DA6DACA}" type="slidenum">
              <a:rPr lang="zh-TW" altLang="en-US" sz="1200"/>
              <a:pPr eaLnBrk="1" hangingPunct="1"/>
              <a:t>1</a:t>
            </a:fld>
            <a:endParaRPr lang="en-US" altLang="zh-TW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BF90F80-65C9-40AA-AEA9-5CDE3215D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EC23835-5FC2-4106-8567-69B244CF8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3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0491A03-A0F5-42B9-A9E1-F9D2E5E8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B264065-CDDF-4C78-A14A-BD5DD231ECD4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51D9C64-C1A6-4B01-A5D4-3360B0FEC0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421873E-BAA4-4CE4-9D60-689205746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6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602D8-FB89-4FE9-9775-AA4EDA295DB5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95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1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32FD31-2C27-40D7-8020-41BBC42427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87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180EB-67F8-4D5A-A6EA-CF3110246DB2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E4025-01EF-4155-A3F7-C984EAC00D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3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7175" y="381000"/>
            <a:ext cx="1947863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92775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A2AF-D376-493F-AB16-1179C2148E9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970B-1E8A-44B7-99C6-C0C2257C75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8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86D60-10BE-44DC-8E3B-78A3450589A5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F9BEB-24CD-4803-A5F3-5AC4DF6964A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3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39641-2F70-420B-9078-45E2783C5BE1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3ECD4-3542-4741-A8D5-817A80B29F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71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7635-E5D0-4FC0-B12A-BC52EF7509D4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65B60-B948-4537-9FF8-D0BA2E473E2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8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95B5-18CF-4208-BF13-FC5FDE11CDA7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A00C5-6386-43A8-B4C4-5AC9294459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6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9264-01EB-4A0D-ADAD-6AA59D7585EB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6AE1D-D72B-45C2-B93E-90F98683CE9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9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B6E3-9C0A-41FF-87F1-2D6439BCE6B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AF8EE-5532-4E54-970E-B5FB300842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6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E1B3-B82E-4160-A27F-4FCBB7473CFA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F4AF3-9C62-4536-9510-C77CC70B0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7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1FD0-523E-44CD-BD94-ECF2F76FD529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CA986-BF72-400A-AAAC-34B7FE8A5E5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71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4AE525E-0EF1-43AF-B3F2-61E9809E340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fld id="{1AA518DA-6B3B-4B8D-A24A-2752A068269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>
            <a:extLst>
              <a:ext uri="{FF2B5EF4-FFF2-40B4-BE49-F238E27FC236}">
                <a16:creationId xmlns:a16="http://schemas.microsoft.com/office/drawing/2014/main" id="{53519F6E-3852-44A3-9479-2F55D9BF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113EB2C-E044-418D-A229-F334720372F6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E8E8D583-8734-4204-AB0E-DEFDA96A2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</a:rPr>
              <a:t>686: </a:t>
            </a:r>
            <a:r>
              <a:rPr lang="en-US" altLang="zh-TW" b="1" dirty="0" err="1">
                <a:latin typeface="Times New Roman" panose="02020603050405020304" pitchFamily="18" charset="0"/>
              </a:rPr>
              <a:t>Goldbach’s</a:t>
            </a:r>
            <a:r>
              <a:rPr lang="en-US" altLang="zh-TW" b="1" dirty="0">
                <a:latin typeface="Times New Roman" panose="02020603050405020304" pitchFamily="18" charset="0"/>
              </a:rPr>
              <a:t> Conjecture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Rectangle 3">
                <a:extLst>
                  <a:ext uri="{FF2B5EF4-FFF2-40B4-BE49-F238E27FC236}">
                    <a16:creationId xmlns:a16="http://schemas.microsoft.com/office/drawing/2014/main" id="{1FB3CB76-0D59-4DC2-9558-9D41975B279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007424" cy="4789488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400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★★☆☆☆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題組：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Problem Set Archive with Online Judge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題號：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686: </a:t>
                </a:r>
                <a:r>
                  <a:rPr lang="en-US" altLang="zh-TW" sz="2400" dirty="0" err="1">
                    <a:latin typeface="Times New Roman" panose="02020603050405020304" pitchFamily="18" charset="0"/>
                  </a:rPr>
                  <a:t>Goldbach’s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 Conjecture (II)</a:t>
                </a:r>
                <a:endParaRPr lang="en-US" altLang="zh-TW" sz="2400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解題者：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陳冠智</a:t>
                </a:r>
                <a:endParaRPr lang="zh-TW" altLang="en-US" sz="2400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解題日期：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20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18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年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5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月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31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日</a:t>
                </a:r>
                <a:endParaRPr lang="zh-TW" altLang="en-US" sz="2400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題意：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給定一個偶數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</a:rPr>
                  <a:t>，計算該數可以由 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2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個質數相加而成的組合有多少。例如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: 8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可以為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3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和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5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之和，且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3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和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5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皆為質數。</a:t>
                </a:r>
                <a:endParaRPr lang="zh-TW" altLang="en-US" sz="2400" dirty="0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076" name="Rectangle 3">
                <a:extLst>
                  <a:ext uri="{FF2B5EF4-FFF2-40B4-BE49-F238E27FC236}">
                    <a16:creationId xmlns:a16="http://schemas.microsoft.com/office/drawing/2014/main" id="{1FB3CB76-0D59-4DC2-9558-9D41975B2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007424" cy="4789488"/>
              </a:xfrm>
              <a:blipFill>
                <a:blip r:embed="rId3"/>
                <a:stretch>
                  <a:fillRect l="-152" t="-1019" r="-48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26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2C1F2C90-11B2-4687-A565-4F1E8EF6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5596FE-7586-4D2B-894F-EC4C71FD2CB6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EBC94A8-3A62-41E1-9C2D-61B0303D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548680"/>
            <a:ext cx="8077200" cy="5904656"/>
          </a:xfrm>
          <a:extLst/>
        </p:spPr>
        <p:txBody>
          <a:bodyPr numCol="2"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題意範例：</a:t>
            </a:r>
            <a:r>
              <a:rPr lang="zh-TW" altLang="en-US" sz="2400" dirty="0">
                <a:solidFill>
                  <a:srgbClr val="3BA943"/>
                </a:solidFill>
                <a:latin typeface="Times New Roman" panose="02020603050405020304" pitchFamily="18" charset="0"/>
              </a:rPr>
              <a:t>  </a:t>
            </a:r>
            <a:endParaRPr lang="en-US" altLang="zh-TW" sz="240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6 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latin typeface="Times New Roman" panose="02020603050405020304" pitchFamily="18" charset="0"/>
              </a:rPr>
              <a:t>1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一組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  <a:endParaRPr lang="en-US" altLang="zh-TW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6 = 3 + 3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10 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 2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兩組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10 = 3 + 7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10 = 5 + 5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88 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 4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四組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88 = 5 + 83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88 = 17 + 71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88 = 29 + 59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88 = 41 + 47</a:t>
            </a:r>
            <a:endParaRPr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E1C92C-AE41-4CA7-A41C-7DDA81F40D10}"/>
              </a:ext>
            </a:extLst>
          </p:cNvPr>
          <p:cNvSpPr/>
          <p:nvPr/>
        </p:nvSpPr>
        <p:spPr>
          <a:xfrm>
            <a:off x="2915136" y="1124744"/>
            <a:ext cx="331372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(3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為質數，兩數可相同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)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D0208F-678B-460B-8E73-D77E917EC6E0}"/>
              </a:ext>
            </a:extLst>
          </p:cNvPr>
          <p:cNvSpPr/>
          <p:nvPr/>
        </p:nvSpPr>
        <p:spPr>
          <a:xfrm>
            <a:off x="2915136" y="2780928"/>
            <a:ext cx="208262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(3, 5, 7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為質數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)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80FBF7-C1CD-47FE-9D14-2501791AAF2E}"/>
              </a:ext>
            </a:extLst>
          </p:cNvPr>
          <p:cNvSpPr/>
          <p:nvPr/>
        </p:nvSpPr>
        <p:spPr>
          <a:xfrm>
            <a:off x="2915136" y="4617132"/>
            <a:ext cx="469872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(5, 17, 29, 41, 47, 59, 71, 83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為質數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)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26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96FC8D-1132-4027-B1A5-05406B051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404515"/>
                <a:ext cx="7772400" cy="5472757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解法：</a:t>
                </a:r>
                <a:endParaRPr lang="en-US" altLang="zh-TW" sz="2400" b="1" dirty="0">
                  <a:solidFill>
                    <a:srgbClr val="3BA943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zh-TW" altLang="en-US" sz="2400" dirty="0">
                    <a:latin typeface="Times New Roman" panose="02020603050405020304" pitchFamily="18" charset="0"/>
                  </a:rPr>
                  <a:t>先建立質數表，大小預設為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大約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TW" sz="240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，即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的上限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設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兩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質數為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已知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dirty="0">
                    <a:latin typeface="Times New Roman" panose="02020603050405020304" pitchFamily="18" charset="0"/>
                  </a:rPr>
                  <a:t>每個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0" dirty="0">
                    <a:latin typeface="Times New Roman" panose="02020603050405020304" pitchFamily="18" charset="0"/>
                  </a:rPr>
                  <a:t>只會對應唯一的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b="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  <a:defRPr/>
                </a:pPr>
                <a:endParaRPr lang="en-US" altLang="zh-CN" sz="2400" b="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  <a:defRPr/>
                </a:pPr>
                <a:endParaRPr lang="en-US" altLang="zh-CN" sz="2400" b="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0" dirty="0">
                    <a:latin typeface="Times New Roman" panose="02020603050405020304" pitchFamily="18" charset="0"/>
                  </a:rPr>
                  <a:t>枚舉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小於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b="0" dirty="0">
                    <a:latin typeface="Times New Roman" panose="02020603050405020304" pitchFamily="18" charset="0"/>
                  </a:rPr>
                  <a:t>奇數對之組合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0" dirty="0">
                    <a:latin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同為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質數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即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為一解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p.s. 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質數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可以個別討論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只有當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N=4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時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有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2+2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的組合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400" b="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96FC8D-1132-4027-B1A5-05406B051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404515"/>
                <a:ext cx="7772400" cy="5472757"/>
              </a:xfrm>
              <a:blipFill>
                <a:blip r:embed="rId2"/>
                <a:stretch>
                  <a:fillRect l="-1255" b="-4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投影片編號版面配置區 3">
            <a:extLst>
              <a:ext uri="{FF2B5EF4-FFF2-40B4-BE49-F238E27FC236}">
                <a16:creationId xmlns:a16="http://schemas.microsoft.com/office/drawing/2014/main" id="{F0C640E0-FB6A-43D1-86A2-3E3902E40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BF4E5F5-E8D8-4A2A-BFAB-9EFF37F7E753}" type="slidenum">
              <a:rPr kumimoji="0" lang="zh-TW" altLang="en-US" sz="1400">
                <a:solidFill>
                  <a:schemeClr val="accent1"/>
                </a:solidFill>
              </a:rPr>
              <a:pPr/>
              <a:t>3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6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E6FEB69-AFBC-41B6-9E42-0793392D17C8}"/>
              </a:ext>
            </a:extLst>
          </p:cNvPr>
          <p:cNvSpPr txBox="1">
            <a:spLocks/>
          </p:cNvSpPr>
          <p:nvPr/>
        </p:nvSpPr>
        <p:spPr bwMode="auto">
          <a:xfrm>
            <a:off x="611560" y="548680"/>
            <a:ext cx="828092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kern="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10 = 1+9 = 3+7 = 5+5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88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88 = 1+87 = 3+85 = … = 43+45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73E85-943B-42DB-A2F2-497FB29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2A06-65C4-4223-8832-F41D30CFC58C}" type="slidenum">
              <a:rPr lang="zh-TW" altLang="en-US" smtClean="0"/>
              <a:pPr/>
              <a:t>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CDD12D0-5EBB-4A9C-9E8F-BA4AB8987C1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60032" y="1984217"/>
              <a:ext cx="3483428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302601299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970607486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67070284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433166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857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7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3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Ans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1246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CDD12D0-5EBB-4A9C-9E8F-BA4AB8987C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6607961"/>
                  </p:ext>
                </p:extLst>
              </p:nvPr>
            </p:nvGraphicFramePr>
            <p:xfrm>
              <a:off x="4860032" y="1984217"/>
              <a:ext cx="3483428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302601299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970607486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67070284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433166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9" t="-8197" r="-3013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857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9" t="-108197" r="-3013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7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3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Ans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12464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DD224794-4B09-4B03-9FB9-3D527A049A9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3228" y="5013176"/>
              <a:ext cx="7272816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6068">
                      <a:extLst>
                        <a:ext uri="{9D8B030D-6E8A-4147-A177-3AD203B41FA5}">
                          <a16:colId xmlns:a16="http://schemas.microsoft.com/office/drawing/2014/main" val="3026012992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970607486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2670702848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1433166828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488529219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1218847753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1400181166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2722018505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586960484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64699686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2075610346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245242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7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17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29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41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43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857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85</a:t>
                          </a:r>
                          <a:endParaRPr lang="zh-TW" alt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83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81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71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59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47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3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Ans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1246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DD224794-4B09-4B03-9FB9-3D527A049A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6825861"/>
                  </p:ext>
                </p:extLst>
              </p:nvPr>
            </p:nvGraphicFramePr>
            <p:xfrm>
              <a:off x="613228" y="5013176"/>
              <a:ext cx="7272816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6068">
                      <a:extLst>
                        <a:ext uri="{9D8B030D-6E8A-4147-A177-3AD203B41FA5}">
                          <a16:colId xmlns:a16="http://schemas.microsoft.com/office/drawing/2014/main" val="3026012992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970607486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2670702848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1433166828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488529219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1218847753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1400181166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2722018505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586960484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64699686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2075610346"/>
                        </a:ext>
                      </a:extLst>
                    </a:gridCol>
                    <a:gridCol w="606068">
                      <a:extLst>
                        <a:ext uri="{9D8B030D-6E8A-4147-A177-3AD203B41FA5}">
                          <a16:colId xmlns:a16="http://schemas.microsoft.com/office/drawing/2014/main" val="245242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0" t="-8197" r="-1096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7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17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29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41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43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857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0" t="-108197" r="-1096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85</a:t>
                          </a:r>
                          <a:endParaRPr lang="zh-TW" alt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83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81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71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59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0070C0"/>
                              </a:solidFill>
                            </a:rPr>
                            <a:t>47</a:t>
                          </a:r>
                          <a:endParaRPr lang="zh-TW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3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Ans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>
                              <a:latin typeface="Times New Roman" panose="02020603050405020304" pitchFamily="18" charset="0"/>
                            </a:rPr>
                            <a:t>˅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12464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549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73EE4E-5CA0-453C-8433-485E8B12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2A06-65C4-4223-8832-F41D30CFC58C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3825C32-AA05-4CA1-8CFB-E766DC954E66}"/>
              </a:ext>
            </a:extLst>
          </p:cNvPr>
          <p:cNvSpPr txBox="1">
            <a:spLocks/>
          </p:cNvSpPr>
          <p:nvPr/>
        </p:nvSpPr>
        <p:spPr bwMode="auto">
          <a:xfrm>
            <a:off x="685800" y="549274"/>
            <a:ext cx="7772400" cy="577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質數表做法：</a:t>
            </a:r>
            <a:endParaRPr lang="en-US" altLang="zh-TW" sz="2400" b="1" kern="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 kern="0" dirty="0">
                <a:latin typeface="Times New Roman" panose="02020603050405020304" pitchFamily="18" charset="0"/>
              </a:rPr>
              <a:t>從</a:t>
            </a:r>
            <a:r>
              <a:rPr lang="en-US" altLang="zh-TW" sz="2400" kern="0" dirty="0">
                <a:latin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開始，</a:t>
            </a:r>
            <a:r>
              <a:rPr lang="zh-TW" altLang="en-US" sz="2400" kern="0" dirty="0">
                <a:latin typeface="Times New Roman" panose="02020603050405020304" pitchFamily="18" charset="0"/>
              </a:rPr>
              <a:t>過濾掉質數的倍數，剩餘的為質數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以上限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2 is prime =&gt; 2, 4, 6, 8, …, 100 are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not prime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3 is prime =&gt; 3, 6, 9, …, 99 are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not prime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4 is not prime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5 is prime =&gt; …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…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Finally, we obtained: 2, 3, 5, 7, 11, 13, …, 97</a:t>
            </a:r>
          </a:p>
        </p:txBody>
      </p:sp>
    </p:spTree>
    <p:extLst>
      <p:ext uri="{BB962C8B-B14F-4D97-AF65-F5344CB8AC3E}">
        <p14:creationId xmlns:p14="http://schemas.microsoft.com/office/powerpoint/2010/main" val="424224147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4365</TotalTime>
  <Words>438</Words>
  <Application>Microsoft Office PowerPoint</Application>
  <PresentationFormat>如螢幕大小 (4:3)</PresentationFormat>
  <Paragraphs>95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Cambria Math</vt:lpstr>
      <vt:lpstr>Tahoma</vt:lpstr>
      <vt:lpstr>Times New Roman</vt:lpstr>
      <vt:lpstr>Wingdings</vt:lpstr>
      <vt:lpstr>Blends</vt:lpstr>
      <vt:lpstr>686: Goldbach’s Conjecture (II)</vt:lpstr>
      <vt:lpstr>PowerPoint 簡報</vt:lpstr>
      <vt:lpstr>PowerPoint 簡報</vt:lpstr>
      <vt:lpstr>PowerPoint 簡報</vt:lpstr>
      <vt:lpstr>PowerPoint 簡報</vt:lpstr>
    </vt:vector>
  </TitlesOfParts>
  <Company>nsysu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Greedy methods</dc:title>
  <dc:creator>cby</dc:creator>
  <cp:lastModifiedBy>GaryC</cp:lastModifiedBy>
  <cp:revision>180</cp:revision>
  <dcterms:created xsi:type="dcterms:W3CDTF">1601-01-01T00:00:00Z</dcterms:created>
  <dcterms:modified xsi:type="dcterms:W3CDTF">2018-10-10T05:35:01Z</dcterms:modified>
</cp:coreProperties>
</file>