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59" r:id="rId1"/>
  </p:sldMasterIdLst>
  <p:notesMasterIdLst>
    <p:notesMasterId r:id="rId36"/>
  </p:notesMasterIdLst>
  <p:handoutMasterIdLst>
    <p:handoutMasterId r:id="rId37"/>
  </p:handoutMasterIdLst>
  <p:sldIdLst>
    <p:sldId id="939" r:id="rId2"/>
    <p:sldId id="1258" r:id="rId3"/>
    <p:sldId id="1292" r:id="rId4"/>
    <p:sldId id="1261" r:id="rId5"/>
    <p:sldId id="1263" r:id="rId6"/>
    <p:sldId id="1264" r:id="rId7"/>
    <p:sldId id="1266" r:id="rId8"/>
    <p:sldId id="1267" r:id="rId9"/>
    <p:sldId id="1268" r:id="rId10"/>
    <p:sldId id="1269" r:id="rId11"/>
    <p:sldId id="1308" r:id="rId12"/>
    <p:sldId id="1273" r:id="rId13"/>
    <p:sldId id="1293" r:id="rId14"/>
    <p:sldId id="1305" r:id="rId15"/>
    <p:sldId id="1294" r:id="rId16"/>
    <p:sldId id="1309" r:id="rId17"/>
    <p:sldId id="1295" r:id="rId18"/>
    <p:sldId id="1310" r:id="rId19"/>
    <p:sldId id="1276" r:id="rId20"/>
    <p:sldId id="1297" r:id="rId21"/>
    <p:sldId id="1298" r:id="rId22"/>
    <p:sldId id="1299" r:id="rId23"/>
    <p:sldId id="1300" r:id="rId24"/>
    <p:sldId id="1301" r:id="rId25"/>
    <p:sldId id="1304" r:id="rId26"/>
    <p:sldId id="1302" r:id="rId27"/>
    <p:sldId id="1284" r:id="rId28"/>
    <p:sldId id="1288" r:id="rId29"/>
    <p:sldId id="1289" r:id="rId30"/>
    <p:sldId id="1290" r:id="rId31"/>
    <p:sldId id="1306" r:id="rId32"/>
    <p:sldId id="1311" r:id="rId33"/>
    <p:sldId id="1253" r:id="rId34"/>
    <p:sldId id="1307" r:id="rId35"/>
  </p:sldIdLst>
  <p:sldSz cx="9144000" cy="6858000" type="screen4x3"/>
  <p:notesSz cx="6735763" cy="98663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4000" b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4000" b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4000" b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4000" b="1" kern="1200">
        <a:solidFill>
          <a:schemeClr val="tx1"/>
        </a:solidFill>
        <a:latin typeface="Verdana" pitchFamily="34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09819FA-2856-4C1A-BBB9-B4811B49EE8F}">
          <p14:sldIdLst>
            <p14:sldId id="939"/>
            <p14:sldId id="1258"/>
            <p14:sldId id="1292"/>
            <p14:sldId id="1261"/>
            <p14:sldId id="1263"/>
            <p14:sldId id="1264"/>
            <p14:sldId id="1266"/>
            <p14:sldId id="1267"/>
            <p14:sldId id="1268"/>
            <p14:sldId id="1269"/>
            <p14:sldId id="1308"/>
            <p14:sldId id="1273"/>
            <p14:sldId id="1293"/>
            <p14:sldId id="1305"/>
            <p14:sldId id="1294"/>
            <p14:sldId id="1309"/>
            <p14:sldId id="1295"/>
            <p14:sldId id="1310"/>
            <p14:sldId id="1276"/>
            <p14:sldId id="1297"/>
            <p14:sldId id="1298"/>
            <p14:sldId id="1299"/>
            <p14:sldId id="1300"/>
            <p14:sldId id="1301"/>
            <p14:sldId id="1304"/>
            <p14:sldId id="1302"/>
            <p14:sldId id="1284"/>
            <p14:sldId id="1288"/>
            <p14:sldId id="1289"/>
            <p14:sldId id="1290"/>
            <p14:sldId id="1306"/>
            <p14:sldId id="1311"/>
            <p14:sldId id="1253"/>
            <p14:sldId id="1307"/>
          </p14:sldIdLst>
        </p14:section>
        <p14:section name="未命名的章節" id="{BAC35BF1-B451-4726-845C-DFBE117F421F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906030"/>
    <a:srgbClr val="003366"/>
    <a:srgbClr val="003399"/>
    <a:srgbClr val="336699"/>
    <a:srgbClr val="A50021"/>
    <a:srgbClr val="0033CC"/>
    <a:srgbClr val="FFFFFF"/>
    <a:srgbClr val="000099"/>
    <a:srgbClr val="5783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43" autoAdjust="0"/>
    <p:restoredTop sz="96601" autoAdjust="0"/>
  </p:normalViewPr>
  <p:slideViewPr>
    <p:cSldViewPr>
      <p:cViewPr>
        <p:scale>
          <a:sx n="80" d="100"/>
          <a:sy n="80" d="100"/>
        </p:scale>
        <p:origin x="-26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A3ED7769-FC03-4563-8064-EB6999231F1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4467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667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667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77875"/>
            <a:ext cx="4878387" cy="3659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4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70425"/>
            <a:ext cx="4938713" cy="4437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444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919413" cy="5445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4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40850"/>
            <a:ext cx="2919413" cy="5445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677D8D1B-C405-4CB5-AD6C-9A252A58AE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1765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DF6037B-BDA5-4DD3-8BA3-442BA456E204}" type="slidenum">
              <a:rPr lang="zh-TW" altLang="en-US">
                <a:latin typeface="Antique Olive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TW">
              <a:latin typeface="Antique Olive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094265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91B8C45-695B-4464-8C0C-ABA235AAF68D}" type="slidenum">
              <a:rPr lang="zh-TW" altLang="en-US">
                <a:latin typeface="Antique Olive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zh-TW">
              <a:latin typeface="Antique Olive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083571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E8CB709-A909-49A9-B535-3C415DFE0EEC}" type="slidenum">
              <a:rPr lang="zh-TW" altLang="en-US">
                <a:latin typeface="Antique Olive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zh-TW">
              <a:latin typeface="Antique Olive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330222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3E2FC30-A65F-4D1E-82F9-DD35BC055CAA}" type="slidenum">
              <a:rPr lang="zh-TW" altLang="en-US">
                <a:latin typeface="Antique Olive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TW">
              <a:latin typeface="Antique Olive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512537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D6DA823-B6DF-4220-A574-ABE933623F78}" type="slidenum">
              <a:rPr lang="zh-TW" altLang="en-US">
                <a:latin typeface="Antique Olive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TW">
              <a:latin typeface="Antique Olive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874575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A0DE1C5-3F2F-4B50-BE7E-D99226B9D24D}" type="slidenum">
              <a:rPr lang="zh-TW" altLang="en-US">
                <a:latin typeface="Antique Olive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TW">
              <a:latin typeface="Antique Olive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490369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F55A84F-CEED-4D92-BFC6-6FE713057966}" type="slidenum">
              <a:rPr lang="zh-TW" altLang="en-US">
                <a:latin typeface="Antique Olive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TW">
              <a:latin typeface="Antique Olive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32481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F55A84F-CEED-4D92-BFC6-6FE713057966}" type="slidenum">
              <a:rPr lang="zh-TW" altLang="en-US">
                <a:latin typeface="Antique Olive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TW">
              <a:latin typeface="Antique Olive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49171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E1B2F21-4E25-45D5-8035-F4D8CA9BB9F2}" type="slidenum">
              <a:rPr lang="zh-TW" altLang="en-US">
                <a:latin typeface="Antique Olive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TW">
              <a:latin typeface="Antique Olive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364260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32DD6BC-8922-4559-9EF8-588664862BCF}" type="slidenum">
              <a:rPr lang="zh-TW" altLang="en-US">
                <a:latin typeface="Antique Olive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TW">
              <a:latin typeface="Antique Olive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651435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8ADC347-CD39-49A5-AE46-5389FBC86C5F}" type="slidenum">
              <a:rPr lang="zh-TW" altLang="en-US">
                <a:latin typeface="Antique Olive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zh-TW">
              <a:latin typeface="Antique Olive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165391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0" name="Rectangle 36"/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2" name="Rectangle 38"/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3" name="Rectangle 39"/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4" name="Rectangle 40"/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5" name="Rectangle 41"/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6" name="Rectangle 42"/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7" name="Rectangle 43"/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8" name="Rectangle 44"/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52" name="Rectangle 48"/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53" name="Rectangle 49"/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54" name="Rectangle 50"/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55" name="Rectangle 51"/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57" name="Rectangle 53"/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58" name="Rectangle 54"/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60" name="Rectangle 56"/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61" name="Rectangle 57"/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62" name="Rectangle 58"/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63" name="Rectangle 59"/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64" name="Rectangle 60"/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65" name="Rectangle 61"/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66" name="Rectangle 62"/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67" name="Rectangle 63"/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</p:grpSp>
        <p:sp>
          <p:nvSpPr>
            <p:cNvPr id="6" name="Rectangle 64"/>
            <p:cNvSpPr>
              <a:spLocks noChangeArrowheads="1"/>
            </p:cNvSpPr>
            <p:nvPr userDrawn="1"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" name="Rectangle 65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zh-TW" altLang="zh-TW" sz="2400" b="0">
              <a:ea typeface="新細明體" pitchFamily="18" charset="-120"/>
            </a:endParaRPr>
          </a:p>
        </p:txBody>
      </p:sp>
      <p:sp>
        <p:nvSpPr>
          <p:cNvPr id="186435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096963"/>
            <a:ext cx="7678737" cy="143192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186436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EE75380-85D1-409F-90AE-07A9CCE91192}" type="datetime1">
              <a:rPr lang="zh-TW" altLang="en-US" smtClean="0"/>
              <a:t>2021/7/1</a:t>
            </a:fld>
            <a:endParaRPr lang="en-US" altLang="zh-TW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5825" y="638971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2C8B1-D228-4F14-B5BE-64585D9D564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A3A89B-6AD5-412A-9669-B571938265F5}" type="datetime1">
              <a:rPr lang="zh-TW" altLang="en-US" smtClean="0"/>
              <a:t>2021/7/1</a:t>
            </a:fld>
            <a:endParaRPr lang="en-US" altLang="zh-TW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13798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78140-2847-4F58-A679-FC81861DA89F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94525" y="192088"/>
            <a:ext cx="2039938" cy="59039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71538" y="192088"/>
            <a:ext cx="5970587" cy="59039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8BDE7C-4B1B-4544-852A-85BA8424D5D7}" type="datetime1">
              <a:rPr lang="zh-TW" altLang="en-US" smtClean="0"/>
              <a:t>2021/7/1</a:t>
            </a:fld>
            <a:endParaRPr lang="en-US" altLang="zh-TW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13798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78140-2847-4F58-A679-FC81861DA89F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13798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8BF2E-D629-473E-96FA-B044A90FBC4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84009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13798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8BF2E-D629-473E-96FA-B044A90FBC4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19945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13798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8BF2E-D629-473E-96FA-B044A90FBC4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57309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13798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8BF2E-D629-473E-96FA-B044A90FBC4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45488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13798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8BF2E-D629-473E-96FA-B044A90FBC4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55505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13798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8BF2E-D629-473E-96FA-B044A90FBC4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79649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13798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8BF2E-D629-473E-96FA-B044A90FBC4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3719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13798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8BF2E-D629-473E-96FA-B044A90FBC4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2120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E0115F8-47EE-43A0-9D20-96DA95958056}" type="datetime1">
              <a:rPr lang="zh-TW" altLang="en-US" smtClean="0"/>
              <a:t>2021/7/1</a:t>
            </a:fld>
            <a:endParaRPr lang="en-US" altLang="zh-TW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13798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8BF2E-D629-473E-96FA-B044A90FBC4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F81E3-4EC1-4460-A43E-FF1B5DB6E456}" type="datetime1">
              <a:rPr lang="zh-TW" altLang="en-US" smtClean="0"/>
              <a:t>2021/7/1</a:t>
            </a:fld>
            <a:endParaRPr lang="en-US" altLang="zh-TW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8BF2E-D629-473E-96FA-B044A90FBC4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3831B4-D518-4EE5-A45F-02D93CF8A4FA}" type="datetime1">
              <a:rPr lang="zh-TW" altLang="en-US" smtClean="0"/>
              <a:t>2021/7/1</a:t>
            </a:fld>
            <a:endParaRPr lang="en-US" altLang="zh-TW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81BA2-8F71-4451-8CAB-FCD5C3465DFA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6D8183-8D39-48F1-BACA-7B16B6805BBF}" type="datetime1">
              <a:rPr lang="zh-TW" altLang="en-US" smtClean="0"/>
              <a:t>2021/7/1</a:t>
            </a:fld>
            <a:endParaRPr lang="en-US" altLang="zh-TW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2A2C6-EE60-46A7-9415-FADDAB7859E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AA8ECE-AE2B-4E21-A39F-D89AF054047B}" type="datetime1">
              <a:rPr lang="zh-TW" altLang="en-US" smtClean="0"/>
              <a:t>2021/7/1</a:t>
            </a:fld>
            <a:endParaRPr lang="en-US" altLang="zh-TW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3AAC9-4E61-4CC2-9324-AC3807E4EEE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25D79E-3A7E-49C2-B249-3DD2349C182D}" type="datetime1">
              <a:rPr lang="zh-TW" altLang="en-US" smtClean="0"/>
              <a:t>2021/7/1</a:t>
            </a:fld>
            <a:endParaRPr lang="en-US" altLang="zh-TW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CC02B-CF90-4B55-AD93-5A86B88AA690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B4ED78-769F-4792-918E-53F04ED6F618}" type="datetime1">
              <a:rPr lang="zh-TW" altLang="en-US" smtClean="0"/>
              <a:t>2021/7/1</a:t>
            </a:fld>
            <a:endParaRPr lang="en-US" altLang="zh-TW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78140-2847-4F58-A679-FC81861DA89F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17EEFE-1D61-479D-AF72-34067945C91F}" type="datetime1">
              <a:rPr lang="zh-TW" altLang="en-US" smtClean="0"/>
              <a:t>2021/7/1</a:t>
            </a:fld>
            <a:endParaRPr lang="en-US" altLang="zh-TW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6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13798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78140-2847-4F58-A679-FC81861DA89F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7175" cy="6867525"/>
            <a:chOff x="0" y="0"/>
            <a:chExt cx="5762" cy="4326"/>
          </a:xfrm>
        </p:grpSpPr>
        <p:sp>
          <p:nvSpPr>
            <p:cNvPr id="185347" name="Rectangle 3"/>
            <p:cNvSpPr>
              <a:spLocks noChangeArrowheads="1"/>
            </p:cNvSpPr>
            <p:nvPr userDrawn="1"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48" name="Rectangle 4"/>
            <p:cNvSpPr>
              <a:spLocks noChangeArrowheads="1"/>
            </p:cNvSpPr>
            <p:nvPr userDrawn="1"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49" name="Rectangle 5"/>
            <p:cNvSpPr>
              <a:spLocks noChangeArrowheads="1"/>
            </p:cNvSpPr>
            <p:nvPr userDrawn="1"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50" name="Rectangle 6"/>
            <p:cNvSpPr>
              <a:spLocks noChangeArrowheads="1"/>
            </p:cNvSpPr>
            <p:nvPr userDrawn="1"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51" name="Rectangle 7"/>
            <p:cNvSpPr>
              <a:spLocks noChangeArrowheads="1"/>
            </p:cNvSpPr>
            <p:nvPr userDrawn="1"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52" name="Rectangle 8"/>
            <p:cNvSpPr>
              <a:spLocks noChangeArrowheads="1"/>
            </p:cNvSpPr>
            <p:nvPr userDrawn="1"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53" name="Rectangle 9"/>
            <p:cNvSpPr>
              <a:spLocks noChangeArrowheads="1"/>
            </p:cNvSpPr>
            <p:nvPr userDrawn="1"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54" name="Rectangle 10"/>
            <p:cNvSpPr>
              <a:spLocks noChangeArrowheads="1"/>
            </p:cNvSpPr>
            <p:nvPr userDrawn="1"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55" name="Rectangle 11"/>
            <p:cNvSpPr>
              <a:spLocks noChangeArrowheads="1"/>
            </p:cNvSpPr>
            <p:nvPr userDrawn="1"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56" name="Rectangle 12"/>
            <p:cNvSpPr>
              <a:spLocks noChangeArrowheads="1"/>
            </p:cNvSpPr>
            <p:nvPr userDrawn="1"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57" name="Rectangle 13"/>
            <p:cNvSpPr>
              <a:spLocks noChangeArrowheads="1"/>
            </p:cNvSpPr>
            <p:nvPr userDrawn="1"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58" name="Rectangle 14"/>
            <p:cNvSpPr>
              <a:spLocks noChangeArrowheads="1"/>
            </p:cNvSpPr>
            <p:nvPr userDrawn="1"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59" name="Rectangle 15"/>
            <p:cNvSpPr>
              <a:spLocks noChangeArrowheads="1"/>
            </p:cNvSpPr>
            <p:nvPr userDrawn="1"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60" name="Rectangle 16"/>
            <p:cNvSpPr>
              <a:spLocks noChangeArrowheads="1"/>
            </p:cNvSpPr>
            <p:nvPr userDrawn="1"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61" name="Rectangle 17"/>
            <p:cNvSpPr>
              <a:spLocks noChangeArrowheads="1"/>
            </p:cNvSpPr>
            <p:nvPr userDrawn="1"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62" name="Rectangle 18"/>
            <p:cNvSpPr>
              <a:spLocks noChangeArrowheads="1"/>
            </p:cNvSpPr>
            <p:nvPr userDrawn="1"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63" name="Rectangle 19"/>
            <p:cNvSpPr>
              <a:spLocks noChangeArrowheads="1"/>
            </p:cNvSpPr>
            <p:nvPr userDrawn="1"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64" name="Rectangle 20"/>
            <p:cNvSpPr>
              <a:spLocks noChangeArrowheads="1"/>
            </p:cNvSpPr>
            <p:nvPr userDrawn="1"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65" name="Rectangle 21"/>
            <p:cNvSpPr>
              <a:spLocks noChangeArrowheads="1"/>
            </p:cNvSpPr>
            <p:nvPr userDrawn="1"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66" name="Rectangle 22"/>
            <p:cNvSpPr>
              <a:spLocks noChangeArrowheads="1"/>
            </p:cNvSpPr>
            <p:nvPr userDrawn="1"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67" name="Rectangle 23"/>
            <p:cNvSpPr>
              <a:spLocks noChangeArrowheads="1"/>
            </p:cNvSpPr>
            <p:nvPr userDrawn="1"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68" name="Rectangle 24"/>
            <p:cNvSpPr>
              <a:spLocks noChangeArrowheads="1"/>
            </p:cNvSpPr>
            <p:nvPr userDrawn="1"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69" name="Rectangle 25"/>
            <p:cNvSpPr>
              <a:spLocks noChangeArrowheads="1"/>
            </p:cNvSpPr>
            <p:nvPr userDrawn="1"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70" name="Rectangle 26"/>
            <p:cNvSpPr>
              <a:spLocks noChangeArrowheads="1"/>
            </p:cNvSpPr>
            <p:nvPr userDrawn="1"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71" name="Rectangle 27"/>
            <p:cNvSpPr>
              <a:spLocks noChangeArrowheads="1"/>
            </p:cNvSpPr>
            <p:nvPr userDrawn="1"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72" name="Rectangle 28"/>
            <p:cNvSpPr>
              <a:spLocks noChangeArrowheads="1"/>
            </p:cNvSpPr>
            <p:nvPr userDrawn="1"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73" name="Rectangle 29"/>
            <p:cNvSpPr>
              <a:spLocks noChangeArrowheads="1"/>
            </p:cNvSpPr>
            <p:nvPr userDrawn="1"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74" name="Rectangle 30"/>
            <p:cNvSpPr>
              <a:spLocks noChangeArrowheads="1"/>
            </p:cNvSpPr>
            <p:nvPr userDrawn="1"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75" name="Rectangle 31"/>
            <p:cNvSpPr>
              <a:spLocks noChangeArrowheads="1"/>
            </p:cNvSpPr>
            <p:nvPr userDrawn="1"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76" name="Rectangle 32"/>
            <p:cNvSpPr>
              <a:spLocks noChangeArrowheads="1"/>
            </p:cNvSpPr>
            <p:nvPr userDrawn="1"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77" name="Rectangle 33"/>
            <p:cNvSpPr>
              <a:spLocks noChangeArrowheads="1"/>
            </p:cNvSpPr>
            <p:nvPr userDrawn="1"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78" name="Rectangle 34"/>
            <p:cNvSpPr>
              <a:spLocks noChangeArrowheads="1"/>
            </p:cNvSpPr>
            <p:nvPr userDrawn="1"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79" name="Rectangle 35"/>
            <p:cNvSpPr>
              <a:spLocks noChangeArrowheads="1"/>
            </p:cNvSpPr>
            <p:nvPr userDrawn="1"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80" name="Rectangle 36"/>
            <p:cNvSpPr>
              <a:spLocks noChangeArrowheads="1"/>
            </p:cNvSpPr>
            <p:nvPr userDrawn="1"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81" name="Rectangle 37"/>
            <p:cNvSpPr>
              <a:spLocks noChangeArrowheads="1"/>
            </p:cNvSpPr>
            <p:nvPr userDrawn="1"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82" name="Rectangle 38"/>
            <p:cNvSpPr>
              <a:spLocks noChangeArrowheads="1"/>
            </p:cNvSpPr>
            <p:nvPr userDrawn="1"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83" name="Rectangle 39"/>
            <p:cNvSpPr>
              <a:spLocks noChangeArrowheads="1"/>
            </p:cNvSpPr>
            <p:nvPr userDrawn="1"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84" name="Rectangle 40"/>
            <p:cNvSpPr>
              <a:spLocks noChangeArrowheads="1"/>
            </p:cNvSpPr>
            <p:nvPr userDrawn="1"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85" name="Rectangle 41"/>
            <p:cNvSpPr>
              <a:spLocks noChangeArrowheads="1"/>
            </p:cNvSpPr>
            <p:nvPr userDrawn="1"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86" name="Rectangle 42"/>
            <p:cNvSpPr>
              <a:spLocks noChangeArrowheads="1"/>
            </p:cNvSpPr>
            <p:nvPr userDrawn="1"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87" name="Rectangle 43"/>
            <p:cNvSpPr>
              <a:spLocks noChangeArrowheads="1"/>
            </p:cNvSpPr>
            <p:nvPr userDrawn="1"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88" name="Rectangle 44"/>
            <p:cNvSpPr>
              <a:spLocks noChangeArrowheads="1"/>
            </p:cNvSpPr>
            <p:nvPr userDrawn="1"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89" name="Rectangle 45"/>
            <p:cNvSpPr>
              <a:spLocks noChangeArrowheads="1"/>
            </p:cNvSpPr>
            <p:nvPr userDrawn="1"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90" name="Rectangle 46"/>
            <p:cNvSpPr>
              <a:spLocks noChangeArrowheads="1"/>
            </p:cNvSpPr>
            <p:nvPr userDrawn="1"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91" name="Rectangle 47"/>
            <p:cNvSpPr>
              <a:spLocks noChangeArrowheads="1"/>
            </p:cNvSpPr>
            <p:nvPr userDrawn="1"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92" name="Rectangle 48"/>
            <p:cNvSpPr>
              <a:spLocks noChangeArrowheads="1"/>
            </p:cNvSpPr>
            <p:nvPr userDrawn="1"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93" name="Rectangle 49"/>
            <p:cNvSpPr>
              <a:spLocks noChangeArrowheads="1"/>
            </p:cNvSpPr>
            <p:nvPr userDrawn="1"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94" name="Rectangle 50"/>
            <p:cNvSpPr>
              <a:spLocks noChangeArrowheads="1"/>
            </p:cNvSpPr>
            <p:nvPr userDrawn="1"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95" name="Rectangle 51"/>
            <p:cNvSpPr>
              <a:spLocks noChangeArrowheads="1"/>
            </p:cNvSpPr>
            <p:nvPr userDrawn="1"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96" name="Rectangle 52"/>
            <p:cNvSpPr>
              <a:spLocks noChangeArrowheads="1"/>
            </p:cNvSpPr>
            <p:nvPr userDrawn="1"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97" name="Rectangle 53"/>
            <p:cNvSpPr>
              <a:spLocks noChangeArrowheads="1"/>
            </p:cNvSpPr>
            <p:nvPr userDrawn="1"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98" name="Rectangle 54"/>
            <p:cNvSpPr>
              <a:spLocks noChangeArrowheads="1"/>
            </p:cNvSpPr>
            <p:nvPr userDrawn="1"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399" name="Rectangle 55"/>
            <p:cNvSpPr>
              <a:spLocks noChangeArrowheads="1"/>
            </p:cNvSpPr>
            <p:nvPr userDrawn="1"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400" name="Rectangle 56"/>
            <p:cNvSpPr>
              <a:spLocks noChangeArrowheads="1"/>
            </p:cNvSpPr>
            <p:nvPr userDrawn="1"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401" name="Rectangle 57"/>
            <p:cNvSpPr>
              <a:spLocks noChangeArrowheads="1"/>
            </p:cNvSpPr>
            <p:nvPr userDrawn="1"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402" name="Rectangle 58"/>
            <p:cNvSpPr>
              <a:spLocks noChangeArrowheads="1"/>
            </p:cNvSpPr>
            <p:nvPr userDrawn="1"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403" name="Rectangle 59"/>
            <p:cNvSpPr>
              <a:spLocks noChangeArrowheads="1"/>
            </p:cNvSpPr>
            <p:nvPr userDrawn="1"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404" name="Rectangle 60"/>
            <p:cNvSpPr>
              <a:spLocks noChangeArrowheads="1"/>
            </p:cNvSpPr>
            <p:nvPr userDrawn="1"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405" name="Rectangle 61"/>
            <p:cNvSpPr>
              <a:spLocks noChangeArrowheads="1"/>
            </p:cNvSpPr>
            <p:nvPr userDrawn="1"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406" name="Rectangle 62"/>
            <p:cNvSpPr>
              <a:spLocks noChangeArrowheads="1"/>
            </p:cNvSpPr>
            <p:nvPr userDrawn="1"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407" name="Rectangle 63"/>
            <p:cNvSpPr>
              <a:spLocks noChangeArrowheads="1"/>
            </p:cNvSpPr>
            <p:nvPr userDrawn="1"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85408" name="Rectangle 64"/>
            <p:cNvSpPr>
              <a:spLocks noChangeArrowheads="1"/>
            </p:cNvSpPr>
            <p:nvPr userDrawn="1"/>
          </p:nvSpPr>
          <p:spPr bwMode="blackGray">
            <a:xfrm>
              <a:off x="0" y="618"/>
              <a:ext cx="4378" cy="47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871538" y="192088"/>
            <a:ext cx="8162925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1905000"/>
            <a:ext cx="811053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85411" name="Rectangle 6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/>
            </a:lvl1pPr>
          </a:lstStyle>
          <a:p>
            <a:fld id="{3AB48700-054A-4996-A0CE-50EA1E9C7A64}" type="datetime1">
              <a:rPr lang="zh-TW" altLang="en-US" smtClean="0"/>
              <a:t>2021/7/1</a:t>
            </a:fld>
            <a:endParaRPr lang="en-US" altLang="zh-TW"/>
          </a:p>
        </p:txBody>
      </p:sp>
      <p:sp>
        <p:nvSpPr>
          <p:cNvPr id="185412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/>
            </a:lvl1pPr>
          </a:lstStyle>
          <a:p>
            <a:endParaRPr lang="en-US" altLang="zh-TW"/>
          </a:p>
        </p:txBody>
      </p:sp>
      <p:sp>
        <p:nvSpPr>
          <p:cNvPr id="185413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13798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3B54885-FD97-498B-B774-37243A478C7E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729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3892" y="1492022"/>
            <a:ext cx="8964612" cy="2423036"/>
          </a:xfrm>
        </p:spPr>
        <p:txBody>
          <a:bodyPr/>
          <a:lstStyle/>
          <a:p>
            <a:pPr indent="-2063750" algn="ctr" eaLnBrk="1" hangingPunct="1">
              <a:lnSpc>
                <a:spcPct val="150000"/>
              </a:lnSpc>
              <a:spcAft>
                <a:spcPts val="600"/>
              </a:spcAft>
              <a:defRPr/>
            </a:pPr>
            <a:r>
              <a:rPr lang="zh-TW" altLang="en-US" sz="4800" b="1" dirty="0" smtClean="0">
                <a:solidFill>
                  <a:srgbClr val="00336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從經濟學看世界</a:t>
            </a:r>
            <a:r>
              <a:rPr lang="en-US" altLang="zh-TW" sz="5400" b="1" dirty="0" smtClean="0">
                <a:solidFill>
                  <a:srgbClr val="00336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/>
            </a:r>
            <a:br>
              <a:rPr lang="en-US" altLang="zh-TW" sz="5400" b="1" dirty="0" smtClean="0">
                <a:solidFill>
                  <a:srgbClr val="00336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</a:br>
            <a:r>
              <a:rPr lang="zh-TW" altLang="en-US" sz="5400" b="1" dirty="0" smtClean="0">
                <a:solidFill>
                  <a:srgbClr val="90603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二、</a:t>
            </a:r>
            <a:r>
              <a:rPr lang="zh-TW" altLang="en-US" sz="6000" b="1" dirty="0" smtClean="0">
                <a:solidFill>
                  <a:srgbClr val="90603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經</a:t>
            </a:r>
            <a:r>
              <a:rPr lang="zh-TW" altLang="en-US" sz="6000" b="1" dirty="0" smtClean="0">
                <a:solidFill>
                  <a:srgbClr val="9966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濟學家的決策考量</a:t>
            </a:r>
            <a:endParaRPr lang="en-US" altLang="zh-TW" sz="6000" b="1" dirty="0">
              <a:solidFill>
                <a:srgbClr val="996633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9166" y="5445224"/>
            <a:ext cx="7776864" cy="1701552"/>
          </a:xfrm>
        </p:spPr>
        <p:txBody>
          <a:bodyPr/>
          <a:lstStyle/>
          <a:p>
            <a:pPr algn="ctr" eaLnBrk="1" hangingPunct="1">
              <a:spcAft>
                <a:spcPct val="10000"/>
              </a:spcAft>
            </a:pPr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陳建良</a:t>
            </a:r>
            <a:endParaRPr lang="en-US" altLang="zh-TW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Aft>
                <a:spcPct val="10000"/>
              </a:spcAft>
            </a:pP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國立暨南國際大學經濟學系</a:t>
            </a:r>
            <a:endParaRPr lang="en-US" altLang="zh-TW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Aft>
                <a:spcPct val="10000"/>
              </a:spcAft>
            </a:pP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June, 2021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36512" y="-14659"/>
            <a:ext cx="9144000" cy="572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100"/>
              </a:lnSpc>
            </a:pPr>
            <a:r>
              <a:rPr lang="zh-TW" altLang="en-US" sz="280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國立暨南國際大學</a:t>
            </a:r>
            <a:endParaRPr lang="en-US" altLang="zh-TW" sz="2800" dirty="0" smtClean="0">
              <a:solidFill>
                <a:schemeClr val="accent4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09981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09545"/>
            <a:ext cx="8077200" cy="707886"/>
          </a:xfrm>
          <a:noFill/>
        </p:spPr>
        <p:txBody>
          <a:bodyPr/>
          <a:lstStyle/>
          <a:p>
            <a:pPr eaLnBrk="1" hangingPunct="1"/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 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沈沒成本的角色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196752"/>
            <a:ext cx="7467600" cy="45720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沈沒成本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(Sunk cost)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：做決策時無法回復的成本，是為沈沒成本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不管採取什麼行動，成本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已存在無法回復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所以，沈沒成本之下，採取什麼行動就無關緊要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有什麼例子是如此？</a:t>
            </a:r>
            <a:endParaRPr lang="en-US" altLang="zh-TW" sz="2400" dirty="0" smtClean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考試沒有考好</a:t>
            </a:r>
            <a:endParaRPr lang="en-US" altLang="zh-TW" sz="2400" dirty="0" smtClean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男怕入錯行，女怕嫁錯郎</a:t>
            </a:r>
            <a:endParaRPr lang="en-US" altLang="zh-TW" sz="2400" dirty="0" smtClean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一言既出</a:t>
            </a:r>
            <a:r>
              <a:rPr lang="zh-TW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，駟馬難追</a:t>
            </a:r>
            <a:endParaRPr lang="en-US" altLang="zh-TW" sz="2400" dirty="0" smtClean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張愛玲說：</a:t>
            </a:r>
            <a:r>
              <a:rPr lang="zh-TW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人世間沒有後悔藥</a:t>
            </a:r>
            <a:endParaRPr lang="en-US" altLang="zh-TW" sz="2400" dirty="0" smtClean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endParaRPr lang="zh-TW" altLang="en-US" sz="2400" dirty="0" smtClean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8BF2E-D629-473E-96FA-B044A90FBC41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4868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09545"/>
            <a:ext cx="8077200" cy="707886"/>
          </a:xfrm>
          <a:noFill/>
        </p:spPr>
        <p:txBody>
          <a:bodyPr/>
          <a:lstStyle/>
          <a:p>
            <a:pPr eaLnBrk="1" hangingPunct="1"/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沈沒成本的例子</a:t>
            </a:r>
            <a:endParaRPr lang="zh-TW" altLang="en-US" sz="40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196752"/>
            <a:ext cx="7467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有三種情況取得藝術表演的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門票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假設其他條件固定，不討論欠人情、交通狀況、天氣變化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…)</a:t>
            </a:r>
            <a:endParaRPr lang="en-US" altLang="zh-TW" sz="24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友人送免費的票，價值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開場前在窗口買票，票價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350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之前透過某某藝術中心訂票付款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300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，不能退票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在表演即將開演之前，三種票的成本各是多少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元、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300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元、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350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元、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(4)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500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endParaRPr lang="en-US" altLang="zh-TW" sz="2400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zh-TW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顯然，不能退票是重點。既然不能退票，是否去看這場表演，都不能把票價回復；此時的票價就是沈沒成本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7239000" y="6428184"/>
            <a:ext cx="1905000" cy="457200"/>
          </a:xfrm>
        </p:spPr>
        <p:txBody>
          <a:bodyPr/>
          <a:lstStyle/>
          <a:p>
            <a:pPr>
              <a:defRPr/>
            </a:pPr>
            <a:fld id="{B658BF2E-D629-473E-96FA-B044A90FBC41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4372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178187"/>
            <a:ext cx="8162925" cy="707886"/>
          </a:xfrm>
          <a:noFill/>
        </p:spPr>
        <p:txBody>
          <a:bodyPr/>
          <a:lstStyle/>
          <a:p>
            <a:pPr eaLnBrk="1" hangingPunct="1"/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6. 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不要加計沈沒成本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268760"/>
            <a:ext cx="8110537" cy="41910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記得機會成本的定義</a:t>
            </a:r>
            <a:r>
              <a:rPr lang="zh-TW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 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next best alternative</a:t>
            </a:r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如果是無法回復的成本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就沒有其他的最佳選項 (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best alternative)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問題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也就沒有機會成本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所以沈沒成本不應該影響決策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理性個人的決策，不應加計沈沒成本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不要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讓沈沒成本影響決策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關掉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身後的門，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close the door behind you</a:t>
            </a:r>
            <a:endParaRPr lang="zh-TW" altLang="en-US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7239000" y="6428184"/>
            <a:ext cx="1905000" cy="457200"/>
          </a:xfrm>
        </p:spPr>
        <p:txBody>
          <a:bodyPr/>
          <a:lstStyle/>
          <a:p>
            <a:pPr>
              <a:defRPr/>
            </a:pPr>
            <a:fld id="{B658BF2E-D629-473E-96FA-B044A90FBC41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0026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55576" y="250195"/>
            <a:ext cx="8134871" cy="707886"/>
          </a:xfrm>
        </p:spPr>
        <p:txBody>
          <a:bodyPr/>
          <a:lstStyle/>
          <a:p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7. </a:t>
            </a: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釐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清平均與邊際的概念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1" y="1268760"/>
            <a:ext cx="8411790" cy="482724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TW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追求平均成本最低和平均效益最高，是最適化的結果嗎？</a:t>
            </a:r>
            <a:endParaRPr lang="en-US" altLang="zh-TW" sz="2400" dirty="0" smtClean="0">
              <a:solidFill>
                <a:srgbClr val="99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前述</a:t>
            </a:r>
            <a:r>
              <a:rPr lang="zh-TW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最適化的決策，是</a:t>
            </a:r>
            <a:r>
              <a:rPr lang="en-US" altLang="zh-TW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MB = MC</a:t>
            </a: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執行最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適化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決策時，</a:t>
            </a:r>
            <a:r>
              <a:rPr lang="zh-TW" altLang="en-US" sz="2400" dirty="0" smtClean="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邊際的概念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才重要，</a:t>
            </a:r>
            <a:r>
              <a:rPr lang="zh-TW" altLang="en-US" sz="2400" dirty="0" smtClean="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平均概念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並不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重要</a:t>
            </a: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總成本的形式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應該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如何？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總效益的形式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應該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如何？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如果有了總成本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效益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的圖形，如何依此表達平均成本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效益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和邊際成本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效益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8BF2E-D629-473E-96FA-B044A90FBC41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7194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9592" y="260648"/>
            <a:ext cx="7939608" cy="1200329"/>
          </a:xfrm>
          <a:noFill/>
        </p:spPr>
        <p:txBody>
          <a:bodyPr/>
          <a:lstStyle/>
          <a:p>
            <a:pPr eaLnBrk="1" hangingPunct="1"/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7. 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平均</a:t>
            </a: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與邊際的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對照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Average vs. Marginal</a:t>
            </a:r>
            <a:endParaRPr lang="zh-TW" altLang="en-US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628800"/>
            <a:ext cx="7848600" cy="4876800"/>
          </a:xfrm>
        </p:spPr>
        <p:txBody>
          <a:bodyPr/>
          <a:lstStyle/>
          <a:p>
            <a:pPr marL="357188" lvl="1" indent="-357188" eaLnBrk="1" hangingPunct="1">
              <a:spcBef>
                <a:spcPts val="18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平均成本是總成本除以總數量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TC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／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TQ</a:t>
            </a:r>
          </a:p>
          <a:p>
            <a:pPr marL="357188" lvl="1" indent="-357188" eaLnBrk="1" hangingPunct="1">
              <a:spcBef>
                <a:spcPts val="18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平均效益是總效益除以總數量：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TB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／</a:t>
            </a:r>
            <a:r>
              <a:rPr lang="en-US" altLang="zh-TW" sz="2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TQ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lvl="1" indent="-357188" eaLnBrk="1" hangingPunct="1">
              <a:spcBef>
                <a:spcPts val="18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邊際成本是額外增加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400" dirty="0" smtClean="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incremental, </a:t>
            </a:r>
            <a:r>
              <a:rPr lang="en-US" altLang="zh-TW" sz="2400" dirty="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additional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一單位數量，帶來的成本增量：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 TC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／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 Q</a:t>
            </a:r>
          </a:p>
          <a:p>
            <a:pPr marL="357188" lvl="1" indent="-357188" eaLnBrk="1" hangingPunct="1">
              <a:spcBef>
                <a:spcPts val="18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邊際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效益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額外增加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en-US" altLang="zh-TW" sz="2400" dirty="0" smtClean="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incremental, </a:t>
            </a:r>
            <a:r>
              <a:rPr lang="en-US" altLang="zh-TW" sz="2400" dirty="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additional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一單位數量，帶來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效益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增量：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 TB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／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 Q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lvl="1" indent="-357188" eaLnBrk="1" hangingPunct="1">
              <a:spcBef>
                <a:spcPts val="18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平均與邊際的關係，可能</a:t>
            </a:r>
            <a:r>
              <a:rPr lang="zh-TW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大於、等於或小於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，端視所在的數量而定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8BF2E-D629-473E-96FA-B044A90FBC41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1135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611560" y="178187"/>
            <a:ext cx="8162925" cy="707886"/>
          </a:xfrm>
        </p:spPr>
        <p:txBody>
          <a:bodyPr/>
          <a:lstStyle/>
          <a:p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8. 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總成本、平均成本和邊際成本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8BF2E-D629-473E-96FA-B044A90FBC41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052736"/>
            <a:ext cx="8110537" cy="4191000"/>
          </a:xfrm>
        </p:spPr>
        <p:txBody>
          <a:bodyPr/>
          <a:lstStyle/>
          <a:p>
            <a:r>
              <a:rPr lang="zh-TW" altLang="en-US" sz="24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按照定義作圖即可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98" y="1556792"/>
            <a:ext cx="5524222" cy="5275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84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8BF2E-D629-473E-96FA-B044A90FBC41}" type="slidenum">
              <a:rPr lang="en-US" altLang="zh-TW" smtClean="0"/>
              <a:pPr>
                <a:defRPr/>
              </a:pPr>
              <a:t>16</a:t>
            </a:fld>
            <a:endParaRPr lang="en-US" altLang="zh-TW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67" y="51594"/>
            <a:ext cx="8377237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63890"/>
            <a:ext cx="6264696" cy="557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23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683568" y="250195"/>
            <a:ext cx="8162925" cy="707886"/>
          </a:xfrm>
        </p:spPr>
        <p:txBody>
          <a:bodyPr/>
          <a:lstStyle/>
          <a:p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8. 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總效益、平均效益和邊際效益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8BF2E-D629-473E-96FA-B044A90FBC41}" type="slidenum">
              <a:rPr lang="en-US" altLang="zh-TW" smtClean="0"/>
              <a:pPr>
                <a:defRPr/>
              </a:pPr>
              <a:t>17</a:t>
            </a:fld>
            <a:endParaRPr lang="en-US" altLang="zh-TW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8386063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965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8BF2E-D629-473E-96FA-B044A90FBC41}" type="slidenum">
              <a:rPr lang="en-US" altLang="zh-TW" smtClean="0"/>
              <a:pPr>
                <a:defRPr/>
              </a:pPr>
              <a:t>18</a:t>
            </a:fld>
            <a:endParaRPr lang="en-US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320740" cy="5001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標題 1"/>
          <p:cNvSpPr txBox="1">
            <a:spLocks/>
          </p:cNvSpPr>
          <p:nvPr/>
        </p:nvSpPr>
        <p:spPr bwMode="auto">
          <a:xfrm>
            <a:off x="683568" y="250195"/>
            <a:ext cx="81629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TW" sz="4000" b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8. </a:t>
            </a:r>
            <a:r>
              <a:rPr lang="zh-TW" altLang="en-US" sz="4000" b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總效益、平均效益和邊際效益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58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71538" y="178187"/>
            <a:ext cx="8162925" cy="707886"/>
          </a:xfrm>
          <a:noFill/>
        </p:spPr>
        <p:txBody>
          <a:bodyPr/>
          <a:lstStyle/>
          <a:p>
            <a:pPr eaLnBrk="1" hangingPunct="1"/>
            <a:r>
              <a:rPr lang="zh-TW" altLang="en-US" sz="4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追求經濟剩餘的最大化：單一項目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196752"/>
            <a:ext cx="8110537" cy="41910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在邊際的概念上，比較邊際成本和邊際效益，觀察是否有經濟剩餘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spcBef>
                <a:spcPts val="1200"/>
              </a:spcBef>
              <a:buSzPct val="75000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通常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邊際成本是逐漸遞增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的，邊際效益是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逐漸遞減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spcBef>
                <a:spcPts val="1200"/>
              </a:spcBef>
              <a:buSzPct val="75000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邊際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成本可能在某些初始階段遞減，邊際效益可能在某些初始階段遞增；</a:t>
            </a:r>
            <a:r>
              <a:rPr lang="zh-TW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理性個人不會在這個階段做決策</a:t>
            </a:r>
            <a:endParaRPr lang="en-US" altLang="zh-TW" sz="2400" dirty="0" smtClean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spcBef>
                <a:spcPts val="1200"/>
              </a:spcBef>
              <a:buSzPct val="75000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到了邊際效益遞減或邊際成本遞增的階段時，如果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經濟剩餘是正的，就表示下一個單位可以購買；如果是負的，就該減少購買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spcBef>
                <a:spcPts val="1200"/>
              </a:spcBef>
              <a:buSzPct val="75000"/>
            </a:pPr>
            <a:r>
              <a:rPr lang="zh-TW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有些例外狀況，會在邊際成本遞減或邊際效益遞增時停止；例如獨佔事業未達到規模經濟點就停止生產</a:t>
            </a:r>
            <a:endParaRPr lang="en-US" altLang="zh-TW" sz="2400" dirty="0" smtClean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8BF2E-D629-473E-96FA-B044A90FBC41}" type="slidenum">
              <a:rPr lang="en-US" altLang="zh-TW" smtClean="0"/>
              <a:pPr>
                <a:defRPr/>
              </a:pPr>
              <a:t>19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3576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07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8170"/>
            <a:ext cx="7772400" cy="707886"/>
          </a:xfrm>
        </p:spPr>
        <p:txBody>
          <a:bodyPr/>
          <a:lstStyle/>
          <a:p>
            <a:pPr eaLnBrk="1" hangingPunct="1"/>
            <a:r>
              <a:rPr lang="zh-TW" altLang="en-US" sz="4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課程大綱</a:t>
            </a:r>
          </a:p>
        </p:txBody>
      </p:sp>
      <p:sp>
        <p:nvSpPr>
          <p:cNvPr id="6148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772400" cy="4992687"/>
          </a:xfrm>
        </p:spPr>
        <p:txBody>
          <a:bodyPr/>
          <a:lstStyle/>
          <a:p>
            <a:pPr marL="609600" indent="-609600" eaLnBrk="1" hangingPunct="1">
              <a:buFont typeface="+mj-lt"/>
              <a:buAutoNum type="arabicPeriod"/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機會成本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(opportunity cost)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的角色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+mj-lt"/>
              <a:buAutoNum type="arabicPeriod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機會成本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在時間軸向的角色</a:t>
            </a:r>
          </a:p>
          <a:p>
            <a:pPr marL="609600" indent="-609600" eaLnBrk="1" hangingPunct="1">
              <a:buFont typeface="+mj-lt"/>
              <a:buAutoNum type="arabicPeriod"/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貨幣的時間價值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時間的偏好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+mj-lt"/>
              <a:buAutoNum type="arabicPeriod"/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不要忽略機會成本</a:t>
            </a:r>
          </a:p>
          <a:p>
            <a:pPr marL="609600" indent="-609600" eaLnBrk="1" hangingPunct="1">
              <a:buFont typeface="+mj-lt"/>
              <a:buAutoNum type="arabicPeriod"/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沈沒成本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(sunk cost)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的角色</a:t>
            </a:r>
          </a:p>
          <a:p>
            <a:pPr marL="609600" indent="-609600" eaLnBrk="1" hangingPunct="1">
              <a:buFont typeface="+mj-lt"/>
              <a:buAutoNum type="arabicPeriod"/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不要加計沈沒成本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+mj-lt"/>
              <a:buAutoNum type="arabicPeriod"/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釐清平均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(average)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與邊際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(marginal)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的概念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+mj-lt"/>
              <a:buAutoNum type="arabicPeriod"/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總成本、平均成本與邊際成本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+mj-lt"/>
              <a:buAutoNum type="arabicPeriod"/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固定成本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(fixed cost)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與變動成本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(variable cost)</a:t>
            </a:r>
            <a:endParaRPr lang="zh-TW" altLang="en-US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8BF2E-D629-473E-96FA-B044A90FBC41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2394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513531" y="272842"/>
            <a:ext cx="8162925" cy="707886"/>
          </a:xfrm>
        </p:spPr>
        <p:txBody>
          <a:bodyPr/>
          <a:lstStyle/>
          <a:p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 </a:t>
            </a:r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2.1 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貨運公司的成本與收益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9059887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8BF2E-D629-473E-96FA-B044A90FBC41}" type="slidenum">
              <a:rPr lang="en-US" altLang="zh-TW" smtClean="0"/>
              <a:pPr>
                <a:defRPr/>
              </a:pPr>
              <a:t>20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9216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79512" y="272842"/>
            <a:ext cx="8162925" cy="707886"/>
          </a:xfrm>
        </p:spPr>
        <p:txBody>
          <a:bodyPr/>
          <a:lstStyle/>
          <a:p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總成本、總收益與淨利潤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096085"/>
            <a:ext cx="7488832" cy="4501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446" y="826917"/>
            <a:ext cx="2561554" cy="15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8BF2E-D629-473E-96FA-B044A90FBC41}" type="slidenum">
              <a:rPr lang="en-US" altLang="zh-TW" smtClean="0"/>
              <a:pPr>
                <a:defRPr/>
              </a:pPr>
              <a:t>21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3095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07504" y="250195"/>
            <a:ext cx="8666981" cy="707886"/>
          </a:xfrm>
        </p:spPr>
        <p:txBody>
          <a:bodyPr/>
          <a:lstStyle/>
          <a:p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平均成本與平均收益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95066"/>
            <a:ext cx="7443411" cy="4474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4624"/>
            <a:ext cx="2736304" cy="2155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8BF2E-D629-473E-96FA-B044A90FBC41}" type="slidenum">
              <a:rPr lang="en-US" altLang="zh-TW" smtClean="0"/>
              <a:pPr>
                <a:defRPr/>
              </a:pPr>
              <a:t>22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4165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07504" y="-27384"/>
            <a:ext cx="8162925" cy="1077218"/>
          </a:xfrm>
        </p:spPr>
        <p:txBody>
          <a:bodyPr/>
          <a:lstStyle/>
          <a:p>
            <a:r>
              <a:rPr lang="zh-TW" altLang="en-US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邊際成本、邊際收益與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邊際淨利潤</a:t>
            </a:r>
            <a:endParaRPr lang="zh-TW" altLang="en-US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0"/>
            <a:ext cx="7787058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501" y="116632"/>
            <a:ext cx="3340003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8BF2E-D629-473E-96FA-B044A90FBC41}" type="slidenum">
              <a:rPr lang="en-US" altLang="zh-TW" smtClean="0"/>
              <a:pPr>
                <a:defRPr/>
              </a:pPr>
              <a:t>23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1323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7" y="250195"/>
            <a:ext cx="7848873" cy="707886"/>
          </a:xfrm>
          <a:noFill/>
        </p:spPr>
        <p:txBody>
          <a:bodyPr/>
          <a:lstStyle/>
          <a:p>
            <a:pPr eaLnBrk="1" hangingPunct="1"/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追求經濟剩餘的最大化</a:t>
            </a:r>
            <a:r>
              <a:rPr lang="zh-TW" altLang="en-US" sz="4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多個</a:t>
            </a:r>
            <a:r>
              <a:rPr lang="zh-TW" altLang="en-US" sz="4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項目</a:t>
            </a:r>
            <a:endParaRPr lang="en-US" altLang="zh-TW" sz="4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268760"/>
            <a:ext cx="8110537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如果要將資源同時配置到多個項目上，追求經濟剩餘加總的最大化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，該怎麼做？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還是從邊際的概念上出發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逐一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觀察每個單位的資源，如何配置在最高的邊際經濟剩餘項目上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依此原則進行，就可以達到經濟剩餘加總的最大化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如果是數學模型，均衡點是各項目的邊際剩餘都均等</a:t>
            </a:r>
            <a:endParaRPr lang="en-US" altLang="zh-TW" sz="2400" dirty="0" smtClean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如果</a:t>
            </a:r>
            <a:r>
              <a:rPr lang="zh-TW" altLang="en-US" sz="2400" dirty="0" smtClean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考量每單位的價格，就要是每一塊錢</a:t>
            </a:r>
            <a:r>
              <a:rPr lang="en-US" altLang="zh-TW" sz="2400" dirty="0" smtClean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MU</a:t>
            </a:r>
            <a:r>
              <a:rPr lang="en-US" altLang="zh-TW" sz="2000" dirty="0" smtClean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sz="2400" dirty="0" smtClean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/P</a:t>
            </a:r>
            <a:r>
              <a:rPr lang="en-US" altLang="zh-TW" sz="2000" dirty="0" smtClean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sz="2400" dirty="0" smtClean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4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 MU</a:t>
            </a:r>
            <a:r>
              <a:rPr lang="en-US" altLang="zh-TW" sz="20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24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/P</a:t>
            </a:r>
            <a:r>
              <a:rPr lang="en-US" altLang="zh-TW" sz="20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endParaRPr lang="zh-TW" altLang="en-US" sz="2400" dirty="0" smtClean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8BF2E-D629-473E-96FA-B044A90FBC41}" type="slidenum">
              <a:rPr lang="en-US" altLang="zh-TW" smtClean="0"/>
              <a:pPr>
                <a:defRPr/>
              </a:pPr>
              <a:t>24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2479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4248472" cy="4706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13" y="1772816"/>
            <a:ext cx="4415799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8BF2E-D629-473E-96FA-B044A90FBC41}" type="slidenum">
              <a:rPr lang="en-US" altLang="zh-TW" smtClean="0"/>
              <a:pPr>
                <a:defRPr/>
              </a:pPr>
              <a:t>25</a:t>
            </a:fld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971600" y="1908121"/>
            <a:ext cx="1944216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邊際效益</a:t>
            </a:r>
            <a:endParaRPr lang="zh-TW" altLang="en-US" sz="3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899592" y="1916832"/>
            <a:ext cx="1944216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邊際效益</a:t>
            </a:r>
            <a:endParaRPr lang="zh-TW" alt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27584" y="1916832"/>
            <a:ext cx="1944216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邊際效益</a:t>
            </a:r>
            <a:endParaRPr lang="zh-TW" altLang="en-US" sz="3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27584" y="1916832"/>
            <a:ext cx="1944216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邊際效益</a:t>
            </a:r>
            <a:endParaRPr lang="zh-TW" altLang="en-US" sz="3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27584" y="1916832"/>
            <a:ext cx="1944216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邊際效益</a:t>
            </a:r>
            <a:endParaRPr lang="zh-TW" altLang="en-US" sz="3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508104" y="1908121"/>
            <a:ext cx="1872208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邊際效益</a:t>
            </a:r>
            <a:endParaRPr lang="zh-TW" altLang="en-US" sz="3200" dirty="0"/>
          </a:p>
        </p:txBody>
      </p:sp>
      <p:sp>
        <p:nvSpPr>
          <p:cNvPr id="13" name="標題 1"/>
          <p:cNvSpPr txBox="1">
            <a:spLocks/>
          </p:cNvSpPr>
          <p:nvPr/>
        </p:nvSpPr>
        <p:spPr bwMode="auto">
          <a:xfrm>
            <a:off x="179512" y="-99392"/>
            <a:ext cx="885495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zh-TW" altLang="en-US" sz="3200" b="1" kern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資源配置在二個項目上追求經濟剩餘的最大化：假設成本為</a:t>
            </a:r>
            <a:r>
              <a:rPr lang="en-US" altLang="zh-TW" sz="3200" b="1" kern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sz="3200" b="1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739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79512" y="-99392"/>
            <a:ext cx="8854951" cy="1077218"/>
          </a:xfrm>
        </p:spPr>
        <p:txBody>
          <a:bodyPr/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資源配置在二個項目上追求經濟剩餘的最大化：假設成本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TW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00" y="1196752"/>
            <a:ext cx="7632848" cy="4587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8BF2E-D629-473E-96FA-B044A90FBC41}" type="slidenum">
              <a:rPr lang="en-US" altLang="zh-TW" smtClean="0"/>
              <a:pPr>
                <a:defRPr/>
              </a:pPr>
              <a:t>26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952600" y="5910371"/>
            <a:ext cx="7651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0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最後</a:t>
            </a:r>
            <a:r>
              <a:rPr lang="zh-TW" altLang="en-US" sz="2400" b="0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一單位金錢花在兩個項目上所</a:t>
            </a:r>
            <a:r>
              <a:rPr lang="zh-TW" altLang="en-US" sz="2400" b="0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獲</a:t>
            </a:r>
            <a:r>
              <a:rPr lang="zh-TW" altLang="en-US" sz="2400" b="0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邊際效益 </a:t>
            </a:r>
            <a:r>
              <a:rPr lang="en-US" altLang="zh-TW" sz="2400" b="0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400" b="0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效用</a:t>
            </a:r>
            <a:r>
              <a:rPr lang="en-US" altLang="zh-TW" sz="2400" b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) </a:t>
            </a:r>
            <a:r>
              <a:rPr lang="zh-TW" altLang="en-US" sz="2400" b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相等</a:t>
            </a:r>
            <a:r>
              <a:rPr lang="zh-TW" altLang="en-US" sz="2400" b="0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為止，寫成 </a:t>
            </a:r>
            <a:r>
              <a:rPr lang="en-US" altLang="zh-TW" sz="2400" b="0" dirty="0" smtClean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MU</a:t>
            </a:r>
            <a:r>
              <a:rPr lang="en-US" altLang="zh-TW" sz="2000" b="0" dirty="0" smtClean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sz="2400" b="0" dirty="0" smtClean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/P</a:t>
            </a:r>
            <a:r>
              <a:rPr lang="en-US" altLang="zh-TW" sz="2000" b="0" dirty="0" smtClean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sz="2400" b="0" dirty="0" smtClean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= MU</a:t>
            </a:r>
            <a:r>
              <a:rPr lang="en-US" altLang="zh-TW" sz="2000" b="0" dirty="0" smtClean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2400" b="0" dirty="0" smtClean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/P</a:t>
            </a:r>
            <a:r>
              <a:rPr lang="en-US" altLang="zh-TW" sz="2000" b="0" dirty="0" smtClean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zh-TW" altLang="en-US" sz="2000" b="0" dirty="0" smtClean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；</a:t>
            </a:r>
            <a:r>
              <a:rPr lang="zh-TW" altLang="en-US" sz="2400" b="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微積分概念</a:t>
            </a:r>
            <a:endParaRPr lang="zh-TW" altLang="en-US" sz="2400" b="0" dirty="0">
              <a:solidFill>
                <a:srgbClr val="0070C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707904" y="5301208"/>
            <a:ext cx="1152128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邊際效益</a:t>
            </a:r>
            <a:r>
              <a:rPr lang="en-US" altLang="zh-TW" sz="1400" dirty="0"/>
              <a:t>A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707904" y="5301208"/>
            <a:ext cx="1152128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邊際效益</a:t>
            </a:r>
            <a:r>
              <a:rPr lang="en-US" altLang="zh-TW" sz="1400" dirty="0"/>
              <a:t>A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364088" y="5291916"/>
            <a:ext cx="1440160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邊際效益</a:t>
            </a:r>
            <a:r>
              <a:rPr lang="en-US" altLang="zh-TW" sz="1600" dirty="0" smtClean="0"/>
              <a:t>B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999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16632"/>
            <a:ext cx="7772400" cy="769441"/>
          </a:xfrm>
          <a:noFill/>
        </p:spPr>
        <p:txBody>
          <a:bodyPr/>
          <a:lstStyle/>
          <a:p>
            <a:pPr eaLnBrk="1" hangingPunct="1"/>
            <a:r>
              <a:rPr lang="en-US" altLang="zh-TW" sz="4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9. </a:t>
            </a:r>
            <a:r>
              <a:rPr lang="zh-TW" altLang="en-US" sz="4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固定成本和變動成本</a:t>
            </a:r>
            <a:endParaRPr lang="en-US" altLang="zh-TW" sz="44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932656"/>
            <a:ext cx="8062664" cy="48006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TW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固定成本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Fixed Costs</a:t>
            </a:r>
            <a:endParaRPr lang="zh-TW" altLang="en-US" sz="2800" u="sng" dirty="0" smtClean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不隨著數量而變化的成本是為固定成本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沈沒成本一定是固定成本，反之不成立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為何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？因為某些固定成本在做決策時可以回復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舉例說明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TW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變動</a:t>
            </a:r>
            <a:r>
              <a:rPr lang="zh-TW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成本 </a:t>
            </a:r>
            <a:r>
              <a:rPr lang="en-US" altLang="zh-TW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Variable Costs</a:t>
            </a:r>
          </a:p>
          <a:p>
            <a:pPr lvl="1" eaLnBrk="1" hangingPunct="1"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隨著數量而變化的成本是為變動成本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lvl="1" indent="-357188" eaLnBrk="1" hangingPunct="1"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經濟學的長期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(long term) 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和短期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(short term) 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就是以有無固定成本來定義的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lvl="1" indent="-357188" eaLnBrk="1" hangingPunct="1">
              <a:spcBef>
                <a:spcPts val="1200"/>
              </a:spcBef>
            </a:pPr>
            <a:r>
              <a:rPr lang="zh-TW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</a:t>
            </a:r>
            <a:r>
              <a:rPr lang="zh-TW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固定成本是短期，無固定成本是長期</a:t>
            </a:r>
            <a:endParaRPr lang="en-US" altLang="zh-TW" sz="2400" dirty="0" smtClean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lvl="1" indent="-357188" eaLnBrk="1" hangingPunct="1">
              <a:spcBef>
                <a:spcPts val="1200"/>
              </a:spcBef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長期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和短期的是經濟學最好的定義之一，隨著討論項目而自動調整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8BF2E-D629-473E-96FA-B044A90FBC41}" type="slidenum">
              <a:rPr lang="en-US" altLang="zh-TW" smtClean="0"/>
              <a:pPr>
                <a:defRPr/>
              </a:pPr>
              <a:t>27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8780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8068" y="-51866"/>
            <a:ext cx="6680236" cy="1077218"/>
          </a:xfrm>
        </p:spPr>
        <p:txBody>
          <a:bodyPr/>
          <a:lstStyle/>
          <a:p>
            <a:pPr eaLnBrk="1" hangingPunct="1"/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請問這個店面裡，哪些是沈沒成本，哪些是固定成本，哪些是變動成本</a:t>
            </a:r>
          </a:p>
        </p:txBody>
      </p:sp>
      <p:pic>
        <p:nvPicPr>
          <p:cNvPr id="553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658495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8BF2E-D629-473E-96FA-B044A90FBC41}" type="slidenum">
              <a:rPr lang="en-US" altLang="zh-TW" smtClean="0"/>
              <a:pPr>
                <a:defRPr/>
              </a:pPr>
              <a:t>28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6245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50195"/>
            <a:ext cx="7772400" cy="707886"/>
          </a:xfrm>
        </p:spPr>
        <p:txBody>
          <a:bodyPr/>
          <a:lstStyle/>
          <a:p>
            <a:pPr eaLnBrk="1" hangingPunct="1"/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</a:t>
            </a:r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2. 2 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固定成本和變動成本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784"/>
            <a:ext cx="8305800" cy="48768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貨運公司一個月有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30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班次，總成本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3,000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元，平均每一班次的成本是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每個班次的司機工資和汽油是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司機出車才有工資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假設某天的班次只有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80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元的收益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請問貨運公司是否該出動這個班次？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是否出動班次的考慮是什麼？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8BF2E-D629-473E-96FA-B044A90FBC41}" type="slidenum">
              <a:rPr lang="en-US" altLang="zh-TW" smtClean="0"/>
              <a:pPr>
                <a:defRPr/>
              </a:pPr>
              <a:t>29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8360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 idx="4294967295"/>
          </p:nvPr>
        </p:nvSpPr>
        <p:spPr>
          <a:xfrm>
            <a:off x="685800" y="200834"/>
            <a:ext cx="7772400" cy="707886"/>
          </a:xfrm>
        </p:spPr>
        <p:txBody>
          <a:bodyPr/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討論主題</a:t>
            </a:r>
            <a:endParaRPr lang="zh-TW" altLang="en-US" sz="4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603" name="內容版面配置區 2"/>
          <p:cNvSpPr>
            <a:spLocks noGrp="1"/>
          </p:cNvSpPr>
          <p:nvPr>
            <p:ph idx="1"/>
          </p:nvPr>
        </p:nvSpPr>
        <p:spPr>
          <a:xfrm>
            <a:off x="684213" y="1125538"/>
            <a:ext cx="7467600" cy="4114800"/>
          </a:xfrm>
        </p:spPr>
        <p:txBody>
          <a:bodyPr/>
          <a:lstStyle/>
          <a:p>
            <a:pPr marL="457200" indent="-457200" eaLnBrk="1" hangingPunct="1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時間的成本以什麼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表示？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 eaLnBrk="1" hangingPunct="1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蹺課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有沒有成本？</a:t>
            </a:r>
          </a:p>
          <a:p>
            <a:pPr marL="457200" indent="-457200" eaLnBrk="1" hangingPunct="1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你有10元，想買一種東西，應該如何配置？如果想買兩種？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種？</a:t>
            </a:r>
          </a:p>
          <a:p>
            <a:pPr marL="457200" indent="-457200" eaLnBrk="1" hangingPunct="1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考試失利，是否值得難過？</a:t>
            </a:r>
          </a:p>
          <a:p>
            <a:pPr marL="457200" indent="-457200" eaLnBrk="1" hangingPunct="1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要做最適決策，為什麼不是追求平均成本最低，而是關心邊際成本？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 eaLnBrk="1" hangingPunct="1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什麼</a:t>
            </a:r>
            <a:r>
              <a: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時候才關心平均成本最低？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8BF2E-D629-473E-96FA-B044A90FBC41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5962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128826"/>
            <a:ext cx="7847979" cy="707886"/>
          </a:xfrm>
        </p:spPr>
        <p:txBody>
          <a:bodyPr/>
          <a:lstStyle/>
          <a:p>
            <a:pPr algn="l" eaLnBrk="1" hangingPunct="1"/>
            <a:r>
              <a:rPr lang="zh-TW" altLang="en-US" sz="4000" b="1" dirty="0" smtClean="0">
                <a:latin typeface="標楷體" pitchFamily="65" charset="-120"/>
                <a:ea typeface="標楷體" pitchFamily="65" charset="-120"/>
              </a:rPr>
              <a:t>新聞媒體經濟學</a:t>
            </a:r>
            <a:endParaRPr lang="en-US" altLang="zh-TW" sz="4000" b="1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560" y="1412776"/>
            <a:ext cx="8110537" cy="41910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1800"/>
              </a:spcBef>
              <a:buNone/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中國時報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    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A5/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焦點新聞           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2009/02/28 </a:t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高鐵收入減少 業界：財務吃緊 打折又減班 收入降低 </a:t>
            </a:r>
            <a:b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　　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統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聯客運及和欣客運公司表示，北高國道客運早已殺到皮包骨了，</a:t>
            </a:r>
            <a:r>
              <a:rPr lang="zh-TW" altLang="en-US" sz="2400" dirty="0">
                <a:solidFill>
                  <a:srgbClr val="A500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只要三八○元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；高鐵打折後最低票價仍要九六五元，兩者票價差距懸殊，因此國道客運不會再降價打價格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戰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8BF2E-D629-473E-96FA-B044A90FBC41}" type="slidenum">
              <a:rPr lang="en-US" altLang="zh-TW" smtClean="0"/>
              <a:pPr>
                <a:defRPr/>
              </a:pPr>
              <a:t>30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8363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871538" y="260648"/>
            <a:ext cx="8162925" cy="769441"/>
          </a:xfrm>
        </p:spPr>
        <p:txBody>
          <a:bodyPr/>
          <a:lstStyle/>
          <a:p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新聞媒體經濟學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755576" y="1038200"/>
            <a:ext cx="8110537" cy="41910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2007.11.09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中廣新聞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彭群弼 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復興繼續殺價 北南北花都不用一千元 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針對遠航日前宣布台北台南航線來回票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2040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元降價，復興航空也不甘示弱，今天宣布：台北台南航線從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1350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元下殺到一千找：含兵險費用只要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958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元。復興表示：目前在台南航線的市場佔有率已經高達七成五，其實不需要降價，但既然同業掀起戰端，決定奉陪到底。此外，遠航昨天悄悄宣布台北花蓮提供網路價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62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折的優惠，復興則是推出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68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折，台北花蓮也是一千有找！ 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復興航空</a:t>
            </a:r>
            <a:r>
              <a:rPr lang="zh-TW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總經理表示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，單程票含兵險只要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958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元，不需要買來回票也可以享受優惠，此外，無論到櫃臺或網路購票，都可以適用同樣的票價</a:t>
            </a:r>
            <a:r>
              <a:rPr lang="zh-TW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</a:t>
            </a:r>
            <a:r>
              <a:rPr lang="zh-TW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強調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復興目前在台南航線上的市場佔有率達到七成以上，載客率也達到六成以上，其實不需殺價求售，但為了對忠誠客戶有個交代，所以決定推出一千有找的優惠。他也表示：北高航線的降價也是「因應同業的舉動」，絕對不是帶頭犧牲利潤</a:t>
            </a:r>
            <a:r>
              <a:rPr lang="zh-TW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目前航空業經營艱困，除了高鐵之外，現在又得面對油價高漲，根本不可能賺錢，</a:t>
            </a:r>
            <a:r>
              <a:rPr lang="zh-TW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所以少虧就是贏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，其實在價格戰的過程中，沒有贏家</a:t>
            </a:r>
            <a:r>
              <a:rPr lang="zh-TW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。多坐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一點人，可以少賠一點。</a:t>
            </a:r>
            <a:r>
              <a:rPr lang="zh-TW" altLang="en-US" sz="2000" dirty="0" smtClean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 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8BF2E-D629-473E-96FA-B044A90FBC41}" type="slidenum">
              <a:rPr lang="en-US" altLang="zh-TW" smtClean="0"/>
              <a:pPr>
                <a:defRPr/>
              </a:pPr>
              <a:t>31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3299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560" y="1196752"/>
            <a:ext cx="8110537" cy="4191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科技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學院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資訊工程系兩位學生：程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浩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恩、廖昌鈺，課後提出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的見解很有深度。要謝謝他們兩位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沉沒成本不應納入決策考量</a:t>
            </a:r>
            <a:r>
              <a:rPr lang="zh-TW" altLang="en-US" sz="2400" dirty="0" smtClean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。房租</a:t>
            </a:r>
            <a:r>
              <a:rPr lang="zh-TW" altLang="en-US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是典型的沉沒成本。</a:t>
            </a:r>
          </a:p>
          <a:p>
            <a:pPr>
              <a:spcBef>
                <a:spcPts val="1200"/>
              </a:spcBef>
            </a:pPr>
            <a:r>
              <a:rPr lang="zh-TW" altLang="en-US" sz="2400" dirty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假設</a:t>
            </a:r>
            <a:r>
              <a:rPr lang="zh-TW" altLang="en-US" sz="24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一家</a:t>
            </a:r>
            <a:r>
              <a:rPr lang="zh-TW" altLang="en-US" sz="2400" dirty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商店是否繼續經營，和他的房租高低有關</a:t>
            </a:r>
            <a:r>
              <a:rPr lang="zh-TW" altLang="en-US" sz="24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。如果</a:t>
            </a:r>
            <a:r>
              <a:rPr lang="zh-TW" altLang="en-US" sz="2400" dirty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繼續經營可以補回固定成本和變動成本，那就會繼續經營</a:t>
            </a:r>
            <a:r>
              <a:rPr lang="zh-TW" altLang="en-US" sz="24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。所以</a:t>
            </a:r>
            <a:r>
              <a:rPr lang="zh-TW" altLang="en-US" sz="2400" dirty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，在這個情況下，沉沒成本不應該被忽略</a:t>
            </a:r>
            <a:r>
              <a:rPr lang="zh-TW" altLang="en-US" sz="2400" dirty="0" smtClean="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endParaRPr lang="zh-TW" altLang="en-US" sz="2400" dirty="0">
              <a:solidFill>
                <a:srgbClr val="0070C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我認為比較好的解釋，是</a:t>
            </a:r>
            <a:r>
              <a:rPr lang="zh-TW" altLang="en-US" sz="2400" dirty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按照目的來</a:t>
            </a:r>
            <a:r>
              <a:rPr lang="zh-TW" altLang="en-US" sz="2400" dirty="0" smtClean="0">
                <a:solidFill>
                  <a:srgbClr val="99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看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。對於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單純的租屋者來說，房租是沉沒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成本；是否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要繼續經營，就不必考慮房租的高低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但如果今天考慮的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是暫時性的衝擊導致生意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不好，例如疫情的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影響，此時房租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的角色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就不是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固定成本，因為是否繼續經營，關乎是否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可以回復部分損失乃至獲利。</a:t>
            </a: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endParaRPr lang="zh-TW" altLang="en-US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8BF2E-D629-473E-96FA-B044A90FBC41}" type="slidenum">
              <a:rPr lang="en-US" altLang="zh-TW" smtClean="0"/>
              <a:pPr>
                <a:defRPr/>
              </a:pPr>
              <a:t>32</a:t>
            </a:fld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 bwMode="auto">
          <a:xfrm>
            <a:off x="871538" y="260648"/>
            <a:ext cx="81629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109-2 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通識課學生想法</a:t>
            </a:r>
            <a:endParaRPr lang="zh-TW" altLang="en-US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0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 idx="4294967295"/>
          </p:nvPr>
        </p:nvSpPr>
        <p:spPr>
          <a:xfrm>
            <a:off x="685800" y="139279"/>
            <a:ext cx="7772400" cy="769441"/>
          </a:xfrm>
        </p:spPr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討論主題</a:t>
            </a:r>
            <a:endParaRPr lang="zh-TW" altLang="en-US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603" name="內容版面配置區 2"/>
          <p:cNvSpPr>
            <a:spLocks noGrp="1"/>
          </p:cNvSpPr>
          <p:nvPr>
            <p:ph idx="1"/>
          </p:nvPr>
        </p:nvSpPr>
        <p:spPr>
          <a:xfrm>
            <a:off x="684213" y="1125538"/>
            <a:ext cx="7467600" cy="4114800"/>
          </a:xfrm>
        </p:spPr>
        <p:txBody>
          <a:bodyPr/>
          <a:lstStyle/>
          <a:p>
            <a:pPr marL="514350" indent="-514350">
              <a:lnSpc>
                <a:spcPts val="3200"/>
              </a:lnSpc>
              <a:spcBef>
                <a:spcPts val="1200"/>
              </a:spcBef>
              <a:buSzPct val="90000"/>
              <a:buFont typeface="Elephant" pitchFamily="18" charset="0"/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機會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成本的大小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和什麼相關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lnSpc>
                <a:spcPts val="3200"/>
              </a:lnSpc>
              <a:spcBef>
                <a:spcPts val="1200"/>
              </a:spcBef>
              <a:buSzPct val="90000"/>
              <a:buFont typeface="Elephant" pitchFamily="18" charset="0"/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哪一種人的時間偏好率比較高？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lnSpc>
                <a:spcPts val="3200"/>
              </a:lnSpc>
              <a:spcBef>
                <a:spcPts val="1200"/>
              </a:spcBef>
              <a:buSzPct val="90000"/>
              <a:buFont typeface="Elephant" pitchFamily="18" charset="0"/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什麼時候人們會忽略機會成本？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lnSpc>
                <a:spcPts val="3200"/>
              </a:lnSpc>
              <a:spcBef>
                <a:spcPts val="1200"/>
              </a:spcBef>
              <a:buSzPct val="90000"/>
              <a:buFont typeface="Elephant" pitchFamily="18" charset="0"/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什麼時候人們會加計沈沒成本？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lnSpc>
                <a:spcPts val="3200"/>
              </a:lnSpc>
              <a:spcBef>
                <a:spcPts val="1200"/>
              </a:spcBef>
              <a:buSzPct val="90000"/>
              <a:buFont typeface="Elephant" pitchFamily="18" charset="0"/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什麼時候我們用平均的概念做決策？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lnSpc>
                <a:spcPts val="3200"/>
              </a:lnSpc>
              <a:spcBef>
                <a:spcPts val="1200"/>
              </a:spcBef>
              <a:buSzPct val="90000"/>
              <a:buFont typeface="Elephant" pitchFamily="18" charset="0"/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什麼時候用邊際的概念做決策？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lnSpc>
                <a:spcPts val="3200"/>
              </a:lnSpc>
              <a:spcBef>
                <a:spcPts val="1200"/>
              </a:spcBef>
              <a:buSzPct val="90000"/>
              <a:buFont typeface="Elephant" pitchFamily="18" charset="0"/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什麼時候固定成本重要？什麼時候變動成本重要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8BF2E-D629-473E-96FA-B044A90FBC41}" type="slidenum">
              <a:rPr lang="en-US" altLang="zh-TW" smtClean="0"/>
              <a:pPr>
                <a:defRPr/>
              </a:pPr>
              <a:t>33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2847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07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88640"/>
            <a:ext cx="7772400" cy="1512168"/>
          </a:xfrm>
        </p:spPr>
        <p:txBody>
          <a:bodyPr/>
          <a:lstStyle/>
          <a:p>
            <a:pPr algn="ctr" eaLnBrk="1" hangingPunct="1"/>
            <a:r>
              <a:rPr lang="zh-TW" altLang="en-US" sz="3600" dirty="0">
                <a:solidFill>
                  <a:srgbClr val="A50021"/>
                </a:solidFill>
                <a:ea typeface="標楷體" pitchFamily="65" charset="-120"/>
              </a:rPr>
              <a:t>今日課堂複習</a:t>
            </a:r>
            <a:r>
              <a:rPr lang="en-US" altLang="zh-TW" sz="3600" dirty="0">
                <a:solidFill>
                  <a:srgbClr val="A50021"/>
                </a:solidFill>
                <a:ea typeface="標楷體" pitchFamily="65" charset="-120"/>
              </a:rPr>
              <a:t/>
            </a:r>
            <a:br>
              <a:rPr lang="en-US" altLang="zh-TW" sz="3600" dirty="0">
                <a:solidFill>
                  <a:srgbClr val="A50021"/>
                </a:solidFill>
                <a:ea typeface="標楷體" pitchFamily="65" charset="-120"/>
              </a:rPr>
            </a:br>
            <a:r>
              <a:rPr lang="zh-TW" altLang="en-US" dirty="0">
                <a:solidFill>
                  <a:srgbClr val="0066CC"/>
                </a:solidFill>
                <a:latin typeface="標楷體" pitchFamily="65" charset="-120"/>
                <a:ea typeface="標楷體" pitchFamily="65" charset="-120"/>
              </a:rPr>
              <a:t>經濟學家</a:t>
            </a:r>
            <a:r>
              <a:rPr lang="zh-TW" altLang="en-US" dirty="0" smtClean="0">
                <a:solidFill>
                  <a:srgbClr val="0066CC"/>
                </a:solidFill>
                <a:latin typeface="標楷體" pitchFamily="65" charset="-120"/>
                <a:ea typeface="標楷體" pitchFamily="65" charset="-120"/>
              </a:rPr>
              <a:t>的決策考量</a:t>
            </a:r>
            <a:endParaRPr lang="en-US" altLang="zh-TW" dirty="0">
              <a:solidFill>
                <a:srgbClr val="0066CC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148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685800" y="1865313"/>
            <a:ext cx="8134672" cy="4992687"/>
          </a:xfrm>
        </p:spPr>
        <p:txBody>
          <a:bodyPr/>
          <a:lstStyle/>
          <a:p>
            <a:pPr marL="609600" indent="-609600" eaLnBrk="1" hangingPunct="1">
              <a:buFont typeface="+mj-lt"/>
              <a:buAutoNum type="arabicPeriod"/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機會成本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(opportunity cost)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的角色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+mj-lt"/>
              <a:buAutoNum type="arabicPeriod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機會成本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在時間軸向的角色</a:t>
            </a:r>
          </a:p>
          <a:p>
            <a:pPr marL="609600" indent="-609600" eaLnBrk="1" hangingPunct="1">
              <a:buFont typeface="+mj-lt"/>
              <a:buAutoNum type="arabicPeriod"/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貨幣的時間價值, 時間的偏好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+mj-lt"/>
              <a:buAutoNum type="arabicPeriod"/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不要忽略機會成本</a:t>
            </a:r>
          </a:p>
          <a:p>
            <a:pPr marL="609600" indent="-609600" eaLnBrk="1" hangingPunct="1">
              <a:buFont typeface="+mj-lt"/>
              <a:buAutoNum type="arabicPeriod"/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沈沒成本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(sunk cost)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的角色</a:t>
            </a:r>
          </a:p>
          <a:p>
            <a:pPr marL="609600" indent="-609600" eaLnBrk="1" hangingPunct="1">
              <a:buFont typeface="+mj-lt"/>
              <a:buAutoNum type="arabicPeriod"/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不要加計沈沒成本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+mj-lt"/>
              <a:buAutoNum type="arabicPeriod"/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釐清平均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(average)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與邊際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(marginal)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的概念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+mj-lt"/>
              <a:buAutoNum type="arabicPeriod"/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總成本、平均成本與邊際成本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+mj-lt"/>
              <a:buAutoNum type="arabicPeriod"/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固定成本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(fixed cost)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與變動成本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(variable cost)</a:t>
            </a:r>
            <a:endParaRPr lang="zh-TW" altLang="en-US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8BF2E-D629-473E-96FA-B044A90FBC41}" type="slidenum">
              <a:rPr lang="en-US" altLang="zh-TW" smtClean="0"/>
              <a:pPr>
                <a:defRPr/>
              </a:pPr>
              <a:t>34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3772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2762"/>
            <a:ext cx="7772400" cy="906980"/>
          </a:xfrm>
          <a:solidFill>
            <a:schemeClr val="bg1"/>
          </a:solidFill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機會成本的角色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268760"/>
            <a:ext cx="8110537" cy="41910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TW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機會成本：從事某一選擇之後，必須放棄的次佳選擇 </a:t>
            </a:r>
            <a:r>
              <a:rPr lang="en-US" altLang="zh-TW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(the next best alternative)</a:t>
            </a:r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嚴格說來，要做決策時，凡事都有機會成本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世上有沒有免費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沒有機會成本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東西？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自家擁有的房屋開店做生意，或是自家人幫忙做為無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酬家屬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工作者，看來似乎不需成本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其實，市場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可售價就是機會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成本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機會</a:t>
            </a:r>
            <a:r>
              <a:rPr lang="zh-TW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成本幾乎無所不在，也都是進行決策時無可忽視的考量</a:t>
            </a:r>
            <a:endParaRPr lang="en-US" altLang="zh-TW" sz="2400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endParaRPr lang="en-US" altLang="zh-TW" sz="2400" dirty="0" smtClean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1200"/>
              </a:spcBef>
            </a:pPr>
            <a:endParaRPr lang="zh-TW" altLang="en-US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8BF2E-D629-473E-96FA-B044A90FBC41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695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050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199093"/>
            <a:ext cx="8077200" cy="707886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機會成本在時間軸向的角色</a:t>
            </a:r>
          </a:p>
        </p:txBody>
      </p:sp>
      <p:sp>
        <p:nvSpPr>
          <p:cNvPr id="14340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755576" y="1196752"/>
            <a:ext cx="7467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前述的機會成本是在一個時點上的討論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眾鳥在林，不如一鳥在手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人們偏好現在甚於未來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牽涉時間偏好率 (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 preference)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在時間的軸向上，人們偏好現在使用資源更勝於未來使用資源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時間偏好率類似於利率概念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要你延遲使用資源，必須補償的代價，就是時間偏好率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時間偏好率高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的表示缺乏耐心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(impatient)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，時間偏好率低的表示有耐心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(patient)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8BF2E-D629-473E-96FA-B044A90FBC41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9693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3974" y="259622"/>
            <a:ext cx="8162925" cy="1323439"/>
          </a:xfrm>
          <a:noFill/>
        </p:spPr>
        <p:txBody>
          <a:bodyPr/>
          <a:lstStyle/>
          <a:p>
            <a:pPr eaLnBrk="1" hangingPunct="1">
              <a:lnSpc>
                <a:spcPts val="4800"/>
              </a:lnSpc>
              <a:spcBef>
                <a:spcPts val="3000"/>
              </a:spcBef>
              <a:spcAft>
                <a:spcPts val="3000"/>
              </a:spcAft>
            </a:pPr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 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貨幣</a:t>
            </a: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的時間</a:t>
            </a:r>
            <a:r>
              <a:rPr lang="zh-TW" altLang="en-US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價值，時間偏好</a:t>
            </a:r>
            <a:r>
              <a:rPr lang="en-US" altLang="zh-TW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3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 Value of Money</a:t>
            </a:r>
            <a:r>
              <a:rPr lang="zh-TW" altLang="en-US" sz="3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3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 Preference</a:t>
            </a:r>
            <a:endParaRPr lang="zh-TW" altLang="en-US" sz="3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902296"/>
            <a:ext cx="8110537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今天一元的價值，甚於未來的一元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如果錢不借人或借銀行，可以立即消費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或投資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銀行付出利息給存款者，就是補償存款人無法立即消費的機會成本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有些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人存款多，有些人不願意存款，部分反映他們存款的機會成本不同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8BF2E-D629-473E-96FA-B044A90FBC41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1166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498" y="44624"/>
            <a:ext cx="7772400" cy="1200329"/>
          </a:xfrm>
          <a:noFill/>
        </p:spPr>
        <p:txBody>
          <a:bodyPr/>
          <a:lstStyle/>
          <a:p>
            <a:pPr eaLnBrk="1" hangingPunct="1">
              <a:spcBef>
                <a:spcPts val="1800"/>
              </a:spcBef>
              <a:spcAft>
                <a:spcPts val="1200"/>
              </a:spcAft>
            </a:pPr>
            <a:r>
              <a:rPr lang="en-US" altLang="zh-TW" sz="3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 </a:t>
            </a:r>
            <a:r>
              <a:rPr lang="zh-TW" altLang="en-US" sz="3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不要</a:t>
            </a:r>
            <a:r>
              <a:rPr lang="zh-TW" altLang="en-US" sz="3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忽略機會</a:t>
            </a:r>
            <a:r>
              <a:rPr lang="zh-TW" altLang="en-US" sz="3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成本</a:t>
            </a:r>
            <a:r>
              <a:rPr lang="en-US" altLang="zh-TW" sz="3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 not ignore Opportunity Costs</a:t>
            </a:r>
            <a:endParaRPr lang="zh-TW" altLang="en-US" sz="36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943" y="1686272"/>
            <a:ext cx="8110537" cy="41910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執行決策時必須將相關的機會成本納入考量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即使資源的取得是免費的，並不代表此資源沒有價值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資源的價值取決於其次佳用途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，所以，資源最佳用途的決策和機會成本有關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這個看來奇怪，但是有其經濟意義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>
                <a:solidFill>
                  <a:srgbClr val="99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透過機會</a:t>
            </a:r>
            <a:r>
              <a:rPr lang="zh-TW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成本決定資源的最適用途</a:t>
            </a:r>
            <a:endParaRPr lang="en-US" altLang="zh-TW" sz="2400" dirty="0" smtClean="0">
              <a:solidFill>
                <a:srgbClr val="99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不要忘記，時間軸向上也有機會成本的概念</a:t>
            </a:r>
            <a:endParaRPr lang="en-US" altLang="zh-TW" sz="2400" dirty="0" smtClean="0">
              <a:solidFill>
                <a:srgbClr val="99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8BF2E-D629-473E-96FA-B044A90FBC41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6224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01132"/>
            <a:ext cx="7772400" cy="707886"/>
          </a:xfrm>
        </p:spPr>
        <p:txBody>
          <a:bodyPr/>
          <a:lstStyle/>
          <a:p>
            <a:pPr eaLnBrk="1" hangingPunct="1"/>
            <a:r>
              <a:rPr lang="zh-TW" altLang="en-US" sz="4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機會成本的考慮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96752"/>
            <a:ext cx="7467600" cy="41148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在自家的房子開店經營生意,</a:t>
            </a:r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總收益=500，總成本(人工與進貨)=300</a:t>
            </a:r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會計利潤=200</a:t>
            </a:r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機會成本：</a:t>
            </a:r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自有房屋的設算房租=100</a:t>
            </a:r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自己的設算薪資報酬=100</a:t>
            </a:r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考慮機會成本的經濟利潤=0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TW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若是忽略機會成本的考量，就一定會自營；未必是明智的決策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8BF2E-D629-473E-96FA-B044A90FBC41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6964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322203"/>
            <a:ext cx="8162925" cy="707886"/>
          </a:xfrm>
        </p:spPr>
        <p:txBody>
          <a:bodyPr/>
          <a:lstStyle/>
          <a:p>
            <a:pPr eaLnBrk="1" hangingPunct="1"/>
            <a:r>
              <a:rPr lang="zh-TW" altLang="en-US" sz="4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借錢給親友收取利息是否道德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268760"/>
            <a:ext cx="8110537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自己賺來的錢借給親朋好友是否應該計算利息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買彩券中獎的彩金借給親朋好友是否該計算利息？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存錢在銀行是否應該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取得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利息？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親兄弟，明算帳，有沒有道理？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從機會成本的角度來看，借錢給別人都該收利息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近年來不少主要國家的存款利率都接近零，請問這樣是否合理？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存款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利息接近零，消費而不儲蓄的機會成本就變小了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存款利息接近零是總體政策使然，目的是希望百姓不要存錢，要多消費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8BF2E-D629-473E-96FA-B044A90FBC41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472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Verdana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20029</TotalTime>
  <Words>2432</Words>
  <Application>Microsoft Office PowerPoint</Application>
  <PresentationFormat>如螢幕大小 (4:3)</PresentationFormat>
  <Paragraphs>233</Paragraphs>
  <Slides>34</Slides>
  <Notes>11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5" baseType="lpstr">
      <vt:lpstr>Bold Stripes</vt:lpstr>
      <vt:lpstr>從經濟學看世界 二、經濟學家的決策考量</vt:lpstr>
      <vt:lpstr>課程大綱</vt:lpstr>
      <vt:lpstr>討論主題</vt:lpstr>
      <vt:lpstr>機會成本的角色</vt:lpstr>
      <vt:lpstr>2. 機會成本在時間軸向的角色</vt:lpstr>
      <vt:lpstr>3. 貨幣的時間價值，時間偏好        Time Value of Money，Time Preference</vt:lpstr>
      <vt:lpstr>4. 不要忽略機會成本 Do not ignore Opportunity Costs</vt:lpstr>
      <vt:lpstr>機會成本的考慮</vt:lpstr>
      <vt:lpstr>借錢給親友收取利息是否道德</vt:lpstr>
      <vt:lpstr>5. 沈沒成本的角色</vt:lpstr>
      <vt:lpstr>沈沒成本的例子</vt:lpstr>
      <vt:lpstr>6. 不要加計沈沒成本</vt:lpstr>
      <vt:lpstr>7. 釐清平均與邊際的概念</vt:lpstr>
      <vt:lpstr>7. 平均與邊際的對照       Average vs. Marginal</vt:lpstr>
      <vt:lpstr>8. 總成本、平均成本和邊際成本</vt:lpstr>
      <vt:lpstr>PowerPoint 簡報</vt:lpstr>
      <vt:lpstr>8. 總效益、平均效益和邊際效益</vt:lpstr>
      <vt:lpstr>PowerPoint 簡報</vt:lpstr>
      <vt:lpstr>追求經濟剩餘的最大化：單一項目</vt:lpstr>
      <vt:lpstr>例 2.1 貨運公司的成本與收益</vt:lpstr>
      <vt:lpstr>總成本、總收益與淨利潤</vt:lpstr>
      <vt:lpstr>平均成本與平均收益</vt:lpstr>
      <vt:lpstr>邊際成本、邊際收益與 邊際淨利潤</vt:lpstr>
      <vt:lpstr>追求經濟剩餘的最大化：多個項目</vt:lpstr>
      <vt:lpstr>PowerPoint 簡報</vt:lpstr>
      <vt:lpstr>資源配置在二個項目上追求經濟剩餘的最大化：假設成本為1</vt:lpstr>
      <vt:lpstr>9. 固定成本和變動成本</vt:lpstr>
      <vt:lpstr>請問這個店面裡，哪些是沈沒成本，哪些是固定成本，哪些是變動成本</vt:lpstr>
      <vt:lpstr>例2. 2 固定成本和變動成本</vt:lpstr>
      <vt:lpstr>新聞媒體經濟學</vt:lpstr>
      <vt:lpstr>新聞媒體經濟學</vt:lpstr>
      <vt:lpstr>PowerPoint 簡報</vt:lpstr>
      <vt:lpstr>討論主題</vt:lpstr>
      <vt:lpstr>今日課堂複習 經濟學家的決策考量</vt:lpstr>
    </vt:vector>
  </TitlesOfParts>
  <Company>ncnu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住宅貸款選擇與住宅租擁選擇</dc:title>
  <dc:creator>chiao-lin</dc:creator>
  <cp:lastModifiedBy>USER</cp:lastModifiedBy>
  <cp:revision>1170</cp:revision>
  <cp:lastPrinted>2012-06-26T14:44:43Z</cp:lastPrinted>
  <dcterms:created xsi:type="dcterms:W3CDTF">1998-04-25T05:30:48Z</dcterms:created>
  <dcterms:modified xsi:type="dcterms:W3CDTF">2021-06-30T16:39:55Z</dcterms:modified>
</cp:coreProperties>
</file>