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xml" ContentType="application/inkml+xml"/>
  <Override PartName="/ppt/ink/ink2.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9" r:id="rId1"/>
  </p:sldMasterIdLst>
  <p:notesMasterIdLst>
    <p:notesMasterId r:id="rId44"/>
  </p:notesMasterIdLst>
  <p:handoutMasterIdLst>
    <p:handoutMasterId r:id="rId45"/>
  </p:handoutMasterIdLst>
  <p:sldIdLst>
    <p:sldId id="939" r:id="rId2"/>
    <p:sldId id="1392" r:id="rId3"/>
    <p:sldId id="1387" r:id="rId4"/>
    <p:sldId id="1462" r:id="rId5"/>
    <p:sldId id="1518" r:id="rId6"/>
    <p:sldId id="1463" r:id="rId7"/>
    <p:sldId id="1464" r:id="rId8"/>
    <p:sldId id="1465" r:id="rId9"/>
    <p:sldId id="1466" r:id="rId10"/>
    <p:sldId id="1467" r:id="rId11"/>
    <p:sldId id="1468" r:id="rId12"/>
    <p:sldId id="1512" r:id="rId13"/>
    <p:sldId id="1513" r:id="rId14"/>
    <p:sldId id="1473" r:id="rId15"/>
    <p:sldId id="1524" r:id="rId16"/>
    <p:sldId id="1506" r:id="rId17"/>
    <p:sldId id="1507" r:id="rId18"/>
    <p:sldId id="1508" r:id="rId19"/>
    <p:sldId id="1509" r:id="rId20"/>
    <p:sldId id="1516" r:id="rId21"/>
    <p:sldId id="1517" r:id="rId22"/>
    <p:sldId id="1525" r:id="rId23"/>
    <p:sldId id="1510" r:id="rId24"/>
    <p:sldId id="1511" r:id="rId25"/>
    <p:sldId id="1490" r:id="rId26"/>
    <p:sldId id="1491" r:id="rId27"/>
    <p:sldId id="1492" r:id="rId28"/>
    <p:sldId id="1493" r:id="rId29"/>
    <p:sldId id="1494" r:id="rId30"/>
    <p:sldId id="1515" r:id="rId31"/>
    <p:sldId id="1495" r:id="rId32"/>
    <p:sldId id="1497" r:id="rId33"/>
    <p:sldId id="1498" r:id="rId34"/>
    <p:sldId id="1499" r:id="rId35"/>
    <p:sldId id="1500" r:id="rId36"/>
    <p:sldId id="1514" r:id="rId37"/>
    <p:sldId id="1501" r:id="rId38"/>
    <p:sldId id="1410" r:id="rId39"/>
    <p:sldId id="1520" r:id="rId40"/>
    <p:sldId id="1521" r:id="rId41"/>
    <p:sldId id="1523" r:id="rId42"/>
    <p:sldId id="1409" r:id="rId43"/>
  </p:sldIdLst>
  <p:sldSz cx="9144000" cy="6858000" type="screen4x3"/>
  <p:notesSz cx="6735763" cy="9866313"/>
  <p:defaultTextStyle>
    <a:defPPr>
      <a:defRPr lang="zh-TW"/>
    </a:defPPr>
    <a:lvl1pPr algn="l" rtl="0" fontAlgn="base">
      <a:spcBef>
        <a:spcPct val="0"/>
      </a:spcBef>
      <a:spcAft>
        <a:spcPct val="0"/>
      </a:spcAft>
      <a:defRPr kumimoji="1" sz="4000" b="1" kern="1200">
        <a:solidFill>
          <a:schemeClr val="tx1"/>
        </a:solidFill>
        <a:latin typeface="Verdana" pitchFamily="34" charset="0"/>
        <a:ea typeface="新細明體" charset="-120"/>
        <a:cs typeface="+mn-cs"/>
      </a:defRPr>
    </a:lvl1pPr>
    <a:lvl2pPr marL="457200" algn="l" rtl="0" fontAlgn="base">
      <a:spcBef>
        <a:spcPct val="0"/>
      </a:spcBef>
      <a:spcAft>
        <a:spcPct val="0"/>
      </a:spcAft>
      <a:defRPr kumimoji="1" sz="4000" b="1" kern="1200">
        <a:solidFill>
          <a:schemeClr val="tx1"/>
        </a:solidFill>
        <a:latin typeface="Verdana" pitchFamily="34" charset="0"/>
        <a:ea typeface="新細明體" charset="-120"/>
        <a:cs typeface="+mn-cs"/>
      </a:defRPr>
    </a:lvl2pPr>
    <a:lvl3pPr marL="914400" algn="l" rtl="0" fontAlgn="base">
      <a:spcBef>
        <a:spcPct val="0"/>
      </a:spcBef>
      <a:spcAft>
        <a:spcPct val="0"/>
      </a:spcAft>
      <a:defRPr kumimoji="1" sz="4000" b="1" kern="1200">
        <a:solidFill>
          <a:schemeClr val="tx1"/>
        </a:solidFill>
        <a:latin typeface="Verdana" pitchFamily="34" charset="0"/>
        <a:ea typeface="新細明體" charset="-120"/>
        <a:cs typeface="+mn-cs"/>
      </a:defRPr>
    </a:lvl3pPr>
    <a:lvl4pPr marL="1371600" algn="l" rtl="0" fontAlgn="base">
      <a:spcBef>
        <a:spcPct val="0"/>
      </a:spcBef>
      <a:spcAft>
        <a:spcPct val="0"/>
      </a:spcAft>
      <a:defRPr kumimoji="1" sz="4000" b="1" kern="1200">
        <a:solidFill>
          <a:schemeClr val="tx1"/>
        </a:solidFill>
        <a:latin typeface="Verdana" pitchFamily="34" charset="0"/>
        <a:ea typeface="新細明體" charset="-120"/>
        <a:cs typeface="+mn-cs"/>
      </a:defRPr>
    </a:lvl4pPr>
    <a:lvl5pPr marL="1828800" algn="l" rtl="0" fontAlgn="base">
      <a:spcBef>
        <a:spcPct val="0"/>
      </a:spcBef>
      <a:spcAft>
        <a:spcPct val="0"/>
      </a:spcAft>
      <a:defRPr kumimoji="1" sz="4000" b="1" kern="1200">
        <a:solidFill>
          <a:schemeClr val="tx1"/>
        </a:solidFill>
        <a:latin typeface="Verdana" pitchFamily="34" charset="0"/>
        <a:ea typeface="新細明體" charset="-120"/>
        <a:cs typeface="+mn-cs"/>
      </a:defRPr>
    </a:lvl5pPr>
    <a:lvl6pPr marL="2286000" algn="l" defTabSz="914400" rtl="0" eaLnBrk="1" latinLnBrk="0" hangingPunct="1">
      <a:defRPr kumimoji="1" sz="4000" b="1" kern="1200">
        <a:solidFill>
          <a:schemeClr val="tx1"/>
        </a:solidFill>
        <a:latin typeface="Verdana" pitchFamily="34" charset="0"/>
        <a:ea typeface="新細明體" charset="-120"/>
        <a:cs typeface="+mn-cs"/>
      </a:defRPr>
    </a:lvl6pPr>
    <a:lvl7pPr marL="2743200" algn="l" defTabSz="914400" rtl="0" eaLnBrk="1" latinLnBrk="0" hangingPunct="1">
      <a:defRPr kumimoji="1" sz="4000" b="1" kern="1200">
        <a:solidFill>
          <a:schemeClr val="tx1"/>
        </a:solidFill>
        <a:latin typeface="Verdana" pitchFamily="34" charset="0"/>
        <a:ea typeface="新細明體" charset="-120"/>
        <a:cs typeface="+mn-cs"/>
      </a:defRPr>
    </a:lvl7pPr>
    <a:lvl8pPr marL="3200400" algn="l" defTabSz="914400" rtl="0" eaLnBrk="1" latinLnBrk="0" hangingPunct="1">
      <a:defRPr kumimoji="1" sz="4000" b="1" kern="1200">
        <a:solidFill>
          <a:schemeClr val="tx1"/>
        </a:solidFill>
        <a:latin typeface="Verdana" pitchFamily="34" charset="0"/>
        <a:ea typeface="新細明體" charset="-120"/>
        <a:cs typeface="+mn-cs"/>
      </a:defRPr>
    </a:lvl8pPr>
    <a:lvl9pPr marL="3657600" algn="l" defTabSz="914400" rtl="0" eaLnBrk="1" latinLnBrk="0" hangingPunct="1">
      <a:defRPr kumimoji="1" sz="4000" b="1" kern="1200">
        <a:solidFill>
          <a:schemeClr val="tx1"/>
        </a:solidFill>
        <a:latin typeface="Verdana" pitchFamily="34" charset="0"/>
        <a:ea typeface="新細明體" charset="-120"/>
        <a:cs typeface="+mn-cs"/>
      </a:defRPr>
    </a:lvl9pPr>
  </p:defaultTextStyle>
  <p:extLst>
    <p:ext uri="{521415D9-36F7-43E2-AB2F-B90AF26B5E84}">
      <p14:sectionLst xmlns:p14="http://schemas.microsoft.com/office/powerpoint/2010/main">
        <p14:section name="預設章節" id="{109819FA-2856-4C1A-BBB9-B4811B49EE8F}">
          <p14:sldIdLst>
            <p14:sldId id="939"/>
            <p14:sldId id="1392"/>
            <p14:sldId id="1387"/>
            <p14:sldId id="1462"/>
            <p14:sldId id="1518"/>
            <p14:sldId id="1463"/>
            <p14:sldId id="1464"/>
            <p14:sldId id="1465"/>
            <p14:sldId id="1466"/>
            <p14:sldId id="1467"/>
            <p14:sldId id="1468"/>
            <p14:sldId id="1512"/>
            <p14:sldId id="1513"/>
            <p14:sldId id="1473"/>
            <p14:sldId id="1524"/>
            <p14:sldId id="1506"/>
            <p14:sldId id="1507"/>
            <p14:sldId id="1508"/>
            <p14:sldId id="1509"/>
            <p14:sldId id="1516"/>
            <p14:sldId id="1517"/>
            <p14:sldId id="1525"/>
            <p14:sldId id="1510"/>
            <p14:sldId id="1511"/>
            <p14:sldId id="1490"/>
            <p14:sldId id="1491"/>
            <p14:sldId id="1492"/>
            <p14:sldId id="1493"/>
            <p14:sldId id="1494"/>
            <p14:sldId id="1515"/>
            <p14:sldId id="1495"/>
            <p14:sldId id="1497"/>
            <p14:sldId id="1498"/>
            <p14:sldId id="1499"/>
            <p14:sldId id="1500"/>
            <p14:sldId id="1514"/>
            <p14:sldId id="1501"/>
            <p14:sldId id="1410"/>
            <p14:sldId id="1520"/>
            <p14:sldId id="1521"/>
            <p14:sldId id="1523"/>
            <p14:sldId id="1409"/>
          </p14:sldIdLst>
        </p14:section>
        <p14:section name="未命名的章節" id="{BAC35BF1-B451-4726-845C-DFBE117F421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06030"/>
    <a:srgbClr val="990000"/>
    <a:srgbClr val="336699"/>
    <a:srgbClr val="5783A7"/>
    <a:srgbClr val="003366"/>
    <a:srgbClr val="003399"/>
    <a:srgbClr val="0033CC"/>
    <a:srgbClr val="FFFF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00" autoAdjust="0"/>
    <p:restoredTop sz="95221" autoAdjust="0"/>
  </p:normalViewPr>
  <p:slideViewPr>
    <p:cSldViewPr>
      <p:cViewPr varScale="1">
        <p:scale>
          <a:sx n="94" d="100"/>
          <a:sy n="94" d="100"/>
        </p:scale>
        <p:origin x="66"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新細明體" pitchFamily="18" charset="-120"/>
              </a:defRPr>
            </a:lvl1pPr>
          </a:lstStyle>
          <a:p>
            <a:pPr>
              <a:defRPr/>
            </a:pPr>
            <a:endParaRPr lang="en-US" altLang="zh-TW"/>
          </a:p>
        </p:txBody>
      </p:sp>
      <p:sp>
        <p:nvSpPr>
          <p:cNvPr id="61443" name="Rectangle 3"/>
          <p:cNvSpPr>
            <a:spLocks noGrp="1" noChangeArrowheads="1"/>
          </p:cNvSpPr>
          <p:nvPr>
            <p:ph type="dt" sz="quarter" idx="1"/>
          </p:nvPr>
        </p:nvSpPr>
        <p:spPr bwMode="auto">
          <a:xfrm>
            <a:off x="381635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新細明體" pitchFamily="18" charset="-120"/>
              </a:defRPr>
            </a:lvl1pPr>
          </a:lstStyle>
          <a:p>
            <a:pPr>
              <a:defRPr/>
            </a:pPr>
            <a:endParaRPr lang="en-US" altLang="zh-TW"/>
          </a:p>
        </p:txBody>
      </p:sp>
      <p:sp>
        <p:nvSpPr>
          <p:cNvPr id="61444" name="Rectangle 4"/>
          <p:cNvSpPr>
            <a:spLocks noGrp="1" noChangeArrowheads="1"/>
          </p:cNvSpPr>
          <p:nvPr>
            <p:ph type="ftr" sz="quarter" idx="2"/>
          </p:nvPr>
        </p:nvSpPr>
        <p:spPr bwMode="auto">
          <a:xfrm>
            <a:off x="0" y="9372600"/>
            <a:ext cx="2919413"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新細明體" pitchFamily="18" charset="-120"/>
              </a:defRPr>
            </a:lvl1pPr>
          </a:lstStyle>
          <a:p>
            <a:pPr>
              <a:defRPr/>
            </a:pPr>
            <a:endParaRPr lang="en-US" altLang="zh-TW"/>
          </a:p>
        </p:txBody>
      </p:sp>
      <p:sp>
        <p:nvSpPr>
          <p:cNvPr id="61445" name="Rectangle 5"/>
          <p:cNvSpPr>
            <a:spLocks noGrp="1" noChangeArrowheads="1"/>
          </p:cNvSpPr>
          <p:nvPr>
            <p:ph type="sldNum" sz="quarter" idx="3"/>
          </p:nvPr>
        </p:nvSpPr>
        <p:spPr bwMode="auto">
          <a:xfrm>
            <a:off x="3816350" y="9372600"/>
            <a:ext cx="2919413" cy="4937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新細明體" pitchFamily="18" charset="-120"/>
              </a:defRPr>
            </a:lvl1pPr>
          </a:lstStyle>
          <a:p>
            <a:pPr>
              <a:defRPr/>
            </a:pPr>
            <a:fld id="{A3ED7769-FC03-4563-8064-EB6999231F15}" type="slidenum">
              <a:rPr lang="en-US" altLang="zh-TW"/>
              <a:pPr>
                <a:defRPr/>
              </a:pPr>
              <a:t>‹#›</a:t>
            </a:fld>
            <a:endParaRPr lang="en-US" altLang="zh-TW"/>
          </a:p>
        </p:txBody>
      </p:sp>
    </p:spTree>
    <p:extLst>
      <p:ext uri="{BB962C8B-B14F-4D97-AF65-F5344CB8AC3E}">
        <p14:creationId xmlns:p14="http://schemas.microsoft.com/office/powerpoint/2010/main" val="157446707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048" units="cm"/>
          <inkml:channel name="Y" type="integer" max="1152" units="cm"/>
          <inkml:channel name="T" type="integer" max="2.14748E9" units="dev"/>
        </inkml:traceFormat>
        <inkml:channelProperties>
          <inkml:channelProperty channel="X" name="resolution" value="34.30486" units="1/cm"/>
          <inkml:channelProperty channel="Y" name="resolution" value="34.28571" units="1/cm"/>
          <inkml:channelProperty channel="T" name="resolution" value="1" units="1/dev"/>
        </inkml:channelProperties>
      </inkml:inkSource>
      <inkml:timestamp xml:id="ts0" timeString="2020-10-06T14:25:12.021"/>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2048" units="cm"/>
          <inkml:channel name="Y" type="integer" max="1152" units="cm"/>
          <inkml:channel name="T" type="integer" max="2.14748E9" units="dev"/>
        </inkml:traceFormat>
        <inkml:channelProperties>
          <inkml:channelProperty channel="X" name="resolution" value="34.30486" units="1/cm"/>
          <inkml:channelProperty channel="Y" name="resolution" value="34.28571" units="1/cm"/>
          <inkml:channelProperty channel="T" name="resolution" value="1" units="1/dev"/>
        </inkml:channelProperties>
      </inkml:inkSource>
      <inkml:timestamp xml:id="ts0" timeString="2020-10-06T14:25:12.654"/>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hdr" sz="quarter"/>
          </p:nvPr>
        </p:nvSpPr>
        <p:spPr bwMode="auto">
          <a:xfrm>
            <a:off x="0" y="0"/>
            <a:ext cx="2919413" cy="4667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444419" name="Rectangle 3"/>
          <p:cNvSpPr>
            <a:spLocks noGrp="1" noChangeArrowheads="1"/>
          </p:cNvSpPr>
          <p:nvPr>
            <p:ph type="dt" idx="1"/>
          </p:nvPr>
        </p:nvSpPr>
        <p:spPr bwMode="auto">
          <a:xfrm>
            <a:off x="3816350" y="0"/>
            <a:ext cx="2919413" cy="4667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928688" y="777875"/>
            <a:ext cx="4878387" cy="3659188"/>
          </a:xfrm>
          <a:prstGeom prst="rect">
            <a:avLst/>
          </a:prstGeom>
          <a:noFill/>
          <a:ln w="9525">
            <a:solidFill>
              <a:srgbClr val="000000"/>
            </a:solidFill>
            <a:miter lim="800000"/>
            <a:headEnd/>
            <a:tailEnd/>
          </a:ln>
        </p:spPr>
      </p:sp>
      <p:sp>
        <p:nvSpPr>
          <p:cNvPr id="444421" name="Rectangle 5"/>
          <p:cNvSpPr>
            <a:spLocks noGrp="1" noChangeArrowheads="1"/>
          </p:cNvSpPr>
          <p:nvPr>
            <p:ph type="body" sz="quarter" idx="3"/>
          </p:nvPr>
        </p:nvSpPr>
        <p:spPr bwMode="auto">
          <a:xfrm>
            <a:off x="898525" y="4670425"/>
            <a:ext cx="4938713" cy="44370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444422" name="Rectangle 6"/>
          <p:cNvSpPr>
            <a:spLocks noGrp="1" noChangeArrowheads="1"/>
          </p:cNvSpPr>
          <p:nvPr>
            <p:ph type="ftr" sz="quarter" idx="4"/>
          </p:nvPr>
        </p:nvSpPr>
        <p:spPr bwMode="auto">
          <a:xfrm>
            <a:off x="0" y="9340850"/>
            <a:ext cx="2919413" cy="5445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444423" name="Rectangle 7"/>
          <p:cNvSpPr>
            <a:spLocks noGrp="1" noChangeArrowheads="1"/>
          </p:cNvSpPr>
          <p:nvPr>
            <p:ph type="sldNum" sz="quarter" idx="5"/>
          </p:nvPr>
        </p:nvSpPr>
        <p:spPr bwMode="auto">
          <a:xfrm>
            <a:off x="3816350" y="9340850"/>
            <a:ext cx="2919413" cy="54451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ea typeface="新細明體" pitchFamily="18" charset="-120"/>
              </a:defRPr>
            </a:lvl1pPr>
          </a:lstStyle>
          <a:p>
            <a:pPr>
              <a:defRPr/>
            </a:pPr>
            <a:fld id="{677D8D1B-C405-4CB5-AD6C-9A252A58AEB2}" type="slidenum">
              <a:rPr lang="en-US" altLang="zh-TW"/>
              <a:pPr>
                <a:defRPr/>
              </a:pPr>
              <a:t>‹#›</a:t>
            </a:fld>
            <a:endParaRPr lang="en-US" altLang="zh-TW"/>
          </a:p>
        </p:txBody>
      </p:sp>
    </p:spTree>
    <p:extLst>
      <p:ext uri="{BB962C8B-B14F-4D97-AF65-F5344CB8AC3E}">
        <p14:creationId xmlns:p14="http://schemas.microsoft.com/office/powerpoint/2010/main" val="17617650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1</a:t>
            </a:fld>
            <a:endParaRPr lang="en-US" altLang="zh-TW"/>
          </a:p>
        </p:txBody>
      </p:sp>
    </p:spTree>
    <p:extLst>
      <p:ext uri="{BB962C8B-B14F-4D97-AF65-F5344CB8AC3E}">
        <p14:creationId xmlns:p14="http://schemas.microsoft.com/office/powerpoint/2010/main" val="3279387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33B009-B8E7-4BEC-9032-A999EE4EB662}" type="slidenum">
              <a:rPr lang="zh-TW" altLang="en-US"/>
              <a:pPr/>
              <a:t>12</a:t>
            </a:fld>
            <a:endParaRPr lang="zh-TW" altLang="en-US"/>
          </a:p>
        </p:txBody>
      </p:sp>
      <p:sp>
        <p:nvSpPr>
          <p:cNvPr id="193538" name="Rectangle 1026"/>
          <p:cNvSpPr>
            <a:spLocks noGrp="1" noRot="1" noChangeAspect="1" noChangeArrowheads="1" noTextEdit="1"/>
          </p:cNvSpPr>
          <p:nvPr>
            <p:ph type="sldImg"/>
          </p:nvPr>
        </p:nvSpPr>
        <p:spPr>
          <a:ln/>
        </p:spPr>
      </p:sp>
      <p:sp>
        <p:nvSpPr>
          <p:cNvPr id="193539"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5065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C881F-1175-44AE-AFD3-B089591EAAD1}" type="slidenum">
              <a:rPr lang="zh-TW" altLang="en-US"/>
              <a:pPr/>
              <a:t>13</a:t>
            </a:fld>
            <a:endParaRPr lang="zh-TW" altLang="en-US"/>
          </a:p>
        </p:txBody>
      </p:sp>
      <p:sp>
        <p:nvSpPr>
          <p:cNvPr id="195586" name="Rectangle 1026"/>
          <p:cNvSpPr>
            <a:spLocks noGrp="1" noRot="1" noChangeAspect="1" noChangeArrowheads="1" noTextEdit="1"/>
          </p:cNvSpPr>
          <p:nvPr>
            <p:ph type="sldImg"/>
          </p:nvPr>
        </p:nvSpPr>
        <p:spPr>
          <a:ln/>
        </p:spPr>
      </p:sp>
      <p:sp>
        <p:nvSpPr>
          <p:cNvPr id="195587"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278402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51269-04E0-430D-A586-EF15AE91FAF8}" type="slidenum">
              <a:rPr lang="zh-TW" altLang="en-US"/>
              <a:pPr/>
              <a:t>14</a:t>
            </a:fld>
            <a:endParaRPr lang="zh-TW" alt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376853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64B1B-659E-430B-B3B9-3597BAF382D2}" type="slidenum">
              <a:rPr lang="zh-TW" altLang="en-US">
                <a:solidFill>
                  <a:srgbClr val="000000"/>
                </a:solidFill>
              </a:rPr>
              <a:pPr/>
              <a:t>16</a:t>
            </a:fld>
            <a:endParaRPr lang="zh-TW" altLang="en-US">
              <a:solidFill>
                <a:srgbClr val="000000"/>
              </a:solidFill>
            </a:endParaRPr>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493473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88944-6049-4944-B08F-B9438630258B}" type="slidenum">
              <a:rPr lang="zh-TW" altLang="en-US">
                <a:solidFill>
                  <a:srgbClr val="000000"/>
                </a:solidFill>
              </a:rPr>
              <a:pPr/>
              <a:t>17</a:t>
            </a:fld>
            <a:endParaRPr lang="zh-TW" altLang="en-US">
              <a:solidFill>
                <a:srgbClr val="000000"/>
              </a:solidFill>
            </a:endParaRPr>
          </a:p>
        </p:txBody>
      </p:sp>
      <p:sp>
        <p:nvSpPr>
          <p:cNvPr id="199682" name="Rectangle 1026"/>
          <p:cNvSpPr>
            <a:spLocks noGrp="1" noRot="1" noChangeAspect="1" noChangeArrowheads="1" noTextEdit="1"/>
          </p:cNvSpPr>
          <p:nvPr>
            <p:ph type="sldImg"/>
          </p:nvPr>
        </p:nvSpPr>
        <p:spPr>
          <a:ln/>
        </p:spPr>
      </p:sp>
      <p:sp>
        <p:nvSpPr>
          <p:cNvPr id="199683"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886644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211EB-BAE8-4BAC-953F-26269AA5E3A2}" type="slidenum">
              <a:rPr lang="zh-TW" altLang="en-US">
                <a:solidFill>
                  <a:srgbClr val="000000"/>
                </a:solidFill>
              </a:rPr>
              <a:pPr/>
              <a:t>18</a:t>
            </a:fld>
            <a:endParaRPr lang="zh-TW" altLang="en-US">
              <a:solidFill>
                <a:srgbClr val="000000"/>
              </a:solidFill>
            </a:endParaRPr>
          </a:p>
        </p:txBody>
      </p:sp>
      <p:sp>
        <p:nvSpPr>
          <p:cNvPr id="202754" name="Rectangle 2050"/>
          <p:cNvSpPr>
            <a:spLocks noGrp="1" noRot="1" noChangeAspect="1" noChangeArrowheads="1" noTextEdit="1"/>
          </p:cNvSpPr>
          <p:nvPr>
            <p:ph type="sldImg"/>
          </p:nvPr>
        </p:nvSpPr>
        <p:spPr>
          <a:ln/>
        </p:spPr>
      </p:sp>
      <p:sp>
        <p:nvSpPr>
          <p:cNvPr id="202755" name="Rectangle 2051"/>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965842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3C0D8-EBA8-4068-8D51-DCE961D5E8DC}" type="slidenum">
              <a:rPr lang="zh-TW" altLang="en-US">
                <a:solidFill>
                  <a:srgbClr val="000000"/>
                </a:solidFill>
              </a:rPr>
              <a:pPr/>
              <a:t>19</a:t>
            </a:fld>
            <a:endParaRPr lang="zh-TW" altLang="en-US">
              <a:solidFill>
                <a:srgbClr val="000000"/>
              </a:solidFill>
            </a:endParaRPr>
          </a:p>
        </p:txBody>
      </p:sp>
      <p:sp>
        <p:nvSpPr>
          <p:cNvPr id="203778" name="Rectangle 1026"/>
          <p:cNvSpPr>
            <a:spLocks noGrp="1" noRot="1" noChangeAspect="1" noChangeArrowheads="1" noTextEdit="1"/>
          </p:cNvSpPr>
          <p:nvPr>
            <p:ph type="sldImg"/>
          </p:nvPr>
        </p:nvSpPr>
        <p:spPr>
          <a:ln/>
        </p:spPr>
      </p:sp>
      <p:sp>
        <p:nvSpPr>
          <p:cNvPr id="203779"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565880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21</a:t>
            </a:fld>
            <a:endParaRPr lang="en-US" altLang="zh-TW"/>
          </a:p>
        </p:txBody>
      </p:sp>
    </p:spTree>
    <p:extLst>
      <p:ext uri="{BB962C8B-B14F-4D97-AF65-F5344CB8AC3E}">
        <p14:creationId xmlns:p14="http://schemas.microsoft.com/office/powerpoint/2010/main" val="2693071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10335-DA1C-4406-8B53-FE5C687700A3}" type="slidenum">
              <a:rPr lang="zh-TW" altLang="en-US">
                <a:solidFill>
                  <a:srgbClr val="000000"/>
                </a:solidFill>
              </a:rPr>
              <a:pPr/>
              <a:t>23</a:t>
            </a:fld>
            <a:endParaRPr lang="zh-TW" altLang="en-US">
              <a:solidFill>
                <a:srgbClr val="000000"/>
              </a:solidFill>
            </a:endParaRPr>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823286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601AFB-3534-42FB-BC9B-876469417DE9}" type="slidenum">
              <a:rPr lang="zh-TW" altLang="en-US">
                <a:solidFill>
                  <a:srgbClr val="000000"/>
                </a:solidFill>
              </a:rPr>
              <a:pPr/>
              <a:t>24</a:t>
            </a:fld>
            <a:endParaRPr lang="zh-TW" altLang="en-US">
              <a:solidFill>
                <a:srgbClr val="000000"/>
              </a:solidFill>
            </a:endParaRPr>
          </a:p>
        </p:txBody>
      </p:sp>
      <p:sp>
        <p:nvSpPr>
          <p:cNvPr id="205826" name="Rectangle 1026"/>
          <p:cNvSpPr>
            <a:spLocks noGrp="1" noRot="1" noChangeAspect="1" noChangeArrowheads="1" noTextEdit="1"/>
          </p:cNvSpPr>
          <p:nvPr>
            <p:ph type="sldImg"/>
          </p:nvPr>
        </p:nvSpPr>
        <p:spPr>
          <a:ln/>
        </p:spPr>
      </p:sp>
      <p:sp>
        <p:nvSpPr>
          <p:cNvPr id="205827"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87765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EC1176-7744-437E-B70B-ABD836B97B31}" type="slidenum">
              <a:rPr lang="zh-TW" altLang="en-US"/>
              <a:pPr/>
              <a:t>2</a:t>
            </a:fld>
            <a:endParaRPr lang="en-US" altLang="zh-TW"/>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065548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903D9-8823-4A4B-A01E-A591AFB6D2D1}" type="slidenum">
              <a:rPr lang="zh-TW" altLang="en-US"/>
              <a:pPr/>
              <a:t>25</a:t>
            </a:fld>
            <a:endParaRPr lang="zh-TW" altLang="en-US"/>
          </a:p>
        </p:txBody>
      </p:sp>
      <p:sp>
        <p:nvSpPr>
          <p:cNvPr id="208898" name="Rectangle 3074"/>
          <p:cNvSpPr>
            <a:spLocks noGrp="1" noRot="1" noChangeAspect="1" noChangeArrowheads="1" noTextEdit="1"/>
          </p:cNvSpPr>
          <p:nvPr>
            <p:ph type="sldImg"/>
          </p:nvPr>
        </p:nvSpPr>
        <p:spPr>
          <a:ln/>
        </p:spPr>
      </p:sp>
      <p:sp>
        <p:nvSpPr>
          <p:cNvPr id="208899" name="Rectangle 3075"/>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876286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A73985-7C27-40E6-BBA5-6E85DA484ECA}" type="slidenum">
              <a:rPr lang="zh-TW" altLang="en-US"/>
              <a:pPr/>
              <a:t>26</a:t>
            </a:fld>
            <a:endParaRPr lang="zh-TW"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742479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09426-D99F-4DB3-9D25-04BA0CFCB153}" type="slidenum">
              <a:rPr lang="zh-TW" altLang="en-US"/>
              <a:pPr/>
              <a:t>27</a:t>
            </a:fld>
            <a:endParaRPr lang="zh-TW"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55150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28</a:t>
            </a:fld>
            <a:endParaRPr lang="en-US" altLang="zh-TW"/>
          </a:p>
        </p:txBody>
      </p:sp>
    </p:spTree>
    <p:extLst>
      <p:ext uri="{BB962C8B-B14F-4D97-AF65-F5344CB8AC3E}">
        <p14:creationId xmlns:p14="http://schemas.microsoft.com/office/powerpoint/2010/main" val="1408437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3A9C5-B69E-4423-B6DD-9F56B64CB0FE}" type="slidenum">
              <a:rPr lang="zh-TW" altLang="en-US"/>
              <a:pPr/>
              <a:t>29</a:t>
            </a:fld>
            <a:endParaRPr lang="zh-TW"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4164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30</a:t>
            </a:fld>
            <a:endParaRPr lang="en-US" altLang="zh-TW"/>
          </a:p>
        </p:txBody>
      </p:sp>
    </p:spTree>
    <p:extLst>
      <p:ext uri="{BB962C8B-B14F-4D97-AF65-F5344CB8AC3E}">
        <p14:creationId xmlns:p14="http://schemas.microsoft.com/office/powerpoint/2010/main" val="3952034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8200C-53AD-43CD-90AD-6F9B91F33904}" type="slidenum">
              <a:rPr lang="zh-TW" altLang="en-US"/>
              <a:pPr/>
              <a:t>31</a:t>
            </a:fld>
            <a:endParaRPr lang="zh-TW" alt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595096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2E8E4-A10D-4ED9-9806-5CC465A8F46A}" type="slidenum">
              <a:rPr lang="zh-TW" altLang="en-US"/>
              <a:pPr/>
              <a:t>32</a:t>
            </a:fld>
            <a:endParaRPr lang="zh-TW" alt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081946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57A70-E31A-4661-8771-34622473E539}" type="slidenum">
              <a:rPr lang="zh-TW" altLang="en-US"/>
              <a:pPr/>
              <a:t>33</a:t>
            </a:fld>
            <a:endParaRPr lang="zh-TW"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28256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33E00F-F117-48AA-A18F-C9EF7326E570}" type="slidenum">
              <a:rPr lang="zh-TW" altLang="en-US"/>
              <a:pPr/>
              <a:t>34</a:t>
            </a:fld>
            <a:endParaRPr lang="zh-TW" alt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03326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BF2C4-2F18-4687-BE76-8562E74E7273}" type="slidenum">
              <a:rPr lang="zh-TW" altLang="en-US"/>
              <a:pPr/>
              <a:t>4</a:t>
            </a:fld>
            <a:endParaRPr lang="zh-TW" altLang="en-US"/>
          </a:p>
        </p:txBody>
      </p:sp>
      <p:sp>
        <p:nvSpPr>
          <p:cNvPr id="186370" name="Rectangle 1026"/>
          <p:cNvSpPr>
            <a:spLocks noGrp="1" noRot="1" noChangeAspect="1" noChangeArrowheads="1" noTextEdit="1"/>
          </p:cNvSpPr>
          <p:nvPr>
            <p:ph type="sldImg"/>
          </p:nvPr>
        </p:nvSpPr>
        <p:spPr>
          <a:ln/>
        </p:spPr>
      </p:sp>
      <p:sp>
        <p:nvSpPr>
          <p:cNvPr id="186371"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278654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64A19-B10F-4CC6-90B3-DA129D1382FD}" type="slidenum">
              <a:rPr lang="zh-TW" altLang="en-US"/>
              <a:pPr/>
              <a:t>35</a:t>
            </a:fld>
            <a:endParaRPr lang="zh-TW"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69624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36</a:t>
            </a:fld>
            <a:endParaRPr lang="en-US" altLang="zh-TW"/>
          </a:p>
        </p:txBody>
      </p:sp>
    </p:spTree>
    <p:extLst>
      <p:ext uri="{BB962C8B-B14F-4D97-AF65-F5344CB8AC3E}">
        <p14:creationId xmlns:p14="http://schemas.microsoft.com/office/powerpoint/2010/main" val="3342421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19D16-FE68-4FBE-80A0-31D80E6FA01F}" type="slidenum">
              <a:rPr lang="zh-TW" altLang="en-US"/>
              <a:pPr/>
              <a:t>37</a:t>
            </a:fld>
            <a:endParaRPr lang="zh-TW"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801153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EC1176-7744-437E-B70B-ABD836B97B31}" type="slidenum">
              <a:rPr lang="zh-TW" altLang="en-US"/>
              <a:pPr/>
              <a:t>38</a:t>
            </a:fld>
            <a:endParaRPr lang="en-US" altLang="zh-TW"/>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160048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39</a:t>
            </a:fld>
            <a:endParaRPr lang="en-US" altLang="zh-TW"/>
          </a:p>
        </p:txBody>
      </p:sp>
    </p:spTree>
    <p:extLst>
      <p:ext uri="{BB962C8B-B14F-4D97-AF65-F5344CB8AC3E}">
        <p14:creationId xmlns:p14="http://schemas.microsoft.com/office/powerpoint/2010/main" val="701968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40</a:t>
            </a:fld>
            <a:endParaRPr lang="en-US" altLang="zh-TW"/>
          </a:p>
        </p:txBody>
      </p:sp>
    </p:spTree>
    <p:extLst>
      <p:ext uri="{BB962C8B-B14F-4D97-AF65-F5344CB8AC3E}">
        <p14:creationId xmlns:p14="http://schemas.microsoft.com/office/powerpoint/2010/main" val="1579657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677D8D1B-C405-4CB5-AD6C-9A252A58AEB2}" type="slidenum">
              <a:rPr lang="en-US" altLang="zh-TW" smtClean="0"/>
              <a:pPr>
                <a:defRPr/>
              </a:pPr>
              <a:t>41</a:t>
            </a:fld>
            <a:endParaRPr lang="en-US" altLang="zh-TW"/>
          </a:p>
        </p:txBody>
      </p:sp>
    </p:spTree>
    <p:extLst>
      <p:ext uri="{BB962C8B-B14F-4D97-AF65-F5344CB8AC3E}">
        <p14:creationId xmlns:p14="http://schemas.microsoft.com/office/powerpoint/2010/main" val="1779258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EC1176-7744-437E-B70B-ABD836B97B31}" type="slidenum">
              <a:rPr lang="zh-TW" altLang="en-US"/>
              <a:pPr/>
              <a:t>42</a:t>
            </a:fld>
            <a:endParaRPr lang="en-US" altLang="zh-TW"/>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93890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7E0D2-34CF-4243-84D1-A739315A9C6F}" type="slidenum">
              <a:rPr lang="zh-TW" altLang="en-US"/>
              <a:pPr/>
              <a:t>6</a:t>
            </a:fld>
            <a:endParaRPr lang="zh-TW" altLang="en-US"/>
          </a:p>
        </p:txBody>
      </p:sp>
      <p:sp>
        <p:nvSpPr>
          <p:cNvPr id="187394" name="Rectangle 1026"/>
          <p:cNvSpPr>
            <a:spLocks noGrp="1" noRot="1" noChangeAspect="1" noChangeArrowheads="1" noTextEdit="1"/>
          </p:cNvSpPr>
          <p:nvPr>
            <p:ph type="sldImg"/>
          </p:nvPr>
        </p:nvSpPr>
        <p:spPr>
          <a:ln/>
        </p:spPr>
      </p:sp>
      <p:sp>
        <p:nvSpPr>
          <p:cNvPr id="187395"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224890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3C4EFC-7217-4807-9C7A-908A5090AD58}" type="slidenum">
              <a:rPr lang="zh-TW" altLang="en-US"/>
              <a:pPr/>
              <a:t>7</a:t>
            </a:fld>
            <a:endParaRPr lang="zh-TW" altLang="en-US"/>
          </a:p>
        </p:txBody>
      </p:sp>
      <p:sp>
        <p:nvSpPr>
          <p:cNvPr id="188418" name="Rectangle 1026"/>
          <p:cNvSpPr>
            <a:spLocks noGrp="1" noRot="1" noChangeAspect="1" noChangeArrowheads="1" noTextEdit="1"/>
          </p:cNvSpPr>
          <p:nvPr>
            <p:ph type="sldImg"/>
          </p:nvPr>
        </p:nvSpPr>
        <p:spPr>
          <a:ln/>
        </p:spPr>
      </p:sp>
      <p:sp>
        <p:nvSpPr>
          <p:cNvPr id="188419"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95715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5ED4C-DD8B-4419-B0EA-8EF32FB3F674}" type="slidenum">
              <a:rPr lang="zh-TW" altLang="en-US"/>
              <a:pPr/>
              <a:t>8</a:t>
            </a:fld>
            <a:endParaRPr lang="zh-TW" altLang="en-US"/>
          </a:p>
        </p:txBody>
      </p:sp>
      <p:sp>
        <p:nvSpPr>
          <p:cNvPr id="189442" name="Rectangle 1026"/>
          <p:cNvSpPr>
            <a:spLocks noGrp="1" noRot="1" noChangeAspect="1" noChangeArrowheads="1" noTextEdit="1"/>
          </p:cNvSpPr>
          <p:nvPr>
            <p:ph type="sldImg"/>
          </p:nvPr>
        </p:nvSpPr>
        <p:spPr>
          <a:ln/>
        </p:spPr>
      </p:sp>
      <p:sp>
        <p:nvSpPr>
          <p:cNvPr id="189443"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56914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E321A-EC1E-41A3-9F43-1CE5F4AA5BF5}" type="slidenum">
              <a:rPr lang="zh-TW" altLang="en-US"/>
              <a:pPr/>
              <a:t>9</a:t>
            </a:fld>
            <a:endParaRPr lang="zh-TW" alt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4424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4B6EE-CAC6-4FCA-92A3-4349243A2D6D}" type="slidenum">
              <a:rPr lang="zh-TW" altLang="en-US"/>
              <a:pPr/>
              <a:t>10</a:t>
            </a:fld>
            <a:endParaRPr lang="zh-TW" altLang="en-US"/>
          </a:p>
        </p:txBody>
      </p:sp>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TW" altLang="en-US"/>
          </a:p>
        </p:txBody>
      </p:sp>
    </p:spTree>
    <p:extLst>
      <p:ext uri="{BB962C8B-B14F-4D97-AF65-F5344CB8AC3E}">
        <p14:creationId xmlns:p14="http://schemas.microsoft.com/office/powerpoint/2010/main" val="367417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1C11C0-D545-421E-9D03-6F6C2CD836DF}" type="slidenum">
              <a:rPr lang="zh-TW" altLang="en-US"/>
              <a:pPr/>
              <a:t>11</a:t>
            </a:fld>
            <a:endParaRPr lang="zh-TW" altLang="en-US"/>
          </a:p>
        </p:txBody>
      </p:sp>
      <p:sp>
        <p:nvSpPr>
          <p:cNvPr id="191490" name="Rectangle 1026"/>
          <p:cNvSpPr>
            <a:spLocks noGrp="1" noRot="1" noChangeAspect="1" noChangeArrowheads="1" noTextEdit="1"/>
          </p:cNvSpPr>
          <p:nvPr>
            <p:ph type="sldImg"/>
          </p:nvPr>
        </p:nvSpPr>
        <p:spPr>
          <a:ln/>
        </p:spPr>
      </p:sp>
      <p:sp>
        <p:nvSpPr>
          <p:cNvPr id="191491" name="Rectangle 1027"/>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00769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9" name="Rectangle 5"/>
              <p:cNvSpPr>
                <a:spLocks noChangeArrowheads="1"/>
              </p:cNvSpPr>
              <p:nvPr/>
            </p:nvSpPr>
            <p:spPr bwMode="auto">
              <a:xfrm>
                <a:off x="9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0" name="Rectangle 6"/>
              <p:cNvSpPr>
                <a:spLocks noChangeArrowheads="1"/>
              </p:cNvSpPr>
              <p:nvPr/>
            </p:nvSpPr>
            <p:spPr bwMode="auto">
              <a:xfrm>
                <a:off x="19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1" name="Rectangle 7"/>
              <p:cNvSpPr>
                <a:spLocks noChangeArrowheads="1"/>
              </p:cNvSpPr>
              <p:nvPr/>
            </p:nvSpPr>
            <p:spPr bwMode="auto">
              <a:xfrm>
                <a:off x="28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2" name="Rectangle 8"/>
              <p:cNvSpPr>
                <a:spLocks noChangeArrowheads="1"/>
              </p:cNvSpPr>
              <p:nvPr/>
            </p:nvSpPr>
            <p:spPr bwMode="auto">
              <a:xfrm>
                <a:off x="38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3" name="Rectangle 9"/>
              <p:cNvSpPr>
                <a:spLocks noChangeArrowheads="1"/>
              </p:cNvSpPr>
              <p:nvPr/>
            </p:nvSpPr>
            <p:spPr bwMode="auto">
              <a:xfrm>
                <a:off x="47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4" name="Rectangle 10"/>
              <p:cNvSpPr>
                <a:spLocks noChangeArrowheads="1"/>
              </p:cNvSpPr>
              <p:nvPr/>
            </p:nvSpPr>
            <p:spPr bwMode="auto">
              <a:xfrm>
                <a:off x="57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5" name="Rectangle 11"/>
              <p:cNvSpPr>
                <a:spLocks noChangeArrowheads="1"/>
              </p:cNvSpPr>
              <p:nvPr/>
            </p:nvSpPr>
            <p:spPr bwMode="auto">
              <a:xfrm>
                <a:off x="67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6" name="Rectangle 12"/>
              <p:cNvSpPr>
                <a:spLocks noChangeArrowheads="1"/>
              </p:cNvSpPr>
              <p:nvPr/>
            </p:nvSpPr>
            <p:spPr bwMode="auto">
              <a:xfrm>
                <a:off x="76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7" name="Rectangle 13"/>
              <p:cNvSpPr>
                <a:spLocks noChangeArrowheads="1"/>
              </p:cNvSpPr>
              <p:nvPr/>
            </p:nvSpPr>
            <p:spPr bwMode="auto">
              <a:xfrm>
                <a:off x="86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 name="Rectangle 14"/>
              <p:cNvSpPr>
                <a:spLocks noChangeArrowheads="1"/>
              </p:cNvSpPr>
              <p:nvPr/>
            </p:nvSpPr>
            <p:spPr bwMode="auto">
              <a:xfrm>
                <a:off x="95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9" name="Rectangle 15"/>
              <p:cNvSpPr>
                <a:spLocks noChangeArrowheads="1"/>
              </p:cNvSpPr>
              <p:nvPr/>
            </p:nvSpPr>
            <p:spPr bwMode="auto">
              <a:xfrm>
                <a:off x="105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0" name="Rectangle 16"/>
              <p:cNvSpPr>
                <a:spLocks noChangeArrowheads="1"/>
              </p:cNvSpPr>
              <p:nvPr/>
            </p:nvSpPr>
            <p:spPr bwMode="auto">
              <a:xfrm>
                <a:off x="115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1" name="Rectangle 17"/>
              <p:cNvSpPr>
                <a:spLocks noChangeArrowheads="1"/>
              </p:cNvSpPr>
              <p:nvPr/>
            </p:nvSpPr>
            <p:spPr bwMode="auto">
              <a:xfrm>
                <a:off x="124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2" name="Rectangle 18"/>
              <p:cNvSpPr>
                <a:spLocks noChangeArrowheads="1"/>
              </p:cNvSpPr>
              <p:nvPr/>
            </p:nvSpPr>
            <p:spPr bwMode="auto">
              <a:xfrm>
                <a:off x="134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3" name="Rectangle 19"/>
              <p:cNvSpPr>
                <a:spLocks noChangeArrowheads="1"/>
              </p:cNvSpPr>
              <p:nvPr/>
            </p:nvSpPr>
            <p:spPr bwMode="auto">
              <a:xfrm>
                <a:off x="143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4" name="Rectangle 20"/>
              <p:cNvSpPr>
                <a:spLocks noChangeArrowheads="1"/>
              </p:cNvSpPr>
              <p:nvPr/>
            </p:nvSpPr>
            <p:spPr bwMode="auto">
              <a:xfrm>
                <a:off x="153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5" name="Rectangle 21"/>
              <p:cNvSpPr>
                <a:spLocks noChangeArrowheads="1"/>
              </p:cNvSpPr>
              <p:nvPr/>
            </p:nvSpPr>
            <p:spPr bwMode="auto">
              <a:xfrm>
                <a:off x="163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6" name="Rectangle 22"/>
              <p:cNvSpPr>
                <a:spLocks noChangeArrowheads="1"/>
              </p:cNvSpPr>
              <p:nvPr/>
            </p:nvSpPr>
            <p:spPr bwMode="auto">
              <a:xfrm>
                <a:off x="172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7" name="Rectangle 23"/>
              <p:cNvSpPr>
                <a:spLocks noChangeArrowheads="1"/>
              </p:cNvSpPr>
              <p:nvPr/>
            </p:nvSpPr>
            <p:spPr bwMode="auto">
              <a:xfrm>
                <a:off x="182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8" name="Rectangle 24"/>
              <p:cNvSpPr>
                <a:spLocks noChangeArrowheads="1"/>
              </p:cNvSpPr>
              <p:nvPr/>
            </p:nvSpPr>
            <p:spPr bwMode="auto">
              <a:xfrm>
                <a:off x="191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29" name="Rectangle 25"/>
              <p:cNvSpPr>
                <a:spLocks noChangeArrowheads="1"/>
              </p:cNvSpPr>
              <p:nvPr/>
            </p:nvSpPr>
            <p:spPr bwMode="auto">
              <a:xfrm>
                <a:off x="201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0" name="Rectangle 26"/>
              <p:cNvSpPr>
                <a:spLocks noChangeArrowheads="1"/>
              </p:cNvSpPr>
              <p:nvPr/>
            </p:nvSpPr>
            <p:spPr bwMode="auto">
              <a:xfrm>
                <a:off x="211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1" name="Rectangle 27"/>
              <p:cNvSpPr>
                <a:spLocks noChangeArrowheads="1"/>
              </p:cNvSpPr>
              <p:nvPr/>
            </p:nvSpPr>
            <p:spPr bwMode="auto">
              <a:xfrm>
                <a:off x="220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2" name="Rectangle 28"/>
              <p:cNvSpPr>
                <a:spLocks noChangeArrowheads="1"/>
              </p:cNvSpPr>
              <p:nvPr/>
            </p:nvSpPr>
            <p:spPr bwMode="auto">
              <a:xfrm>
                <a:off x="230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3" name="Rectangle 29"/>
              <p:cNvSpPr>
                <a:spLocks noChangeArrowheads="1"/>
              </p:cNvSpPr>
              <p:nvPr/>
            </p:nvSpPr>
            <p:spPr bwMode="auto">
              <a:xfrm>
                <a:off x="239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4" name="Rectangle 30"/>
              <p:cNvSpPr>
                <a:spLocks noChangeArrowheads="1"/>
              </p:cNvSpPr>
              <p:nvPr/>
            </p:nvSpPr>
            <p:spPr bwMode="auto">
              <a:xfrm>
                <a:off x="249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5" name="Rectangle 31"/>
              <p:cNvSpPr>
                <a:spLocks noChangeArrowheads="1"/>
              </p:cNvSpPr>
              <p:nvPr/>
            </p:nvSpPr>
            <p:spPr bwMode="auto">
              <a:xfrm>
                <a:off x="259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6" name="Rectangle 32"/>
              <p:cNvSpPr>
                <a:spLocks noChangeArrowheads="1"/>
              </p:cNvSpPr>
              <p:nvPr/>
            </p:nvSpPr>
            <p:spPr bwMode="auto">
              <a:xfrm>
                <a:off x="268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7" name="Rectangle 33"/>
              <p:cNvSpPr>
                <a:spLocks noChangeArrowheads="1"/>
              </p:cNvSpPr>
              <p:nvPr/>
            </p:nvSpPr>
            <p:spPr bwMode="auto">
              <a:xfrm>
                <a:off x="278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8" name="Rectangle 34"/>
              <p:cNvSpPr>
                <a:spLocks noChangeArrowheads="1"/>
              </p:cNvSpPr>
              <p:nvPr/>
            </p:nvSpPr>
            <p:spPr bwMode="auto">
              <a:xfrm>
                <a:off x="287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39" name="Rectangle 35"/>
              <p:cNvSpPr>
                <a:spLocks noChangeArrowheads="1"/>
              </p:cNvSpPr>
              <p:nvPr/>
            </p:nvSpPr>
            <p:spPr bwMode="auto">
              <a:xfrm>
                <a:off x="297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0" name="Rectangle 36"/>
              <p:cNvSpPr>
                <a:spLocks noChangeArrowheads="1"/>
              </p:cNvSpPr>
              <p:nvPr/>
            </p:nvSpPr>
            <p:spPr bwMode="auto">
              <a:xfrm>
                <a:off x="307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1" name="Rectangle 37"/>
              <p:cNvSpPr>
                <a:spLocks noChangeArrowheads="1"/>
              </p:cNvSpPr>
              <p:nvPr/>
            </p:nvSpPr>
            <p:spPr bwMode="auto">
              <a:xfrm>
                <a:off x="316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2" name="Rectangle 38"/>
              <p:cNvSpPr>
                <a:spLocks noChangeArrowheads="1"/>
              </p:cNvSpPr>
              <p:nvPr/>
            </p:nvSpPr>
            <p:spPr bwMode="auto">
              <a:xfrm>
                <a:off x="326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3" name="Rectangle 39"/>
              <p:cNvSpPr>
                <a:spLocks noChangeArrowheads="1"/>
              </p:cNvSpPr>
              <p:nvPr/>
            </p:nvSpPr>
            <p:spPr bwMode="auto">
              <a:xfrm>
                <a:off x="335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4" name="Rectangle 40"/>
              <p:cNvSpPr>
                <a:spLocks noChangeArrowheads="1"/>
              </p:cNvSpPr>
              <p:nvPr/>
            </p:nvSpPr>
            <p:spPr bwMode="auto">
              <a:xfrm>
                <a:off x="345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5" name="Rectangle 41"/>
              <p:cNvSpPr>
                <a:spLocks noChangeArrowheads="1"/>
              </p:cNvSpPr>
              <p:nvPr/>
            </p:nvSpPr>
            <p:spPr bwMode="auto">
              <a:xfrm>
                <a:off x="355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6" name="Rectangle 42"/>
              <p:cNvSpPr>
                <a:spLocks noChangeArrowheads="1"/>
              </p:cNvSpPr>
              <p:nvPr/>
            </p:nvSpPr>
            <p:spPr bwMode="auto">
              <a:xfrm>
                <a:off x="364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7" name="Rectangle 43"/>
              <p:cNvSpPr>
                <a:spLocks noChangeArrowheads="1"/>
              </p:cNvSpPr>
              <p:nvPr/>
            </p:nvSpPr>
            <p:spPr bwMode="auto">
              <a:xfrm>
                <a:off x="374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8" name="Rectangle 44"/>
              <p:cNvSpPr>
                <a:spLocks noChangeArrowheads="1"/>
              </p:cNvSpPr>
              <p:nvPr/>
            </p:nvSpPr>
            <p:spPr bwMode="auto">
              <a:xfrm>
                <a:off x="383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49" name="Rectangle 45"/>
              <p:cNvSpPr>
                <a:spLocks noChangeArrowheads="1"/>
              </p:cNvSpPr>
              <p:nvPr/>
            </p:nvSpPr>
            <p:spPr bwMode="auto">
              <a:xfrm>
                <a:off x="393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0" name="Rectangle 46"/>
              <p:cNvSpPr>
                <a:spLocks noChangeArrowheads="1"/>
              </p:cNvSpPr>
              <p:nvPr/>
            </p:nvSpPr>
            <p:spPr bwMode="auto">
              <a:xfrm>
                <a:off x="403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1" name="Rectangle 47"/>
              <p:cNvSpPr>
                <a:spLocks noChangeArrowheads="1"/>
              </p:cNvSpPr>
              <p:nvPr/>
            </p:nvSpPr>
            <p:spPr bwMode="auto">
              <a:xfrm>
                <a:off x="412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2" name="Rectangle 48"/>
              <p:cNvSpPr>
                <a:spLocks noChangeArrowheads="1"/>
              </p:cNvSpPr>
              <p:nvPr/>
            </p:nvSpPr>
            <p:spPr bwMode="auto">
              <a:xfrm>
                <a:off x="422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3" name="Rectangle 49"/>
              <p:cNvSpPr>
                <a:spLocks noChangeArrowheads="1"/>
              </p:cNvSpPr>
              <p:nvPr/>
            </p:nvSpPr>
            <p:spPr bwMode="auto">
              <a:xfrm>
                <a:off x="431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4" name="Rectangle 50"/>
              <p:cNvSpPr>
                <a:spLocks noChangeArrowheads="1"/>
              </p:cNvSpPr>
              <p:nvPr/>
            </p:nvSpPr>
            <p:spPr bwMode="auto">
              <a:xfrm>
                <a:off x="441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5" name="Rectangle 51"/>
              <p:cNvSpPr>
                <a:spLocks noChangeArrowheads="1"/>
              </p:cNvSpPr>
              <p:nvPr/>
            </p:nvSpPr>
            <p:spPr bwMode="auto">
              <a:xfrm>
                <a:off x="451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6" name="Rectangle 52"/>
              <p:cNvSpPr>
                <a:spLocks noChangeArrowheads="1"/>
              </p:cNvSpPr>
              <p:nvPr/>
            </p:nvSpPr>
            <p:spPr bwMode="auto">
              <a:xfrm>
                <a:off x="460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7" name="Rectangle 53"/>
              <p:cNvSpPr>
                <a:spLocks noChangeArrowheads="1"/>
              </p:cNvSpPr>
              <p:nvPr/>
            </p:nvSpPr>
            <p:spPr bwMode="auto">
              <a:xfrm>
                <a:off x="470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8" name="Rectangle 54"/>
              <p:cNvSpPr>
                <a:spLocks noChangeArrowheads="1"/>
              </p:cNvSpPr>
              <p:nvPr/>
            </p:nvSpPr>
            <p:spPr bwMode="auto">
              <a:xfrm>
                <a:off x="479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59" name="Rectangle 55"/>
              <p:cNvSpPr>
                <a:spLocks noChangeArrowheads="1"/>
              </p:cNvSpPr>
              <p:nvPr/>
            </p:nvSpPr>
            <p:spPr bwMode="auto">
              <a:xfrm>
                <a:off x="489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0" name="Rectangle 56"/>
              <p:cNvSpPr>
                <a:spLocks noChangeArrowheads="1"/>
              </p:cNvSpPr>
              <p:nvPr/>
            </p:nvSpPr>
            <p:spPr bwMode="auto">
              <a:xfrm>
                <a:off x="499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1" name="Rectangle 57"/>
              <p:cNvSpPr>
                <a:spLocks noChangeArrowheads="1"/>
              </p:cNvSpPr>
              <p:nvPr/>
            </p:nvSpPr>
            <p:spPr bwMode="auto">
              <a:xfrm>
                <a:off x="508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2" name="Rectangle 58"/>
              <p:cNvSpPr>
                <a:spLocks noChangeArrowheads="1"/>
              </p:cNvSpPr>
              <p:nvPr/>
            </p:nvSpPr>
            <p:spPr bwMode="auto">
              <a:xfrm>
                <a:off x="518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3" name="Rectangle 59"/>
              <p:cNvSpPr>
                <a:spLocks noChangeArrowheads="1"/>
              </p:cNvSpPr>
              <p:nvPr/>
            </p:nvSpPr>
            <p:spPr bwMode="auto">
              <a:xfrm>
                <a:off x="527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4" name="Rectangle 60"/>
              <p:cNvSpPr>
                <a:spLocks noChangeArrowheads="1"/>
              </p:cNvSpPr>
              <p:nvPr/>
            </p:nvSpPr>
            <p:spPr bwMode="auto">
              <a:xfrm>
                <a:off x="537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5" name="Rectangle 61"/>
              <p:cNvSpPr>
                <a:spLocks noChangeArrowheads="1"/>
              </p:cNvSpPr>
              <p:nvPr/>
            </p:nvSpPr>
            <p:spPr bwMode="auto">
              <a:xfrm>
                <a:off x="547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6" name="Rectangle 62"/>
              <p:cNvSpPr>
                <a:spLocks noChangeArrowheads="1"/>
              </p:cNvSpPr>
              <p:nvPr/>
            </p:nvSpPr>
            <p:spPr bwMode="auto">
              <a:xfrm>
                <a:off x="556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67" name="Rectangle 63"/>
              <p:cNvSpPr>
                <a:spLocks noChangeArrowheads="1"/>
              </p:cNvSpPr>
              <p:nvPr/>
            </p:nvSpPr>
            <p:spPr bwMode="auto">
              <a:xfrm>
                <a:off x="566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grpSp>
        <p:sp>
          <p:nvSpPr>
            <p:cNvPr id="6" name="Rectangle 64"/>
            <p:cNvSpPr>
              <a:spLocks noChangeArrowheads="1"/>
            </p:cNvSpPr>
            <p:nvPr userDrawn="1"/>
          </p:nvSpPr>
          <p:spPr bwMode="auto">
            <a:xfrm>
              <a:off x="429" y="0"/>
              <a:ext cx="5331" cy="4320"/>
            </a:xfrm>
            <a:prstGeom prst="rect">
              <a:avLst/>
            </a:prstGeom>
            <a:solidFill>
              <a:schemeClr val="accent1">
                <a:alpha val="50000"/>
              </a:schemeClr>
            </a:solidFill>
            <a:ln>
              <a:noFill/>
            </a:ln>
            <a:effectLst/>
            <a:extLst/>
          </p:spPr>
          <p:txBody>
            <a:bodyPr wrap="none" anchor="ctr"/>
            <a:lstStyle/>
            <a:p>
              <a:pPr>
                <a:defRPr/>
              </a:pPr>
              <a:endParaRPr lang="zh-TW" altLang="en-US">
                <a:ea typeface="新細明體" pitchFamily="18" charset="-120"/>
              </a:endParaRPr>
            </a:p>
          </p:txBody>
        </p:sp>
        <p:sp>
          <p:nvSpPr>
            <p:cNvPr id="7" name="Rectangle 65"/>
            <p:cNvSpPr>
              <a:spLocks noChangeArrowheads="1"/>
            </p:cNvSpPr>
            <p:nvPr userDrawn="1"/>
          </p:nvSpPr>
          <p:spPr bwMode="auto">
            <a:xfrm>
              <a:off x="0" y="0"/>
              <a:ext cx="5760" cy="321"/>
            </a:xfrm>
            <a:prstGeom prst="rect">
              <a:avLst/>
            </a:prstGeom>
            <a:solidFill>
              <a:schemeClr val="hlink">
                <a:alpha val="50000"/>
              </a:schemeClr>
            </a:solidFill>
            <a:ln>
              <a:noFill/>
            </a:ln>
            <a:effectLst/>
            <a:extLst/>
          </p:spPr>
          <p:txBody>
            <a:bodyPr wrap="none" anchor="ctr"/>
            <a:lstStyle/>
            <a:p>
              <a:pPr>
                <a:defRPr/>
              </a:pPr>
              <a:endParaRPr lang="zh-TW" altLang="en-US">
                <a:ea typeface="新細明體" pitchFamily="18" charset="-120"/>
              </a:endParaRPr>
            </a:p>
          </p:txBody>
        </p:sp>
      </p:grpSp>
      <p:sp>
        <p:nvSpPr>
          <p:cNvPr id="68" name="Rectangle 66"/>
          <p:cNvSpPr>
            <a:spLocks noChangeArrowheads="1"/>
          </p:cNvSpPr>
          <p:nvPr/>
        </p:nvSpPr>
        <p:spPr bwMode="auto">
          <a:xfrm>
            <a:off x="3505200" y="2590800"/>
            <a:ext cx="4892675" cy="76200"/>
          </a:xfrm>
          <a:prstGeom prst="rect">
            <a:avLst/>
          </a:prstGeom>
          <a:solidFill>
            <a:schemeClr val="hlink">
              <a:alpha val="50000"/>
            </a:schemeClr>
          </a:solidFill>
          <a:ln>
            <a:noFill/>
          </a:ln>
          <a:effectLst/>
          <a:extLst/>
        </p:spPr>
        <p:txBody>
          <a:bodyPr wrap="none" anchor="ctr"/>
          <a:lstStyle/>
          <a:p>
            <a:pPr algn="ctr">
              <a:defRPr/>
            </a:pPr>
            <a:endParaRPr lang="zh-TW" altLang="zh-TW" sz="2400" b="0">
              <a:ea typeface="新細明體" pitchFamily="18" charset="-120"/>
            </a:endParaRPr>
          </a:p>
        </p:txBody>
      </p:sp>
      <p:sp>
        <p:nvSpPr>
          <p:cNvPr id="186435" name="Rectangle 67"/>
          <p:cNvSpPr>
            <a:spLocks noGrp="1" noChangeArrowheads="1"/>
          </p:cNvSpPr>
          <p:nvPr>
            <p:ph type="ctrTitle" sz="quarter"/>
          </p:nvPr>
        </p:nvSpPr>
        <p:spPr>
          <a:xfrm>
            <a:off x="779463" y="1096963"/>
            <a:ext cx="7678737" cy="1431925"/>
          </a:xfrm>
        </p:spPr>
        <p:txBody>
          <a:bodyPr/>
          <a:lstStyle>
            <a:lvl1pPr algn="r">
              <a:defRPr/>
            </a:lvl1pPr>
          </a:lstStyle>
          <a:p>
            <a:pPr lvl="0"/>
            <a:r>
              <a:rPr lang="zh-TW" altLang="en-US" noProof="0" smtClean="0"/>
              <a:t>按一下以編輯母片標題樣式</a:t>
            </a:r>
          </a:p>
        </p:txBody>
      </p:sp>
      <p:sp>
        <p:nvSpPr>
          <p:cNvPr id="186436"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zh-TW" altLang="en-US" noProof="0" smtClean="0"/>
              <a:t>按一下以編輯母片副標題樣式</a:t>
            </a:r>
          </a:p>
        </p:txBody>
      </p:sp>
      <p:sp>
        <p:nvSpPr>
          <p:cNvPr id="69" name="Rectangle 69"/>
          <p:cNvSpPr>
            <a:spLocks noGrp="1" noChangeArrowheads="1"/>
          </p:cNvSpPr>
          <p:nvPr>
            <p:ph type="dt" sz="quarter" idx="10"/>
          </p:nvPr>
        </p:nvSpPr>
        <p:spPr>
          <a:xfrm>
            <a:off x="685800" y="6248400"/>
            <a:ext cx="1905000" cy="457200"/>
          </a:xfrm>
        </p:spPr>
        <p:txBody>
          <a:bodyPr/>
          <a:lstStyle>
            <a:lvl1pPr>
              <a:defRPr/>
            </a:lvl1pPr>
          </a:lstStyle>
          <a:p>
            <a:endParaRPr lang="en-US" altLang="zh-TW"/>
          </a:p>
        </p:txBody>
      </p:sp>
      <p:sp>
        <p:nvSpPr>
          <p:cNvPr id="70" name="Rectangle 70"/>
          <p:cNvSpPr>
            <a:spLocks noGrp="1" noChangeArrowheads="1"/>
          </p:cNvSpPr>
          <p:nvPr>
            <p:ph type="ftr" sz="quarter" idx="11"/>
          </p:nvPr>
        </p:nvSpPr>
        <p:spPr>
          <a:xfrm>
            <a:off x="3124200" y="6248400"/>
            <a:ext cx="2895600" cy="457200"/>
          </a:xfrm>
        </p:spPr>
        <p:txBody>
          <a:bodyPr/>
          <a:lstStyle>
            <a:lvl1pPr>
              <a:defRPr/>
            </a:lvl1pPr>
          </a:lstStyle>
          <a:p>
            <a:endParaRPr lang="en-US" altLang="zh-TW"/>
          </a:p>
        </p:txBody>
      </p:sp>
      <p:sp>
        <p:nvSpPr>
          <p:cNvPr id="72"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7"/>
          <p:cNvSpPr>
            <a:spLocks noGrp="1" noChangeArrowheads="1"/>
          </p:cNvSpPr>
          <p:nvPr>
            <p:ph type="dt" sz="half" idx="10"/>
          </p:nvPr>
        </p:nvSpPr>
        <p:spPr>
          <a:ln/>
        </p:spPr>
        <p:txBody>
          <a:bodyPr/>
          <a:lstStyle>
            <a:lvl1pPr>
              <a:defRPr/>
            </a:lvl1pPr>
          </a:lstStyle>
          <a:p>
            <a:endParaRPr lang="en-US" altLang="zh-TW"/>
          </a:p>
        </p:txBody>
      </p:sp>
      <p:sp>
        <p:nvSpPr>
          <p:cNvPr id="5" name="Rectangle 68"/>
          <p:cNvSpPr>
            <a:spLocks noGrp="1" noChangeArrowheads="1"/>
          </p:cNvSpPr>
          <p:nvPr>
            <p:ph type="ftr" sz="quarter" idx="11"/>
          </p:nvPr>
        </p:nvSpPr>
        <p:spPr>
          <a:ln/>
        </p:spPr>
        <p:txBody>
          <a:bodyPr/>
          <a:lstStyle>
            <a:lvl1pPr>
              <a:defRPr/>
            </a:lvl1pPr>
          </a:lstStyle>
          <a:p>
            <a:endParaRPr lang="en-US" altLang="zh-TW"/>
          </a:p>
        </p:txBody>
      </p:sp>
      <p:sp>
        <p:nvSpPr>
          <p:cNvPr id="8"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94525" y="192088"/>
            <a:ext cx="2039938" cy="590391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71538" y="192088"/>
            <a:ext cx="5970587" cy="590391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7"/>
          <p:cNvSpPr>
            <a:spLocks noGrp="1" noChangeArrowheads="1"/>
          </p:cNvSpPr>
          <p:nvPr>
            <p:ph type="dt" sz="half" idx="10"/>
          </p:nvPr>
        </p:nvSpPr>
        <p:spPr>
          <a:ln/>
        </p:spPr>
        <p:txBody>
          <a:bodyPr/>
          <a:lstStyle>
            <a:lvl1pPr>
              <a:defRPr/>
            </a:lvl1pPr>
          </a:lstStyle>
          <a:p>
            <a:endParaRPr lang="en-US" altLang="zh-TW"/>
          </a:p>
        </p:txBody>
      </p:sp>
      <p:sp>
        <p:nvSpPr>
          <p:cNvPr id="5" name="Rectangle 68"/>
          <p:cNvSpPr>
            <a:spLocks noGrp="1" noChangeArrowheads="1"/>
          </p:cNvSpPr>
          <p:nvPr>
            <p:ph type="ftr" sz="quarter" idx="11"/>
          </p:nvPr>
        </p:nvSpPr>
        <p:spPr>
          <a:ln/>
        </p:spPr>
        <p:txBody>
          <a:bodyPr/>
          <a:lstStyle>
            <a:lvl1pPr>
              <a:defRPr/>
            </a:lvl1pPr>
          </a:lstStyle>
          <a:p>
            <a:endParaRPr lang="en-US" altLang="zh-TW"/>
          </a:p>
        </p:txBody>
      </p:sp>
      <p:sp>
        <p:nvSpPr>
          <p:cNvPr id="7"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2"/>
          <p:cNvSpPr>
            <a:spLocks noGrp="1"/>
          </p:cNvSpPr>
          <p:nvPr>
            <p:ph idx="1"/>
          </p:nvPr>
        </p:nvSpPr>
        <p:spPr>
          <a:xfrm>
            <a:off x="539552" y="1052736"/>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4"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extLst>
      <p:ext uri="{BB962C8B-B14F-4D97-AF65-F5344CB8AC3E}">
        <p14:creationId xmlns:p14="http://schemas.microsoft.com/office/powerpoint/2010/main" val="19840096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5"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extLst>
      <p:ext uri="{BB962C8B-B14F-4D97-AF65-F5344CB8AC3E}">
        <p14:creationId xmlns:p14="http://schemas.microsoft.com/office/powerpoint/2010/main" val="12199458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6"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extLst>
      <p:ext uri="{BB962C8B-B14F-4D97-AF65-F5344CB8AC3E}">
        <p14:creationId xmlns:p14="http://schemas.microsoft.com/office/powerpoint/2010/main" val="36573091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5"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extLst>
      <p:ext uri="{BB962C8B-B14F-4D97-AF65-F5344CB8AC3E}">
        <p14:creationId xmlns:p14="http://schemas.microsoft.com/office/powerpoint/2010/main" val="745488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6"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extLst>
      <p:ext uri="{BB962C8B-B14F-4D97-AF65-F5344CB8AC3E}">
        <p14:creationId xmlns:p14="http://schemas.microsoft.com/office/powerpoint/2010/main" val="39555056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6"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extLst>
      <p:ext uri="{BB962C8B-B14F-4D97-AF65-F5344CB8AC3E}">
        <p14:creationId xmlns:p14="http://schemas.microsoft.com/office/powerpoint/2010/main" val="267964950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6"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extLst>
      <p:ext uri="{BB962C8B-B14F-4D97-AF65-F5344CB8AC3E}">
        <p14:creationId xmlns:p14="http://schemas.microsoft.com/office/powerpoint/2010/main" val="34371944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Text Placeholder 2"/>
          <p:cNvSpPr>
            <a:spLocks noGrp="1"/>
          </p:cNvSpPr>
          <p:nvPr>
            <p:ph idx="1"/>
          </p:nvPr>
        </p:nvSpPr>
        <p:spPr>
          <a:xfrm>
            <a:off x="457200" y="1600200"/>
            <a:ext cx="8229600" cy="4781128"/>
          </a:xfrm>
          <a:prstGeom prst="rect">
            <a:avLst/>
          </a:prstGeom>
        </p:spPr>
        <p:txBody>
          <a:bodyPr rtlCol="0">
            <a:normAutofit/>
          </a:bodyPr>
          <a:lstStyle>
            <a:lvl1pPr>
              <a:defRPr baseline="0"/>
            </a:lvl1pPr>
          </a:lstStyle>
          <a:p>
            <a:pPr lvl="0"/>
            <a:endParaRPr lang="zh-TW" altLang="en-US" noProof="0" dirty="0" smtClean="0"/>
          </a:p>
        </p:txBody>
      </p:sp>
      <p:sp>
        <p:nvSpPr>
          <p:cNvPr id="5"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extLst>
      <p:ext uri="{BB962C8B-B14F-4D97-AF65-F5344CB8AC3E}">
        <p14:creationId xmlns:p14="http://schemas.microsoft.com/office/powerpoint/2010/main" val="252120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8"/>
          <p:cNvSpPr>
            <a:spLocks noGrp="1" noChangeArrowheads="1"/>
          </p:cNvSpPr>
          <p:nvPr>
            <p:ph type="ftr" sz="quarter" idx="11"/>
          </p:nvPr>
        </p:nvSpPr>
        <p:spPr>
          <a:ln/>
        </p:spPr>
        <p:txBody>
          <a:bodyPr/>
          <a:lstStyle>
            <a:lvl1pPr>
              <a:defRPr/>
            </a:lvl1pPr>
          </a:lstStyle>
          <a:p>
            <a:endParaRPr lang="en-US" altLang="zh-TW"/>
          </a:p>
        </p:txBody>
      </p:sp>
      <p:sp>
        <p:nvSpPr>
          <p:cNvPr id="4" name="日期版面配置區 3"/>
          <p:cNvSpPr>
            <a:spLocks noGrp="1"/>
          </p:cNvSpPr>
          <p:nvPr>
            <p:ph type="dt" sz="half" idx="13"/>
          </p:nvPr>
        </p:nvSpPr>
        <p:spPr/>
        <p:txBody>
          <a:bodyPr/>
          <a:lstStyle/>
          <a:p>
            <a:endParaRPr lang="en-US" altLang="zh-TW"/>
          </a:p>
        </p:txBody>
      </p:sp>
      <p:sp>
        <p:nvSpPr>
          <p:cNvPr id="7"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extLst>
      <p:ext uri="{BB962C8B-B14F-4D97-AF65-F5344CB8AC3E}">
        <p14:creationId xmlns:p14="http://schemas.microsoft.com/office/powerpoint/2010/main" val="50120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7"/>
          <p:cNvSpPr>
            <a:spLocks noGrp="1" noChangeArrowheads="1"/>
          </p:cNvSpPr>
          <p:nvPr>
            <p:ph type="dt" sz="half" idx="10"/>
          </p:nvPr>
        </p:nvSpPr>
        <p:spPr>
          <a:ln/>
        </p:spPr>
        <p:txBody>
          <a:bodyPr/>
          <a:lstStyle>
            <a:lvl1pPr>
              <a:defRPr/>
            </a:lvl1pPr>
          </a:lstStyle>
          <a:p>
            <a:endParaRPr lang="en-US" altLang="zh-TW"/>
          </a:p>
        </p:txBody>
      </p:sp>
      <p:sp>
        <p:nvSpPr>
          <p:cNvPr id="5" name="Rectangle 68"/>
          <p:cNvSpPr>
            <a:spLocks noGrp="1" noChangeArrowheads="1"/>
          </p:cNvSpPr>
          <p:nvPr>
            <p:ph type="ftr" sz="quarter" idx="11"/>
          </p:nvPr>
        </p:nvSpPr>
        <p:spPr>
          <a:ln/>
        </p:spPr>
        <p:txBody>
          <a:bodyPr/>
          <a:lstStyle>
            <a:lvl1pPr>
              <a:defRPr/>
            </a:lvl1pPr>
          </a:lstStyle>
          <a:p>
            <a:endParaRPr lang="en-US" altLang="zh-TW" dirty="0"/>
          </a:p>
        </p:txBody>
      </p:sp>
      <p:sp>
        <p:nvSpPr>
          <p:cNvPr id="8"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7"/>
          <p:cNvSpPr>
            <a:spLocks noGrp="1" noChangeArrowheads="1"/>
          </p:cNvSpPr>
          <p:nvPr>
            <p:ph type="dt" sz="half" idx="10"/>
          </p:nvPr>
        </p:nvSpPr>
        <p:spPr>
          <a:ln/>
        </p:spPr>
        <p:txBody>
          <a:bodyPr/>
          <a:lstStyle>
            <a:lvl1pPr>
              <a:defRPr/>
            </a:lvl1pPr>
          </a:lstStyle>
          <a:p>
            <a:endParaRPr lang="en-US" altLang="zh-TW"/>
          </a:p>
        </p:txBody>
      </p:sp>
      <p:sp>
        <p:nvSpPr>
          <p:cNvPr id="6" name="Rectangle 68"/>
          <p:cNvSpPr>
            <a:spLocks noGrp="1" noChangeArrowheads="1"/>
          </p:cNvSpPr>
          <p:nvPr>
            <p:ph type="ftr" sz="quarter" idx="11"/>
          </p:nvPr>
        </p:nvSpPr>
        <p:spPr>
          <a:ln/>
        </p:spPr>
        <p:txBody>
          <a:bodyPr/>
          <a:lstStyle>
            <a:lvl1pPr>
              <a:defRPr/>
            </a:lvl1pPr>
          </a:lstStyle>
          <a:p>
            <a:endParaRPr lang="en-US" altLang="zh-TW"/>
          </a:p>
        </p:txBody>
      </p:sp>
      <p:sp>
        <p:nvSpPr>
          <p:cNvPr id="9"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7"/>
          <p:cNvSpPr>
            <a:spLocks noGrp="1" noChangeArrowheads="1"/>
          </p:cNvSpPr>
          <p:nvPr>
            <p:ph type="dt" sz="half" idx="10"/>
          </p:nvPr>
        </p:nvSpPr>
        <p:spPr>
          <a:ln/>
        </p:spPr>
        <p:txBody>
          <a:bodyPr/>
          <a:lstStyle>
            <a:lvl1pPr>
              <a:defRPr/>
            </a:lvl1pPr>
          </a:lstStyle>
          <a:p>
            <a:endParaRPr lang="en-US" altLang="zh-TW"/>
          </a:p>
        </p:txBody>
      </p:sp>
      <p:sp>
        <p:nvSpPr>
          <p:cNvPr id="8" name="Rectangle 68"/>
          <p:cNvSpPr>
            <a:spLocks noGrp="1" noChangeArrowheads="1"/>
          </p:cNvSpPr>
          <p:nvPr>
            <p:ph type="ftr" sz="quarter" idx="11"/>
          </p:nvPr>
        </p:nvSpPr>
        <p:spPr>
          <a:ln/>
        </p:spPr>
        <p:txBody>
          <a:bodyPr/>
          <a:lstStyle>
            <a:lvl1pPr>
              <a:defRPr/>
            </a:lvl1pPr>
          </a:lstStyle>
          <a:p>
            <a:endParaRPr lang="en-US" altLang="zh-TW"/>
          </a:p>
        </p:txBody>
      </p:sp>
      <p:sp>
        <p:nvSpPr>
          <p:cNvPr id="10" name="投影片編號版面配置區 3"/>
          <p:cNvSpPr>
            <a:spLocks noGrp="1"/>
          </p:cNvSpPr>
          <p:nvPr>
            <p:ph type="sldNum" sz="quarter" idx="12"/>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smtClean="0"/>
              <a:t>Slide </a:t>
            </a:r>
            <a:fld id="{2EAD8DAA-EA19-4AB7-B271-CDA343FF3072}" type="slidenum">
              <a:rPr lang="en-US" altLang="zh-TW" smtClean="0"/>
              <a:pPr/>
              <a:t>‹#›</a:t>
            </a:fld>
            <a:r>
              <a:rPr lang="en-US" altLang="zh-TW" smtClean="0"/>
              <a:t>/35</a:t>
            </a:r>
            <a:endParaRPr lang="en-US" altLang="zh-TW"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7"/>
          <p:cNvSpPr>
            <a:spLocks noGrp="1" noChangeArrowheads="1"/>
          </p:cNvSpPr>
          <p:nvPr>
            <p:ph type="dt" sz="half" idx="10"/>
          </p:nvPr>
        </p:nvSpPr>
        <p:spPr>
          <a:ln/>
        </p:spPr>
        <p:txBody>
          <a:bodyPr/>
          <a:lstStyle>
            <a:lvl1pPr>
              <a:defRPr/>
            </a:lvl1pPr>
          </a:lstStyle>
          <a:p>
            <a:endParaRPr lang="en-US" altLang="zh-TW"/>
          </a:p>
        </p:txBody>
      </p:sp>
      <p:sp>
        <p:nvSpPr>
          <p:cNvPr id="4" name="Rectangle 68"/>
          <p:cNvSpPr>
            <a:spLocks noGrp="1" noChangeArrowheads="1"/>
          </p:cNvSpPr>
          <p:nvPr>
            <p:ph type="ftr" sz="quarter" idx="11"/>
          </p:nvPr>
        </p:nvSpPr>
        <p:spPr>
          <a:ln/>
        </p:spPr>
        <p:txBody>
          <a:bodyPr/>
          <a:lstStyle>
            <a:lvl1pPr>
              <a:defRPr/>
            </a:lvl1pPr>
          </a:lstStyle>
          <a:p>
            <a:endParaRPr lang="en-US" altLang="zh-TW"/>
          </a:p>
        </p:txBody>
      </p:sp>
      <p:sp>
        <p:nvSpPr>
          <p:cNvPr id="7"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endParaRPr lang="en-US" altLang="zh-TW"/>
          </a:p>
        </p:txBody>
      </p:sp>
      <p:sp>
        <p:nvSpPr>
          <p:cNvPr id="3" name="Rectangle 68"/>
          <p:cNvSpPr>
            <a:spLocks noGrp="1" noChangeArrowheads="1"/>
          </p:cNvSpPr>
          <p:nvPr>
            <p:ph type="ftr" sz="quarter" idx="11"/>
          </p:nvPr>
        </p:nvSpPr>
        <p:spPr>
          <a:ln/>
        </p:spPr>
        <p:txBody>
          <a:bodyPr/>
          <a:lstStyle>
            <a:lvl1pPr>
              <a:defRPr/>
            </a:lvl1pPr>
          </a:lstStyle>
          <a:p>
            <a:endParaRPr lang="en-US" altLang="zh-TW"/>
          </a:p>
        </p:txBody>
      </p:sp>
      <p:sp>
        <p:nvSpPr>
          <p:cNvPr id="6"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7"/>
          <p:cNvSpPr>
            <a:spLocks noGrp="1" noChangeArrowheads="1"/>
          </p:cNvSpPr>
          <p:nvPr>
            <p:ph type="dt" sz="half" idx="10"/>
          </p:nvPr>
        </p:nvSpPr>
        <p:spPr>
          <a:ln/>
        </p:spPr>
        <p:txBody>
          <a:bodyPr/>
          <a:lstStyle>
            <a:lvl1pPr>
              <a:defRPr/>
            </a:lvl1pPr>
          </a:lstStyle>
          <a:p>
            <a:endParaRPr lang="en-US" altLang="zh-TW"/>
          </a:p>
        </p:txBody>
      </p:sp>
      <p:sp>
        <p:nvSpPr>
          <p:cNvPr id="6" name="Rectangle 68"/>
          <p:cNvSpPr>
            <a:spLocks noGrp="1" noChangeArrowheads="1"/>
          </p:cNvSpPr>
          <p:nvPr>
            <p:ph type="ftr" sz="quarter" idx="11"/>
          </p:nvPr>
        </p:nvSpPr>
        <p:spPr>
          <a:ln/>
        </p:spPr>
        <p:txBody>
          <a:bodyPr/>
          <a:lstStyle>
            <a:lvl1pPr>
              <a:defRPr/>
            </a:lvl1pPr>
          </a:lstStyle>
          <a:p>
            <a:endParaRPr lang="en-US" altLang="zh-TW"/>
          </a:p>
        </p:txBody>
      </p:sp>
      <p:sp>
        <p:nvSpPr>
          <p:cNvPr id="9"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7"/>
          <p:cNvSpPr>
            <a:spLocks noGrp="1" noChangeArrowheads="1"/>
          </p:cNvSpPr>
          <p:nvPr>
            <p:ph type="dt" sz="half" idx="10"/>
          </p:nvPr>
        </p:nvSpPr>
        <p:spPr>
          <a:ln/>
        </p:spPr>
        <p:txBody>
          <a:bodyPr/>
          <a:lstStyle>
            <a:lvl1pPr>
              <a:defRPr/>
            </a:lvl1pPr>
          </a:lstStyle>
          <a:p>
            <a:endParaRPr lang="en-US" altLang="zh-TW"/>
          </a:p>
        </p:txBody>
      </p:sp>
      <p:sp>
        <p:nvSpPr>
          <p:cNvPr id="6" name="Rectangle 68"/>
          <p:cNvSpPr>
            <a:spLocks noGrp="1" noChangeArrowheads="1"/>
          </p:cNvSpPr>
          <p:nvPr>
            <p:ph type="ftr" sz="quarter" idx="11"/>
          </p:nvPr>
        </p:nvSpPr>
        <p:spPr>
          <a:ln/>
        </p:spPr>
        <p:txBody>
          <a:bodyPr/>
          <a:lstStyle>
            <a:lvl1pPr>
              <a:defRPr/>
            </a:lvl1pPr>
          </a:lstStyle>
          <a:p>
            <a:endParaRPr lang="en-US" altLang="zh-TW"/>
          </a:p>
        </p:txBody>
      </p:sp>
      <p:sp>
        <p:nvSpPr>
          <p:cNvPr id="8"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7175" cy="6867525"/>
            <a:chOff x="0" y="0"/>
            <a:chExt cx="5762" cy="4326"/>
          </a:xfrm>
        </p:grpSpPr>
        <p:sp>
          <p:nvSpPr>
            <p:cNvPr id="185347" name="Rectangle 3"/>
            <p:cNvSpPr>
              <a:spLocks noChangeArrowheads="1"/>
            </p:cNvSpPr>
            <p:nvPr userDrawn="1"/>
          </p:nvSpPr>
          <p:spPr bwMode="hidden">
            <a:xfrm>
              <a:off x="0" y="0"/>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48" name="Rectangle 4"/>
            <p:cNvSpPr>
              <a:spLocks noChangeArrowheads="1"/>
            </p:cNvSpPr>
            <p:nvPr userDrawn="1"/>
          </p:nvSpPr>
          <p:spPr bwMode="hidden">
            <a:xfrm>
              <a:off x="9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49" name="Rectangle 5"/>
            <p:cNvSpPr>
              <a:spLocks noChangeArrowheads="1"/>
            </p:cNvSpPr>
            <p:nvPr userDrawn="1"/>
          </p:nvSpPr>
          <p:spPr bwMode="hidden">
            <a:xfrm>
              <a:off x="19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0" name="Rectangle 6"/>
            <p:cNvSpPr>
              <a:spLocks noChangeArrowheads="1"/>
            </p:cNvSpPr>
            <p:nvPr userDrawn="1"/>
          </p:nvSpPr>
          <p:spPr bwMode="hidden">
            <a:xfrm>
              <a:off x="28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1" name="Rectangle 7"/>
            <p:cNvSpPr>
              <a:spLocks noChangeArrowheads="1"/>
            </p:cNvSpPr>
            <p:nvPr userDrawn="1"/>
          </p:nvSpPr>
          <p:spPr bwMode="hidden">
            <a:xfrm>
              <a:off x="38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2" name="Rectangle 8"/>
            <p:cNvSpPr>
              <a:spLocks noChangeArrowheads="1"/>
            </p:cNvSpPr>
            <p:nvPr userDrawn="1"/>
          </p:nvSpPr>
          <p:spPr bwMode="hidden">
            <a:xfrm>
              <a:off x="48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3" name="Rectangle 9"/>
            <p:cNvSpPr>
              <a:spLocks noChangeArrowheads="1"/>
            </p:cNvSpPr>
            <p:nvPr userDrawn="1"/>
          </p:nvSpPr>
          <p:spPr bwMode="hidden">
            <a:xfrm>
              <a:off x="57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4" name="Rectangle 10"/>
            <p:cNvSpPr>
              <a:spLocks noChangeArrowheads="1"/>
            </p:cNvSpPr>
            <p:nvPr userDrawn="1"/>
          </p:nvSpPr>
          <p:spPr bwMode="hidden">
            <a:xfrm>
              <a:off x="67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5" name="Rectangle 11"/>
            <p:cNvSpPr>
              <a:spLocks noChangeArrowheads="1"/>
            </p:cNvSpPr>
            <p:nvPr userDrawn="1"/>
          </p:nvSpPr>
          <p:spPr bwMode="hidden">
            <a:xfrm>
              <a:off x="76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6" name="Rectangle 12"/>
            <p:cNvSpPr>
              <a:spLocks noChangeArrowheads="1"/>
            </p:cNvSpPr>
            <p:nvPr userDrawn="1"/>
          </p:nvSpPr>
          <p:spPr bwMode="hidden">
            <a:xfrm>
              <a:off x="86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7" name="Rectangle 13"/>
            <p:cNvSpPr>
              <a:spLocks noChangeArrowheads="1"/>
            </p:cNvSpPr>
            <p:nvPr userDrawn="1"/>
          </p:nvSpPr>
          <p:spPr bwMode="hidden">
            <a:xfrm>
              <a:off x="96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8" name="Rectangle 14"/>
            <p:cNvSpPr>
              <a:spLocks noChangeArrowheads="1"/>
            </p:cNvSpPr>
            <p:nvPr userDrawn="1"/>
          </p:nvSpPr>
          <p:spPr bwMode="hidden">
            <a:xfrm>
              <a:off x="105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59" name="Rectangle 15"/>
            <p:cNvSpPr>
              <a:spLocks noChangeArrowheads="1"/>
            </p:cNvSpPr>
            <p:nvPr userDrawn="1"/>
          </p:nvSpPr>
          <p:spPr bwMode="hidden">
            <a:xfrm>
              <a:off x="115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0" name="Rectangle 16"/>
            <p:cNvSpPr>
              <a:spLocks noChangeArrowheads="1"/>
            </p:cNvSpPr>
            <p:nvPr userDrawn="1"/>
          </p:nvSpPr>
          <p:spPr bwMode="hidden">
            <a:xfrm>
              <a:off x="124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1" name="Rectangle 17"/>
            <p:cNvSpPr>
              <a:spLocks noChangeArrowheads="1"/>
            </p:cNvSpPr>
            <p:nvPr userDrawn="1"/>
          </p:nvSpPr>
          <p:spPr bwMode="hidden">
            <a:xfrm>
              <a:off x="134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2" name="Rectangle 18"/>
            <p:cNvSpPr>
              <a:spLocks noChangeArrowheads="1"/>
            </p:cNvSpPr>
            <p:nvPr userDrawn="1"/>
          </p:nvSpPr>
          <p:spPr bwMode="hidden">
            <a:xfrm>
              <a:off x="144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3" name="Rectangle 19"/>
            <p:cNvSpPr>
              <a:spLocks noChangeArrowheads="1"/>
            </p:cNvSpPr>
            <p:nvPr userDrawn="1"/>
          </p:nvSpPr>
          <p:spPr bwMode="hidden">
            <a:xfrm>
              <a:off x="153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4" name="Rectangle 20"/>
            <p:cNvSpPr>
              <a:spLocks noChangeArrowheads="1"/>
            </p:cNvSpPr>
            <p:nvPr userDrawn="1"/>
          </p:nvSpPr>
          <p:spPr bwMode="hidden">
            <a:xfrm>
              <a:off x="163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5" name="Rectangle 21"/>
            <p:cNvSpPr>
              <a:spLocks noChangeArrowheads="1"/>
            </p:cNvSpPr>
            <p:nvPr userDrawn="1"/>
          </p:nvSpPr>
          <p:spPr bwMode="hidden">
            <a:xfrm>
              <a:off x="172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6" name="Rectangle 22"/>
            <p:cNvSpPr>
              <a:spLocks noChangeArrowheads="1"/>
            </p:cNvSpPr>
            <p:nvPr userDrawn="1"/>
          </p:nvSpPr>
          <p:spPr bwMode="hidden">
            <a:xfrm>
              <a:off x="182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7" name="Rectangle 23"/>
            <p:cNvSpPr>
              <a:spLocks noChangeArrowheads="1"/>
            </p:cNvSpPr>
            <p:nvPr userDrawn="1"/>
          </p:nvSpPr>
          <p:spPr bwMode="hidden">
            <a:xfrm>
              <a:off x="192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8" name="Rectangle 24"/>
            <p:cNvSpPr>
              <a:spLocks noChangeArrowheads="1"/>
            </p:cNvSpPr>
            <p:nvPr userDrawn="1"/>
          </p:nvSpPr>
          <p:spPr bwMode="hidden">
            <a:xfrm>
              <a:off x="201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69" name="Rectangle 25"/>
            <p:cNvSpPr>
              <a:spLocks noChangeArrowheads="1"/>
            </p:cNvSpPr>
            <p:nvPr userDrawn="1"/>
          </p:nvSpPr>
          <p:spPr bwMode="hidden">
            <a:xfrm>
              <a:off x="211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0" name="Rectangle 26"/>
            <p:cNvSpPr>
              <a:spLocks noChangeArrowheads="1"/>
            </p:cNvSpPr>
            <p:nvPr userDrawn="1"/>
          </p:nvSpPr>
          <p:spPr bwMode="hidden">
            <a:xfrm>
              <a:off x="220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1" name="Rectangle 27"/>
            <p:cNvSpPr>
              <a:spLocks noChangeArrowheads="1"/>
            </p:cNvSpPr>
            <p:nvPr userDrawn="1"/>
          </p:nvSpPr>
          <p:spPr bwMode="hidden">
            <a:xfrm>
              <a:off x="230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2" name="Rectangle 28"/>
            <p:cNvSpPr>
              <a:spLocks noChangeArrowheads="1"/>
            </p:cNvSpPr>
            <p:nvPr userDrawn="1"/>
          </p:nvSpPr>
          <p:spPr bwMode="hidden">
            <a:xfrm>
              <a:off x="240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3" name="Rectangle 29"/>
            <p:cNvSpPr>
              <a:spLocks noChangeArrowheads="1"/>
            </p:cNvSpPr>
            <p:nvPr userDrawn="1"/>
          </p:nvSpPr>
          <p:spPr bwMode="hidden">
            <a:xfrm>
              <a:off x="249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4" name="Rectangle 30"/>
            <p:cNvSpPr>
              <a:spLocks noChangeArrowheads="1"/>
            </p:cNvSpPr>
            <p:nvPr userDrawn="1"/>
          </p:nvSpPr>
          <p:spPr bwMode="hidden">
            <a:xfrm>
              <a:off x="259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5" name="Rectangle 31"/>
            <p:cNvSpPr>
              <a:spLocks noChangeArrowheads="1"/>
            </p:cNvSpPr>
            <p:nvPr userDrawn="1"/>
          </p:nvSpPr>
          <p:spPr bwMode="hidden">
            <a:xfrm>
              <a:off x="268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6" name="Rectangle 32"/>
            <p:cNvSpPr>
              <a:spLocks noChangeArrowheads="1"/>
            </p:cNvSpPr>
            <p:nvPr userDrawn="1"/>
          </p:nvSpPr>
          <p:spPr bwMode="hidden">
            <a:xfrm>
              <a:off x="278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7" name="Rectangle 33"/>
            <p:cNvSpPr>
              <a:spLocks noChangeArrowheads="1"/>
            </p:cNvSpPr>
            <p:nvPr userDrawn="1"/>
          </p:nvSpPr>
          <p:spPr bwMode="hidden">
            <a:xfrm>
              <a:off x="288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8" name="Rectangle 34"/>
            <p:cNvSpPr>
              <a:spLocks noChangeArrowheads="1"/>
            </p:cNvSpPr>
            <p:nvPr userDrawn="1"/>
          </p:nvSpPr>
          <p:spPr bwMode="hidden">
            <a:xfrm>
              <a:off x="297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79" name="Rectangle 35"/>
            <p:cNvSpPr>
              <a:spLocks noChangeArrowheads="1"/>
            </p:cNvSpPr>
            <p:nvPr userDrawn="1"/>
          </p:nvSpPr>
          <p:spPr bwMode="hidden">
            <a:xfrm>
              <a:off x="307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0" name="Rectangle 36"/>
            <p:cNvSpPr>
              <a:spLocks noChangeArrowheads="1"/>
            </p:cNvSpPr>
            <p:nvPr userDrawn="1"/>
          </p:nvSpPr>
          <p:spPr bwMode="hidden">
            <a:xfrm>
              <a:off x="316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1" name="Rectangle 37"/>
            <p:cNvSpPr>
              <a:spLocks noChangeArrowheads="1"/>
            </p:cNvSpPr>
            <p:nvPr userDrawn="1"/>
          </p:nvSpPr>
          <p:spPr bwMode="hidden">
            <a:xfrm>
              <a:off x="326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2" name="Rectangle 38"/>
            <p:cNvSpPr>
              <a:spLocks noChangeArrowheads="1"/>
            </p:cNvSpPr>
            <p:nvPr userDrawn="1"/>
          </p:nvSpPr>
          <p:spPr bwMode="hidden">
            <a:xfrm>
              <a:off x="336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3" name="Rectangle 39"/>
            <p:cNvSpPr>
              <a:spLocks noChangeArrowheads="1"/>
            </p:cNvSpPr>
            <p:nvPr userDrawn="1"/>
          </p:nvSpPr>
          <p:spPr bwMode="hidden">
            <a:xfrm>
              <a:off x="345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4" name="Rectangle 40"/>
            <p:cNvSpPr>
              <a:spLocks noChangeArrowheads="1"/>
            </p:cNvSpPr>
            <p:nvPr userDrawn="1"/>
          </p:nvSpPr>
          <p:spPr bwMode="hidden">
            <a:xfrm>
              <a:off x="355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5" name="Rectangle 41"/>
            <p:cNvSpPr>
              <a:spLocks noChangeArrowheads="1"/>
            </p:cNvSpPr>
            <p:nvPr userDrawn="1"/>
          </p:nvSpPr>
          <p:spPr bwMode="hidden">
            <a:xfrm>
              <a:off x="364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6" name="Rectangle 42"/>
            <p:cNvSpPr>
              <a:spLocks noChangeArrowheads="1"/>
            </p:cNvSpPr>
            <p:nvPr userDrawn="1"/>
          </p:nvSpPr>
          <p:spPr bwMode="hidden">
            <a:xfrm>
              <a:off x="374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7" name="Rectangle 43"/>
            <p:cNvSpPr>
              <a:spLocks noChangeArrowheads="1"/>
            </p:cNvSpPr>
            <p:nvPr userDrawn="1"/>
          </p:nvSpPr>
          <p:spPr bwMode="hidden">
            <a:xfrm>
              <a:off x="384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8" name="Rectangle 44"/>
            <p:cNvSpPr>
              <a:spLocks noChangeArrowheads="1"/>
            </p:cNvSpPr>
            <p:nvPr userDrawn="1"/>
          </p:nvSpPr>
          <p:spPr bwMode="hidden">
            <a:xfrm>
              <a:off x="393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89" name="Rectangle 45"/>
            <p:cNvSpPr>
              <a:spLocks noChangeArrowheads="1"/>
            </p:cNvSpPr>
            <p:nvPr userDrawn="1"/>
          </p:nvSpPr>
          <p:spPr bwMode="hidden">
            <a:xfrm>
              <a:off x="403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0" name="Rectangle 46"/>
            <p:cNvSpPr>
              <a:spLocks noChangeArrowheads="1"/>
            </p:cNvSpPr>
            <p:nvPr userDrawn="1"/>
          </p:nvSpPr>
          <p:spPr bwMode="hidden">
            <a:xfrm>
              <a:off x="412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1" name="Rectangle 47"/>
            <p:cNvSpPr>
              <a:spLocks noChangeArrowheads="1"/>
            </p:cNvSpPr>
            <p:nvPr userDrawn="1"/>
          </p:nvSpPr>
          <p:spPr bwMode="hidden">
            <a:xfrm>
              <a:off x="422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2" name="Rectangle 48"/>
            <p:cNvSpPr>
              <a:spLocks noChangeArrowheads="1"/>
            </p:cNvSpPr>
            <p:nvPr userDrawn="1"/>
          </p:nvSpPr>
          <p:spPr bwMode="hidden">
            <a:xfrm>
              <a:off x="432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3" name="Rectangle 49"/>
            <p:cNvSpPr>
              <a:spLocks noChangeArrowheads="1"/>
            </p:cNvSpPr>
            <p:nvPr userDrawn="1"/>
          </p:nvSpPr>
          <p:spPr bwMode="hidden">
            <a:xfrm>
              <a:off x="441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4" name="Rectangle 50"/>
            <p:cNvSpPr>
              <a:spLocks noChangeArrowheads="1"/>
            </p:cNvSpPr>
            <p:nvPr userDrawn="1"/>
          </p:nvSpPr>
          <p:spPr bwMode="hidden">
            <a:xfrm>
              <a:off x="451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5" name="Rectangle 51"/>
            <p:cNvSpPr>
              <a:spLocks noChangeArrowheads="1"/>
            </p:cNvSpPr>
            <p:nvPr userDrawn="1"/>
          </p:nvSpPr>
          <p:spPr bwMode="hidden">
            <a:xfrm>
              <a:off x="460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6" name="Rectangle 52"/>
            <p:cNvSpPr>
              <a:spLocks noChangeArrowheads="1"/>
            </p:cNvSpPr>
            <p:nvPr userDrawn="1"/>
          </p:nvSpPr>
          <p:spPr bwMode="hidden">
            <a:xfrm>
              <a:off x="470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7" name="Rectangle 53"/>
            <p:cNvSpPr>
              <a:spLocks noChangeArrowheads="1"/>
            </p:cNvSpPr>
            <p:nvPr userDrawn="1"/>
          </p:nvSpPr>
          <p:spPr bwMode="hidden">
            <a:xfrm>
              <a:off x="480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8" name="Rectangle 54"/>
            <p:cNvSpPr>
              <a:spLocks noChangeArrowheads="1"/>
            </p:cNvSpPr>
            <p:nvPr userDrawn="1"/>
          </p:nvSpPr>
          <p:spPr bwMode="hidden">
            <a:xfrm>
              <a:off x="489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399" name="Rectangle 55"/>
            <p:cNvSpPr>
              <a:spLocks noChangeArrowheads="1"/>
            </p:cNvSpPr>
            <p:nvPr userDrawn="1"/>
          </p:nvSpPr>
          <p:spPr bwMode="hidden">
            <a:xfrm>
              <a:off x="499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0" name="Rectangle 56"/>
            <p:cNvSpPr>
              <a:spLocks noChangeArrowheads="1"/>
            </p:cNvSpPr>
            <p:nvPr userDrawn="1"/>
          </p:nvSpPr>
          <p:spPr bwMode="hidden">
            <a:xfrm>
              <a:off x="508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1" name="Rectangle 57"/>
            <p:cNvSpPr>
              <a:spLocks noChangeArrowheads="1"/>
            </p:cNvSpPr>
            <p:nvPr userDrawn="1"/>
          </p:nvSpPr>
          <p:spPr bwMode="hidden">
            <a:xfrm>
              <a:off x="518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2" name="Rectangle 58"/>
            <p:cNvSpPr>
              <a:spLocks noChangeArrowheads="1"/>
            </p:cNvSpPr>
            <p:nvPr userDrawn="1"/>
          </p:nvSpPr>
          <p:spPr bwMode="hidden">
            <a:xfrm>
              <a:off x="5280"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3" name="Rectangle 59"/>
            <p:cNvSpPr>
              <a:spLocks noChangeArrowheads="1"/>
            </p:cNvSpPr>
            <p:nvPr userDrawn="1"/>
          </p:nvSpPr>
          <p:spPr bwMode="hidden">
            <a:xfrm>
              <a:off x="5376"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4" name="Rectangle 60"/>
            <p:cNvSpPr>
              <a:spLocks noChangeArrowheads="1"/>
            </p:cNvSpPr>
            <p:nvPr userDrawn="1"/>
          </p:nvSpPr>
          <p:spPr bwMode="hidden">
            <a:xfrm>
              <a:off x="5472"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5" name="Rectangle 61"/>
            <p:cNvSpPr>
              <a:spLocks noChangeArrowheads="1"/>
            </p:cNvSpPr>
            <p:nvPr userDrawn="1"/>
          </p:nvSpPr>
          <p:spPr bwMode="hidden">
            <a:xfrm>
              <a:off x="5568"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6" name="Rectangle 62"/>
            <p:cNvSpPr>
              <a:spLocks noChangeArrowheads="1"/>
            </p:cNvSpPr>
            <p:nvPr userDrawn="1"/>
          </p:nvSpPr>
          <p:spPr bwMode="hidden">
            <a:xfrm>
              <a:off x="5664" y="6"/>
              <a:ext cx="48" cy="4320"/>
            </a:xfrm>
            <a:prstGeom prst="rect">
              <a:avLst/>
            </a:prstGeom>
            <a:solidFill>
              <a:schemeClr val="accent2"/>
            </a:solidFill>
            <a:ln>
              <a:noFill/>
            </a:ln>
            <a:effectLst/>
            <a:extLst/>
          </p:spPr>
          <p:txBody>
            <a:bodyPr wrap="none" anchor="ctr"/>
            <a:lstStyle/>
            <a:p>
              <a:pPr>
                <a:defRPr/>
              </a:pPr>
              <a:endParaRPr lang="zh-TW" altLang="en-US">
                <a:ea typeface="新細明體" pitchFamily="18" charset="-120"/>
              </a:endParaRPr>
            </a:p>
          </p:txBody>
        </p:sp>
        <p:sp>
          <p:nvSpPr>
            <p:cNvPr id="185407" name="Rectangle 63"/>
            <p:cNvSpPr>
              <a:spLocks noChangeArrowheads="1"/>
            </p:cNvSpPr>
            <p:nvPr userDrawn="1"/>
          </p:nvSpPr>
          <p:spPr bwMode="hidden">
            <a:xfrm>
              <a:off x="431" y="0"/>
              <a:ext cx="5331" cy="4320"/>
            </a:xfrm>
            <a:prstGeom prst="rect">
              <a:avLst/>
            </a:prstGeom>
            <a:solidFill>
              <a:schemeClr val="accent1">
                <a:alpha val="50000"/>
              </a:schemeClr>
            </a:solidFill>
            <a:ln>
              <a:noFill/>
            </a:ln>
            <a:effectLst/>
            <a:extLst/>
          </p:spPr>
          <p:txBody>
            <a:bodyPr wrap="none" anchor="ctr"/>
            <a:lstStyle/>
            <a:p>
              <a:pPr>
                <a:defRPr/>
              </a:pPr>
              <a:endParaRPr lang="zh-TW" altLang="en-US">
                <a:ea typeface="新細明體" pitchFamily="18" charset="-120"/>
              </a:endParaRPr>
            </a:p>
          </p:txBody>
        </p:sp>
        <p:sp>
          <p:nvSpPr>
            <p:cNvPr id="185408" name="Rectangle 64"/>
            <p:cNvSpPr>
              <a:spLocks noChangeArrowheads="1"/>
            </p:cNvSpPr>
            <p:nvPr userDrawn="1"/>
          </p:nvSpPr>
          <p:spPr bwMode="blackGray">
            <a:xfrm>
              <a:off x="0" y="618"/>
              <a:ext cx="4378" cy="47"/>
            </a:xfrm>
            <a:prstGeom prst="rect">
              <a:avLst/>
            </a:prstGeom>
            <a:solidFill>
              <a:schemeClr val="hlink">
                <a:alpha val="50000"/>
              </a:schemeClr>
            </a:solidFill>
            <a:ln>
              <a:noFill/>
            </a:ln>
            <a:effectLst/>
            <a:extLst/>
          </p:spPr>
          <p:txBody>
            <a:bodyPr wrap="none" anchor="ctr"/>
            <a:lstStyle/>
            <a:p>
              <a:pPr>
                <a:defRPr/>
              </a:pPr>
              <a:endParaRPr lang="zh-TW" altLang="en-US">
                <a:ea typeface="新細明體" pitchFamily="18" charset="-120"/>
              </a:endParaRPr>
            </a:p>
          </p:txBody>
        </p:sp>
      </p:grpSp>
      <p:sp>
        <p:nvSpPr>
          <p:cNvPr id="1027" name="Rectangle 65"/>
          <p:cNvSpPr>
            <a:spLocks noGrp="1" noChangeArrowheads="1"/>
          </p:cNvSpPr>
          <p:nvPr>
            <p:ph type="title"/>
          </p:nvPr>
        </p:nvSpPr>
        <p:spPr bwMode="auto">
          <a:xfrm>
            <a:off x="871538" y="192088"/>
            <a:ext cx="8162925" cy="1431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zh-TW" altLang="en-US" smtClean="0"/>
              <a:t>按一下以編輯母片標題樣式</a:t>
            </a:r>
          </a:p>
        </p:txBody>
      </p:sp>
      <p:sp>
        <p:nvSpPr>
          <p:cNvPr id="1028"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85411" name="Rectangle 67"/>
          <p:cNvSpPr>
            <a:spLocks noGrp="1" noChangeArrowheads="1"/>
          </p:cNvSpPr>
          <p:nvPr>
            <p:ph type="dt" sz="half" idx="2"/>
          </p:nvPr>
        </p:nvSpPr>
        <p:spPr bwMode="auto">
          <a:xfrm>
            <a:off x="1152525" y="6286500"/>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0" sz="1400" b="0"/>
            </a:lvl1pPr>
          </a:lstStyle>
          <a:p>
            <a:endParaRPr lang="en-US" altLang="zh-TW"/>
          </a:p>
        </p:txBody>
      </p:sp>
      <p:sp>
        <p:nvSpPr>
          <p:cNvPr id="185412" name="Rectangle 68"/>
          <p:cNvSpPr>
            <a:spLocks noGrp="1" noChangeArrowheads="1"/>
          </p:cNvSpPr>
          <p:nvPr>
            <p:ph type="ftr" sz="quarter" idx="3"/>
          </p:nvPr>
        </p:nvSpPr>
        <p:spPr bwMode="auto">
          <a:xfrm>
            <a:off x="3590925" y="62865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b="0"/>
            </a:lvl1pPr>
          </a:lstStyle>
          <a:p>
            <a:endParaRPr lang="en-US" altLang="zh-TW"/>
          </a:p>
        </p:txBody>
      </p:sp>
      <p:sp>
        <p:nvSpPr>
          <p:cNvPr id="70" name="投影片編號版面配置區 3"/>
          <p:cNvSpPr>
            <a:spLocks noGrp="1"/>
          </p:cNvSpPr>
          <p:nvPr>
            <p:ph type="sldNum" sz="quarter" idx="4"/>
          </p:nvPr>
        </p:nvSpPr>
        <p:spPr>
          <a:xfrm>
            <a:off x="7239000" y="6413798"/>
            <a:ext cx="1905000" cy="457200"/>
          </a:xfrm>
          <a:prstGeom prst="rect">
            <a:avLst/>
          </a:prstGeom>
        </p:spPr>
        <p:txBody>
          <a:bodyPr/>
          <a:lstStyle>
            <a:lvl1pPr algn="r">
              <a:defRPr sz="1200" b="0">
                <a:latin typeface="Times New Roman" panose="02020603050405020304" pitchFamily="18" charset="0"/>
                <a:cs typeface="Times New Roman" panose="02020603050405020304" pitchFamily="18" charset="0"/>
              </a:defRPr>
            </a:lvl1pPr>
          </a:lstStyle>
          <a:p>
            <a:r>
              <a:rPr lang="en-US" altLang="zh-TW" dirty="0" smtClean="0"/>
              <a:t>Slide </a:t>
            </a:r>
            <a:fld id="{2EAD8DAA-EA19-4AB7-B271-CDA343FF3072}" type="slidenum">
              <a:rPr lang="en-US" altLang="zh-TW" smtClean="0"/>
              <a:pPr/>
              <a:t>‹#›</a:t>
            </a:fld>
            <a:r>
              <a:rPr lang="en-US" altLang="zh-TW" dirty="0" smtClean="0"/>
              <a:t>/38</a:t>
            </a:r>
            <a:endParaRPr lang="en-US" altLang="zh-TW" dirty="0"/>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729" r:id="rId12"/>
    <p:sldLayoutId id="2147483713" r:id="rId13"/>
    <p:sldLayoutId id="2147483714" r:id="rId14"/>
    <p:sldLayoutId id="2147483715" r:id="rId15"/>
    <p:sldLayoutId id="2147483716" r:id="rId16"/>
    <p:sldLayoutId id="2147483717" r:id="rId17"/>
    <p:sldLayoutId id="2147483718" r:id="rId18"/>
    <p:sldLayoutId id="2147483719" r:id="rId19"/>
    <p:sldLayoutId id="2147483730" r:id="rId20"/>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5pPr>
      <a:lvl6pPr marL="457200" algn="l" rtl="0" fontAlgn="base">
        <a:spcBef>
          <a:spcPct val="0"/>
        </a:spcBef>
        <a:spcAft>
          <a:spcPct val="0"/>
        </a:spcAft>
        <a:defRPr kumimoji="1" sz="4400">
          <a:solidFill>
            <a:schemeClr val="tx2"/>
          </a:solidFill>
          <a:latin typeface="Verdana" pitchFamily="34" charset="0"/>
          <a:ea typeface="新細明體" pitchFamily="18" charset="-120"/>
        </a:defRPr>
      </a:lvl6pPr>
      <a:lvl7pPr marL="914400" algn="l" rtl="0" fontAlgn="base">
        <a:spcBef>
          <a:spcPct val="0"/>
        </a:spcBef>
        <a:spcAft>
          <a:spcPct val="0"/>
        </a:spcAft>
        <a:defRPr kumimoji="1" sz="4400">
          <a:solidFill>
            <a:schemeClr val="tx2"/>
          </a:solidFill>
          <a:latin typeface="Verdana" pitchFamily="34" charset="0"/>
          <a:ea typeface="新細明體" pitchFamily="18" charset="-120"/>
        </a:defRPr>
      </a:lvl7pPr>
      <a:lvl8pPr marL="1371600" algn="l" rtl="0" fontAlgn="base">
        <a:spcBef>
          <a:spcPct val="0"/>
        </a:spcBef>
        <a:spcAft>
          <a:spcPct val="0"/>
        </a:spcAft>
        <a:defRPr kumimoji="1" sz="4400">
          <a:solidFill>
            <a:schemeClr val="tx2"/>
          </a:solidFill>
          <a:latin typeface="Verdana" pitchFamily="34" charset="0"/>
          <a:ea typeface="新細明體" pitchFamily="18" charset="-120"/>
        </a:defRPr>
      </a:lvl8pPr>
      <a:lvl9pPr marL="1828800" algn="l" rtl="0" fontAlgn="base">
        <a:spcBef>
          <a:spcPct val="0"/>
        </a:spcBef>
        <a:spcAft>
          <a:spcPct val="0"/>
        </a:spcAft>
        <a:defRPr kumimoji="1" sz="4400">
          <a:solidFill>
            <a:schemeClr val="tx2"/>
          </a:solidFill>
          <a:latin typeface="Verdan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hyperlink" Target="http://www.contentinside.net/redirkey.aspx?wid=10&amp;kw=%u5E02%u5834" TargetMode="External"/><Relationship Id="rId2" Type="http://schemas.openxmlformats.org/officeDocument/2006/relationships/hyperlink" Target="http://www.contentinside.net/redirkey.aspx?wid=10&amp;kw=%u653F%u5E9C" TargetMode="External"/><Relationship Id="rId1" Type="http://schemas.openxmlformats.org/officeDocument/2006/relationships/slideLayout" Target="../slideLayouts/slideLayout6.xml"/><Relationship Id="rId4" Type="http://schemas.openxmlformats.org/officeDocument/2006/relationships/hyperlink" Target="http://www.contentinside.net/redirkey.aspx?wid=10&amp;kw=%u884C%u60C5"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contentinside.net/redirkey.aspx?wid=10&amp;kw=%u6D88%u8CBB"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hyperlink" Target="http://www.contentinside.net/redirkey.aspx?wid=10&amp;kw=%u7ACB%u6CD5%u9662" TargetMode="External"/><Relationship Id="rId4" Type="http://schemas.openxmlformats.org/officeDocument/2006/relationships/hyperlink" Target="http://www.contentinside.net/redirkey.aspx?wid=10&amp;kw=%u9280%u884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4.emf"/><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23.emf"/><Relationship Id="rId4" Type="http://schemas.openxmlformats.org/officeDocument/2006/relationships/customXml" Target="../ink/ink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hyperlink" Target="http://www.google.com/search?q=ckhung@cyut.edu.tw"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5496" y="1268760"/>
            <a:ext cx="8964612" cy="2723823"/>
          </a:xfrm>
        </p:spPr>
        <p:txBody>
          <a:bodyPr/>
          <a:lstStyle/>
          <a:p>
            <a:pPr indent="-2063750" algn="ctr" eaLnBrk="1" hangingPunct="1">
              <a:lnSpc>
                <a:spcPct val="150000"/>
              </a:lnSpc>
              <a:spcAft>
                <a:spcPts val="600"/>
              </a:spcAft>
              <a:defRPr/>
            </a:pPr>
            <a:r>
              <a:rPr lang="zh-TW" altLang="en-US" sz="5400" b="1" dirty="0" smtClean="0">
                <a:solidFill>
                  <a:srgbClr val="003366"/>
                </a:solidFill>
                <a:latin typeface="Times New Roman" panose="02020603050405020304" pitchFamily="18" charset="0"/>
                <a:ea typeface="標楷體" panose="03000509000000000000" pitchFamily="65" charset="-120"/>
                <a:cs typeface="Times New Roman" panose="02020603050405020304" pitchFamily="18" charset="0"/>
              </a:rPr>
              <a:t>從經濟學看世界</a:t>
            </a:r>
            <a:r>
              <a:rPr lang="en-US" altLang="zh-TW" sz="6000" b="1" smtClean="0">
                <a:solidFill>
                  <a:srgbClr val="003366"/>
                </a:solidFill>
                <a:latin typeface="Times New Roman" panose="02020603050405020304" pitchFamily="18" charset="0"/>
                <a:ea typeface="標楷體" panose="03000509000000000000" pitchFamily="65" charset="-120"/>
                <a:cs typeface="Times New Roman" panose="02020603050405020304" pitchFamily="18" charset="0"/>
              </a:rPr>
              <a:t/>
            </a:r>
            <a:br>
              <a:rPr lang="en-US" altLang="zh-TW" sz="6000" b="1" smtClean="0">
                <a:solidFill>
                  <a:srgbClr val="003366"/>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6000" b="1"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4.3</a:t>
            </a:r>
            <a:r>
              <a:rPr lang="zh-TW" altLang="en-US" sz="6000" b="1" dirty="0" smtClean="0">
                <a:solidFill>
                  <a:srgbClr val="906030"/>
                </a:solidFill>
                <a:latin typeface="Times New Roman" panose="02020603050405020304" pitchFamily="18" charset="0"/>
                <a:ea typeface="標楷體" panose="03000509000000000000" pitchFamily="65" charset="-120"/>
                <a:cs typeface="Times New Roman" panose="02020603050405020304" pitchFamily="18" charset="0"/>
              </a:rPr>
              <a:t>、市場、租稅與效率</a:t>
            </a:r>
            <a:endParaRPr lang="en-US" altLang="zh-TW" sz="6000" b="1" dirty="0">
              <a:solidFill>
                <a:srgbClr val="996633"/>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363" name="Rectangle 3"/>
          <p:cNvSpPr>
            <a:spLocks noGrp="1" noChangeArrowheads="1"/>
          </p:cNvSpPr>
          <p:nvPr>
            <p:ph type="subTitle" idx="1"/>
          </p:nvPr>
        </p:nvSpPr>
        <p:spPr>
          <a:xfrm>
            <a:off x="769166" y="5445224"/>
            <a:ext cx="7776864" cy="1701552"/>
          </a:xfrm>
        </p:spPr>
        <p:txBody>
          <a:bodyPr/>
          <a:lstStyle/>
          <a:p>
            <a:pPr algn="ctr" eaLnBrk="1" hangingPunct="1">
              <a:spcAft>
                <a:spcPct val="10000"/>
              </a:spcAft>
            </a:pPr>
            <a:r>
              <a:rPr lang="zh-TW" altLang="en-US" sz="2400" b="1" dirty="0">
                <a:latin typeface="Times New Roman" panose="02020603050405020304" pitchFamily="18" charset="0"/>
                <a:cs typeface="Times New Roman" panose="02020603050405020304" pitchFamily="18" charset="0"/>
              </a:rPr>
              <a:t>陳建良</a:t>
            </a:r>
            <a:endParaRPr lang="en-US" altLang="zh-TW" sz="2400" b="1" dirty="0">
              <a:latin typeface="Times New Roman" panose="02020603050405020304" pitchFamily="18" charset="0"/>
              <a:cs typeface="Times New Roman" panose="02020603050405020304" pitchFamily="18" charset="0"/>
            </a:endParaRPr>
          </a:p>
          <a:p>
            <a:pPr algn="ctr" eaLnBrk="1" hangingPunct="1">
              <a:spcAft>
                <a:spcPct val="10000"/>
              </a:spcAft>
            </a:pPr>
            <a:r>
              <a:rPr lang="zh-TW" altLang="en-US" sz="2400" b="1" dirty="0" smtClean="0">
                <a:latin typeface="Times New Roman" panose="02020603050405020304" pitchFamily="18" charset="0"/>
                <a:cs typeface="Times New Roman" panose="02020603050405020304" pitchFamily="18" charset="0"/>
              </a:rPr>
              <a:t>國立暨南國際大學經濟學系</a:t>
            </a:r>
            <a:endParaRPr lang="en-US" altLang="zh-TW" sz="2400" b="1" dirty="0">
              <a:latin typeface="Times New Roman" panose="02020603050405020304" pitchFamily="18" charset="0"/>
              <a:cs typeface="Times New Roman" panose="02020603050405020304" pitchFamily="18" charset="0"/>
            </a:endParaRPr>
          </a:p>
          <a:p>
            <a:pPr algn="ctr" eaLnBrk="1" hangingPunct="1">
              <a:spcAft>
                <a:spcPct val="10000"/>
              </a:spcAft>
            </a:pPr>
            <a:r>
              <a:rPr lang="en-US" altLang="zh-TW" sz="2400" b="1" dirty="0" smtClean="0">
                <a:latin typeface="Times New Roman" panose="02020603050405020304" pitchFamily="18" charset="0"/>
                <a:cs typeface="Times New Roman" panose="02020603050405020304" pitchFamily="18" charset="0"/>
              </a:rPr>
              <a:t>Oct. </a:t>
            </a:r>
            <a:r>
              <a:rPr lang="en-US" altLang="zh-TW" sz="2400" b="1" dirty="0" smtClean="0">
                <a:latin typeface="Times New Roman" panose="02020603050405020304" pitchFamily="18" charset="0"/>
                <a:cs typeface="Times New Roman" panose="02020603050405020304" pitchFamily="18" charset="0"/>
              </a:rPr>
              <a:t>06, 2020</a:t>
            </a:r>
            <a:endParaRPr lang="en-US" altLang="zh-TW" sz="2400" b="1" dirty="0" smtClean="0">
              <a:latin typeface="Times New Roman" panose="02020603050405020304" pitchFamily="18" charset="0"/>
              <a:cs typeface="Times New Roman" panose="02020603050405020304" pitchFamily="18" charset="0"/>
            </a:endParaRPr>
          </a:p>
        </p:txBody>
      </p:sp>
      <p:sp>
        <p:nvSpPr>
          <p:cNvPr id="2" name="文字方塊 1"/>
          <p:cNvSpPr txBox="1"/>
          <p:nvPr/>
        </p:nvSpPr>
        <p:spPr>
          <a:xfrm>
            <a:off x="36512" y="-14659"/>
            <a:ext cx="9144000" cy="572208"/>
          </a:xfrm>
          <a:prstGeom prst="rect">
            <a:avLst/>
          </a:prstGeom>
          <a:noFill/>
        </p:spPr>
        <p:txBody>
          <a:bodyPr wrap="square" rtlCol="0">
            <a:spAutoFit/>
          </a:bodyPr>
          <a:lstStyle/>
          <a:p>
            <a:pPr algn="ctr">
              <a:lnSpc>
                <a:spcPts val="4100"/>
              </a:lnSpc>
            </a:pPr>
            <a:r>
              <a:rPr lang="zh-TW" altLang="en-US" sz="2800" dirty="0" smtClean="0">
                <a:solidFill>
                  <a:schemeClr val="accent4"/>
                </a:solidFill>
                <a:latin typeface="Times New Roman" panose="02020603050405020304" pitchFamily="18" charset="0"/>
                <a:ea typeface="+mn-ea"/>
                <a:cs typeface="Times New Roman" panose="02020603050405020304" pitchFamily="18" charset="0"/>
              </a:rPr>
              <a:t>國立暨南國際大學</a:t>
            </a:r>
            <a:endParaRPr lang="en-US" altLang="zh-TW" sz="2800" dirty="0" smtClean="0">
              <a:solidFill>
                <a:schemeClr val="accent4"/>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04099818"/>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dirty="0"/>
              <a:t>Slide </a:t>
            </a:r>
            <a:fld id="{58F577F6-755F-482E-A162-FBC7C16FF2C9}" type="slidenum">
              <a:rPr lang="en-US" altLang="zh-TW"/>
              <a:pPr/>
              <a:t>10</a:t>
            </a:fld>
            <a:r>
              <a:rPr lang="en-US" altLang="zh-TW" dirty="0"/>
              <a:t>/46</a:t>
            </a:r>
          </a:p>
        </p:txBody>
      </p:sp>
      <p:sp>
        <p:nvSpPr>
          <p:cNvPr id="70664" name="Rectangle 8"/>
          <p:cNvSpPr>
            <a:spLocks noGrp="1" noChangeArrowheads="1"/>
          </p:cNvSpPr>
          <p:nvPr>
            <p:ph type="body" idx="1"/>
          </p:nvPr>
        </p:nvSpPr>
        <p:spPr>
          <a:xfrm>
            <a:off x="912813" y="1340768"/>
            <a:ext cx="8110537" cy="4191000"/>
          </a:xfrm>
        </p:spPr>
        <p:txBody>
          <a:bodyPr/>
          <a:lstStyle/>
          <a:p>
            <a:pPr>
              <a:spcBef>
                <a:spcPts val="1200"/>
              </a:spcBef>
            </a:pPr>
            <a:r>
              <a:rPr lang="zh-TW" altLang="en-US" sz="2400" dirty="0" smtClean="0">
                <a:latin typeface="Times New Roman" pitchFamily="18" charset="0"/>
                <a:ea typeface="標楷體" pitchFamily="65" charset="-120"/>
                <a:cs typeface="Times New Roman" pitchFamily="18" charset="0"/>
              </a:rPr>
              <a:t>總</a:t>
            </a:r>
            <a:r>
              <a:rPr lang="zh-TW" altLang="en-US" sz="2400" dirty="0">
                <a:latin typeface="Times New Roman" pitchFamily="18" charset="0"/>
                <a:ea typeface="標楷體" pitchFamily="65" charset="-120"/>
                <a:cs typeface="Times New Roman" pitchFamily="18" charset="0"/>
              </a:rPr>
              <a:t>經濟</a:t>
            </a:r>
            <a:r>
              <a:rPr lang="zh-TW" altLang="en-US" sz="2400" dirty="0" smtClean="0">
                <a:latin typeface="Times New Roman" pitchFamily="18" charset="0"/>
                <a:ea typeface="標楷體" pitchFamily="65" charset="-120"/>
                <a:cs typeface="Times New Roman" pitchFamily="18" charset="0"/>
              </a:rPr>
              <a:t>剩餘</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邊際效益減邊際成本的加總</a:t>
            </a:r>
            <a:endParaRPr lang="zh-TW" altLang="en-US" sz="2400" dirty="0">
              <a:latin typeface="Times New Roman" pitchFamily="18" charset="0"/>
              <a:ea typeface="標楷體" pitchFamily="65" charset="-120"/>
              <a:cs typeface="Times New Roman" pitchFamily="18" charset="0"/>
            </a:endParaRPr>
          </a:p>
          <a:p>
            <a:pPr lvl="1">
              <a:spcBef>
                <a:spcPts val="1200"/>
              </a:spcBef>
            </a:pPr>
            <a:r>
              <a:rPr lang="zh-TW" altLang="en-US" sz="2400" dirty="0" smtClean="0">
                <a:latin typeface="Times New Roman" pitchFamily="18" charset="0"/>
                <a:ea typeface="標楷體" pitchFamily="65" charset="-120"/>
                <a:cs typeface="Times New Roman" pitchFamily="18" charset="0"/>
              </a:rPr>
              <a:t>可以分為</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消費者剩餘 </a:t>
            </a:r>
            <a:r>
              <a:rPr lang="en-US" altLang="zh-TW" sz="2400" dirty="0" smtClean="0">
                <a:latin typeface="Times New Roman" pitchFamily="18" charset="0"/>
                <a:ea typeface="標楷體" pitchFamily="65" charset="-120"/>
                <a:cs typeface="Times New Roman" pitchFamily="18" charset="0"/>
              </a:rPr>
              <a:t>Consumer Surplus</a:t>
            </a:r>
          </a:p>
          <a:p>
            <a:pPr lvl="1">
              <a:spcBef>
                <a:spcPts val="1200"/>
              </a:spcBef>
            </a:pPr>
            <a:r>
              <a:rPr lang="zh-TW" altLang="en-US" sz="2400" dirty="0">
                <a:latin typeface="Times New Roman" pitchFamily="18" charset="0"/>
                <a:ea typeface="標楷體" pitchFamily="65" charset="-120"/>
                <a:cs typeface="Times New Roman" pitchFamily="18" charset="0"/>
              </a:rPr>
              <a:t>保留價格與實際支付價格的差距</a:t>
            </a:r>
            <a:endParaRPr lang="en-US" altLang="zh-TW" sz="2400" dirty="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生產者剩餘 </a:t>
            </a:r>
            <a:r>
              <a:rPr lang="en-US" altLang="zh-TW" sz="2400" dirty="0" smtClean="0">
                <a:latin typeface="Times New Roman" pitchFamily="18" charset="0"/>
                <a:ea typeface="標楷體" pitchFamily="65" charset="-120"/>
                <a:cs typeface="Times New Roman" pitchFamily="18" charset="0"/>
              </a:rPr>
              <a:t>Producer Surplus</a:t>
            </a:r>
          </a:p>
          <a:p>
            <a:pPr lvl="1">
              <a:spcBef>
                <a:spcPts val="1200"/>
              </a:spcBef>
            </a:pPr>
            <a:r>
              <a:rPr lang="zh-TW" altLang="en-US" sz="2400" dirty="0">
                <a:latin typeface="Times New Roman" pitchFamily="18" charset="0"/>
                <a:ea typeface="標楷體" pitchFamily="65" charset="-120"/>
                <a:cs typeface="Times New Roman" pitchFamily="18" charset="0"/>
              </a:rPr>
              <a:t>保留價格與實際收取價格的</a:t>
            </a:r>
            <a:r>
              <a:rPr lang="zh-TW" altLang="en-US" sz="2400" dirty="0" smtClean="0">
                <a:latin typeface="Times New Roman" pitchFamily="18" charset="0"/>
                <a:ea typeface="標楷體" pitchFamily="65" charset="-120"/>
                <a:cs typeface="Times New Roman" pitchFamily="18" charset="0"/>
              </a:rPr>
              <a:t>差距</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經濟剩餘的大小可以用來衡量經濟體達成效率的高低</a:t>
            </a:r>
            <a:endParaRPr lang="zh-TW" altLang="en-US" sz="2400" dirty="0">
              <a:latin typeface="Times New Roman" pitchFamily="18" charset="0"/>
              <a:ea typeface="標楷體" pitchFamily="65" charset="-120"/>
              <a:cs typeface="Times New Roman" pitchFamily="18" charset="0"/>
            </a:endParaRPr>
          </a:p>
        </p:txBody>
      </p:sp>
      <p:sp>
        <p:nvSpPr>
          <p:cNvPr id="70665" name="Rectangle 9"/>
          <p:cNvSpPr>
            <a:spLocks noGrp="1" noChangeArrowheads="1"/>
          </p:cNvSpPr>
          <p:nvPr>
            <p:ph type="title"/>
          </p:nvPr>
        </p:nvSpPr>
        <p:spPr>
          <a:xfrm>
            <a:off x="755576" y="250195"/>
            <a:ext cx="8162925" cy="707886"/>
          </a:xfrm>
        </p:spPr>
        <p:txBody>
          <a:bodyPr/>
          <a:lstStyle/>
          <a:p>
            <a:r>
              <a:rPr lang="en-US" altLang="zh-TW" sz="4000" b="1" dirty="0" smtClean="0">
                <a:latin typeface="Times New Roman" pitchFamily="18" charset="0"/>
                <a:ea typeface="標楷體" pitchFamily="65" charset="-120"/>
                <a:cs typeface="Times New Roman" pitchFamily="18" charset="0"/>
              </a:rPr>
              <a:t>3. </a:t>
            </a:r>
            <a:r>
              <a:rPr lang="zh-TW" altLang="en-US" sz="4000" b="1" dirty="0" smtClean="0">
                <a:latin typeface="Times New Roman" pitchFamily="18" charset="0"/>
                <a:ea typeface="標楷體" pitchFamily="65" charset="-120"/>
                <a:cs typeface="Times New Roman" pitchFamily="18" charset="0"/>
              </a:rPr>
              <a:t>經濟剩餘 </a:t>
            </a:r>
            <a:r>
              <a:rPr lang="en-US" altLang="zh-TW" sz="4000" b="1" dirty="0" smtClean="0">
                <a:latin typeface="Times New Roman" pitchFamily="18" charset="0"/>
                <a:ea typeface="標楷體" pitchFamily="65" charset="-120"/>
                <a:cs typeface="Times New Roman" pitchFamily="18" charset="0"/>
              </a:rPr>
              <a:t>Economic Surplus</a:t>
            </a:r>
            <a:endParaRPr lang="zh-TW" altLang="en-US" sz="4000" b="1"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999897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802D9754-8C97-4A8F-A5C9-ECAF1CDEC721}" type="slidenum">
              <a:rPr lang="en-US" altLang="zh-TW"/>
              <a:pPr/>
              <a:t>11</a:t>
            </a:fld>
            <a:r>
              <a:rPr lang="en-US" altLang="zh-TW"/>
              <a:t>/46</a:t>
            </a:r>
          </a:p>
        </p:txBody>
      </p:sp>
      <p:pic>
        <p:nvPicPr>
          <p:cNvPr id="133126" name="Picture 6" descr="E:\fra89627_f0704-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84784"/>
            <a:ext cx="6934200" cy="4127500"/>
          </a:xfrm>
          <a:prstGeom prst="rect">
            <a:avLst/>
          </a:prstGeom>
          <a:noFill/>
          <a:extLst>
            <a:ext uri="{909E8E84-426E-40DD-AFC4-6F175D3DCCD1}">
              <a14:hiddenFill xmlns:a14="http://schemas.microsoft.com/office/drawing/2010/main">
                <a:solidFill>
                  <a:srgbClr val="FFFFFF"/>
                </a:solidFill>
              </a14:hiddenFill>
            </a:ext>
          </a:extLst>
        </p:spPr>
      </p:pic>
      <p:sp>
        <p:nvSpPr>
          <p:cNvPr id="133127" name="Rectangle 7"/>
          <p:cNvSpPr>
            <a:spLocks noGrp="1" noChangeArrowheads="1"/>
          </p:cNvSpPr>
          <p:nvPr>
            <p:ph type="title"/>
          </p:nvPr>
        </p:nvSpPr>
        <p:spPr>
          <a:xfrm>
            <a:off x="467544" y="-282898"/>
            <a:ext cx="7650088" cy="1200329"/>
          </a:xfrm>
        </p:spPr>
        <p:txBody>
          <a:bodyPr/>
          <a:lstStyle/>
          <a:p>
            <a:pPr algn="l"/>
            <a:r>
              <a:rPr lang="zh-TW" altLang="en-US" sz="3600" b="1" dirty="0" smtClean="0">
                <a:latin typeface="Times New Roman" pitchFamily="18" charset="0"/>
                <a:ea typeface="標楷體" pitchFamily="65" charset="-120"/>
                <a:cs typeface="Times New Roman" pitchFamily="18" charset="0"/>
              </a:rPr>
              <a:t>整數</a:t>
            </a:r>
            <a:r>
              <a:rPr lang="zh-TW" altLang="en-US" sz="3600" b="1" dirty="0">
                <a:latin typeface="Times New Roman" pitchFamily="18" charset="0"/>
                <a:ea typeface="標楷體" pitchFamily="65" charset="-120"/>
                <a:cs typeface="Times New Roman" pitchFamily="18" charset="0"/>
              </a:rPr>
              <a:t>(不可無限細分)供給與需求曲線</a:t>
            </a:r>
            <a:endParaRPr lang="zh-TW" altLang="en-US" sz="4800" b="1"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4244527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97D1DFAE-EDB2-4CCE-95E4-010A0DABF7BA}" type="slidenum">
              <a:rPr lang="en-US" altLang="zh-TW"/>
              <a:pPr/>
              <a:t>12</a:t>
            </a:fld>
            <a:r>
              <a:rPr lang="en-US" altLang="zh-TW"/>
              <a:t>/46</a:t>
            </a:r>
          </a:p>
        </p:txBody>
      </p:sp>
      <p:pic>
        <p:nvPicPr>
          <p:cNvPr id="76806" name="Picture 6" descr="E:\fra89627_f0705-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7315200" cy="4354513"/>
          </a:xfrm>
          <a:prstGeom prst="rect">
            <a:avLst/>
          </a:prstGeom>
          <a:noFill/>
          <a:extLst>
            <a:ext uri="{909E8E84-426E-40DD-AFC4-6F175D3DCCD1}">
              <a14:hiddenFill xmlns:a14="http://schemas.microsoft.com/office/drawing/2010/main">
                <a:solidFill>
                  <a:srgbClr val="FFFFFF"/>
                </a:solidFill>
              </a14:hiddenFill>
            </a:ext>
          </a:extLst>
        </p:spPr>
      </p:pic>
      <p:sp>
        <p:nvSpPr>
          <p:cNvPr id="76807" name="Rectangle 7"/>
          <p:cNvSpPr>
            <a:spLocks noGrp="1" noChangeArrowheads="1"/>
          </p:cNvSpPr>
          <p:nvPr>
            <p:ph type="title"/>
          </p:nvPr>
        </p:nvSpPr>
        <p:spPr>
          <a:xfrm>
            <a:off x="971600" y="322203"/>
            <a:ext cx="7924800" cy="707886"/>
          </a:xfrm>
        </p:spPr>
        <p:txBody>
          <a:bodyPr/>
          <a:lstStyle/>
          <a:p>
            <a:pPr algn="l"/>
            <a:r>
              <a:rPr lang="zh-TW" altLang="en-US" sz="4000" b="1" dirty="0" smtClean="0">
                <a:latin typeface="標楷體" pitchFamily="65" charset="-120"/>
                <a:ea typeface="標楷體" pitchFamily="65" charset="-120"/>
              </a:rPr>
              <a:t>消費者</a:t>
            </a:r>
            <a:r>
              <a:rPr lang="zh-TW" altLang="en-US" sz="4000" b="1" dirty="0">
                <a:latin typeface="標楷體" pitchFamily="65" charset="-120"/>
                <a:ea typeface="標楷體" pitchFamily="65" charset="-120"/>
              </a:rPr>
              <a:t>與生產者</a:t>
            </a:r>
            <a:r>
              <a:rPr lang="zh-TW" altLang="en-US" sz="4000" b="1" dirty="0" smtClean="0">
                <a:latin typeface="標楷體" pitchFamily="65" charset="-120"/>
                <a:ea typeface="標楷體" pitchFamily="65" charset="-120"/>
              </a:rPr>
              <a:t>剩餘</a:t>
            </a:r>
            <a:endParaRPr lang="en-US" altLang="zh-TW" sz="4000" b="1" dirty="0">
              <a:latin typeface="標楷體" pitchFamily="65" charset="-120"/>
              <a:ea typeface="標楷體" pitchFamily="65" charset="-120"/>
            </a:endParaRPr>
          </a:p>
        </p:txBody>
      </p:sp>
    </p:spTree>
    <p:extLst>
      <p:ext uri="{BB962C8B-B14F-4D97-AF65-F5344CB8AC3E}">
        <p14:creationId xmlns:p14="http://schemas.microsoft.com/office/powerpoint/2010/main" val="3689221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A7160940-BF97-44F4-8423-42310795226C}" type="slidenum">
              <a:rPr lang="en-US" altLang="zh-TW"/>
              <a:pPr/>
              <a:t>13</a:t>
            </a:fld>
            <a:r>
              <a:rPr lang="en-US" altLang="zh-TW"/>
              <a:t>/46</a:t>
            </a:r>
          </a:p>
        </p:txBody>
      </p:sp>
      <p:sp>
        <p:nvSpPr>
          <p:cNvPr id="154626" name="Rectangle 1026"/>
          <p:cNvSpPr>
            <a:spLocks noGrp="1" noChangeArrowheads="1"/>
          </p:cNvSpPr>
          <p:nvPr>
            <p:ph type="title"/>
          </p:nvPr>
        </p:nvSpPr>
        <p:spPr>
          <a:xfrm>
            <a:off x="395536" y="332656"/>
            <a:ext cx="8519864" cy="646331"/>
          </a:xfrm>
        </p:spPr>
        <p:txBody>
          <a:bodyPr/>
          <a:lstStyle/>
          <a:p>
            <a:r>
              <a:rPr lang="zh-TW" altLang="en-US" sz="3600" b="1" dirty="0">
                <a:latin typeface="Times New Roman" pitchFamily="18" charset="0"/>
                <a:ea typeface="標楷體" pitchFamily="65" charset="-120"/>
                <a:cs typeface="Times New Roman" pitchFamily="18" charset="0"/>
              </a:rPr>
              <a:t>消費者與生產者</a:t>
            </a:r>
            <a:r>
              <a:rPr lang="zh-TW" altLang="en-US" sz="3600" b="1" dirty="0" smtClean="0">
                <a:latin typeface="Times New Roman" pitchFamily="18" charset="0"/>
                <a:ea typeface="標楷體" pitchFamily="65" charset="-120"/>
                <a:cs typeface="Times New Roman" pitchFamily="18" charset="0"/>
              </a:rPr>
              <a:t>剩餘可以</a:t>
            </a:r>
            <a:r>
              <a:rPr lang="zh-TW" altLang="en-US" sz="3600" b="1" dirty="0">
                <a:latin typeface="Times New Roman" pitchFamily="18" charset="0"/>
                <a:ea typeface="標楷體" pitchFamily="65" charset="-120"/>
                <a:cs typeface="Times New Roman" pitchFamily="18" charset="0"/>
              </a:rPr>
              <a:t>無限細分</a:t>
            </a:r>
            <a:r>
              <a:rPr lang="zh-TW" altLang="en-US" sz="3600" b="1" dirty="0" smtClean="0">
                <a:latin typeface="Times New Roman" pitchFamily="18" charset="0"/>
                <a:ea typeface="標楷體" pitchFamily="65" charset="-120"/>
                <a:cs typeface="Times New Roman" pitchFamily="18" charset="0"/>
              </a:rPr>
              <a:t>的產品</a:t>
            </a:r>
            <a:endParaRPr lang="zh-TW" altLang="en-US" sz="3600" b="1" dirty="0">
              <a:latin typeface="Times New Roman" pitchFamily="18" charset="0"/>
              <a:ea typeface="標楷體" pitchFamily="65" charset="-120"/>
              <a:cs typeface="Times New Roman" pitchFamily="18" charset="0"/>
            </a:endParaRPr>
          </a:p>
        </p:txBody>
      </p:sp>
      <p:pic>
        <p:nvPicPr>
          <p:cNvPr id="154630" name="Picture 1030" descr="E:\fra89627_f0707-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52600"/>
            <a:ext cx="7315200" cy="403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79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sz="1600" dirty="0"/>
              <a:t>Slide </a:t>
            </a:r>
            <a:fld id="{4881FCD9-7EF3-4B9F-878C-A17DCF6433A0}" type="slidenum">
              <a:rPr lang="en-US" altLang="zh-TW" sz="1600"/>
              <a:pPr/>
              <a:t>14</a:t>
            </a:fld>
            <a:r>
              <a:rPr lang="en-US" altLang="zh-TW" sz="1600" dirty="0"/>
              <a:t>/46</a:t>
            </a:r>
          </a:p>
        </p:txBody>
      </p:sp>
      <p:sp>
        <p:nvSpPr>
          <p:cNvPr id="78851" name="Rectangle 3"/>
          <p:cNvSpPr>
            <a:spLocks noGrp="1" noChangeArrowheads="1"/>
          </p:cNvSpPr>
          <p:nvPr>
            <p:ph type="body" idx="1"/>
          </p:nvPr>
        </p:nvSpPr>
        <p:spPr>
          <a:xfrm>
            <a:off x="827584" y="1296888"/>
            <a:ext cx="7467600" cy="4724400"/>
          </a:xfrm>
          <a:extLs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r>
              <a:rPr lang="zh-TW" altLang="en-US" sz="2400" dirty="0" smtClean="0">
                <a:latin typeface="Times New Roman" pitchFamily="18" charset="0"/>
                <a:ea typeface="標楷體" pitchFamily="65" charset="-120"/>
                <a:cs typeface="Times New Roman" pitchFamily="18" charset="0"/>
              </a:rPr>
              <a:t>均衡</a:t>
            </a:r>
            <a:r>
              <a:rPr lang="zh-TW" altLang="en-US" sz="2400" dirty="0">
                <a:latin typeface="Times New Roman" pitchFamily="18" charset="0"/>
                <a:ea typeface="標楷體" pitchFamily="65" charset="-120"/>
                <a:cs typeface="Times New Roman" pitchFamily="18" charset="0"/>
              </a:rPr>
              <a:t>價格與數量</a:t>
            </a:r>
            <a:r>
              <a:rPr lang="zh-TW" altLang="en-US" sz="2400" dirty="0" smtClean="0">
                <a:latin typeface="Times New Roman" pitchFamily="18" charset="0"/>
                <a:ea typeface="標楷體" pitchFamily="65" charset="-120"/>
                <a:cs typeface="Times New Roman" pitchFamily="18" charset="0"/>
              </a:rPr>
              <a:t>下，經濟剩餘達到極大</a:t>
            </a:r>
            <a:r>
              <a:rPr lang="zh-TW" altLang="en-US" sz="2400" dirty="0">
                <a:latin typeface="Times New Roman" pitchFamily="18" charset="0"/>
                <a:ea typeface="標楷體" pitchFamily="65" charset="-120"/>
                <a:cs typeface="Times New Roman" pitchFamily="18" charset="0"/>
              </a:rPr>
              <a:t>化</a:t>
            </a:r>
          </a:p>
          <a:p>
            <a:pPr lvl="1"/>
            <a:r>
              <a:rPr lang="zh-TW" altLang="en-US" sz="2400" dirty="0" smtClean="0">
                <a:latin typeface="Times New Roman" pitchFamily="18" charset="0"/>
                <a:ea typeface="標楷體" pitchFamily="65" charset="-120"/>
                <a:cs typeface="Times New Roman" pitchFamily="18" charset="0"/>
              </a:rPr>
              <a:t>總的經濟剩餘在</a:t>
            </a:r>
            <a:r>
              <a:rPr lang="zh-TW" altLang="en-US" sz="2400" dirty="0">
                <a:latin typeface="Times New Roman" pitchFamily="18" charset="0"/>
                <a:ea typeface="標楷體" pitchFamily="65" charset="-120"/>
                <a:cs typeface="Times New Roman" pitchFamily="18" charset="0"/>
              </a:rPr>
              <a:t>非均衡價格下</a:t>
            </a:r>
            <a:r>
              <a:rPr lang="zh-TW" altLang="en-US" sz="2400" dirty="0" smtClean="0">
                <a:latin typeface="Times New Roman" pitchFamily="18" charset="0"/>
                <a:ea typeface="標楷體" pitchFamily="65" charset="-120"/>
                <a:cs typeface="Times New Roman" pitchFamily="18" charset="0"/>
              </a:rPr>
              <a:t>都比較少</a:t>
            </a:r>
            <a:endParaRPr lang="zh-TW" altLang="en-US" sz="2400" dirty="0">
              <a:latin typeface="Times New Roman" pitchFamily="18" charset="0"/>
              <a:ea typeface="標楷體" pitchFamily="65" charset="-120"/>
              <a:cs typeface="Times New Roman" pitchFamily="18" charset="0"/>
            </a:endParaRPr>
          </a:p>
          <a:p>
            <a:pPr lvl="1"/>
            <a:r>
              <a:rPr lang="zh-TW" altLang="en-US" sz="2400" dirty="0" smtClean="0">
                <a:latin typeface="Times New Roman" pitchFamily="18" charset="0"/>
                <a:ea typeface="標楷體" pitchFamily="65" charset="-120"/>
                <a:cs typeface="Times New Roman" pitchFamily="18" charset="0"/>
              </a:rPr>
              <a:t>因為有浪費產生</a:t>
            </a:r>
            <a:endParaRPr lang="zh-TW" altLang="en-US" sz="2400" dirty="0">
              <a:solidFill>
                <a:srgbClr val="CC3300"/>
              </a:solidFill>
              <a:latin typeface="Times New Roman" pitchFamily="18" charset="0"/>
              <a:ea typeface="標楷體" pitchFamily="65" charset="-120"/>
              <a:cs typeface="Times New Roman" pitchFamily="18" charset="0"/>
            </a:endParaRPr>
          </a:p>
          <a:p>
            <a:pPr lvl="1"/>
            <a:r>
              <a:rPr lang="en-US" altLang="zh-TW" sz="2400" dirty="0">
                <a:solidFill>
                  <a:srgbClr val="CC3300"/>
                </a:solidFill>
                <a:latin typeface="Times New Roman" pitchFamily="18" charset="0"/>
                <a:ea typeface="標楷體" pitchFamily="65" charset="-120"/>
                <a:cs typeface="Times New Roman" pitchFamily="18" charset="0"/>
              </a:rPr>
              <a:t>Smart for one, dumb for all</a:t>
            </a:r>
            <a:r>
              <a:rPr lang="en-US" altLang="zh-TW" sz="2400" dirty="0" smtClean="0">
                <a:solidFill>
                  <a:srgbClr val="CC3300"/>
                </a:solidFill>
                <a:latin typeface="Times New Roman" pitchFamily="18" charset="0"/>
                <a:ea typeface="標楷體" pitchFamily="65" charset="-120"/>
                <a:cs typeface="Times New Roman" pitchFamily="18" charset="0"/>
              </a:rPr>
              <a:t>.</a:t>
            </a:r>
          </a:p>
          <a:p>
            <a:r>
              <a:rPr lang="zh-TW" altLang="en-US" sz="2400" dirty="0">
                <a:latin typeface="Times New Roman" pitchFamily="18" charset="0"/>
                <a:ea typeface="標楷體" pitchFamily="65" charset="-120"/>
                <a:cs typeface="Times New Roman" pitchFamily="18" charset="0"/>
              </a:rPr>
              <a:t>效率不是唯一的目標</a:t>
            </a:r>
          </a:p>
          <a:p>
            <a:pPr lvl="1"/>
            <a:r>
              <a:rPr lang="zh-TW" altLang="en-US" sz="2400" dirty="0">
                <a:latin typeface="Times New Roman" pitchFamily="18" charset="0"/>
                <a:ea typeface="標楷體" pitchFamily="65" charset="-120"/>
                <a:cs typeface="Times New Roman" pitchFamily="18" charset="0"/>
              </a:rPr>
              <a:t>所得平均分配是一大目標</a:t>
            </a:r>
          </a:p>
          <a:p>
            <a:r>
              <a:rPr lang="zh-TW" altLang="en-US" sz="2400" dirty="0">
                <a:latin typeface="Times New Roman" pitchFamily="18" charset="0"/>
                <a:ea typeface="標楷體" pitchFamily="65" charset="-120"/>
                <a:cs typeface="Times New Roman" pitchFamily="18" charset="0"/>
              </a:rPr>
              <a:t>但是效率是第一個目標</a:t>
            </a:r>
          </a:p>
          <a:p>
            <a:pPr lvl="1"/>
            <a:r>
              <a:rPr lang="zh-TW" altLang="en-US" sz="2400" dirty="0">
                <a:latin typeface="Times New Roman" pitchFamily="18" charset="0"/>
                <a:ea typeface="標楷體" pitchFamily="65" charset="-120"/>
                <a:cs typeface="Times New Roman" pitchFamily="18" charset="0"/>
              </a:rPr>
              <a:t>效率的前提下，可以將其他的目標推到極致</a:t>
            </a:r>
          </a:p>
          <a:p>
            <a:pPr lvl="1"/>
            <a:r>
              <a:rPr lang="zh-TW" altLang="en-US" sz="2400" dirty="0">
                <a:latin typeface="Times New Roman" pitchFamily="18" charset="0"/>
                <a:ea typeface="標楷體" pitchFamily="65" charset="-120"/>
                <a:cs typeface="Times New Roman" pitchFamily="18" charset="0"/>
              </a:rPr>
              <a:t>效率可以極小化浪費</a:t>
            </a:r>
          </a:p>
          <a:p>
            <a:pPr lvl="1"/>
            <a:endParaRPr lang="en-US" altLang="zh-TW" sz="2400" dirty="0">
              <a:solidFill>
                <a:srgbClr val="CC3300"/>
              </a:solidFill>
              <a:latin typeface="Times New Roman" pitchFamily="18" charset="0"/>
              <a:ea typeface="標楷體" pitchFamily="65" charset="-120"/>
              <a:cs typeface="Times New Roman" pitchFamily="18" charset="0"/>
            </a:endParaRPr>
          </a:p>
        </p:txBody>
      </p:sp>
      <p:sp>
        <p:nvSpPr>
          <p:cNvPr id="78854" name="Rectangle 6"/>
          <p:cNvSpPr>
            <a:spLocks noGrp="1" noChangeArrowheads="1"/>
          </p:cNvSpPr>
          <p:nvPr>
            <p:ph type="title"/>
          </p:nvPr>
        </p:nvSpPr>
        <p:spPr>
          <a:xfrm>
            <a:off x="871538" y="404664"/>
            <a:ext cx="8162925" cy="646331"/>
          </a:xfrm>
        </p:spPr>
        <p:txBody>
          <a:bodyPr/>
          <a:lstStyle/>
          <a:p>
            <a:r>
              <a:rPr lang="en-US" altLang="zh-TW" sz="3600" b="1" dirty="0" smtClean="0">
                <a:latin typeface="Times New Roman" pitchFamily="18" charset="0"/>
                <a:ea typeface="標楷體" pitchFamily="65" charset="-120"/>
                <a:cs typeface="Times New Roman" pitchFamily="18" charset="0"/>
              </a:rPr>
              <a:t>4. </a:t>
            </a:r>
            <a:r>
              <a:rPr lang="zh-TW" altLang="en-US" sz="3600" b="1" dirty="0" smtClean="0">
                <a:latin typeface="Times New Roman" pitchFamily="18" charset="0"/>
                <a:ea typeface="標楷體" pitchFamily="65" charset="-120"/>
                <a:cs typeface="Times New Roman" pitchFamily="18" charset="0"/>
              </a:rPr>
              <a:t>剩餘</a:t>
            </a:r>
            <a:r>
              <a:rPr lang="zh-TW" altLang="en-US" sz="3600" b="1" dirty="0">
                <a:latin typeface="Times New Roman" pitchFamily="18" charset="0"/>
                <a:ea typeface="標楷體" pitchFamily="65" charset="-120"/>
                <a:cs typeface="Times New Roman" pitchFamily="18" charset="0"/>
              </a:rPr>
              <a:t>與</a:t>
            </a:r>
            <a:r>
              <a:rPr lang="zh-TW" altLang="en-US" sz="3600" b="1" dirty="0" smtClean="0">
                <a:latin typeface="Times New Roman" pitchFamily="18" charset="0"/>
                <a:ea typeface="標楷體" pitchFamily="65" charset="-120"/>
                <a:cs typeface="Times New Roman" pitchFamily="18" charset="0"/>
              </a:rPr>
              <a:t>效率 </a:t>
            </a:r>
            <a:r>
              <a:rPr lang="en-US" altLang="zh-TW" sz="3600" b="1" dirty="0">
                <a:latin typeface="Times New Roman" pitchFamily="18" charset="0"/>
                <a:ea typeface="標楷體" pitchFamily="65" charset="-120"/>
                <a:cs typeface="Times New Roman" pitchFamily="18" charset="0"/>
              </a:rPr>
              <a:t>Surplus and Efficiency</a:t>
            </a:r>
            <a:endParaRPr lang="zh-TW" altLang="en-US" sz="3600" b="1"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587015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912813" y="1758280"/>
            <a:ext cx="8110537" cy="4191000"/>
          </a:xfrm>
        </p:spPr>
        <p:txBody>
          <a:bodyPr/>
          <a:lstStyle/>
          <a:p>
            <a:r>
              <a:rPr lang="zh-TW" altLang="en-US" sz="2400" dirty="0" smtClean="0">
                <a:latin typeface="標楷體" panose="03000509000000000000" pitchFamily="65" charset="-120"/>
                <a:ea typeface="標楷體" panose="03000509000000000000" pitchFamily="65" charset="-120"/>
              </a:rPr>
              <a:t>如果是國營事業，供給線是水平的，結果如何？</a:t>
            </a:r>
            <a:endParaRPr lang="en-US" altLang="zh-TW" sz="2400" dirty="0" smtClean="0">
              <a:latin typeface="標楷體" panose="03000509000000000000" pitchFamily="65" charset="-120"/>
              <a:ea typeface="標楷體" panose="03000509000000000000" pitchFamily="65" charset="-120"/>
            </a:endParaRPr>
          </a:p>
          <a:p>
            <a:endParaRPr lang="en-US" altLang="zh-TW" sz="2400"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4"/>
          </p:nvPr>
        </p:nvSpPr>
        <p:spPr/>
        <p:txBody>
          <a:bodyPr/>
          <a:lstStyle/>
          <a:p>
            <a:r>
              <a:rPr lang="en-US" altLang="zh-TW" smtClean="0"/>
              <a:t>Slide </a:t>
            </a:r>
            <a:fld id="{2EAD8DAA-EA19-4AB7-B271-CDA343FF3072}" type="slidenum">
              <a:rPr lang="en-US" altLang="zh-TW" smtClean="0"/>
              <a:pPr/>
              <a:t>15</a:t>
            </a:fld>
            <a:r>
              <a:rPr lang="en-US" altLang="zh-TW" smtClean="0"/>
              <a:t>/42</a:t>
            </a:r>
            <a:endParaRPr lang="en-US" altLang="zh-TW" dirty="0"/>
          </a:p>
        </p:txBody>
      </p:sp>
      <p:sp>
        <p:nvSpPr>
          <p:cNvPr id="5" name="標題 1"/>
          <p:cNvSpPr>
            <a:spLocks noGrp="1"/>
          </p:cNvSpPr>
          <p:nvPr>
            <p:ph type="title"/>
          </p:nvPr>
        </p:nvSpPr>
        <p:spPr>
          <a:xfrm>
            <a:off x="939801" y="233353"/>
            <a:ext cx="8162925" cy="1323439"/>
          </a:xfrm>
        </p:spPr>
        <p:txBody>
          <a:bodyPr/>
          <a:lstStyle/>
          <a:p>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4. </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剩餘與效率 </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a:r>
            <a:b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Surplus and </a:t>
            </a:r>
            <a:r>
              <a:rPr lang="en-US" altLang="zh-TW" sz="4000" b="1" dirty="0" smtClean="0">
                <a:latin typeface="Times New Roman" panose="02020603050405020304" pitchFamily="18" charset="0"/>
                <a:ea typeface="標楷體" panose="03000509000000000000" pitchFamily="65" charset="-120"/>
                <a:cs typeface="Times New Roman" panose="02020603050405020304" pitchFamily="18" charset="0"/>
              </a:rPr>
              <a:t>Efficiency</a:t>
            </a:r>
            <a:endParaRPr lang="zh-TW" altLang="en-US" sz="4000" dirty="0"/>
          </a:p>
        </p:txBody>
      </p:sp>
      <p:cxnSp>
        <p:nvCxnSpPr>
          <p:cNvPr id="6" name="直線接點 5"/>
          <p:cNvCxnSpPr/>
          <p:nvPr/>
        </p:nvCxnSpPr>
        <p:spPr bwMode="auto">
          <a:xfrm>
            <a:off x="2204120" y="2564904"/>
            <a:ext cx="0" cy="3096344"/>
          </a:xfrm>
          <a:prstGeom prst="line">
            <a:avLst/>
          </a:prstGeom>
          <a:solidFill>
            <a:schemeClr val="accent1"/>
          </a:solid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接點 6"/>
          <p:cNvCxnSpPr/>
          <p:nvPr/>
        </p:nvCxnSpPr>
        <p:spPr bwMode="auto">
          <a:xfrm flipH="1">
            <a:off x="2204120" y="5661248"/>
            <a:ext cx="4240088" cy="0"/>
          </a:xfrm>
          <a:prstGeom prst="line">
            <a:avLst/>
          </a:prstGeom>
          <a:solidFill>
            <a:schemeClr val="accent1"/>
          </a:solid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a:off x="2483768" y="2492896"/>
            <a:ext cx="3816424" cy="3024336"/>
          </a:xfrm>
          <a:prstGeom prst="straightConnector1">
            <a:avLst/>
          </a:prstGeom>
          <a:solidFill>
            <a:schemeClr val="accent1"/>
          </a:solidFill>
          <a:ln w="57150" cap="flat" cmpd="sng" algn="ctr">
            <a:solidFill>
              <a:srgbClr val="A5002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V="1">
            <a:off x="2693219" y="2528900"/>
            <a:ext cx="3312368" cy="2952328"/>
          </a:xfrm>
          <a:prstGeom prst="straightConnector1">
            <a:avLst/>
          </a:prstGeom>
          <a:solidFill>
            <a:schemeClr val="accent1"/>
          </a:solidFill>
          <a:ln w="57150" cap="flat" cmpd="sng" algn="ctr">
            <a:solidFill>
              <a:srgbClr val="003399"/>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a:off x="2195736" y="4725144"/>
            <a:ext cx="4680520" cy="0"/>
          </a:xfrm>
          <a:prstGeom prst="line">
            <a:avLst/>
          </a:prstGeom>
          <a:solidFill>
            <a:schemeClr val="accent1"/>
          </a:solidFill>
          <a:ln w="19050" cap="flat" cmpd="sng" algn="ctr">
            <a:solidFill>
              <a:srgbClr val="0070C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2195736" y="4005064"/>
            <a:ext cx="2160240" cy="0"/>
          </a:xfrm>
          <a:prstGeom prst="line">
            <a:avLst/>
          </a:prstGeom>
          <a:solidFill>
            <a:schemeClr val="accent1"/>
          </a:solidFill>
          <a:ln w="19050" cap="flat" cmpd="sng" algn="ctr">
            <a:solidFill>
              <a:schemeClr val="tx1"/>
            </a:solidFill>
            <a:prstDash val="dash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54516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a:solidFill>
                  <a:srgbClr val="000000"/>
                </a:solidFill>
              </a:rPr>
              <a:t>Slide </a:t>
            </a:r>
            <a:fld id="{3353AB18-977E-40F0-8226-86A3AFA924E3}" type="slidenum">
              <a:rPr lang="en-US" altLang="zh-TW">
                <a:solidFill>
                  <a:srgbClr val="000000"/>
                </a:solidFill>
              </a:rPr>
              <a:pPr/>
              <a:t>16</a:t>
            </a:fld>
            <a:r>
              <a:rPr lang="en-US" altLang="zh-TW">
                <a:solidFill>
                  <a:srgbClr val="000000"/>
                </a:solidFill>
              </a:rPr>
              <a:t>/46</a:t>
            </a:r>
          </a:p>
        </p:txBody>
      </p:sp>
      <p:sp>
        <p:nvSpPr>
          <p:cNvPr id="80898" name="Rectangle 2"/>
          <p:cNvSpPr>
            <a:spLocks noGrp="1" noChangeArrowheads="1"/>
          </p:cNvSpPr>
          <p:nvPr>
            <p:ph type="title"/>
          </p:nvPr>
        </p:nvSpPr>
        <p:spPr>
          <a:xfrm>
            <a:off x="1066800" y="242754"/>
            <a:ext cx="7391400" cy="707886"/>
          </a:xfrm>
        </p:spPr>
        <p:txBody>
          <a:bodyPr/>
          <a:lstStyle/>
          <a:p>
            <a:r>
              <a:rPr lang="zh-TW" altLang="en-US" sz="4000" b="1" dirty="0">
                <a:latin typeface="Times New Roman" pitchFamily="18" charset="0"/>
                <a:ea typeface="標楷體" pitchFamily="65" charset="-120"/>
                <a:cs typeface="Times New Roman" pitchFamily="18" charset="0"/>
              </a:rPr>
              <a:t>價格</a:t>
            </a:r>
            <a:r>
              <a:rPr lang="zh-TW" altLang="en-US" sz="4000" b="1" dirty="0" smtClean="0">
                <a:latin typeface="Times New Roman" pitchFamily="18" charset="0"/>
                <a:ea typeface="標楷體" pitchFamily="65" charset="-120"/>
                <a:cs typeface="Times New Roman" pitchFamily="18" charset="0"/>
              </a:rPr>
              <a:t>上限 </a:t>
            </a:r>
            <a:r>
              <a:rPr lang="en-US" altLang="zh-TW" sz="4000" b="1" dirty="0" smtClean="0">
                <a:latin typeface="Times New Roman" pitchFamily="18" charset="0"/>
                <a:ea typeface="標楷體" pitchFamily="65" charset="-120"/>
                <a:cs typeface="Times New Roman" pitchFamily="18" charset="0"/>
              </a:rPr>
              <a:t>Price Ceilings</a:t>
            </a:r>
            <a:endParaRPr lang="zh-TW" altLang="en-US" sz="4000" b="1" dirty="0">
              <a:latin typeface="Times New Roman" pitchFamily="18" charset="0"/>
              <a:ea typeface="標楷體" pitchFamily="65" charset="-120"/>
              <a:cs typeface="Times New Roman" pitchFamily="18" charset="0"/>
            </a:endParaRPr>
          </a:p>
        </p:txBody>
      </p:sp>
      <p:sp>
        <p:nvSpPr>
          <p:cNvPr id="80899" name="Rectangle 3"/>
          <p:cNvSpPr>
            <a:spLocks noGrp="1" noChangeArrowheads="1"/>
          </p:cNvSpPr>
          <p:nvPr>
            <p:ph type="body" idx="1"/>
          </p:nvPr>
        </p:nvSpPr>
        <p:spPr>
          <a:xfrm>
            <a:off x="990600" y="1124744"/>
            <a:ext cx="7467600" cy="5181600"/>
          </a:xfrm>
        </p:spPr>
        <p:txBody>
          <a:bodyPr/>
          <a:lstStyle/>
          <a:p>
            <a:pPr>
              <a:spcBef>
                <a:spcPts val="1200"/>
              </a:spcBef>
            </a:pPr>
            <a:r>
              <a:rPr lang="zh-TW" altLang="en-US" sz="2400" dirty="0" smtClean="0">
                <a:latin typeface="Times New Roman" pitchFamily="18" charset="0"/>
                <a:ea typeface="標楷體" pitchFamily="65" charset="-120"/>
                <a:cs typeface="Times New Roman" pitchFamily="18" charset="0"/>
              </a:rPr>
              <a:t>價格</a:t>
            </a:r>
            <a:r>
              <a:rPr lang="zh-TW" altLang="en-US" sz="2400" dirty="0">
                <a:latin typeface="Times New Roman" pitchFamily="18" charset="0"/>
                <a:ea typeface="標楷體" pitchFamily="65" charset="-120"/>
                <a:cs typeface="Times New Roman" pitchFamily="18" charset="0"/>
              </a:rPr>
              <a:t>不能高過某一水準</a:t>
            </a:r>
          </a:p>
          <a:p>
            <a:pPr lvl="1">
              <a:spcBef>
                <a:spcPts val="1200"/>
              </a:spcBef>
            </a:pPr>
            <a:r>
              <a:rPr lang="zh-TW" altLang="en-US" sz="2400" dirty="0" smtClean="0">
                <a:latin typeface="Times New Roman" pitchFamily="18" charset="0"/>
                <a:ea typeface="標楷體" pitchFamily="65" charset="-120"/>
                <a:cs typeface="Times New Roman" pitchFamily="18" charset="0"/>
              </a:rPr>
              <a:t>目的是讓</a:t>
            </a:r>
            <a:r>
              <a:rPr lang="zh-TW" altLang="en-US" sz="2400" dirty="0">
                <a:latin typeface="Times New Roman" pitchFamily="18" charset="0"/>
                <a:ea typeface="標楷體" pitchFamily="65" charset="-120"/>
                <a:cs typeface="Times New Roman" pitchFamily="18" charset="0"/>
              </a:rPr>
              <a:t>窮人以低價購買物品</a:t>
            </a:r>
          </a:p>
          <a:p>
            <a:pPr lvl="1">
              <a:spcBef>
                <a:spcPts val="1200"/>
              </a:spcBef>
            </a:pPr>
            <a:r>
              <a:rPr lang="zh-TW" altLang="en-US" sz="2400" dirty="0" smtClean="0">
                <a:latin typeface="Times New Roman" pitchFamily="18" charset="0"/>
                <a:ea typeface="標楷體" pitchFamily="65" charset="-120"/>
                <a:cs typeface="Times New Roman" pitchFamily="18" charset="0"/>
              </a:rPr>
              <a:t>但是結果造成經濟剩餘的減少</a:t>
            </a:r>
            <a:endParaRPr lang="zh-TW" altLang="en-US" sz="2400" dirty="0">
              <a:latin typeface="Times New Roman" pitchFamily="18" charset="0"/>
              <a:ea typeface="標楷體" pitchFamily="65" charset="-120"/>
              <a:cs typeface="Times New Roman" pitchFamily="18" charset="0"/>
            </a:endParaRPr>
          </a:p>
          <a:p>
            <a:pPr lvl="1">
              <a:spcBef>
                <a:spcPts val="1200"/>
              </a:spcBef>
            </a:pPr>
            <a:r>
              <a:rPr lang="zh-TW" altLang="en-US" sz="2400" dirty="0" smtClean="0">
                <a:latin typeface="Times New Roman" pitchFamily="18" charset="0"/>
                <a:ea typeface="標楷體" pitchFamily="65" charset="-120"/>
                <a:cs typeface="Times New Roman" pitchFamily="18" charset="0"/>
              </a:rPr>
              <a:t>但是</a:t>
            </a:r>
            <a:r>
              <a:rPr lang="zh-TW" altLang="en-US" sz="2400" dirty="0">
                <a:latin typeface="Times New Roman" pitchFamily="18" charset="0"/>
                <a:ea typeface="標楷體" pitchFamily="65" charset="-120"/>
                <a:cs typeface="Times New Roman" pitchFamily="18" charset="0"/>
              </a:rPr>
              <a:t>同樣的</a:t>
            </a:r>
            <a:r>
              <a:rPr lang="zh-TW" altLang="en-US" sz="2400" dirty="0" smtClean="0">
                <a:latin typeface="Times New Roman" pitchFamily="18" charset="0"/>
                <a:ea typeface="標楷體" pitchFamily="65" charset="-120"/>
                <a:cs typeface="Times New Roman" pitchFamily="18" charset="0"/>
              </a:rPr>
              <a:t>目標，可以</a:t>
            </a:r>
            <a:r>
              <a:rPr lang="zh-TW" altLang="en-US" sz="2400" dirty="0">
                <a:latin typeface="Times New Roman" pitchFamily="18" charset="0"/>
                <a:ea typeface="標楷體" pitchFamily="65" charset="-120"/>
                <a:cs typeface="Times New Roman" pitchFamily="18" charset="0"/>
              </a:rPr>
              <a:t>由其他較少浪費的方法</a:t>
            </a:r>
            <a:r>
              <a:rPr lang="zh-TW" altLang="en-US" sz="2400" dirty="0" smtClean="0">
                <a:latin typeface="Times New Roman" pitchFamily="18" charset="0"/>
                <a:ea typeface="標楷體" pitchFamily="65" charset="-120"/>
                <a:cs typeface="Times New Roman" pitchFamily="18" charset="0"/>
              </a:rPr>
              <a:t>達成</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a:latin typeface="Times New Roman" pitchFamily="18" charset="0"/>
                <a:ea typeface="標楷體" pitchFamily="65" charset="-120"/>
                <a:cs typeface="Times New Roman" pitchFamily="18" charset="0"/>
              </a:rPr>
              <a:t>價格管制</a:t>
            </a:r>
            <a:r>
              <a:rPr lang="zh-TW" altLang="en-US" sz="2400" dirty="0" smtClean="0">
                <a:latin typeface="Times New Roman" pitchFamily="18" charset="0"/>
                <a:ea typeface="標楷體" pitchFamily="65" charset="-120"/>
                <a:cs typeface="Times New Roman" pitchFamily="18" charset="0"/>
              </a:rPr>
              <a:t>下帶來的浪費，只要以少於同樣浪費的課稅達到同樣目的，都是可以被</a:t>
            </a:r>
            <a:r>
              <a:rPr lang="zh-TW" altLang="en-US" sz="2400" dirty="0">
                <a:latin typeface="Times New Roman" pitchFamily="18" charset="0"/>
                <a:ea typeface="標楷體" pitchFamily="65" charset="-120"/>
                <a:cs typeface="Times New Roman" pitchFamily="18" charset="0"/>
              </a:rPr>
              <a:t>接受而更有效率的</a:t>
            </a:r>
          </a:p>
          <a:p>
            <a:pPr>
              <a:spcBef>
                <a:spcPts val="1200"/>
              </a:spcBef>
            </a:pPr>
            <a:r>
              <a:rPr lang="zh-TW" altLang="en-US" sz="2400" dirty="0">
                <a:latin typeface="Times New Roman" pitchFamily="18" charset="0"/>
                <a:ea typeface="標楷體" pitchFamily="65" charset="-120"/>
                <a:cs typeface="Times New Roman" pitchFamily="18" charset="0"/>
              </a:rPr>
              <a:t>以課稅及所得重分配取代價格</a:t>
            </a:r>
            <a:r>
              <a:rPr lang="zh-TW" altLang="en-US" sz="2400" dirty="0" smtClean="0">
                <a:latin typeface="Times New Roman" pitchFamily="18" charset="0"/>
                <a:ea typeface="標楷體" pitchFamily="65" charset="-120"/>
                <a:cs typeface="Times New Roman" pitchFamily="18" charset="0"/>
              </a:rPr>
              <a:t>管制，對於</a:t>
            </a:r>
            <a:r>
              <a:rPr lang="zh-TW" altLang="en-US" sz="2400" dirty="0">
                <a:latin typeface="Times New Roman" pitchFamily="18" charset="0"/>
                <a:ea typeface="標楷體" pitchFamily="65" charset="-120"/>
                <a:cs typeface="Times New Roman" pitchFamily="18" charset="0"/>
              </a:rPr>
              <a:t>窮人的益處更</a:t>
            </a:r>
            <a:r>
              <a:rPr lang="zh-TW" altLang="en-US" sz="2400" dirty="0" smtClean="0">
                <a:latin typeface="Times New Roman" pitchFamily="18" charset="0"/>
                <a:ea typeface="標楷體" pitchFamily="65" charset="-120"/>
                <a:cs typeface="Times New Roman" pitchFamily="18" charset="0"/>
              </a:rPr>
              <a:t>大</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a:latin typeface="Times New Roman" pitchFamily="18" charset="0"/>
                <a:ea typeface="標楷體" pitchFamily="65" charset="-120"/>
                <a:cs typeface="Times New Roman" pitchFamily="18" charset="0"/>
              </a:rPr>
              <a:t>把社會的餅做</a:t>
            </a:r>
            <a:r>
              <a:rPr lang="zh-TW" altLang="en-US" sz="2400" dirty="0" smtClean="0">
                <a:latin typeface="Times New Roman" pitchFamily="18" charset="0"/>
                <a:ea typeface="標楷體" pitchFamily="65" charset="-120"/>
                <a:cs typeface="Times New Roman" pitchFamily="18" charset="0"/>
              </a:rPr>
              <a:t>大，才</a:t>
            </a:r>
            <a:r>
              <a:rPr lang="zh-TW" altLang="en-US" sz="2400" dirty="0">
                <a:latin typeface="Times New Roman" pitchFamily="18" charset="0"/>
                <a:ea typeface="標楷體" pitchFamily="65" charset="-120"/>
                <a:cs typeface="Times New Roman" pitchFamily="18" charset="0"/>
              </a:rPr>
              <a:t>會有多的</a:t>
            </a:r>
            <a:r>
              <a:rPr lang="zh-TW" altLang="en-US" sz="2400" dirty="0" smtClean="0">
                <a:latin typeface="Times New Roman" pitchFamily="18" charset="0"/>
                <a:ea typeface="標楷體" pitchFamily="65" charset="-120"/>
                <a:cs typeface="Times New Roman" pitchFamily="18" charset="0"/>
              </a:rPr>
              <a:t>剩餘，所以</a:t>
            </a:r>
            <a:r>
              <a:rPr lang="zh-TW" altLang="en-US" sz="2400" dirty="0">
                <a:latin typeface="Times New Roman" pitchFamily="18" charset="0"/>
                <a:ea typeface="標楷體" pitchFamily="65" charset="-120"/>
                <a:cs typeface="Times New Roman" pitchFamily="18" charset="0"/>
              </a:rPr>
              <a:t>效率是第一</a:t>
            </a:r>
            <a:r>
              <a:rPr lang="zh-TW" altLang="en-US" sz="2400" dirty="0" smtClean="0">
                <a:latin typeface="Times New Roman" pitchFamily="18" charset="0"/>
                <a:ea typeface="標楷體" pitchFamily="65" charset="-120"/>
                <a:cs typeface="Times New Roman" pitchFamily="18" charset="0"/>
              </a:rPr>
              <a:t>目標，公平是第二目標</a:t>
            </a:r>
            <a:endParaRPr lang="en-US" altLang="zh-TW" sz="2400" dirty="0">
              <a:latin typeface="Times New Roman" pitchFamily="18" charset="0"/>
              <a:ea typeface="標楷體" pitchFamily="65" charset="-120"/>
              <a:cs typeface="Times New Roman" pitchFamily="18" charset="0"/>
            </a:endParaRPr>
          </a:p>
          <a:p>
            <a:pPr lvl="1">
              <a:spcBef>
                <a:spcPts val="1200"/>
              </a:spcBef>
            </a:pPr>
            <a:endParaRPr lang="en-US" altLang="zh-TW" sz="2400"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4198743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solidFill>
                  <a:srgbClr val="000000"/>
                </a:solidFill>
              </a:rPr>
              <a:t>Slide </a:t>
            </a:r>
            <a:fld id="{CA2441EC-70C1-432B-A342-C3E7ADCF3EC9}" type="slidenum">
              <a:rPr lang="en-US" altLang="zh-TW">
                <a:solidFill>
                  <a:srgbClr val="000000"/>
                </a:solidFill>
              </a:rPr>
              <a:pPr/>
              <a:t>17</a:t>
            </a:fld>
            <a:r>
              <a:rPr lang="en-US" altLang="zh-TW">
                <a:solidFill>
                  <a:srgbClr val="000000"/>
                </a:solidFill>
              </a:rPr>
              <a:t>/46</a:t>
            </a:r>
          </a:p>
        </p:txBody>
      </p:sp>
      <p:sp>
        <p:nvSpPr>
          <p:cNvPr id="155650" name="Rectangle 2"/>
          <p:cNvSpPr>
            <a:spLocks noGrp="1" noChangeArrowheads="1"/>
          </p:cNvSpPr>
          <p:nvPr>
            <p:ph type="title"/>
          </p:nvPr>
        </p:nvSpPr>
        <p:spPr>
          <a:xfrm>
            <a:off x="107504" y="116632"/>
            <a:ext cx="4032448" cy="830997"/>
          </a:xfrm>
        </p:spPr>
        <p:txBody>
          <a:bodyPr/>
          <a:lstStyle/>
          <a:p>
            <a:pPr algn="l"/>
            <a:r>
              <a:rPr lang="zh-TW" altLang="en-US" sz="2400" b="1" dirty="0" smtClean="0">
                <a:latin typeface="Times New Roman" pitchFamily="18" charset="0"/>
                <a:ea typeface="標楷體" pitchFamily="65" charset="-120"/>
                <a:cs typeface="Times New Roman" pitchFamily="18" charset="0"/>
              </a:rPr>
              <a:t>暖氣</a:t>
            </a:r>
            <a:r>
              <a:rPr lang="zh-TW" altLang="en-US" sz="2400" b="1" dirty="0">
                <a:latin typeface="Times New Roman" pitchFamily="18" charset="0"/>
                <a:ea typeface="標楷體" pitchFamily="65" charset="-120"/>
                <a:cs typeface="Times New Roman" pitchFamily="18" charset="0"/>
              </a:rPr>
              <a:t>用煤油市場—未有價格管制</a:t>
            </a:r>
            <a:r>
              <a:rPr lang="zh-TW" altLang="en-US" sz="2400" b="1" dirty="0" smtClean="0">
                <a:latin typeface="Times New Roman" pitchFamily="18" charset="0"/>
                <a:ea typeface="標楷體" pitchFamily="65" charset="-120"/>
                <a:cs typeface="Times New Roman" pitchFamily="18" charset="0"/>
              </a:rPr>
              <a:t>時</a:t>
            </a:r>
            <a:endParaRPr lang="en-US" altLang="zh-TW" sz="2400" b="1" dirty="0">
              <a:latin typeface="Times New Roman" pitchFamily="18" charset="0"/>
              <a:ea typeface="標楷體" pitchFamily="65" charset="-120"/>
              <a:cs typeface="Times New Roman" pitchFamily="18" charset="0"/>
            </a:endParaRPr>
          </a:p>
        </p:txBody>
      </p:sp>
      <p:pic>
        <p:nvPicPr>
          <p:cNvPr id="155654" name="Picture 6" descr="E:\fra89627_f0708-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370087"/>
            <a:ext cx="4187112" cy="35071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E:\fra89627_f0709-cop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132" y="2276872"/>
            <a:ext cx="4762372" cy="34831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bwMode="auto">
          <a:xfrm>
            <a:off x="4419128" y="116632"/>
            <a:ext cx="4689376" cy="954107"/>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5pPr>
            <a:lvl6pPr marL="457200" algn="l" rtl="0" fontAlgn="base">
              <a:spcBef>
                <a:spcPct val="0"/>
              </a:spcBef>
              <a:spcAft>
                <a:spcPct val="0"/>
              </a:spcAft>
              <a:defRPr kumimoji="1" sz="4400">
                <a:solidFill>
                  <a:schemeClr val="tx2"/>
                </a:solidFill>
                <a:latin typeface="Verdana" pitchFamily="34" charset="0"/>
                <a:ea typeface="新細明體" pitchFamily="18" charset="-120"/>
              </a:defRPr>
            </a:lvl6pPr>
            <a:lvl7pPr marL="914400" algn="l" rtl="0" fontAlgn="base">
              <a:spcBef>
                <a:spcPct val="0"/>
              </a:spcBef>
              <a:spcAft>
                <a:spcPct val="0"/>
              </a:spcAft>
              <a:defRPr kumimoji="1" sz="4400">
                <a:solidFill>
                  <a:schemeClr val="tx2"/>
                </a:solidFill>
                <a:latin typeface="Verdana" pitchFamily="34" charset="0"/>
                <a:ea typeface="新細明體" pitchFamily="18" charset="-120"/>
              </a:defRPr>
            </a:lvl7pPr>
            <a:lvl8pPr marL="1371600" algn="l" rtl="0" fontAlgn="base">
              <a:spcBef>
                <a:spcPct val="0"/>
              </a:spcBef>
              <a:spcAft>
                <a:spcPct val="0"/>
              </a:spcAft>
              <a:defRPr kumimoji="1" sz="4400">
                <a:solidFill>
                  <a:schemeClr val="tx2"/>
                </a:solidFill>
                <a:latin typeface="Verdana" pitchFamily="34" charset="0"/>
                <a:ea typeface="新細明體" pitchFamily="18" charset="-120"/>
              </a:defRPr>
            </a:lvl8pPr>
            <a:lvl9pPr marL="1828800" algn="l" rtl="0" fontAlgn="base">
              <a:spcBef>
                <a:spcPct val="0"/>
              </a:spcBef>
              <a:spcAft>
                <a:spcPct val="0"/>
              </a:spcAft>
              <a:defRPr kumimoji="1" sz="4400">
                <a:solidFill>
                  <a:schemeClr val="tx2"/>
                </a:solidFill>
                <a:latin typeface="Verdana" pitchFamily="34" charset="0"/>
                <a:ea typeface="新細明體" pitchFamily="18" charset="-120"/>
              </a:defRPr>
            </a:lvl9pPr>
          </a:lstStyle>
          <a:p>
            <a:r>
              <a:rPr lang="zh-TW" altLang="en-US" sz="2800" kern="0" dirty="0" smtClean="0">
                <a:latin typeface="Times New Roman" pitchFamily="18" charset="0"/>
                <a:ea typeface="標楷體" pitchFamily="65" charset="-120"/>
                <a:cs typeface="Times New Roman" pitchFamily="18" charset="0"/>
              </a:rPr>
              <a:t>價格管制下的浪費</a:t>
            </a:r>
            <a:r>
              <a:rPr lang="en-US" altLang="zh-TW" sz="2800" kern="0" dirty="0" smtClean="0">
                <a:latin typeface="Times New Roman" pitchFamily="18" charset="0"/>
                <a:ea typeface="標楷體" pitchFamily="65" charset="-120"/>
                <a:cs typeface="Times New Roman" pitchFamily="18" charset="0"/>
              </a:rPr>
              <a:t> Lost = $800.</a:t>
            </a:r>
            <a:endParaRPr lang="en-US" altLang="zh-TW" sz="2800" kern="0"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91137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solidFill>
                  <a:srgbClr val="000000"/>
                </a:solidFill>
              </a:rPr>
              <a:t>Slide </a:t>
            </a:r>
            <a:fld id="{6CF4A2E1-E59B-49D4-8490-7FFDBBE63285}" type="slidenum">
              <a:rPr lang="en-US" altLang="zh-TW">
                <a:solidFill>
                  <a:srgbClr val="000000"/>
                </a:solidFill>
              </a:rPr>
              <a:pPr/>
              <a:t>18</a:t>
            </a:fld>
            <a:r>
              <a:rPr lang="en-US" altLang="zh-TW">
                <a:solidFill>
                  <a:srgbClr val="000000"/>
                </a:solidFill>
              </a:rPr>
              <a:t>/46</a:t>
            </a:r>
          </a:p>
        </p:txBody>
      </p:sp>
      <p:sp>
        <p:nvSpPr>
          <p:cNvPr id="112642" name="Rectangle 2"/>
          <p:cNvSpPr>
            <a:spLocks noGrp="1" noChangeArrowheads="1"/>
          </p:cNvSpPr>
          <p:nvPr>
            <p:ph type="title"/>
          </p:nvPr>
        </p:nvSpPr>
        <p:spPr>
          <a:xfrm>
            <a:off x="899592" y="-272445"/>
            <a:ext cx="7558608" cy="1200329"/>
          </a:xfrm>
        </p:spPr>
        <p:txBody>
          <a:bodyPr/>
          <a:lstStyle/>
          <a:p>
            <a:pPr algn="l"/>
            <a:r>
              <a:rPr lang="zh-TW" altLang="en-US" sz="3600" b="1" dirty="0" smtClean="0">
                <a:latin typeface="Times New Roman" pitchFamily="18" charset="0"/>
                <a:ea typeface="標楷體" pitchFamily="65" charset="-120"/>
                <a:cs typeface="Times New Roman" pitchFamily="18" charset="0"/>
              </a:rPr>
              <a:t>未</a:t>
            </a:r>
            <a:r>
              <a:rPr lang="zh-TW" altLang="en-US" sz="3600" b="1" dirty="0">
                <a:latin typeface="Times New Roman" pitchFamily="18" charset="0"/>
                <a:ea typeface="標楷體" pitchFamily="65" charset="-120"/>
                <a:cs typeface="Times New Roman" pitchFamily="18" charset="0"/>
              </a:rPr>
              <a:t>管制房屋市場</a:t>
            </a:r>
            <a:r>
              <a:rPr lang="zh-TW" altLang="en-US" sz="3600" b="1" dirty="0" smtClean="0">
                <a:latin typeface="Times New Roman" pitchFamily="18" charset="0"/>
                <a:ea typeface="標楷體" pitchFamily="65" charset="-120"/>
                <a:cs typeface="Times New Roman" pitchFamily="18" charset="0"/>
              </a:rPr>
              <a:t>, 總</a:t>
            </a:r>
            <a:r>
              <a:rPr lang="zh-TW" altLang="en-US" sz="3600" b="1" dirty="0">
                <a:latin typeface="Times New Roman" pitchFamily="18" charset="0"/>
                <a:ea typeface="標楷體" pitchFamily="65" charset="-120"/>
                <a:cs typeface="Times New Roman" pitchFamily="18" charset="0"/>
              </a:rPr>
              <a:t>剩餘$2,000,000</a:t>
            </a:r>
          </a:p>
        </p:txBody>
      </p:sp>
      <p:pic>
        <p:nvPicPr>
          <p:cNvPr id="112646" name="Picture 6" descr="E:\fra89627_f0711-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340768"/>
            <a:ext cx="47244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793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solidFill>
                  <a:srgbClr val="000000"/>
                </a:solidFill>
              </a:rPr>
              <a:t>Slide </a:t>
            </a:r>
            <a:fld id="{059A5109-0A9D-45D5-8991-C88FDB01F210}" type="slidenum">
              <a:rPr lang="en-US" altLang="zh-TW">
                <a:solidFill>
                  <a:srgbClr val="000000"/>
                </a:solidFill>
              </a:rPr>
              <a:pPr/>
              <a:t>19</a:t>
            </a:fld>
            <a:r>
              <a:rPr lang="en-US" altLang="zh-TW">
                <a:solidFill>
                  <a:srgbClr val="000000"/>
                </a:solidFill>
              </a:rPr>
              <a:t>/46</a:t>
            </a:r>
          </a:p>
        </p:txBody>
      </p:sp>
      <p:sp>
        <p:nvSpPr>
          <p:cNvPr id="115714" name="Rectangle 2"/>
          <p:cNvSpPr>
            <a:spLocks noGrp="1" noChangeArrowheads="1"/>
          </p:cNvSpPr>
          <p:nvPr>
            <p:ph type="title"/>
          </p:nvPr>
        </p:nvSpPr>
        <p:spPr>
          <a:xfrm>
            <a:off x="611560" y="-341550"/>
            <a:ext cx="7846640" cy="1754326"/>
          </a:xfrm>
        </p:spPr>
        <p:txBody>
          <a:bodyPr/>
          <a:lstStyle/>
          <a:p>
            <a:pPr algn="l"/>
            <a:r>
              <a:rPr lang="zh-TW" altLang="en-US" sz="3600" b="1" dirty="0" smtClean="0">
                <a:latin typeface="Times New Roman" pitchFamily="18" charset="0"/>
                <a:ea typeface="標楷體" pitchFamily="65" charset="-120"/>
                <a:cs typeface="Times New Roman" pitchFamily="18" charset="0"/>
              </a:rPr>
              <a:t>房價</a:t>
            </a:r>
            <a:r>
              <a:rPr lang="zh-TW" altLang="en-US" sz="3600" b="1" dirty="0">
                <a:latin typeface="Times New Roman" pitchFamily="18" charset="0"/>
                <a:ea typeface="標楷體" pitchFamily="65" charset="-120"/>
                <a:cs typeface="Times New Roman" pitchFamily="18" charset="0"/>
              </a:rPr>
              <a:t>管制</a:t>
            </a:r>
            <a:r>
              <a:rPr lang="zh-TW" altLang="en-US" sz="3600" b="1" dirty="0" smtClean="0">
                <a:latin typeface="Times New Roman" pitchFamily="18" charset="0"/>
                <a:ea typeface="標楷體" pitchFamily="65" charset="-120"/>
                <a:cs typeface="Times New Roman" pitchFamily="18" charset="0"/>
              </a:rPr>
              <a:t>下，經濟</a:t>
            </a:r>
            <a:r>
              <a:rPr lang="zh-TW" altLang="en-US" sz="3600" b="1" dirty="0">
                <a:latin typeface="Times New Roman" pitchFamily="18" charset="0"/>
                <a:ea typeface="標楷體" pitchFamily="65" charset="-120"/>
                <a:cs typeface="Times New Roman" pitchFamily="18" charset="0"/>
              </a:rPr>
              <a:t>剩餘損失$500,000</a:t>
            </a:r>
            <a:br>
              <a:rPr lang="zh-TW" altLang="en-US" sz="3600" b="1" dirty="0">
                <a:latin typeface="Times New Roman" pitchFamily="18" charset="0"/>
                <a:ea typeface="標楷體" pitchFamily="65" charset="-120"/>
                <a:cs typeface="Times New Roman" pitchFamily="18" charset="0"/>
              </a:rPr>
            </a:br>
            <a:endParaRPr lang="zh-TW" altLang="en-US" sz="3600" b="1" dirty="0">
              <a:latin typeface="Times New Roman" pitchFamily="18" charset="0"/>
              <a:ea typeface="標楷體" pitchFamily="65" charset="-120"/>
              <a:cs typeface="Times New Roman" pitchFamily="18" charset="0"/>
            </a:endParaRPr>
          </a:p>
        </p:txBody>
      </p:sp>
      <p:pic>
        <p:nvPicPr>
          <p:cNvPr id="115718" name="Picture 6" descr="E:\fra89627_f0712-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676400"/>
            <a:ext cx="5410200" cy="450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488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332656"/>
            <a:ext cx="8638728" cy="707886"/>
          </a:xfrm>
        </p:spPr>
        <p:txBody>
          <a:bodyPr/>
          <a:lstStyle/>
          <a:p>
            <a:r>
              <a:rPr lang="zh-TW" altLang="en-US" sz="4000" b="1" dirty="0">
                <a:latin typeface="標楷體" panose="03000509000000000000" pitchFamily="65" charset="-120"/>
                <a:ea typeface="標楷體" panose="03000509000000000000" pitchFamily="65" charset="-120"/>
              </a:rPr>
              <a:t>課程大綱</a:t>
            </a:r>
            <a:endParaRPr lang="zh-TW" altLang="en-US" sz="3600" b="1" dirty="0">
              <a:latin typeface="Times New Roman" pitchFamily="18" charset="0"/>
              <a:ea typeface="標楷體" pitchFamily="65" charset="-120"/>
            </a:endParaRPr>
          </a:p>
        </p:txBody>
      </p:sp>
      <p:sp>
        <p:nvSpPr>
          <p:cNvPr id="6" name="Rectangle 3075"/>
          <p:cNvSpPr txBox="1">
            <a:spLocks noChangeArrowheads="1"/>
          </p:cNvSpPr>
          <p:nvPr/>
        </p:nvSpPr>
        <p:spPr bwMode="auto">
          <a:xfrm>
            <a:off x="1043608" y="1196752"/>
            <a:ext cx="7200800"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marL="514350" indent="-514350" eaLnBrk="1" hangingPunct="1">
              <a:spcAft>
                <a:spcPts val="600"/>
              </a:spcAft>
              <a:buSzPct val="100000"/>
              <a:buFont typeface="+mj-lt"/>
              <a:buAutoNum type="arabicPeriod"/>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市場的</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範疇</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eaLnBrk="1" hangingPunct="1">
              <a:spcAft>
                <a:spcPts val="600"/>
              </a:spcAft>
              <a:buSzPct val="100000"/>
              <a:buFont typeface="+mj-lt"/>
              <a:buAutoNum type="arabicPeriod"/>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市場均衡與</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效率</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eaLnBrk="1" hangingPunct="1">
              <a:spcAft>
                <a:spcPts val="600"/>
              </a:spcAft>
              <a:buSzPct val="100000"/>
              <a:buFont typeface="+mj-lt"/>
              <a:buAutoNum type="arabicPeriod"/>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經濟剩餘</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eaLnBrk="1" hangingPunct="1">
              <a:spcAft>
                <a:spcPts val="600"/>
              </a:spcAft>
              <a:buSzPct val="100000"/>
              <a:buFont typeface="+mj-lt"/>
              <a:buAutoNum type="arabicPeriod"/>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剩餘與</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效率</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eaLnBrk="1" hangingPunct="1">
              <a:spcAft>
                <a:spcPts val="600"/>
              </a:spcAft>
              <a:buSzPct val="100000"/>
              <a:buFont typeface="+mj-lt"/>
              <a:buAutoNum type="arabicPeriod"/>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租稅與效率</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性</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eaLnBrk="1" hangingPunct="1">
              <a:spcAft>
                <a:spcPts val="600"/>
              </a:spcAft>
              <a:buSzPct val="100000"/>
              <a:buFont typeface="+mj-lt"/>
              <a:buAutoNum type="arabicPeriod"/>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租稅</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經濟</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剩餘</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eaLnBrk="1" hangingPunct="1">
              <a:spcAft>
                <a:spcPts val="600"/>
              </a:spcAft>
              <a:buSzPct val="100000"/>
              <a:buFont typeface="+mj-lt"/>
              <a:buAutoNum type="arabicPeriod"/>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租稅、彈性與</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效率</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eaLnBrk="1" hangingPunct="1">
              <a:spcAft>
                <a:spcPts val="600"/>
              </a:spcAft>
              <a:buSzPct val="100000"/>
              <a:buFont typeface="+mj-lt"/>
              <a:buAutoNum type="arabicPeriod"/>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課稅、外部成本與效率</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
            </a:r>
            <a:b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
            </a:r>
            <a:b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
            </a:r>
            <a:b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
            </a:r>
            <a:b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br>
            <a:endParaRPr lang="en-US" altLang="zh-TW" sz="2600" b="0" kern="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p:cNvSpPr>
            <a:spLocks noGrp="1"/>
          </p:cNvSpPr>
          <p:nvPr>
            <p:ph type="sldNum" sz="quarter" idx="4"/>
          </p:nvPr>
        </p:nvSpPr>
        <p:spPr/>
        <p:txBody>
          <a:bodyPr/>
          <a:lstStyle/>
          <a:p>
            <a:r>
              <a:rPr lang="en-US" altLang="zh-TW" smtClean="0"/>
              <a:t>Slide </a:t>
            </a:r>
            <a:fld id="{2EAD8DAA-EA19-4AB7-B271-CDA343FF3072}" type="slidenum">
              <a:rPr lang="en-US" altLang="zh-TW" smtClean="0"/>
              <a:pPr/>
              <a:t>2</a:t>
            </a:fld>
            <a:r>
              <a:rPr lang="en-US" altLang="zh-TW" smtClean="0"/>
              <a:t>/38</a:t>
            </a:r>
            <a:endParaRPr lang="en-US" altLang="zh-TW" dirty="0"/>
          </a:p>
        </p:txBody>
      </p:sp>
    </p:spTree>
    <p:extLst>
      <p:ext uri="{BB962C8B-B14F-4D97-AF65-F5344CB8AC3E}">
        <p14:creationId xmlns:p14="http://schemas.microsoft.com/office/powerpoint/2010/main" val="865701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27384"/>
            <a:ext cx="8162925" cy="1077218"/>
          </a:xfrm>
        </p:spPr>
        <p:txBody>
          <a:bodyPr/>
          <a:lstStyle/>
          <a:p>
            <a:r>
              <a:rPr lang="zh-TW" altLang="zh-TW" sz="3200" b="1" dirty="0">
                <a:latin typeface="Times New Roman" pitchFamily="18" charset="0"/>
                <a:ea typeface="標楷體" pitchFamily="65" charset="-120"/>
                <a:cs typeface="Times New Roman" pitchFamily="18" charset="0"/>
              </a:rPr>
              <a:t>《社論》價格機能放諸四海皆準－由喬治華盛頓買不到糧食的故事談雙卡利率高限之</a:t>
            </a:r>
            <a:r>
              <a:rPr lang="zh-TW" altLang="zh-TW" sz="3200" b="1" dirty="0" smtClean="0">
                <a:latin typeface="Times New Roman" pitchFamily="18" charset="0"/>
                <a:ea typeface="標楷體" pitchFamily="65" charset="-120"/>
                <a:cs typeface="Times New Roman" pitchFamily="18" charset="0"/>
              </a:rPr>
              <a:t>爭</a:t>
            </a:r>
            <a:endParaRPr lang="zh-TW" altLang="en-US" sz="3200" dirty="0">
              <a:latin typeface="Times New Roman" pitchFamily="18" charset="0"/>
              <a:ea typeface="標楷體" pitchFamily="65" charset="-120"/>
              <a:cs typeface="Times New Roman" pitchFamily="18" charset="0"/>
            </a:endParaRPr>
          </a:p>
        </p:txBody>
      </p:sp>
      <p:sp>
        <p:nvSpPr>
          <p:cNvPr id="3" name="投影片編號版面配置區 2"/>
          <p:cNvSpPr>
            <a:spLocks noGrp="1"/>
          </p:cNvSpPr>
          <p:nvPr>
            <p:ph type="sldNum" sz="quarter" idx="4"/>
          </p:nvPr>
        </p:nvSpPr>
        <p:spPr/>
        <p:txBody>
          <a:bodyPr/>
          <a:lstStyle/>
          <a:p>
            <a:r>
              <a:rPr lang="en-US" altLang="zh-TW" smtClean="0"/>
              <a:t>Slide </a:t>
            </a:r>
            <a:fld id="{2EAD8DAA-EA19-4AB7-B271-CDA343FF3072}" type="slidenum">
              <a:rPr lang="en-US" altLang="zh-TW" smtClean="0"/>
              <a:pPr/>
              <a:t>20</a:t>
            </a:fld>
            <a:r>
              <a:rPr lang="en-US" altLang="zh-TW" smtClean="0"/>
              <a:t>/38</a:t>
            </a:r>
            <a:endParaRPr lang="en-US" altLang="zh-TW" dirty="0"/>
          </a:p>
        </p:txBody>
      </p:sp>
      <p:sp>
        <p:nvSpPr>
          <p:cNvPr id="4" name="Rectangle 1"/>
          <p:cNvSpPr>
            <a:spLocks noChangeArrowheads="1"/>
          </p:cNvSpPr>
          <p:nvPr/>
        </p:nvSpPr>
        <p:spPr bwMode="auto">
          <a:xfrm>
            <a:off x="642462" y="1073059"/>
            <a:ext cx="82500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2000" b="0" i="0" u="none" strike="noStrike" cap="none" normalizeH="0" baseline="0" dirty="0" smtClean="0">
                <a:ln>
                  <a:noFill/>
                </a:ln>
                <a:solidFill>
                  <a:srgbClr val="906030"/>
                </a:solidFill>
                <a:effectLst/>
                <a:latin typeface="Times New Roman" pitchFamily="18" charset="0"/>
                <a:ea typeface="標楷體" pitchFamily="65" charset="-120"/>
                <a:cs typeface="Times New Roman" pitchFamily="18" charset="0"/>
              </a:rPr>
              <a:t>工</a:t>
            </a:r>
            <a:r>
              <a:rPr kumimoji="0" lang="zh-TW" altLang="en-US" sz="2000" b="0" dirty="0">
                <a:solidFill>
                  <a:srgbClr val="906030"/>
                </a:solidFill>
                <a:latin typeface="Times New Roman" pitchFamily="18" charset="0"/>
                <a:ea typeface="標楷體" pitchFamily="65" charset="-120"/>
                <a:cs typeface="Times New Roman" pitchFamily="18" charset="0"/>
              </a:rPr>
              <a:t>商</a:t>
            </a:r>
            <a:r>
              <a:rPr kumimoji="0" lang="zh-TW" altLang="en-US" sz="2000" b="0" i="0" u="none" strike="noStrike" cap="none" normalizeH="0" baseline="0" dirty="0" smtClean="0">
                <a:ln>
                  <a:noFill/>
                </a:ln>
                <a:solidFill>
                  <a:srgbClr val="906030"/>
                </a:solidFill>
                <a:effectLst/>
                <a:latin typeface="Times New Roman" pitchFamily="18" charset="0"/>
                <a:ea typeface="標楷體" pitchFamily="65" charset="-120"/>
                <a:cs typeface="Times New Roman" pitchFamily="18" charset="0"/>
              </a:rPr>
              <a:t>時報    </a:t>
            </a:r>
            <a:r>
              <a:rPr kumimoji="0" lang="en-US" altLang="zh-TW" sz="2000" b="0" i="0" u="none" strike="noStrike" cap="none" normalizeH="0" baseline="0" dirty="0" smtClean="0">
                <a:ln>
                  <a:noFill/>
                </a:ln>
                <a:solidFill>
                  <a:srgbClr val="906030"/>
                </a:solidFill>
                <a:effectLst/>
                <a:latin typeface="Times New Roman" pitchFamily="18" charset="0"/>
                <a:ea typeface="標楷體" pitchFamily="65" charset="-120"/>
                <a:cs typeface="Times New Roman" pitchFamily="18" charset="0"/>
              </a:rPr>
              <a:t>A2/</a:t>
            </a:r>
            <a:r>
              <a:rPr kumimoji="0" lang="zh-TW" altLang="en-US" sz="2000" b="0" i="0" u="none" strike="noStrike" cap="none" normalizeH="0" baseline="0" dirty="0" smtClean="0">
                <a:ln>
                  <a:noFill/>
                </a:ln>
                <a:solidFill>
                  <a:srgbClr val="906030"/>
                </a:solidFill>
                <a:effectLst/>
                <a:latin typeface="Times New Roman" pitchFamily="18" charset="0"/>
                <a:ea typeface="標楷體" pitchFamily="65" charset="-120"/>
                <a:cs typeface="Times New Roman" pitchFamily="18" charset="0"/>
              </a:rPr>
              <a:t>焦點新聞           </a:t>
            </a:r>
            <a:r>
              <a:rPr kumimoji="0" lang="en-US" altLang="zh-TW" sz="2000" b="0" i="0" u="none" strike="noStrike" cap="none" normalizeH="0" baseline="0" dirty="0" smtClean="0">
                <a:ln>
                  <a:noFill/>
                </a:ln>
                <a:solidFill>
                  <a:srgbClr val="906030"/>
                </a:solidFill>
                <a:effectLst/>
                <a:latin typeface="Times New Roman" pitchFamily="18" charset="0"/>
                <a:ea typeface="標楷體" pitchFamily="65" charset="-120"/>
                <a:cs typeface="Times New Roman" pitchFamily="18" charset="0"/>
              </a:rPr>
              <a:t>2009/03/23</a:t>
            </a:r>
            <a:r>
              <a:rPr kumimoji="0" lang="en-US" altLang="zh-TW" sz="1200" b="0" i="0" u="none" strike="noStrike" cap="none" normalizeH="0" baseline="0" dirty="0" smtClean="0">
                <a:ln>
                  <a:noFill/>
                </a:ln>
                <a:solidFill>
                  <a:srgbClr val="906030"/>
                </a:solidFill>
                <a:effectLst/>
                <a:latin typeface="Times New Roman" pitchFamily="18" charset="0"/>
                <a:ea typeface="標楷體" pitchFamily="65" charset="-120"/>
                <a:cs typeface="Times New Roman" pitchFamily="18" charset="0"/>
              </a:rPr>
              <a:t> </a:t>
            </a:r>
            <a:endParaRPr kumimoji="0" lang="en-US" altLang="zh-TW" sz="4400" b="0" i="0" u="none" strike="noStrike" cap="none" normalizeH="0" baseline="0" dirty="0" smtClean="0">
              <a:ln>
                <a:noFill/>
              </a:ln>
              <a:solidFill>
                <a:srgbClr val="906030"/>
              </a:solidFill>
              <a:effectLst/>
              <a:latin typeface="Times New Roman" pitchFamily="18" charset="0"/>
              <a:ea typeface="標楷體" pitchFamily="65" charset="-120"/>
              <a:cs typeface="Times New Roman" pitchFamily="18" charset="0"/>
            </a:endParaRPr>
          </a:p>
        </p:txBody>
      </p:sp>
      <p:sp>
        <p:nvSpPr>
          <p:cNvPr id="6" name="矩形 5"/>
          <p:cNvSpPr/>
          <p:nvPr/>
        </p:nvSpPr>
        <p:spPr>
          <a:xfrm>
            <a:off x="395536" y="1484784"/>
            <a:ext cx="8784976" cy="5940088"/>
          </a:xfrm>
          <a:prstGeom prst="rect">
            <a:avLst/>
          </a:prstGeom>
        </p:spPr>
        <p:txBody>
          <a:bodyPr wrap="square">
            <a:spAutoFit/>
          </a:bodyPr>
          <a:lstStyle/>
          <a:p>
            <a:pPr marL="342900" indent="-342900">
              <a:spcBef>
                <a:spcPts val="1200"/>
              </a:spcBef>
              <a:buClr>
                <a:srgbClr val="C00000"/>
              </a:buClr>
              <a:buFont typeface="Wingdings" pitchFamily="2" charset="2"/>
              <a:buChar char="n"/>
            </a:pPr>
            <a:r>
              <a:rPr lang="zh-TW" altLang="zh-TW" sz="2200" b="0" dirty="0">
                <a:solidFill>
                  <a:srgbClr val="000000"/>
                </a:solidFill>
                <a:latin typeface="Times New Roman" pitchFamily="18" charset="0"/>
                <a:ea typeface="標楷體" pitchFamily="65" charset="-120"/>
                <a:cs typeface="Times New Roman" pitchFamily="18" charset="0"/>
              </a:rPr>
              <a:t>話說</a:t>
            </a:r>
            <a:r>
              <a:rPr lang="en-US" altLang="zh-TW" sz="2200" b="0" dirty="0">
                <a:solidFill>
                  <a:srgbClr val="000000"/>
                </a:solidFill>
                <a:latin typeface="Times New Roman" pitchFamily="18" charset="0"/>
                <a:ea typeface="標楷體" pitchFamily="65" charset="-120"/>
                <a:cs typeface="Times New Roman" pitchFamily="18" charset="0"/>
              </a:rPr>
              <a:t>1776</a:t>
            </a:r>
            <a:r>
              <a:rPr lang="zh-TW" altLang="zh-TW" sz="2200" b="0" dirty="0">
                <a:solidFill>
                  <a:srgbClr val="000000"/>
                </a:solidFill>
                <a:latin typeface="Times New Roman" pitchFamily="18" charset="0"/>
                <a:ea typeface="標楷體" pitchFamily="65" charset="-120"/>
                <a:cs typeface="Times New Roman" pitchFamily="18" charset="0"/>
              </a:rPr>
              <a:t>年展開的美國獨立戰爭期間，華盛頓將軍的軍隊雖然有法國</a:t>
            </a:r>
            <a:r>
              <a:rPr lang="en-US" altLang="zh-TW" sz="2200" b="0" dirty="0" err="1">
                <a:solidFill>
                  <a:srgbClr val="0000FF"/>
                </a:solidFill>
                <a:latin typeface="Times New Roman" pitchFamily="18" charset="0"/>
                <a:ea typeface="標楷體" pitchFamily="65" charset="-120"/>
                <a:cs typeface="Times New Roman" pitchFamily="18" charset="0"/>
                <a:hlinkClick r:id="rId2" tooltip="搜尋這個關鍵字的相關內容"/>
              </a:rPr>
              <a:t>政府</a:t>
            </a:r>
            <a:r>
              <a:rPr lang="zh-TW" altLang="zh-TW" sz="2200" b="0" dirty="0">
                <a:solidFill>
                  <a:srgbClr val="000000"/>
                </a:solidFill>
                <a:latin typeface="Times New Roman" pitchFamily="18" charset="0"/>
                <a:ea typeface="標楷體" pitchFamily="65" charset="-120"/>
                <a:cs typeface="Times New Roman" pitchFamily="18" charset="0"/>
              </a:rPr>
              <a:t>的奧援，但是眼看著因為戰亂的緣故，糧價一直降不下來，甚至在某些地區價格蠢蠢欲動，呈現上升的趨勢</a:t>
            </a:r>
            <a:r>
              <a:rPr lang="zh-TW" altLang="zh-TW" sz="2200" b="0" dirty="0" smtClean="0">
                <a:solidFill>
                  <a:srgbClr val="000000"/>
                </a:solidFill>
                <a:latin typeface="Times New Roman" pitchFamily="18" charset="0"/>
                <a:ea typeface="標楷體" pitchFamily="65" charset="-120"/>
                <a:cs typeface="Times New Roman" pitchFamily="18" charset="0"/>
              </a:rPr>
              <a:t>。</a:t>
            </a:r>
            <a:endParaRPr lang="en-US" altLang="zh-TW" sz="2200" b="0" dirty="0" smtClean="0">
              <a:solidFill>
                <a:srgbClr val="000000"/>
              </a:solidFill>
              <a:latin typeface="Times New Roman" pitchFamily="18" charset="0"/>
              <a:ea typeface="標楷體" pitchFamily="65" charset="-120"/>
              <a:cs typeface="Times New Roman" pitchFamily="18" charset="0"/>
            </a:endParaRPr>
          </a:p>
          <a:p>
            <a:pPr marL="342900" indent="-342900">
              <a:spcBef>
                <a:spcPts val="1200"/>
              </a:spcBef>
              <a:buClr>
                <a:srgbClr val="C00000"/>
              </a:buClr>
              <a:buFont typeface="Wingdings" pitchFamily="2" charset="2"/>
              <a:buChar char="n"/>
            </a:pPr>
            <a:r>
              <a:rPr lang="zh-TW" altLang="zh-TW" sz="2200" b="0" dirty="0" smtClean="0">
                <a:solidFill>
                  <a:srgbClr val="0000FF"/>
                </a:solidFill>
                <a:latin typeface="Times New Roman" pitchFamily="18" charset="0"/>
                <a:ea typeface="標楷體" pitchFamily="65" charset="-120"/>
                <a:cs typeface="Times New Roman" pitchFamily="18" charset="0"/>
              </a:rPr>
              <a:t>為了</a:t>
            </a:r>
            <a:r>
              <a:rPr lang="zh-TW" altLang="zh-TW" sz="2200" b="0" dirty="0">
                <a:solidFill>
                  <a:srgbClr val="0000FF"/>
                </a:solidFill>
                <a:latin typeface="Times New Roman" pitchFamily="18" charset="0"/>
                <a:ea typeface="標楷體" pitchFamily="65" charset="-120"/>
                <a:cs typeface="Times New Roman" pitchFamily="18" charset="0"/>
              </a:rPr>
              <a:t>避免因價格上漲，軍隊糧食補給不繼，華盛頓未雨綢繆，下令凍結糧價，認為這樣子才有本錢與英軍打持久戰，而且軍中弟兄為著北美</a:t>
            </a:r>
            <a:r>
              <a:rPr lang="en-US" altLang="zh-TW" sz="2200" b="0" dirty="0">
                <a:solidFill>
                  <a:srgbClr val="0000FF"/>
                </a:solidFill>
                <a:latin typeface="Times New Roman" pitchFamily="18" charset="0"/>
                <a:ea typeface="標楷體" pitchFamily="65" charset="-120"/>
                <a:cs typeface="Times New Roman" pitchFamily="18" charset="0"/>
              </a:rPr>
              <a:t>13</a:t>
            </a:r>
            <a:r>
              <a:rPr lang="zh-TW" altLang="zh-TW" sz="2200" b="0" dirty="0">
                <a:solidFill>
                  <a:srgbClr val="0000FF"/>
                </a:solidFill>
                <a:latin typeface="Times New Roman" pitchFamily="18" charset="0"/>
                <a:ea typeface="標楷體" pitchFamily="65" charset="-120"/>
                <a:cs typeface="Times New Roman" pitchFamily="18" charset="0"/>
              </a:rPr>
              <a:t>州廣大民眾拚命，怎能忍心讓他們受到糧商高價</a:t>
            </a:r>
            <a:r>
              <a:rPr lang="zh-TW" altLang="zh-TW" sz="2200" b="0" dirty="0" smtClean="0">
                <a:solidFill>
                  <a:srgbClr val="0000FF"/>
                </a:solidFill>
                <a:latin typeface="Times New Roman" pitchFamily="18" charset="0"/>
                <a:ea typeface="標楷體" pitchFamily="65" charset="-120"/>
                <a:cs typeface="Times New Roman" pitchFamily="18" charset="0"/>
              </a:rPr>
              <a:t>剝削</a:t>
            </a:r>
            <a:endParaRPr lang="en-US" altLang="zh-TW" sz="2200" b="0" dirty="0" smtClean="0">
              <a:solidFill>
                <a:srgbClr val="0000FF"/>
              </a:solidFill>
              <a:latin typeface="Times New Roman" pitchFamily="18" charset="0"/>
              <a:ea typeface="標楷體" pitchFamily="65" charset="-120"/>
              <a:cs typeface="Times New Roman" pitchFamily="18" charset="0"/>
            </a:endParaRPr>
          </a:p>
          <a:p>
            <a:pPr marL="342900" indent="-342900">
              <a:spcBef>
                <a:spcPts val="1200"/>
              </a:spcBef>
              <a:buClr>
                <a:srgbClr val="C00000"/>
              </a:buClr>
              <a:buFont typeface="Wingdings" pitchFamily="2" charset="2"/>
              <a:buChar char="n"/>
            </a:pPr>
            <a:r>
              <a:rPr lang="zh-TW" altLang="zh-TW" sz="2200" b="0" dirty="0" smtClean="0">
                <a:solidFill>
                  <a:srgbClr val="0000FF"/>
                </a:solidFill>
                <a:latin typeface="Times New Roman" pitchFamily="18" charset="0"/>
                <a:ea typeface="標楷體" pitchFamily="65" charset="-120"/>
                <a:cs typeface="Times New Roman" pitchFamily="18" charset="0"/>
              </a:rPr>
              <a:t>這個</a:t>
            </a:r>
            <a:r>
              <a:rPr lang="zh-TW" altLang="zh-TW" sz="2200" b="0" dirty="0">
                <a:solidFill>
                  <a:srgbClr val="0000FF"/>
                </a:solidFill>
                <a:latin typeface="Times New Roman" pitchFamily="18" charset="0"/>
                <a:ea typeface="標楷體" pitchFamily="65" charset="-120"/>
                <a:cs typeface="Times New Roman" pitchFamily="18" charset="0"/>
              </a:rPr>
              <a:t>命令嚴格實施之後，突然發生一個出乎華盛頓預期的結果。下屬回報說，在</a:t>
            </a:r>
            <a:r>
              <a:rPr lang="en-US" altLang="zh-TW" sz="2200" b="0" dirty="0" err="1">
                <a:solidFill>
                  <a:srgbClr val="0000FF"/>
                </a:solidFill>
                <a:latin typeface="Times New Roman" pitchFamily="18" charset="0"/>
                <a:ea typeface="標楷體" pitchFamily="65" charset="-120"/>
                <a:cs typeface="Times New Roman" pitchFamily="18" charset="0"/>
                <a:hlinkClick r:id="rId3" tooltip="搜尋這個關鍵字的相關內容"/>
              </a:rPr>
              <a:t>市場</a:t>
            </a:r>
            <a:r>
              <a:rPr lang="zh-TW" altLang="zh-TW" sz="2200" b="0" dirty="0">
                <a:solidFill>
                  <a:srgbClr val="0000FF"/>
                </a:solidFill>
                <a:latin typeface="Times New Roman" pitchFamily="18" charset="0"/>
                <a:ea typeface="標楷體" pitchFamily="65" charset="-120"/>
                <a:cs typeface="Times New Roman" pitchFamily="18" charset="0"/>
              </a:rPr>
              <a:t>上按著規定價格買不到糧食，好像整個糧食供應突然消失了</a:t>
            </a:r>
            <a:r>
              <a:rPr lang="zh-TW" altLang="zh-TW" sz="2200" b="0" dirty="0" smtClean="0">
                <a:solidFill>
                  <a:srgbClr val="0000FF"/>
                </a:solidFill>
                <a:latin typeface="Times New Roman" pitchFamily="18" charset="0"/>
                <a:ea typeface="標楷體" pitchFamily="65" charset="-120"/>
                <a:cs typeface="Times New Roman" pitchFamily="18" charset="0"/>
              </a:rPr>
              <a:t>；</a:t>
            </a:r>
            <a:endParaRPr lang="en-US" altLang="zh-TW" sz="2200" b="0" dirty="0" smtClean="0">
              <a:solidFill>
                <a:srgbClr val="0000FF"/>
              </a:solidFill>
              <a:latin typeface="Times New Roman" pitchFamily="18" charset="0"/>
              <a:ea typeface="標楷體" pitchFamily="65" charset="-120"/>
              <a:cs typeface="Times New Roman" pitchFamily="18" charset="0"/>
            </a:endParaRPr>
          </a:p>
          <a:p>
            <a:pPr marL="342900" indent="-342900">
              <a:spcBef>
                <a:spcPts val="1200"/>
              </a:spcBef>
              <a:buClr>
                <a:srgbClr val="C00000"/>
              </a:buClr>
              <a:buFont typeface="Wingdings" pitchFamily="2" charset="2"/>
              <a:buChar char="n"/>
            </a:pPr>
            <a:r>
              <a:rPr lang="zh-TW" altLang="zh-TW" sz="2200" b="0" dirty="0" smtClean="0">
                <a:solidFill>
                  <a:srgbClr val="0000FF"/>
                </a:solidFill>
                <a:latin typeface="Times New Roman" pitchFamily="18" charset="0"/>
                <a:ea typeface="標楷體" pitchFamily="65" charset="-120"/>
                <a:cs typeface="Times New Roman" pitchFamily="18" charset="0"/>
              </a:rPr>
              <a:t>原來</a:t>
            </a:r>
            <a:r>
              <a:rPr lang="zh-TW" altLang="zh-TW" sz="2200" b="0" dirty="0">
                <a:solidFill>
                  <a:srgbClr val="0000FF"/>
                </a:solidFill>
                <a:latin typeface="Times New Roman" pitchFamily="18" charset="0"/>
                <a:ea typeface="標楷體" pitchFamily="65" charset="-120"/>
                <a:cs typeface="Times New Roman" pitchFamily="18" charset="0"/>
              </a:rPr>
              <a:t>農民及糧商把糧食運出華盛頓軍隊的佔領區外，按著市場價格銷售，尋求合理利潤去了。甚至，在其佔領區內的黑市</a:t>
            </a:r>
            <a:r>
              <a:rPr lang="en-US" altLang="zh-TW" sz="2200" b="0" dirty="0" err="1">
                <a:solidFill>
                  <a:srgbClr val="0000FF"/>
                </a:solidFill>
                <a:latin typeface="Times New Roman" pitchFamily="18" charset="0"/>
                <a:ea typeface="標楷體" pitchFamily="65" charset="-120"/>
                <a:cs typeface="Times New Roman" pitchFamily="18" charset="0"/>
                <a:hlinkClick r:id="rId4" tooltip="搜尋這個關鍵字的相關內容"/>
              </a:rPr>
              <a:t>行情</a:t>
            </a:r>
            <a:r>
              <a:rPr lang="zh-TW" altLang="zh-TW" sz="2200" b="0" dirty="0">
                <a:solidFill>
                  <a:srgbClr val="0000FF"/>
                </a:solidFill>
                <a:latin typeface="Times New Roman" pitchFamily="18" charset="0"/>
                <a:ea typeface="標楷體" pitchFamily="65" charset="-120"/>
                <a:cs typeface="Times New Roman" pitchFamily="18" charset="0"/>
              </a:rPr>
              <a:t>，比原先的市場價格還高出甚多，不但軍隊缺糧，佔領區的百姓更加</a:t>
            </a:r>
            <a:r>
              <a:rPr lang="zh-TW" altLang="zh-TW" sz="2200" b="0" dirty="0" smtClean="0">
                <a:solidFill>
                  <a:srgbClr val="0000FF"/>
                </a:solidFill>
                <a:latin typeface="Times New Roman" pitchFamily="18" charset="0"/>
                <a:ea typeface="標楷體" pitchFamily="65" charset="-120"/>
                <a:cs typeface="Times New Roman" pitchFamily="18" charset="0"/>
              </a:rPr>
              <a:t>民不聊生</a:t>
            </a:r>
            <a:endParaRPr lang="en-US" altLang="zh-TW" sz="2200" b="0" dirty="0">
              <a:solidFill>
                <a:srgbClr val="0000FF"/>
              </a:solidFill>
              <a:latin typeface="Times New Roman" pitchFamily="18" charset="0"/>
              <a:ea typeface="標楷體" pitchFamily="65" charset="-120"/>
              <a:cs typeface="Times New Roman" pitchFamily="18" charset="0"/>
            </a:endParaRPr>
          </a:p>
          <a:p>
            <a:pPr marL="342900" indent="-342900">
              <a:spcBef>
                <a:spcPts val="1200"/>
              </a:spcBef>
              <a:buClr>
                <a:srgbClr val="C00000"/>
              </a:buClr>
              <a:buFont typeface="Wingdings" pitchFamily="2" charset="2"/>
              <a:buChar char="n"/>
            </a:pPr>
            <a:r>
              <a:rPr lang="zh-TW" altLang="en-US" sz="2200" b="0" dirty="0">
                <a:solidFill>
                  <a:srgbClr val="C00000"/>
                </a:solidFill>
                <a:latin typeface="Times New Roman" pitchFamily="18" charset="0"/>
                <a:ea typeface="標楷體" pitchFamily="65" charset="-120"/>
                <a:cs typeface="Times New Roman" pitchFamily="18" charset="0"/>
              </a:rPr>
              <a:t>市場</a:t>
            </a:r>
            <a:r>
              <a:rPr lang="zh-TW" altLang="en-US" sz="2200" b="0" dirty="0" smtClean="0">
                <a:solidFill>
                  <a:srgbClr val="C00000"/>
                </a:solidFill>
                <a:latin typeface="Times New Roman" pitchFamily="18" charset="0"/>
                <a:ea typeface="標楷體" pitchFamily="65" charset="-120"/>
                <a:cs typeface="Times New Roman" pitchFamily="18" charset="0"/>
              </a:rPr>
              <a:t>機制沛然莫之能禦</a:t>
            </a:r>
            <a:endParaRPr lang="en-US" altLang="zh-TW" sz="2200" b="0" dirty="0" smtClean="0">
              <a:solidFill>
                <a:srgbClr val="C00000"/>
              </a:solidFill>
              <a:latin typeface="Times New Roman" pitchFamily="18" charset="0"/>
              <a:ea typeface="標楷體" pitchFamily="65" charset="-120"/>
              <a:cs typeface="Times New Roman" pitchFamily="18" charset="0"/>
            </a:endParaRPr>
          </a:p>
          <a:p>
            <a:pPr>
              <a:spcBef>
                <a:spcPts val="1200"/>
              </a:spcBef>
              <a:buClr>
                <a:srgbClr val="C00000"/>
              </a:buClr>
            </a:pPr>
            <a:endParaRPr lang="zh-TW" altLang="en-US" sz="2200" b="0"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019678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1538" y="-27384"/>
            <a:ext cx="8162925" cy="1077218"/>
          </a:xfrm>
        </p:spPr>
        <p:txBody>
          <a:bodyPr/>
          <a:lstStyle/>
          <a:p>
            <a:r>
              <a:rPr lang="zh-TW" altLang="zh-TW" sz="3200" b="1" dirty="0">
                <a:latin typeface="Times New Roman" pitchFamily="18" charset="0"/>
                <a:ea typeface="標楷體" pitchFamily="65" charset="-120"/>
                <a:cs typeface="Times New Roman" pitchFamily="18" charset="0"/>
              </a:rPr>
              <a:t>《社論》價格機能放諸四海皆準－由喬治華盛頓買不到糧食的故事談雙卡利率高限之爭</a:t>
            </a:r>
            <a:endParaRPr lang="zh-TW" altLang="en-US" sz="3200" dirty="0">
              <a:latin typeface="Times New Roman" pitchFamily="18" charset="0"/>
              <a:ea typeface="標楷體" pitchFamily="65" charset="-120"/>
              <a:cs typeface="Times New Roman" pitchFamily="18" charset="0"/>
            </a:endParaRPr>
          </a:p>
        </p:txBody>
      </p:sp>
      <p:sp>
        <p:nvSpPr>
          <p:cNvPr id="3" name="投影片編號版面配置區 2"/>
          <p:cNvSpPr>
            <a:spLocks noGrp="1"/>
          </p:cNvSpPr>
          <p:nvPr>
            <p:ph type="sldNum" sz="quarter" idx="4"/>
          </p:nvPr>
        </p:nvSpPr>
        <p:spPr/>
        <p:txBody>
          <a:bodyPr/>
          <a:lstStyle/>
          <a:p>
            <a:r>
              <a:rPr lang="en-US" altLang="zh-TW" smtClean="0"/>
              <a:t>Slide </a:t>
            </a:r>
            <a:fld id="{2EAD8DAA-EA19-4AB7-B271-CDA343FF3072}" type="slidenum">
              <a:rPr lang="en-US" altLang="zh-TW" smtClean="0"/>
              <a:pPr/>
              <a:t>21</a:t>
            </a:fld>
            <a:r>
              <a:rPr lang="en-US" altLang="zh-TW" smtClean="0"/>
              <a:t>/38</a:t>
            </a:r>
            <a:endParaRPr lang="en-US" altLang="zh-TW" dirty="0"/>
          </a:p>
        </p:txBody>
      </p:sp>
      <p:sp>
        <p:nvSpPr>
          <p:cNvPr id="4" name="矩形 3"/>
          <p:cNvSpPr/>
          <p:nvPr/>
        </p:nvSpPr>
        <p:spPr>
          <a:xfrm>
            <a:off x="755576" y="1189196"/>
            <a:ext cx="7969590" cy="5632311"/>
          </a:xfrm>
          <a:prstGeom prst="rect">
            <a:avLst/>
          </a:prstGeom>
        </p:spPr>
        <p:txBody>
          <a:bodyPr wrap="square">
            <a:spAutoFit/>
          </a:bodyPr>
          <a:lstStyle/>
          <a:p>
            <a:pPr marL="342900" indent="-342900">
              <a:spcBef>
                <a:spcPts val="1200"/>
              </a:spcBef>
              <a:buClr>
                <a:srgbClr val="C00000"/>
              </a:buClr>
              <a:buFont typeface="Wingdings" pitchFamily="2" charset="2"/>
              <a:buChar char="n"/>
            </a:pPr>
            <a:r>
              <a:rPr lang="zh-TW" altLang="zh-TW" sz="2200" b="0" dirty="0">
                <a:solidFill>
                  <a:srgbClr val="0000FF"/>
                </a:solidFill>
                <a:latin typeface="Times New Roman" pitchFamily="18" charset="0"/>
                <a:ea typeface="標楷體" pitchFamily="65" charset="-120"/>
                <a:cs typeface="Times New Roman" pitchFamily="18" charset="0"/>
              </a:rPr>
              <a:t>幸好華盛頓是個知情達理的人，不是用強制手段去抓黑市抬高價格的商人，或是用軍隊逮捕「走私」糧食至佔領區外的農民及糧商，反倒解除糧價禁令，讓軍隊及人民按著市場價格，重新獲得糧食的供應。 </a:t>
            </a:r>
            <a:endParaRPr lang="en-US" altLang="zh-TW" sz="2200" b="0" dirty="0" smtClean="0">
              <a:solidFill>
                <a:srgbClr val="0000FF"/>
              </a:solidFill>
              <a:latin typeface="Times New Roman" pitchFamily="18" charset="0"/>
              <a:ea typeface="標楷體" pitchFamily="65" charset="-120"/>
              <a:cs typeface="Times New Roman" pitchFamily="18" charset="0"/>
            </a:endParaRPr>
          </a:p>
          <a:p>
            <a:pPr marL="342900" indent="-342900">
              <a:spcBef>
                <a:spcPts val="1200"/>
              </a:spcBef>
              <a:buClr>
                <a:srgbClr val="C00000"/>
              </a:buClr>
              <a:buFont typeface="Wingdings" pitchFamily="2" charset="2"/>
              <a:buChar char="n"/>
            </a:pPr>
            <a:r>
              <a:rPr lang="zh-TW" altLang="zh-TW" sz="2200" b="0" dirty="0" smtClean="0">
                <a:latin typeface="Times New Roman" pitchFamily="18" charset="0"/>
                <a:ea typeface="標楷體" pitchFamily="65" charset="-120"/>
                <a:cs typeface="Times New Roman" pitchFamily="18" charset="0"/>
              </a:rPr>
              <a:t>捍衛</a:t>
            </a:r>
            <a:r>
              <a:rPr lang="en-US" altLang="zh-TW" sz="2200" b="0" u="sng" dirty="0" err="1">
                <a:latin typeface="Times New Roman" pitchFamily="18" charset="0"/>
                <a:ea typeface="標楷體" pitchFamily="65" charset="-120"/>
                <a:cs typeface="Times New Roman" pitchFamily="18" charset="0"/>
                <a:hlinkClick r:id="rId3" tooltip="搜尋這個關鍵字的相關內容"/>
              </a:rPr>
              <a:t>消費</a:t>
            </a:r>
            <a:r>
              <a:rPr lang="zh-TW" altLang="zh-TW" sz="2200" b="0" dirty="0">
                <a:latin typeface="Times New Roman" pitchFamily="18" charset="0"/>
                <a:ea typeface="標楷體" pitchFamily="65" charset="-120"/>
                <a:cs typeface="Times New Roman" pitchFamily="18" charset="0"/>
              </a:rPr>
              <a:t>者利益為己任的消基會首先發難，認為以現在</a:t>
            </a:r>
            <a:r>
              <a:rPr lang="en-US" altLang="zh-TW" sz="2200" b="0" u="sng" dirty="0" err="1">
                <a:latin typeface="Times New Roman" pitchFamily="18" charset="0"/>
                <a:ea typeface="標楷體" pitchFamily="65" charset="-120"/>
                <a:cs typeface="Times New Roman" pitchFamily="18" charset="0"/>
                <a:hlinkClick r:id="rId4" tooltip="搜尋這個關鍵字的相關內容"/>
              </a:rPr>
              <a:t>銀行</a:t>
            </a:r>
            <a:r>
              <a:rPr lang="zh-TW" altLang="zh-TW" sz="2200" b="0" dirty="0">
                <a:latin typeface="Times New Roman" pitchFamily="18" charset="0"/>
                <a:ea typeface="標楷體" pitchFamily="65" charset="-120"/>
                <a:cs typeface="Times New Roman" pitchFamily="18" charset="0"/>
              </a:rPr>
              <a:t>定期儲蓄存款的固定年利率不到</a:t>
            </a:r>
            <a:r>
              <a:rPr lang="en-US" altLang="zh-TW" sz="2200" b="0" dirty="0">
                <a:latin typeface="Times New Roman" pitchFamily="18" charset="0"/>
                <a:ea typeface="標楷體" pitchFamily="65" charset="-120"/>
                <a:cs typeface="Times New Roman" pitchFamily="18" charset="0"/>
              </a:rPr>
              <a:t>1</a:t>
            </a:r>
            <a:r>
              <a:rPr lang="zh-TW" altLang="zh-TW" sz="2200" b="0" dirty="0">
                <a:latin typeface="Times New Roman" pitchFamily="18" charset="0"/>
                <a:ea typeface="標楷體" pitchFamily="65" charset="-120"/>
                <a:cs typeface="Times New Roman" pitchFamily="18" charset="0"/>
              </a:rPr>
              <a:t>％，機動利率最高只有</a:t>
            </a:r>
            <a:r>
              <a:rPr lang="en-US" altLang="zh-TW" sz="2200" b="0" dirty="0">
                <a:latin typeface="Times New Roman" pitchFamily="18" charset="0"/>
                <a:ea typeface="標楷體" pitchFamily="65" charset="-120"/>
                <a:cs typeface="Times New Roman" pitchFamily="18" charset="0"/>
              </a:rPr>
              <a:t>1.2</a:t>
            </a:r>
            <a:r>
              <a:rPr lang="zh-TW" altLang="zh-TW" sz="2200" b="0" dirty="0">
                <a:latin typeface="Times New Roman" pitchFamily="18" charset="0"/>
                <a:ea typeface="標楷體" pitchFamily="65" charset="-120"/>
                <a:cs typeface="Times New Roman" pitchFamily="18" charset="0"/>
              </a:rPr>
              <a:t>％左右，而雙卡利率之年利率仍然高達將近</a:t>
            </a:r>
            <a:r>
              <a:rPr lang="en-US" altLang="zh-TW" sz="2200" b="0" dirty="0">
                <a:latin typeface="Times New Roman" pitchFamily="18" charset="0"/>
                <a:ea typeface="標楷體" pitchFamily="65" charset="-120"/>
                <a:cs typeface="Times New Roman" pitchFamily="18" charset="0"/>
              </a:rPr>
              <a:t>20</a:t>
            </a:r>
            <a:r>
              <a:rPr lang="zh-TW" altLang="zh-TW" sz="2200" b="0" dirty="0">
                <a:latin typeface="Times New Roman" pitchFamily="18" charset="0"/>
                <a:ea typeface="標楷體" pitchFamily="65" charset="-120"/>
                <a:cs typeface="Times New Roman" pitchFamily="18" charset="0"/>
              </a:rPr>
              <a:t>％，實在是剝削</a:t>
            </a:r>
            <a:r>
              <a:rPr lang="en-US" altLang="zh-TW" sz="2200" b="0" u="sng" dirty="0" err="1">
                <a:latin typeface="Times New Roman" pitchFamily="18" charset="0"/>
                <a:ea typeface="標楷體" pitchFamily="65" charset="-120"/>
                <a:cs typeface="Times New Roman" pitchFamily="18" charset="0"/>
                <a:hlinkClick r:id="rId3" tooltip="搜尋這個關鍵字的相關內容"/>
              </a:rPr>
              <a:t>消費</a:t>
            </a:r>
            <a:r>
              <a:rPr lang="zh-TW" altLang="zh-TW" sz="2200" b="0" dirty="0">
                <a:latin typeface="Times New Roman" pitchFamily="18" charset="0"/>
                <a:ea typeface="標楷體" pitchFamily="65" charset="-120"/>
                <a:cs typeface="Times New Roman" pitchFamily="18" charset="0"/>
              </a:rPr>
              <a:t>者</a:t>
            </a:r>
            <a:r>
              <a:rPr lang="zh-TW" altLang="zh-TW" sz="2200" b="0" dirty="0" smtClean="0">
                <a:latin typeface="Times New Roman" pitchFamily="18" charset="0"/>
                <a:ea typeface="標楷體" pitchFamily="65" charset="-120"/>
                <a:cs typeface="Times New Roman" pitchFamily="18" charset="0"/>
              </a:rPr>
              <a:t>；</a:t>
            </a:r>
            <a:endParaRPr lang="en-US" altLang="zh-TW" sz="2200" b="0" dirty="0" smtClean="0">
              <a:latin typeface="Times New Roman" pitchFamily="18" charset="0"/>
              <a:ea typeface="標楷體" pitchFamily="65" charset="-120"/>
              <a:cs typeface="Times New Roman" pitchFamily="18" charset="0"/>
            </a:endParaRPr>
          </a:p>
          <a:p>
            <a:pPr marL="342900" indent="-342900">
              <a:spcBef>
                <a:spcPts val="1200"/>
              </a:spcBef>
              <a:buFont typeface="Wingdings" pitchFamily="2" charset="2"/>
              <a:buChar char="n"/>
            </a:pPr>
            <a:r>
              <a:rPr lang="en-US" altLang="zh-TW" sz="2200" b="0" u="sng" dirty="0" err="1">
                <a:latin typeface="Times New Roman" pitchFamily="18" charset="0"/>
                <a:ea typeface="標楷體" pitchFamily="65" charset="-120"/>
                <a:cs typeface="Times New Roman" pitchFamily="18" charset="0"/>
                <a:hlinkClick r:id="rId5" tooltip="搜尋這個關鍵字的相關內容"/>
              </a:rPr>
              <a:t>立法院</a:t>
            </a:r>
            <a:r>
              <a:rPr lang="zh-TW" altLang="zh-TW" sz="2200" b="0" dirty="0">
                <a:latin typeface="Times New Roman" pitchFamily="18" charset="0"/>
                <a:ea typeface="標楷體" pitchFamily="65" charset="-120"/>
                <a:cs typeface="Times New Roman" pitchFamily="18" charset="0"/>
              </a:rPr>
              <a:t>因此已經一讀通過，修訂民法</a:t>
            </a:r>
            <a:r>
              <a:rPr lang="en-US" altLang="zh-TW" sz="2200" b="0" dirty="0">
                <a:latin typeface="Times New Roman" pitchFamily="18" charset="0"/>
                <a:ea typeface="標楷體" pitchFamily="65" charset="-120"/>
                <a:cs typeface="Times New Roman" pitchFamily="18" charset="0"/>
              </a:rPr>
              <a:t>205</a:t>
            </a:r>
            <a:r>
              <a:rPr lang="zh-TW" altLang="zh-TW" sz="2200" b="0" dirty="0">
                <a:latin typeface="Times New Roman" pitchFamily="18" charset="0"/>
                <a:ea typeface="標楷體" pitchFamily="65" charset="-120"/>
                <a:cs typeface="Times New Roman" pitchFamily="18" charset="0"/>
              </a:rPr>
              <a:t>條，規定最高利率不得超過央行短期融通利率加</a:t>
            </a:r>
            <a:r>
              <a:rPr lang="en-US" altLang="zh-TW" sz="2200" b="0" dirty="0">
                <a:latin typeface="Times New Roman" pitchFamily="18" charset="0"/>
                <a:ea typeface="標楷體" pitchFamily="65" charset="-120"/>
                <a:cs typeface="Times New Roman" pitchFamily="18" charset="0"/>
              </a:rPr>
              <a:t>9</a:t>
            </a:r>
            <a:r>
              <a:rPr lang="zh-TW" altLang="zh-TW" sz="2200" b="0" dirty="0">
                <a:latin typeface="Times New Roman" pitchFamily="18" charset="0"/>
                <a:ea typeface="標楷體" pitchFamily="65" charset="-120"/>
                <a:cs typeface="Times New Roman" pitchFamily="18" charset="0"/>
              </a:rPr>
              <a:t>％，超過部分無利息請求權。換言之，以現行央行短期融通利率年息</a:t>
            </a:r>
            <a:r>
              <a:rPr lang="en-US" altLang="zh-TW" sz="2200" b="0" dirty="0">
                <a:latin typeface="Times New Roman" pitchFamily="18" charset="0"/>
                <a:ea typeface="標楷體" pitchFamily="65" charset="-120"/>
                <a:cs typeface="Times New Roman" pitchFamily="18" charset="0"/>
              </a:rPr>
              <a:t>3.5</a:t>
            </a:r>
            <a:r>
              <a:rPr lang="zh-TW" altLang="zh-TW" sz="2200" b="0" dirty="0">
                <a:latin typeface="Times New Roman" pitchFamily="18" charset="0"/>
                <a:ea typeface="標楷體" pitchFamily="65" charset="-120"/>
                <a:cs typeface="Times New Roman" pitchFamily="18" charset="0"/>
              </a:rPr>
              <a:t>％而言，雙卡利率不得超過年息</a:t>
            </a:r>
            <a:r>
              <a:rPr lang="en-US" altLang="zh-TW" sz="2200" b="0" dirty="0">
                <a:latin typeface="Times New Roman" pitchFamily="18" charset="0"/>
                <a:ea typeface="標楷體" pitchFamily="65" charset="-120"/>
                <a:cs typeface="Times New Roman" pitchFamily="18" charset="0"/>
              </a:rPr>
              <a:t>12.5 </a:t>
            </a:r>
            <a:r>
              <a:rPr lang="zh-TW" altLang="zh-TW" sz="2200" b="0" dirty="0" smtClean="0">
                <a:latin typeface="Times New Roman" pitchFamily="18" charset="0"/>
                <a:ea typeface="標楷體" pitchFamily="65" charset="-120"/>
                <a:cs typeface="Times New Roman" pitchFamily="18" charset="0"/>
              </a:rPr>
              <a:t>％。</a:t>
            </a:r>
            <a:endParaRPr lang="en-US" altLang="zh-TW" sz="2200" b="0" dirty="0" smtClean="0">
              <a:latin typeface="Times New Roman" pitchFamily="18" charset="0"/>
              <a:ea typeface="標楷體" pitchFamily="65" charset="-120"/>
              <a:cs typeface="Times New Roman" pitchFamily="18" charset="0"/>
            </a:endParaRPr>
          </a:p>
          <a:p>
            <a:pPr marL="342900" indent="-342900">
              <a:spcBef>
                <a:spcPts val="1200"/>
              </a:spcBef>
              <a:buFont typeface="Wingdings" pitchFamily="2" charset="2"/>
              <a:buChar char="n"/>
            </a:pPr>
            <a:r>
              <a:rPr lang="zh-TW" altLang="zh-TW" sz="2200" b="0" dirty="0">
                <a:latin typeface="Times New Roman" pitchFamily="18" charset="0"/>
                <a:ea typeface="標楷體" pitchFamily="65" charset="-120"/>
                <a:cs typeface="Times New Roman" pitchFamily="18" charset="0"/>
              </a:rPr>
              <a:t>對某些銀行而言，其設算年率成本高達</a:t>
            </a:r>
            <a:r>
              <a:rPr lang="en-US" altLang="zh-TW" sz="2200" b="0" dirty="0">
                <a:latin typeface="Times New Roman" pitchFamily="18" charset="0"/>
                <a:ea typeface="標楷體" pitchFamily="65" charset="-120"/>
                <a:cs typeface="Times New Roman" pitchFamily="18" charset="0"/>
              </a:rPr>
              <a:t>14</a:t>
            </a:r>
            <a:r>
              <a:rPr lang="zh-TW" altLang="zh-TW" sz="2200" b="0" dirty="0">
                <a:latin typeface="Times New Roman" pitchFamily="18" charset="0"/>
                <a:ea typeface="標楷體" pitchFamily="65" charset="-120"/>
                <a:cs typeface="Times New Roman" pitchFamily="18" charset="0"/>
              </a:rPr>
              <a:t>％。換言之，若是雙卡利率在年息</a:t>
            </a:r>
            <a:r>
              <a:rPr lang="en-US" altLang="zh-TW" sz="2200" b="0" dirty="0">
                <a:latin typeface="Times New Roman" pitchFamily="18" charset="0"/>
                <a:ea typeface="標楷體" pitchFamily="65" charset="-120"/>
                <a:cs typeface="Times New Roman" pitchFamily="18" charset="0"/>
              </a:rPr>
              <a:t>14</a:t>
            </a:r>
            <a:r>
              <a:rPr lang="zh-TW" altLang="zh-TW" sz="2200" b="0" dirty="0">
                <a:latin typeface="Times New Roman" pitchFamily="18" charset="0"/>
                <a:ea typeface="標楷體" pitchFamily="65" charset="-120"/>
                <a:cs typeface="Times New Roman" pitchFamily="18" charset="0"/>
              </a:rPr>
              <a:t>％以下，他們在雙卡業務方面是賠定了，也將退出市場，收回這些放款。</a:t>
            </a:r>
            <a:endParaRPr lang="zh-TW" altLang="en-US" sz="2200" b="0"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549509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1538" y="115908"/>
            <a:ext cx="8162925" cy="1508105"/>
          </a:xfrm>
        </p:spPr>
        <p:txBody>
          <a:bodyPr/>
          <a:lstStyle/>
          <a:p>
            <a:r>
              <a:rPr lang="zh-TW" altLang="en-US" sz="3600" b="1" dirty="0">
                <a:latin typeface="Times New Roman" pitchFamily="18" charset="0"/>
                <a:ea typeface="標楷體" pitchFamily="65" charset="-120"/>
                <a:cs typeface="Times New Roman" pitchFamily="18" charset="0"/>
              </a:rPr>
              <a:t>選前釋利多 觀光局</a:t>
            </a:r>
            <a:r>
              <a:rPr lang="zh-TW" altLang="en-US" sz="3600" b="1" dirty="0" smtClean="0">
                <a:latin typeface="Times New Roman" pitchFamily="18" charset="0"/>
                <a:ea typeface="標楷體" pitchFamily="65" charset="-120"/>
                <a:cs typeface="Times New Roman" pitchFamily="18" charset="0"/>
              </a:rPr>
              <a:t>：</a:t>
            </a:r>
            <a:r>
              <a:rPr lang="en-US" altLang="zh-TW" sz="3600" b="1" dirty="0" smtClean="0">
                <a:latin typeface="Times New Roman" pitchFamily="18" charset="0"/>
                <a:ea typeface="標楷體" pitchFamily="65" charset="-120"/>
                <a:cs typeface="Times New Roman" pitchFamily="18" charset="0"/>
              </a:rPr>
              <a:t/>
            </a:r>
            <a:br>
              <a:rPr lang="en-US" altLang="zh-TW" sz="3600" b="1" dirty="0" smtClean="0">
                <a:latin typeface="Times New Roman" pitchFamily="18" charset="0"/>
                <a:ea typeface="標楷體" pitchFamily="65" charset="-120"/>
                <a:cs typeface="Times New Roman" pitchFamily="18" charset="0"/>
              </a:rPr>
            </a:br>
            <a:r>
              <a:rPr lang="zh-TW" altLang="en-US" sz="3600" b="1" dirty="0" smtClean="0">
                <a:latin typeface="Times New Roman" pitchFamily="18" charset="0"/>
                <a:ea typeface="標楷體" pitchFamily="65" charset="-120"/>
                <a:cs typeface="Times New Roman" pitchFamily="18" charset="0"/>
              </a:rPr>
              <a:t>前進</a:t>
            </a:r>
            <a:r>
              <a:rPr lang="zh-TW" altLang="en-US" sz="3600" b="1" dirty="0">
                <a:latin typeface="Times New Roman" pitchFamily="18" charset="0"/>
                <a:ea typeface="標楷體" pitchFamily="65" charset="-120"/>
                <a:cs typeface="Times New Roman" pitchFamily="18" charset="0"/>
              </a:rPr>
              <a:t>宜花東高屏暖冬遊經費無</a:t>
            </a:r>
            <a:r>
              <a:rPr lang="zh-TW" altLang="en-US" sz="3600" b="1" dirty="0" smtClean="0">
                <a:latin typeface="Times New Roman" pitchFamily="18" charset="0"/>
                <a:ea typeface="標楷體" pitchFamily="65" charset="-120"/>
                <a:cs typeface="Times New Roman" pitchFamily="18" charset="0"/>
              </a:rPr>
              <a:t>上限</a:t>
            </a:r>
            <a:r>
              <a:rPr lang="en-US" altLang="zh-TW" sz="3600" b="1" dirty="0" smtClean="0">
                <a:latin typeface="Times New Roman" pitchFamily="18" charset="0"/>
                <a:ea typeface="標楷體" pitchFamily="65" charset="-120"/>
                <a:cs typeface="Times New Roman" pitchFamily="18" charset="0"/>
              </a:rPr>
              <a:t/>
            </a:r>
            <a:br>
              <a:rPr lang="en-US" altLang="zh-TW" sz="3600" b="1" dirty="0" smtClean="0">
                <a:latin typeface="Times New Roman" pitchFamily="18" charset="0"/>
                <a:ea typeface="標楷體" pitchFamily="65" charset="-120"/>
                <a:cs typeface="Times New Roman" pitchFamily="18" charset="0"/>
              </a:rPr>
            </a:br>
            <a:r>
              <a:rPr lang="en-US" altLang="zh-TW" sz="2000" b="1" dirty="0" smtClean="0">
                <a:solidFill>
                  <a:srgbClr val="906030"/>
                </a:solidFill>
                <a:latin typeface="Times New Roman" pitchFamily="18" charset="0"/>
                <a:ea typeface="標楷體" pitchFamily="65" charset="-120"/>
                <a:cs typeface="Times New Roman" pitchFamily="18" charset="0"/>
              </a:rPr>
              <a:t>2018-11-18 </a:t>
            </a:r>
            <a:r>
              <a:rPr lang="zh-TW" altLang="en-US" sz="2000" b="1" dirty="0" smtClean="0">
                <a:solidFill>
                  <a:srgbClr val="906030"/>
                </a:solidFill>
                <a:latin typeface="Times New Roman" pitchFamily="18" charset="0"/>
                <a:ea typeface="標楷體" pitchFamily="65" charset="-120"/>
                <a:cs typeface="Times New Roman" pitchFamily="18" charset="0"/>
              </a:rPr>
              <a:t>聯合報 </a:t>
            </a:r>
            <a:r>
              <a:rPr lang="zh-TW" altLang="en-US" sz="2000" b="1" dirty="0">
                <a:solidFill>
                  <a:srgbClr val="906030"/>
                </a:solidFill>
                <a:latin typeface="Times New Roman" pitchFamily="18" charset="0"/>
                <a:ea typeface="標楷體" pitchFamily="65" charset="-120"/>
                <a:cs typeface="Times New Roman" pitchFamily="18" charset="0"/>
              </a:rPr>
              <a:t>記者董俞佳╱即時</a:t>
            </a:r>
            <a:r>
              <a:rPr lang="zh-TW" altLang="en-US" sz="2000" b="1" dirty="0" smtClean="0">
                <a:solidFill>
                  <a:srgbClr val="906030"/>
                </a:solidFill>
                <a:latin typeface="Times New Roman" pitchFamily="18" charset="0"/>
                <a:ea typeface="標楷體" pitchFamily="65" charset="-120"/>
                <a:cs typeface="Times New Roman" pitchFamily="18" charset="0"/>
              </a:rPr>
              <a:t>報導</a:t>
            </a:r>
            <a:endParaRPr lang="zh-TW" altLang="en-US" sz="3600" b="1" dirty="0">
              <a:solidFill>
                <a:srgbClr val="906030"/>
              </a:solidFill>
              <a:latin typeface="Times New Roman" pitchFamily="18" charset="0"/>
              <a:ea typeface="標楷體" pitchFamily="65" charset="-120"/>
              <a:cs typeface="Times New Roman" pitchFamily="18" charset="0"/>
            </a:endParaRPr>
          </a:p>
        </p:txBody>
      </p:sp>
      <p:sp>
        <p:nvSpPr>
          <p:cNvPr id="3" name="內容版面配置區 2"/>
          <p:cNvSpPr>
            <a:spLocks noGrp="1"/>
          </p:cNvSpPr>
          <p:nvPr>
            <p:ph idx="1"/>
          </p:nvPr>
        </p:nvSpPr>
        <p:spPr>
          <a:xfrm>
            <a:off x="827584" y="1844824"/>
            <a:ext cx="8110537" cy="4191000"/>
          </a:xfrm>
        </p:spPr>
        <p:txBody>
          <a:bodyPr/>
          <a:lstStyle/>
          <a:p>
            <a:r>
              <a:rPr lang="zh-TW" altLang="en-US" sz="2400" dirty="0" smtClean="0">
                <a:latin typeface="Times New Roman" pitchFamily="18" charset="0"/>
                <a:ea typeface="標楷體" pitchFamily="65" charset="-120"/>
                <a:cs typeface="Times New Roman" pitchFamily="18" charset="0"/>
              </a:rPr>
              <a:t>為</a:t>
            </a:r>
            <a:r>
              <a:rPr lang="zh-TW" altLang="en-US" sz="2400" dirty="0">
                <a:latin typeface="Times New Roman" pitchFamily="18" charset="0"/>
                <a:ea typeface="標楷體" pitchFamily="65" charset="-120"/>
                <a:cs typeface="Times New Roman" pitchFamily="18" charset="0"/>
              </a:rPr>
              <a:t>刺激國旅，觀光局本月推出的「前進宜花東</a:t>
            </a:r>
            <a:r>
              <a:rPr lang="en-US" altLang="zh-TW" sz="2400" dirty="0">
                <a:latin typeface="Times New Roman" pitchFamily="18" charset="0"/>
                <a:ea typeface="標楷體" pitchFamily="65" charset="-120"/>
                <a:cs typeface="Times New Roman" pitchFamily="18" charset="0"/>
              </a:rPr>
              <a:t>•</a:t>
            </a:r>
            <a:r>
              <a:rPr lang="zh-TW" altLang="en-US" sz="2400" dirty="0">
                <a:latin typeface="Times New Roman" pitchFamily="18" charset="0"/>
                <a:ea typeface="標楷體" pitchFamily="65" charset="-120"/>
                <a:cs typeface="Times New Roman" pitchFamily="18" charset="0"/>
              </a:rPr>
              <a:t>高屏暖冬遊」住宿、交通費補助方案，活動期間至</a:t>
            </a:r>
            <a:r>
              <a:rPr lang="en-US" altLang="zh-TW" sz="2400" dirty="0">
                <a:latin typeface="Times New Roman" pitchFamily="18" charset="0"/>
                <a:ea typeface="標楷體" pitchFamily="65" charset="-120"/>
                <a:cs typeface="Times New Roman" pitchFamily="18" charset="0"/>
              </a:rPr>
              <a:t>12</a:t>
            </a:r>
            <a:r>
              <a:rPr lang="zh-TW" altLang="en-US" sz="2400" dirty="0">
                <a:latin typeface="Times New Roman" pitchFamily="18" charset="0"/>
                <a:ea typeface="標楷體" pitchFamily="65" charset="-120"/>
                <a:cs typeface="Times New Roman" pitchFamily="18" charset="0"/>
              </a:rPr>
              <a:t>月</a:t>
            </a:r>
            <a:r>
              <a:rPr lang="zh-TW" altLang="en-US" sz="2400" dirty="0" smtClean="0">
                <a:latin typeface="Times New Roman" pitchFamily="18" charset="0"/>
                <a:ea typeface="標楷體" pitchFamily="65" charset="-120"/>
                <a:cs typeface="Times New Roman" pitchFamily="18" charset="0"/>
              </a:rPr>
              <a:t>底，</a:t>
            </a:r>
            <a:r>
              <a:rPr lang="zh-TW" altLang="en-US" sz="2400" dirty="0">
                <a:latin typeface="Times New Roman" pitchFamily="18" charset="0"/>
                <a:ea typeface="標楷體" pitchFamily="65" charset="-120"/>
                <a:cs typeface="Times New Roman" pitchFamily="18" charset="0"/>
              </a:rPr>
              <a:t>因民眾反應熱烈，經費</a:t>
            </a:r>
            <a:r>
              <a:rPr lang="en-US" altLang="zh-TW" sz="2400" dirty="0" smtClean="0">
                <a:latin typeface="Times New Roman" pitchFamily="18" charset="0"/>
                <a:ea typeface="標楷體" pitchFamily="65" charset="-120"/>
                <a:cs typeface="Times New Roman" pitchFamily="18" charset="0"/>
              </a:rPr>
              <a:t>9,500</a:t>
            </a:r>
            <a:r>
              <a:rPr lang="zh-TW" altLang="en-US" sz="2400" dirty="0">
                <a:latin typeface="Times New Roman" pitchFamily="18" charset="0"/>
                <a:ea typeface="標楷體" pitchFamily="65" charset="-120"/>
                <a:cs typeface="Times New Roman" pitchFamily="18" charset="0"/>
              </a:rPr>
              <a:t>萬元恐最快本月底就</a:t>
            </a:r>
            <a:r>
              <a:rPr lang="zh-TW" altLang="en-US" sz="2400" dirty="0" smtClean="0">
                <a:latin typeface="Times New Roman" pitchFamily="18" charset="0"/>
                <a:ea typeface="標楷體" pitchFamily="65" charset="-120"/>
                <a:cs typeface="Times New Roman" pitchFamily="18" charset="0"/>
              </a:rPr>
              <a:t>用完</a:t>
            </a:r>
            <a:endParaRPr lang="en-US" altLang="zh-TW" sz="2400" dirty="0" smtClean="0">
              <a:latin typeface="Times New Roman" pitchFamily="18" charset="0"/>
              <a:ea typeface="標楷體" pitchFamily="65" charset="-120"/>
              <a:cs typeface="Times New Roman" pitchFamily="18" charset="0"/>
            </a:endParaRPr>
          </a:p>
          <a:p>
            <a:r>
              <a:rPr lang="zh-TW" altLang="en-US" sz="2400" dirty="0" smtClean="0">
                <a:latin typeface="Times New Roman" pitchFamily="18" charset="0"/>
                <a:ea typeface="標楷體" pitchFamily="65" charset="-120"/>
                <a:cs typeface="Times New Roman" pitchFamily="18" charset="0"/>
              </a:rPr>
              <a:t>交通</a:t>
            </a:r>
            <a:r>
              <a:rPr lang="zh-TW" altLang="en-US" sz="2400" dirty="0">
                <a:latin typeface="Times New Roman" pitchFamily="18" charset="0"/>
                <a:ea typeface="標楷體" pitchFamily="65" charset="-120"/>
                <a:cs typeface="Times New Roman" pitchFamily="18" charset="0"/>
              </a:rPr>
              <a:t>觀光局將把經費改為「限時不限量」、經費無上限的補助方式，外傳依照目前申請方式，補助經費可能逼近兩億，觀光局昨指出，經費不是重點，讓觀光局籌措就好，歡迎大家多多旅遊</a:t>
            </a:r>
            <a:r>
              <a:rPr lang="zh-TW" altLang="en-US" sz="2400" dirty="0" smtClean="0">
                <a:latin typeface="Times New Roman" pitchFamily="18" charset="0"/>
                <a:ea typeface="標楷體" pitchFamily="65" charset="-120"/>
                <a:cs typeface="Times New Roman" pitchFamily="18" charset="0"/>
              </a:rPr>
              <a:t>。</a:t>
            </a:r>
            <a:endParaRPr lang="zh-TW" altLang="en-US" sz="2400" dirty="0">
              <a:latin typeface="Times New Roman" pitchFamily="18" charset="0"/>
              <a:ea typeface="標楷體" pitchFamily="65" charset="-120"/>
              <a:cs typeface="Times New Roman" pitchFamily="18" charset="0"/>
            </a:endParaRPr>
          </a:p>
          <a:p>
            <a:r>
              <a:rPr lang="zh-TW" altLang="en-US" sz="2400" dirty="0">
                <a:latin typeface="Times New Roman" pitchFamily="18" charset="0"/>
                <a:ea typeface="標楷體" pitchFamily="65" charset="-120"/>
                <a:cs typeface="Times New Roman" pitchFamily="18" charset="0"/>
              </a:rPr>
              <a:t>宜花東高屏暖冬遊補助方案，補助民眾到宜蘭、花蓮、台東、高雄及屏東五地區旅遊，自由行旅客每房交通加住宿費最高可補助</a:t>
            </a:r>
            <a:r>
              <a:rPr lang="en-US" altLang="zh-TW" sz="2400" dirty="0" smtClean="0">
                <a:latin typeface="Times New Roman" pitchFamily="18" charset="0"/>
                <a:ea typeface="標楷體" pitchFamily="65" charset="-120"/>
                <a:cs typeface="Times New Roman" pitchFamily="18" charset="0"/>
              </a:rPr>
              <a:t>2,500</a:t>
            </a:r>
            <a:r>
              <a:rPr lang="zh-TW" altLang="en-US" sz="2400" dirty="0">
                <a:latin typeface="Times New Roman" pitchFamily="18" charset="0"/>
                <a:ea typeface="標楷體" pitchFamily="65" charset="-120"/>
                <a:cs typeface="Times New Roman" pitchFamily="18" charset="0"/>
              </a:rPr>
              <a:t>元，團體行也有補助，上限</a:t>
            </a:r>
            <a:r>
              <a:rPr lang="en-US" altLang="zh-TW" sz="2400" dirty="0">
                <a:latin typeface="Times New Roman" pitchFamily="18" charset="0"/>
                <a:ea typeface="標楷體" pitchFamily="65" charset="-120"/>
                <a:cs typeface="Times New Roman" pitchFamily="18" charset="0"/>
              </a:rPr>
              <a:t>3</a:t>
            </a:r>
            <a:r>
              <a:rPr lang="zh-TW" altLang="en-US" sz="2400" dirty="0">
                <a:latin typeface="Times New Roman" pitchFamily="18" charset="0"/>
                <a:ea typeface="標楷體" pitchFamily="65" charset="-120"/>
                <a:cs typeface="Times New Roman" pitchFamily="18" charset="0"/>
              </a:rPr>
              <a:t>萬元，每家旅行社可補助</a:t>
            </a:r>
            <a:r>
              <a:rPr lang="en-US" altLang="zh-TW" sz="2400" dirty="0">
                <a:latin typeface="Times New Roman" pitchFamily="18" charset="0"/>
                <a:ea typeface="標楷體" pitchFamily="65" charset="-120"/>
                <a:cs typeface="Times New Roman" pitchFamily="18" charset="0"/>
              </a:rPr>
              <a:t>10</a:t>
            </a:r>
            <a:r>
              <a:rPr lang="zh-TW" altLang="en-US" sz="2400" dirty="0">
                <a:latin typeface="Times New Roman" pitchFamily="18" charset="0"/>
                <a:ea typeface="標楷體" pitchFamily="65" charset="-120"/>
                <a:cs typeface="Times New Roman" pitchFamily="18" charset="0"/>
              </a:rPr>
              <a:t>團</a:t>
            </a:r>
            <a:r>
              <a:rPr lang="zh-TW" altLang="en-US" sz="2400" dirty="0" smtClean="0">
                <a:latin typeface="Times New Roman" pitchFamily="18" charset="0"/>
                <a:ea typeface="標楷體" pitchFamily="65" charset="-120"/>
                <a:cs typeface="Times New Roman" pitchFamily="18" charset="0"/>
              </a:rPr>
              <a:t>。</a:t>
            </a:r>
            <a:endParaRPr lang="en-US" altLang="zh-TW" sz="2400" dirty="0" smtClean="0">
              <a:latin typeface="Times New Roman" pitchFamily="18" charset="0"/>
              <a:ea typeface="標楷體" pitchFamily="65" charset="-120"/>
              <a:cs typeface="Times New Roman" pitchFamily="18" charset="0"/>
            </a:endParaRPr>
          </a:p>
          <a:p>
            <a:r>
              <a:rPr lang="zh-TW" altLang="en-US" sz="2400" dirty="0">
                <a:solidFill>
                  <a:srgbClr val="A50021"/>
                </a:solidFill>
                <a:latin typeface="Times New Roman" pitchFamily="18" charset="0"/>
                <a:ea typeface="標楷體" pitchFamily="65" charset="-120"/>
                <a:cs typeface="Times New Roman" pitchFamily="18" charset="0"/>
              </a:rPr>
              <a:t>沒有限制式，會有極大化嗎？ </a:t>
            </a:r>
          </a:p>
          <a:p>
            <a:endParaRPr lang="zh-TW" altLang="en-US" sz="2400" dirty="0">
              <a:latin typeface="Times New Roman" pitchFamily="18" charset="0"/>
              <a:ea typeface="標楷體" pitchFamily="65" charset="-120"/>
              <a:cs typeface="Times New Roman" pitchFamily="18" charset="0"/>
            </a:endParaRPr>
          </a:p>
        </p:txBody>
      </p:sp>
      <p:sp>
        <p:nvSpPr>
          <p:cNvPr id="4" name="投影片編號版面配置區 3"/>
          <p:cNvSpPr>
            <a:spLocks noGrp="1"/>
          </p:cNvSpPr>
          <p:nvPr>
            <p:ph type="sldNum" sz="quarter" idx="4"/>
          </p:nvPr>
        </p:nvSpPr>
        <p:spPr/>
        <p:txBody>
          <a:bodyPr/>
          <a:lstStyle/>
          <a:p>
            <a:r>
              <a:rPr lang="en-US" altLang="zh-TW" smtClean="0"/>
              <a:t>Slide </a:t>
            </a:r>
            <a:fld id="{2EAD8DAA-EA19-4AB7-B271-CDA343FF3072}" type="slidenum">
              <a:rPr lang="en-US" altLang="zh-TW" smtClean="0"/>
              <a:pPr/>
              <a:t>22</a:t>
            </a:fld>
            <a:r>
              <a:rPr lang="en-US" altLang="zh-TW" smtClean="0"/>
              <a:t>/38</a:t>
            </a:r>
            <a:endParaRPr lang="en-US" altLang="zh-TW" dirty="0"/>
          </a:p>
        </p:txBody>
      </p:sp>
    </p:spTree>
    <p:extLst>
      <p:ext uri="{BB962C8B-B14F-4D97-AF65-F5344CB8AC3E}">
        <p14:creationId xmlns:p14="http://schemas.microsoft.com/office/powerpoint/2010/main" val="335987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a:solidFill>
                  <a:srgbClr val="000000"/>
                </a:solidFill>
              </a:rPr>
              <a:t>Slide </a:t>
            </a:r>
            <a:fld id="{5C2CB09D-5DF4-41E8-A11F-C2714DC6EB4B}" type="slidenum">
              <a:rPr lang="en-US" altLang="zh-TW">
                <a:solidFill>
                  <a:srgbClr val="000000"/>
                </a:solidFill>
              </a:rPr>
              <a:pPr/>
              <a:t>23</a:t>
            </a:fld>
            <a:r>
              <a:rPr lang="en-US" altLang="zh-TW">
                <a:solidFill>
                  <a:srgbClr val="000000"/>
                </a:solidFill>
              </a:rPr>
              <a:t>/46</a:t>
            </a:r>
          </a:p>
        </p:txBody>
      </p:sp>
      <p:sp>
        <p:nvSpPr>
          <p:cNvPr id="82946" name="Rectangle 2"/>
          <p:cNvSpPr>
            <a:spLocks noGrp="1" noChangeArrowheads="1"/>
          </p:cNvSpPr>
          <p:nvPr>
            <p:ph type="title"/>
          </p:nvPr>
        </p:nvSpPr>
        <p:spPr>
          <a:xfrm>
            <a:off x="1066800" y="263714"/>
            <a:ext cx="7391400" cy="707886"/>
          </a:xfrm>
        </p:spPr>
        <p:txBody>
          <a:bodyPr/>
          <a:lstStyle/>
          <a:p>
            <a:r>
              <a:rPr lang="zh-TW" altLang="en-US" sz="4000" b="1" dirty="0">
                <a:latin typeface="Times New Roman" pitchFamily="18" charset="0"/>
                <a:ea typeface="標楷體" pitchFamily="65" charset="-120"/>
                <a:cs typeface="Times New Roman" pitchFamily="18" charset="0"/>
              </a:rPr>
              <a:t>價格</a:t>
            </a:r>
            <a:r>
              <a:rPr lang="zh-TW" altLang="en-US" sz="4000" b="1" dirty="0" smtClean="0">
                <a:latin typeface="Times New Roman" pitchFamily="18" charset="0"/>
                <a:ea typeface="標楷體" pitchFamily="65" charset="-120"/>
                <a:cs typeface="Times New Roman" pitchFamily="18" charset="0"/>
              </a:rPr>
              <a:t>底限 </a:t>
            </a:r>
            <a:r>
              <a:rPr lang="en-US" altLang="zh-TW" sz="4000" b="1" dirty="0" smtClean="0">
                <a:latin typeface="Times New Roman" pitchFamily="18" charset="0"/>
                <a:ea typeface="標楷體" pitchFamily="65" charset="-120"/>
                <a:cs typeface="Times New Roman" pitchFamily="18" charset="0"/>
              </a:rPr>
              <a:t>Price Floors</a:t>
            </a:r>
            <a:endParaRPr lang="zh-TW" altLang="en-US" sz="4000" b="1" dirty="0">
              <a:latin typeface="Times New Roman" pitchFamily="18" charset="0"/>
              <a:ea typeface="標楷體" pitchFamily="65" charset="-120"/>
              <a:cs typeface="Times New Roman" pitchFamily="18" charset="0"/>
            </a:endParaRPr>
          </a:p>
        </p:txBody>
      </p:sp>
      <p:sp>
        <p:nvSpPr>
          <p:cNvPr id="82947" name="Rectangle 3"/>
          <p:cNvSpPr>
            <a:spLocks noGrp="1" noChangeArrowheads="1"/>
          </p:cNvSpPr>
          <p:nvPr>
            <p:ph type="body" idx="1"/>
          </p:nvPr>
        </p:nvSpPr>
        <p:spPr>
          <a:xfrm>
            <a:off x="990600" y="1196752"/>
            <a:ext cx="7467600" cy="4419600"/>
          </a:xfrm>
        </p:spPr>
        <p:txBody>
          <a:bodyPr/>
          <a:lstStyle/>
          <a:p>
            <a:pPr>
              <a:lnSpc>
                <a:spcPct val="90000"/>
              </a:lnSpc>
            </a:pPr>
            <a:r>
              <a:rPr lang="zh-TW" altLang="en-US" sz="2800" dirty="0" smtClean="0">
                <a:latin typeface="Times New Roman" pitchFamily="18" charset="0"/>
                <a:ea typeface="標楷體" pitchFamily="65" charset="-120"/>
                <a:cs typeface="Times New Roman" pitchFamily="18" charset="0"/>
              </a:rPr>
              <a:t>價格</a:t>
            </a:r>
            <a:r>
              <a:rPr lang="zh-TW" altLang="en-US" sz="2800" dirty="0">
                <a:latin typeface="Times New Roman" pitchFamily="18" charset="0"/>
                <a:ea typeface="標楷體" pitchFamily="65" charset="-120"/>
                <a:cs typeface="Times New Roman" pitchFamily="18" charset="0"/>
              </a:rPr>
              <a:t>不能低於某一水準</a:t>
            </a:r>
          </a:p>
          <a:p>
            <a:pPr lvl="1">
              <a:lnSpc>
                <a:spcPct val="90000"/>
              </a:lnSpc>
            </a:pPr>
            <a:r>
              <a:rPr lang="zh-TW" altLang="en-US" sz="2400" dirty="0" smtClean="0">
                <a:latin typeface="Times New Roman" pitchFamily="18" charset="0"/>
                <a:ea typeface="標楷體" pitchFamily="65" charset="-120"/>
                <a:cs typeface="Times New Roman" pitchFamily="18" charset="0"/>
              </a:rPr>
              <a:t>減少</a:t>
            </a:r>
            <a:r>
              <a:rPr lang="zh-TW" altLang="en-US" sz="2400" dirty="0">
                <a:latin typeface="Times New Roman" pitchFamily="18" charset="0"/>
                <a:ea typeface="標楷體" pitchFamily="65" charset="-120"/>
                <a:cs typeface="Times New Roman" pitchFamily="18" charset="0"/>
              </a:rPr>
              <a:t>經濟剩餘</a:t>
            </a:r>
          </a:p>
          <a:p>
            <a:pPr lvl="1">
              <a:lnSpc>
                <a:spcPct val="90000"/>
              </a:lnSpc>
            </a:pPr>
            <a:r>
              <a:rPr lang="zh-TW" altLang="en-US" sz="2400" dirty="0" smtClean="0">
                <a:latin typeface="Times New Roman" pitchFamily="18" charset="0"/>
                <a:ea typeface="標楷體" pitchFamily="65" charset="-120"/>
                <a:cs typeface="Times New Roman" pitchFamily="18" charset="0"/>
              </a:rPr>
              <a:t>目的是讓貧窮的農業家庭可以用較高的價格賣出農產品</a:t>
            </a:r>
            <a:endParaRPr lang="en-US" altLang="zh-TW" sz="2400" dirty="0" smtClean="0">
              <a:latin typeface="Times New Roman" pitchFamily="18" charset="0"/>
              <a:ea typeface="標楷體" pitchFamily="65" charset="-120"/>
              <a:cs typeface="Times New Roman" pitchFamily="18" charset="0"/>
            </a:endParaRPr>
          </a:p>
          <a:p>
            <a:pPr lvl="1">
              <a:lnSpc>
                <a:spcPct val="90000"/>
              </a:lnSpc>
            </a:pPr>
            <a:r>
              <a:rPr lang="zh-TW" altLang="en-US" sz="2400" dirty="0" smtClean="0">
                <a:latin typeface="Times New Roman" pitchFamily="18" charset="0"/>
                <a:ea typeface="標楷體" pitchFamily="65" charset="-120"/>
                <a:cs typeface="Times New Roman" pitchFamily="18" charset="0"/>
              </a:rPr>
              <a:t>但是，一樣的目的可以用更為有效率的方法達成</a:t>
            </a:r>
            <a:endParaRPr lang="en-US" altLang="zh-TW" sz="2400" dirty="0" smtClean="0">
              <a:latin typeface="Times New Roman" pitchFamily="18" charset="0"/>
              <a:ea typeface="標楷體" pitchFamily="65" charset="-120"/>
              <a:cs typeface="Times New Roman" pitchFamily="18" charset="0"/>
            </a:endParaRPr>
          </a:p>
          <a:p>
            <a:pPr>
              <a:lnSpc>
                <a:spcPct val="90000"/>
              </a:lnSpc>
            </a:pPr>
            <a:endParaRPr lang="en-US" altLang="zh-TW" sz="2800"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603598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solidFill>
                  <a:srgbClr val="000000"/>
                </a:solidFill>
              </a:rPr>
              <a:t>Slide </a:t>
            </a:r>
            <a:fld id="{80779FB4-5116-4F5A-95AA-7FDB21BAD23F}" type="slidenum">
              <a:rPr lang="en-US" altLang="zh-TW">
                <a:solidFill>
                  <a:srgbClr val="000000"/>
                </a:solidFill>
              </a:rPr>
              <a:pPr/>
              <a:t>24</a:t>
            </a:fld>
            <a:r>
              <a:rPr lang="en-US" altLang="zh-TW">
                <a:solidFill>
                  <a:srgbClr val="000000"/>
                </a:solidFill>
              </a:rPr>
              <a:t>/46</a:t>
            </a:r>
          </a:p>
        </p:txBody>
      </p:sp>
      <p:sp>
        <p:nvSpPr>
          <p:cNvPr id="128002" name="Rectangle 2"/>
          <p:cNvSpPr>
            <a:spLocks noGrp="1" noChangeArrowheads="1"/>
          </p:cNvSpPr>
          <p:nvPr>
            <p:ph type="title"/>
          </p:nvPr>
        </p:nvSpPr>
        <p:spPr>
          <a:xfrm>
            <a:off x="179512" y="332656"/>
            <a:ext cx="4392488" cy="523220"/>
          </a:xfrm>
        </p:spPr>
        <p:txBody>
          <a:bodyPr/>
          <a:lstStyle/>
          <a:p>
            <a:pPr algn="l"/>
            <a:r>
              <a:rPr lang="zh-TW" altLang="en-US" sz="2800" b="1" dirty="0" smtClean="0">
                <a:latin typeface="Times New Roman" pitchFamily="18" charset="0"/>
                <a:ea typeface="標楷體" pitchFamily="65" charset="-120"/>
                <a:cs typeface="Times New Roman" pitchFamily="18" charset="0"/>
              </a:rPr>
              <a:t>未經</a:t>
            </a:r>
            <a:r>
              <a:rPr lang="zh-TW" altLang="en-US" sz="2800" b="1" dirty="0">
                <a:latin typeface="Times New Roman" pitchFamily="18" charset="0"/>
                <a:ea typeface="標楷體" pitchFamily="65" charset="-120"/>
                <a:cs typeface="Times New Roman" pitchFamily="18" charset="0"/>
              </a:rPr>
              <a:t>管制的小麥市場, </a:t>
            </a:r>
            <a:endParaRPr lang="en-US" altLang="zh-TW" sz="2800" b="1" dirty="0">
              <a:latin typeface="Times New Roman" pitchFamily="18" charset="0"/>
              <a:ea typeface="標楷體" pitchFamily="65" charset="-120"/>
              <a:cs typeface="Times New Roman" pitchFamily="18" charset="0"/>
            </a:endParaRPr>
          </a:p>
        </p:txBody>
      </p:sp>
      <p:pic>
        <p:nvPicPr>
          <p:cNvPr id="128006" name="Picture 6" descr="E:\fra89627_f0713-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2492896"/>
            <a:ext cx="3956534" cy="37168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fra89627_f0714-cop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758" y="2348880"/>
            <a:ext cx="4820857" cy="339061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14758" y="131148"/>
            <a:ext cx="5161346" cy="1569660"/>
          </a:xfrm>
          <a:prstGeom prst="rect">
            <a:avLst/>
          </a:prstGeom>
        </p:spPr>
        <p:txBody>
          <a:bodyPr wrap="square">
            <a:spAutoFit/>
          </a:bodyPr>
          <a:lstStyle/>
          <a:p>
            <a:r>
              <a:rPr lang="zh-TW" altLang="en-US" sz="2400" dirty="0">
                <a:solidFill>
                  <a:srgbClr val="002060"/>
                </a:solidFill>
                <a:latin typeface="Times New Roman" pitchFamily="18" charset="0"/>
                <a:ea typeface="標楷體" pitchFamily="65" charset="-120"/>
                <a:cs typeface="Times New Roman" pitchFamily="18" charset="0"/>
              </a:rPr>
              <a:t>價格管制的小麥市場,</a:t>
            </a:r>
            <a:r>
              <a:rPr lang="en-US" altLang="zh-TW" sz="2400" dirty="0">
                <a:solidFill>
                  <a:srgbClr val="002060"/>
                </a:solidFill>
                <a:latin typeface="Times New Roman" pitchFamily="18" charset="0"/>
                <a:ea typeface="標楷體" pitchFamily="65" charset="-120"/>
                <a:cs typeface="Times New Roman" pitchFamily="18" charset="0"/>
              </a:rPr>
              <a:t>p=40,</a:t>
            </a:r>
            <a:r>
              <a:rPr lang="zh-TW" altLang="en-US" sz="2400" dirty="0">
                <a:solidFill>
                  <a:srgbClr val="002060"/>
                </a:solidFill>
                <a:latin typeface="Times New Roman" pitchFamily="18" charset="0"/>
                <a:ea typeface="標楷體" pitchFamily="65" charset="-120"/>
                <a:cs typeface="Times New Roman" pitchFamily="18" charset="0"/>
              </a:rPr>
              <a:t>政府買一半,但是有一大塊區域是經濟剩餘的浪費(按照定義來做,價格上方是</a:t>
            </a:r>
            <a:r>
              <a:rPr lang="en-US" altLang="zh-TW" sz="2400" dirty="0">
                <a:solidFill>
                  <a:srgbClr val="002060"/>
                </a:solidFill>
                <a:latin typeface="Times New Roman" pitchFamily="18" charset="0"/>
                <a:ea typeface="標楷體" pitchFamily="65" charset="-120"/>
                <a:cs typeface="Times New Roman" pitchFamily="18" charset="0"/>
              </a:rPr>
              <a:t>CS,</a:t>
            </a:r>
            <a:r>
              <a:rPr lang="zh-TW" altLang="en-US" sz="2400" dirty="0">
                <a:solidFill>
                  <a:srgbClr val="002060"/>
                </a:solidFill>
                <a:latin typeface="Times New Roman" pitchFamily="18" charset="0"/>
                <a:ea typeface="標楷體" pitchFamily="65" charset="-120"/>
                <a:cs typeface="Times New Roman" pitchFamily="18" charset="0"/>
              </a:rPr>
              <a:t>下方是</a:t>
            </a:r>
            <a:r>
              <a:rPr lang="en-US" altLang="zh-TW" sz="2400" dirty="0">
                <a:solidFill>
                  <a:srgbClr val="002060"/>
                </a:solidFill>
                <a:latin typeface="Times New Roman" pitchFamily="18" charset="0"/>
                <a:ea typeface="標楷體" pitchFamily="65" charset="-120"/>
                <a:cs typeface="Times New Roman" pitchFamily="18" charset="0"/>
              </a:rPr>
              <a:t>PS,</a:t>
            </a:r>
            <a:r>
              <a:rPr lang="zh-TW" altLang="en-US" sz="2400" dirty="0">
                <a:solidFill>
                  <a:srgbClr val="002060"/>
                </a:solidFill>
                <a:latin typeface="Times New Roman" pitchFamily="18" charset="0"/>
                <a:ea typeface="標楷體" pitchFamily="65" charset="-120"/>
                <a:cs typeface="Times New Roman" pitchFamily="18" charset="0"/>
              </a:rPr>
              <a:t>加上損失)</a:t>
            </a:r>
          </a:p>
        </p:txBody>
      </p:sp>
    </p:spTree>
    <p:extLst>
      <p:ext uri="{BB962C8B-B14F-4D97-AF65-F5344CB8AC3E}">
        <p14:creationId xmlns:p14="http://schemas.microsoft.com/office/powerpoint/2010/main" val="2779790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sz="2000" dirty="0"/>
              <a:t>Slide </a:t>
            </a:r>
            <a:fld id="{DD724FED-422A-487A-8579-8C0699B870EE}" type="slidenum">
              <a:rPr lang="en-US" altLang="zh-TW" sz="2000"/>
              <a:pPr/>
              <a:t>25</a:t>
            </a:fld>
            <a:r>
              <a:rPr lang="en-US" altLang="zh-TW" sz="2000" dirty="0"/>
              <a:t>/46</a:t>
            </a:r>
          </a:p>
        </p:txBody>
      </p:sp>
      <p:sp>
        <p:nvSpPr>
          <p:cNvPr id="83970" name="Rectangle 2"/>
          <p:cNvSpPr>
            <a:spLocks noGrp="1" noChangeArrowheads="1"/>
          </p:cNvSpPr>
          <p:nvPr>
            <p:ph type="title"/>
          </p:nvPr>
        </p:nvSpPr>
        <p:spPr>
          <a:xfrm>
            <a:off x="539552" y="260648"/>
            <a:ext cx="7391400" cy="584775"/>
          </a:xfrm>
        </p:spPr>
        <p:txBody>
          <a:bodyPr/>
          <a:lstStyle/>
          <a:p>
            <a:r>
              <a:rPr lang="en-US" altLang="zh-TW" sz="3200" b="1" dirty="0" smtClean="0">
                <a:latin typeface="Times New Roman" pitchFamily="18" charset="0"/>
                <a:ea typeface="標楷體" pitchFamily="65" charset="-120"/>
                <a:cs typeface="Times New Roman" pitchFamily="18" charset="0"/>
              </a:rPr>
              <a:t>5. </a:t>
            </a:r>
            <a:r>
              <a:rPr lang="zh-TW" altLang="en-US" sz="3200" b="1" dirty="0" smtClean="0">
                <a:latin typeface="Times New Roman" pitchFamily="18" charset="0"/>
                <a:ea typeface="標楷體" pitchFamily="65" charset="-120"/>
                <a:cs typeface="Times New Roman" pitchFamily="18" charset="0"/>
              </a:rPr>
              <a:t>租稅</a:t>
            </a:r>
            <a:r>
              <a:rPr lang="zh-TW" altLang="en-US" sz="3200" b="1" dirty="0">
                <a:latin typeface="Times New Roman" pitchFamily="18" charset="0"/>
                <a:ea typeface="標楷體" pitchFamily="65" charset="-120"/>
                <a:cs typeface="Times New Roman" pitchFamily="18" charset="0"/>
              </a:rPr>
              <a:t>與效率性</a:t>
            </a:r>
            <a:r>
              <a:rPr lang="en-US" altLang="zh-TW" sz="3200" b="1" dirty="0" smtClean="0">
                <a:latin typeface="Times New Roman" pitchFamily="18" charset="0"/>
                <a:ea typeface="標楷體" pitchFamily="65" charset="-120"/>
                <a:cs typeface="Times New Roman" pitchFamily="18" charset="0"/>
              </a:rPr>
              <a:t>Taxes </a:t>
            </a:r>
            <a:r>
              <a:rPr lang="en-US" altLang="zh-TW" sz="3200" b="1" dirty="0">
                <a:latin typeface="Times New Roman" pitchFamily="18" charset="0"/>
                <a:ea typeface="標楷體" pitchFamily="65" charset="-120"/>
                <a:cs typeface="Times New Roman" pitchFamily="18" charset="0"/>
              </a:rPr>
              <a:t>and </a:t>
            </a:r>
            <a:r>
              <a:rPr lang="en-US" altLang="zh-TW" sz="3200" b="1" dirty="0" smtClean="0">
                <a:latin typeface="Times New Roman" pitchFamily="18" charset="0"/>
                <a:ea typeface="標楷體" pitchFamily="65" charset="-120"/>
                <a:cs typeface="Times New Roman" pitchFamily="18" charset="0"/>
              </a:rPr>
              <a:t>Efficiency</a:t>
            </a:r>
            <a:endParaRPr lang="zh-TW" altLang="en-US" sz="3200" b="1" dirty="0">
              <a:latin typeface="Times New Roman" pitchFamily="18" charset="0"/>
              <a:ea typeface="標楷體" pitchFamily="65" charset="-120"/>
              <a:cs typeface="Times New Roman" pitchFamily="18" charset="0"/>
            </a:endParaRPr>
          </a:p>
        </p:txBody>
      </p:sp>
      <p:sp>
        <p:nvSpPr>
          <p:cNvPr id="83971" name="Rectangle 3"/>
          <p:cNvSpPr>
            <a:spLocks noGrp="1" noChangeArrowheads="1"/>
          </p:cNvSpPr>
          <p:nvPr>
            <p:ph type="body" idx="1"/>
          </p:nvPr>
        </p:nvSpPr>
        <p:spPr>
          <a:xfrm>
            <a:off x="990600" y="1371600"/>
            <a:ext cx="7467600" cy="5029200"/>
          </a:xfrm>
        </p:spPr>
        <p:txBody>
          <a:bodyPr/>
          <a:lstStyle/>
          <a:p>
            <a:pPr>
              <a:lnSpc>
                <a:spcPct val="90000"/>
              </a:lnSpc>
              <a:spcBef>
                <a:spcPts val="1200"/>
              </a:spcBef>
            </a:pPr>
            <a:r>
              <a:rPr lang="zh-TW" altLang="en-US" sz="2800" dirty="0" smtClean="0">
                <a:latin typeface="標楷體" pitchFamily="65" charset="-120"/>
                <a:ea typeface="標楷體" pitchFamily="65" charset="-120"/>
              </a:rPr>
              <a:t>政府</a:t>
            </a:r>
            <a:r>
              <a:rPr lang="zh-TW" altLang="en-US" sz="2800" dirty="0">
                <a:latin typeface="標楷體" pitchFamily="65" charset="-120"/>
                <a:ea typeface="標楷體" pitchFamily="65" charset="-120"/>
              </a:rPr>
              <a:t>加稅</a:t>
            </a:r>
            <a:r>
              <a:rPr lang="zh-TW" altLang="en-US" sz="2800" dirty="0" smtClean="0">
                <a:latin typeface="標楷體" pitchFamily="65" charset="-120"/>
                <a:ea typeface="標楷體" pitchFamily="65" charset="-120"/>
              </a:rPr>
              <a:t>之後，對</a:t>
            </a:r>
            <a:r>
              <a:rPr lang="zh-TW" altLang="en-US" sz="2800" dirty="0">
                <a:latin typeface="標楷體" pitchFamily="65" charset="-120"/>
                <a:ea typeface="標楷體" pitchFamily="65" charset="-120"/>
              </a:rPr>
              <a:t>物價有何影響</a:t>
            </a:r>
          </a:p>
          <a:p>
            <a:pPr lvl="1">
              <a:lnSpc>
                <a:spcPct val="90000"/>
              </a:lnSpc>
              <a:spcBef>
                <a:spcPts val="1200"/>
              </a:spcBef>
            </a:pPr>
            <a:r>
              <a:rPr lang="zh-TW" altLang="en-US" sz="2400" dirty="0" smtClean="0">
                <a:latin typeface="標楷體" pitchFamily="65" charset="-120"/>
                <a:ea typeface="標楷體" pitchFamily="65" charset="-120"/>
              </a:rPr>
              <a:t>大多數人</a:t>
            </a:r>
            <a:r>
              <a:rPr lang="zh-TW" altLang="en-US" sz="2400" dirty="0">
                <a:latin typeface="標楷體" pitchFamily="65" charset="-120"/>
                <a:ea typeface="標楷體" pitchFamily="65" charset="-120"/>
              </a:rPr>
              <a:t>以為價格會如稅率幅度</a:t>
            </a:r>
            <a:r>
              <a:rPr lang="zh-TW" altLang="en-US" sz="2400" dirty="0" smtClean="0">
                <a:latin typeface="標楷體" pitchFamily="65" charset="-120"/>
                <a:ea typeface="標楷體" pitchFamily="65" charset="-120"/>
              </a:rPr>
              <a:t>上漲</a:t>
            </a:r>
            <a:endParaRPr lang="en-US" altLang="zh-TW" sz="2400" dirty="0" smtClean="0">
              <a:latin typeface="標楷體" pitchFamily="65" charset="-120"/>
              <a:ea typeface="標楷體" pitchFamily="65" charset="-120"/>
            </a:endParaRPr>
          </a:p>
          <a:p>
            <a:pPr lvl="1">
              <a:lnSpc>
                <a:spcPct val="90000"/>
              </a:lnSpc>
              <a:spcBef>
                <a:spcPts val="1200"/>
              </a:spcBef>
            </a:pPr>
            <a:r>
              <a:rPr lang="zh-TW" altLang="en-US" sz="2400" dirty="0" smtClean="0">
                <a:solidFill>
                  <a:srgbClr val="0070C0"/>
                </a:solidFill>
                <a:latin typeface="標楷體" pitchFamily="65" charset="-120"/>
                <a:ea typeface="標楷體" pitchFamily="65" charset="-120"/>
              </a:rPr>
              <a:t>其實不然，價格上漲的幅度，不一定和稅率一樣</a:t>
            </a:r>
            <a:endParaRPr lang="en-US" altLang="zh-TW" sz="2400" dirty="0" smtClean="0">
              <a:solidFill>
                <a:srgbClr val="0070C0"/>
              </a:solidFill>
              <a:latin typeface="標楷體" pitchFamily="65" charset="-120"/>
              <a:ea typeface="標楷體" pitchFamily="65" charset="-120"/>
            </a:endParaRPr>
          </a:p>
          <a:p>
            <a:pPr lvl="1">
              <a:lnSpc>
                <a:spcPct val="90000"/>
              </a:lnSpc>
              <a:spcBef>
                <a:spcPts val="1200"/>
              </a:spcBef>
            </a:pPr>
            <a:r>
              <a:rPr lang="zh-TW" altLang="en-US" sz="2400" dirty="0">
                <a:latin typeface="標楷體" pitchFamily="65" charset="-120"/>
                <a:ea typeface="標楷體" pitchFamily="65" charset="-120"/>
              </a:rPr>
              <a:t>大多數人</a:t>
            </a:r>
            <a:r>
              <a:rPr lang="zh-TW" altLang="en-US" sz="2400" dirty="0" smtClean="0">
                <a:latin typeface="標楷體" pitchFamily="65" charset="-120"/>
                <a:ea typeface="標楷體" pitchFamily="65" charset="-120"/>
              </a:rPr>
              <a:t>以為加稅之後都由消費者承擔</a:t>
            </a:r>
            <a:endParaRPr lang="en-US" altLang="zh-TW" sz="2400" dirty="0" smtClean="0">
              <a:latin typeface="標楷體" pitchFamily="65" charset="-120"/>
              <a:ea typeface="標楷體" pitchFamily="65" charset="-120"/>
            </a:endParaRPr>
          </a:p>
          <a:p>
            <a:pPr lvl="1">
              <a:lnSpc>
                <a:spcPct val="90000"/>
              </a:lnSpc>
              <a:spcBef>
                <a:spcPts val="1200"/>
              </a:spcBef>
            </a:pPr>
            <a:r>
              <a:rPr lang="zh-TW" altLang="en-US" sz="2400" dirty="0" smtClean="0">
                <a:solidFill>
                  <a:srgbClr val="0070C0"/>
                </a:solidFill>
                <a:latin typeface="標楷體" pitchFamily="65" charset="-120"/>
                <a:ea typeface="標楷體" pitchFamily="65" charset="-120"/>
              </a:rPr>
              <a:t>其實不然，消費者和生產者同時承擔稅負</a:t>
            </a:r>
            <a:endParaRPr lang="en-US" altLang="zh-TW" sz="2400" dirty="0" smtClean="0">
              <a:solidFill>
                <a:srgbClr val="0070C0"/>
              </a:solidFill>
              <a:latin typeface="標楷體" pitchFamily="65" charset="-120"/>
              <a:ea typeface="標楷體" pitchFamily="65" charset="-120"/>
            </a:endParaRPr>
          </a:p>
          <a:p>
            <a:pPr lvl="1">
              <a:lnSpc>
                <a:spcPct val="90000"/>
              </a:lnSpc>
              <a:spcBef>
                <a:spcPts val="1200"/>
              </a:spcBef>
            </a:pPr>
            <a:r>
              <a:rPr lang="zh-TW" altLang="en-US" sz="2400" dirty="0">
                <a:solidFill>
                  <a:srgbClr val="C00000"/>
                </a:solidFill>
                <a:latin typeface="標楷體" pitchFamily="65" charset="-120"/>
                <a:ea typeface="標楷體" pitchFamily="65" charset="-120"/>
              </a:rPr>
              <a:t>承擔</a:t>
            </a:r>
            <a:r>
              <a:rPr lang="zh-TW" altLang="en-US" sz="2400" dirty="0" smtClean="0">
                <a:solidFill>
                  <a:srgbClr val="C00000"/>
                </a:solidFill>
                <a:latin typeface="標楷體" pitchFamily="65" charset="-120"/>
                <a:ea typeface="標楷體" pitchFamily="65" charset="-120"/>
              </a:rPr>
              <a:t>的比例高低和</a:t>
            </a:r>
            <a:r>
              <a:rPr lang="zh-TW" altLang="en-US" sz="2400" dirty="0">
                <a:solidFill>
                  <a:srgbClr val="C00000"/>
                </a:solidFill>
                <a:latin typeface="標楷體" pitchFamily="65" charset="-120"/>
                <a:ea typeface="標楷體" pitchFamily="65" charset="-120"/>
              </a:rPr>
              <a:t>供給與需求的彈性</a:t>
            </a:r>
            <a:r>
              <a:rPr lang="zh-TW" altLang="en-US" sz="2400" dirty="0" smtClean="0">
                <a:solidFill>
                  <a:srgbClr val="C00000"/>
                </a:solidFill>
                <a:latin typeface="標楷體" pitchFamily="65" charset="-120"/>
                <a:ea typeface="標楷體" pitchFamily="65" charset="-120"/>
              </a:rPr>
              <a:t>有關</a:t>
            </a:r>
            <a:endParaRPr lang="en-US" altLang="zh-TW" sz="2400" dirty="0" smtClean="0">
              <a:solidFill>
                <a:srgbClr val="C00000"/>
              </a:solidFill>
              <a:latin typeface="標楷體" pitchFamily="65" charset="-120"/>
              <a:ea typeface="標楷體" pitchFamily="65" charset="-120"/>
            </a:endParaRPr>
          </a:p>
          <a:p>
            <a:pPr lvl="1">
              <a:lnSpc>
                <a:spcPct val="90000"/>
              </a:lnSpc>
              <a:spcBef>
                <a:spcPts val="1200"/>
              </a:spcBef>
            </a:pPr>
            <a:r>
              <a:rPr lang="zh-TW" altLang="en-US" sz="2400" dirty="0">
                <a:latin typeface="標楷體" pitchFamily="65" charset="-120"/>
                <a:ea typeface="標楷體" pitchFamily="65" charset="-120"/>
              </a:rPr>
              <a:t>直觀來看</a:t>
            </a:r>
            <a:r>
              <a:rPr lang="zh-TW" altLang="en-US" sz="2400" dirty="0" smtClean="0">
                <a:latin typeface="標楷體" pitchFamily="65" charset="-120"/>
                <a:ea typeface="標楷體" pitchFamily="65" charset="-120"/>
              </a:rPr>
              <a:t>，彈性小的一方承擔租稅的壓力大</a:t>
            </a:r>
            <a:endParaRPr lang="zh-TW" altLang="en-US" sz="2400" dirty="0">
              <a:latin typeface="標楷體" pitchFamily="65" charset="-120"/>
              <a:ea typeface="標楷體" pitchFamily="65" charset="-120"/>
            </a:endParaRPr>
          </a:p>
        </p:txBody>
      </p:sp>
    </p:spTree>
    <p:extLst>
      <p:ext uri="{BB962C8B-B14F-4D97-AF65-F5344CB8AC3E}">
        <p14:creationId xmlns:p14="http://schemas.microsoft.com/office/powerpoint/2010/main" val="692162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FBD43598-7D1E-4559-B19D-D9BBB6945FF9}" type="slidenum">
              <a:rPr lang="en-US" altLang="zh-TW"/>
              <a:pPr/>
              <a:t>26</a:t>
            </a:fld>
            <a:r>
              <a:rPr lang="en-US" altLang="zh-TW"/>
              <a:t>/46</a:t>
            </a:r>
          </a:p>
        </p:txBody>
      </p:sp>
      <p:sp>
        <p:nvSpPr>
          <p:cNvPr id="84994" name="Rectangle 2"/>
          <p:cNvSpPr>
            <a:spLocks noGrp="1" noChangeArrowheads="1"/>
          </p:cNvSpPr>
          <p:nvPr>
            <p:ph type="title"/>
          </p:nvPr>
        </p:nvSpPr>
        <p:spPr>
          <a:xfrm>
            <a:off x="755576" y="229871"/>
            <a:ext cx="7010400" cy="584775"/>
          </a:xfrm>
        </p:spPr>
        <p:txBody>
          <a:bodyPr/>
          <a:lstStyle/>
          <a:p>
            <a:r>
              <a:rPr lang="zh-TW" altLang="en-US" sz="3200" b="1" dirty="0" smtClean="0">
                <a:latin typeface="標楷體" pitchFamily="65" charset="-120"/>
                <a:ea typeface="標楷體" pitchFamily="65" charset="-120"/>
              </a:rPr>
              <a:t>消費者</a:t>
            </a:r>
            <a:r>
              <a:rPr lang="zh-TW" altLang="en-US" sz="3200" b="1" dirty="0">
                <a:latin typeface="標楷體" pitchFamily="65" charset="-120"/>
                <a:ea typeface="標楷體" pitchFamily="65" charset="-120"/>
              </a:rPr>
              <a:t>和生產者各承擔一半的稅</a:t>
            </a:r>
            <a:endParaRPr lang="zh-TW" altLang="en-US" sz="2800" b="1" dirty="0">
              <a:latin typeface="標楷體" pitchFamily="65" charset="-120"/>
              <a:ea typeface="標楷體" pitchFamily="65" charset="-120"/>
            </a:endParaRPr>
          </a:p>
        </p:txBody>
      </p:sp>
      <p:pic>
        <p:nvPicPr>
          <p:cNvPr id="84999" name="Picture 7" descr="E:\fra89627_f07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752600"/>
            <a:ext cx="5638800" cy="474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528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A756B46B-F16C-48B8-B925-A097A74A5539}" type="slidenum">
              <a:rPr lang="en-US" altLang="zh-TW"/>
              <a:pPr/>
              <a:t>27</a:t>
            </a:fld>
            <a:r>
              <a:rPr lang="en-US" altLang="zh-TW"/>
              <a:t>/46</a:t>
            </a:r>
          </a:p>
        </p:txBody>
      </p:sp>
      <p:sp>
        <p:nvSpPr>
          <p:cNvPr id="119810" name="Rectangle 2"/>
          <p:cNvSpPr>
            <a:spLocks noGrp="1" noChangeArrowheads="1"/>
          </p:cNvSpPr>
          <p:nvPr>
            <p:ph type="title"/>
          </p:nvPr>
        </p:nvSpPr>
        <p:spPr>
          <a:xfrm>
            <a:off x="755576" y="271101"/>
            <a:ext cx="7696200" cy="584775"/>
          </a:xfrm>
        </p:spPr>
        <p:txBody>
          <a:bodyPr/>
          <a:lstStyle/>
          <a:p>
            <a:pPr algn="l"/>
            <a:r>
              <a:rPr lang="zh-TW" altLang="en-US" sz="3200" b="1" dirty="0" smtClean="0">
                <a:latin typeface="標楷體" pitchFamily="65" charset="-120"/>
                <a:ea typeface="標楷體" pitchFamily="65" charset="-120"/>
              </a:rPr>
              <a:t>供給</a:t>
            </a:r>
            <a:r>
              <a:rPr lang="zh-TW" altLang="en-US" sz="3200" b="1" dirty="0">
                <a:latin typeface="標楷體" pitchFamily="65" charset="-120"/>
                <a:ea typeface="標楷體" pitchFamily="65" charset="-120"/>
              </a:rPr>
              <a:t>曲線為</a:t>
            </a:r>
            <a:r>
              <a:rPr lang="zh-TW" altLang="en-US" sz="3200" b="1" dirty="0" smtClean="0">
                <a:latin typeface="標楷體" pitchFamily="65" charset="-120"/>
                <a:ea typeface="標楷體" pitchFamily="65" charset="-120"/>
              </a:rPr>
              <a:t>水平，稅</a:t>
            </a:r>
            <a:r>
              <a:rPr lang="zh-TW" altLang="en-US" sz="3200" b="1" dirty="0">
                <a:latin typeface="標楷體" pitchFamily="65" charset="-120"/>
                <a:ea typeface="標楷體" pitchFamily="65" charset="-120"/>
              </a:rPr>
              <a:t>賦都為買者所負擔</a:t>
            </a:r>
          </a:p>
        </p:txBody>
      </p:sp>
      <p:pic>
        <p:nvPicPr>
          <p:cNvPr id="119815" name="Picture 7" descr="E:\fra89627_f07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81200"/>
            <a:ext cx="6705600" cy="457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422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a:t>Slide </a:t>
            </a:r>
            <a:fld id="{FAC9F287-1CE0-4C6F-884B-D65CF6030CD1}" type="slidenum">
              <a:rPr lang="en-US" altLang="zh-TW"/>
              <a:pPr/>
              <a:t>28</a:t>
            </a:fld>
            <a:r>
              <a:rPr lang="en-US" altLang="zh-TW"/>
              <a:t>/46</a:t>
            </a:r>
          </a:p>
        </p:txBody>
      </p:sp>
      <p:sp>
        <p:nvSpPr>
          <p:cNvPr id="242690" name="Rectangle 1026"/>
          <p:cNvSpPr>
            <a:spLocks noGrp="1" noChangeArrowheads="1"/>
          </p:cNvSpPr>
          <p:nvPr>
            <p:ph type="title"/>
          </p:nvPr>
        </p:nvSpPr>
        <p:spPr>
          <a:xfrm>
            <a:off x="871538" y="260648"/>
            <a:ext cx="8162925" cy="646331"/>
          </a:xfrm>
        </p:spPr>
        <p:txBody>
          <a:bodyPr/>
          <a:lstStyle/>
          <a:p>
            <a:r>
              <a:rPr lang="zh-TW" altLang="en-US" sz="3600" b="1" dirty="0">
                <a:latin typeface="標楷體" pitchFamily="65" charset="-120"/>
                <a:ea typeface="標楷體" pitchFamily="65" charset="-120"/>
              </a:rPr>
              <a:t>需求曲線為垂直的情況,租稅由誰負擔</a:t>
            </a:r>
          </a:p>
        </p:txBody>
      </p:sp>
      <p:cxnSp>
        <p:nvCxnSpPr>
          <p:cNvPr id="5" name="直線接點 4"/>
          <p:cNvCxnSpPr/>
          <p:nvPr/>
        </p:nvCxnSpPr>
        <p:spPr bwMode="auto">
          <a:xfrm flipH="1">
            <a:off x="2195736" y="2564904"/>
            <a:ext cx="8384" cy="3096344"/>
          </a:xfrm>
          <a:prstGeom prst="line">
            <a:avLst/>
          </a:prstGeom>
          <a:solidFill>
            <a:schemeClr val="accent1"/>
          </a:solid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接點 6"/>
          <p:cNvCxnSpPr/>
          <p:nvPr/>
        </p:nvCxnSpPr>
        <p:spPr bwMode="auto">
          <a:xfrm flipH="1">
            <a:off x="2204120" y="5661248"/>
            <a:ext cx="3592016" cy="0"/>
          </a:xfrm>
          <a:prstGeom prst="line">
            <a:avLst/>
          </a:prstGeom>
          <a:solidFill>
            <a:schemeClr val="accent1"/>
          </a:solid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flipH="1">
            <a:off x="4059560" y="2564904"/>
            <a:ext cx="8384" cy="3096344"/>
          </a:xfrm>
          <a:prstGeom prst="line">
            <a:avLst/>
          </a:prstGeom>
          <a:solidFill>
            <a:schemeClr val="accent1"/>
          </a:solidFill>
          <a:ln w="57150" cap="flat" cmpd="sng" algn="ctr">
            <a:solidFill>
              <a:srgbClr val="0070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內容版面配置區 5"/>
          <p:cNvSpPr>
            <a:spLocks noGrp="1"/>
          </p:cNvSpPr>
          <p:nvPr>
            <p:ph idx="1"/>
          </p:nvPr>
        </p:nvSpPr>
        <p:spPr>
          <a:xfrm>
            <a:off x="906007" y="1854200"/>
            <a:ext cx="8110537" cy="4191000"/>
          </a:xfrm>
        </p:spPr>
        <p:txBody>
          <a:bodyPr/>
          <a:lstStyle/>
          <a:p>
            <a:endParaRPr lang="zh-TW" altLang="en-US" dirty="0"/>
          </a:p>
        </p:txBody>
      </p:sp>
      <p:cxnSp>
        <p:nvCxnSpPr>
          <p:cNvPr id="11" name="直線接點 10"/>
          <p:cNvCxnSpPr/>
          <p:nvPr/>
        </p:nvCxnSpPr>
        <p:spPr bwMode="auto">
          <a:xfrm flipH="1">
            <a:off x="2699792" y="2780928"/>
            <a:ext cx="2664296" cy="2448272"/>
          </a:xfrm>
          <a:prstGeom prst="line">
            <a:avLst/>
          </a:prstGeom>
          <a:solidFill>
            <a:schemeClr val="accent1"/>
          </a:solidFill>
          <a:ln w="57150" cap="flat" cmpd="sng" algn="ctr">
            <a:solidFill>
              <a:srgbClr val="C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flipH="1">
            <a:off x="2852192" y="1628800"/>
            <a:ext cx="2664296" cy="2448272"/>
          </a:xfrm>
          <a:prstGeom prst="line">
            <a:avLst/>
          </a:prstGeom>
          <a:solidFill>
            <a:schemeClr val="accent1"/>
          </a:solidFill>
          <a:ln w="57150" cap="flat" cmpd="sng" algn="ctr">
            <a:solidFill>
              <a:srgbClr val="C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391094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a:t>Slide </a:t>
            </a:r>
            <a:fld id="{BA030F61-2748-44EF-AFFA-88C462A67FE5}" type="slidenum">
              <a:rPr lang="en-US" altLang="zh-TW"/>
              <a:pPr/>
              <a:t>29</a:t>
            </a:fld>
            <a:r>
              <a:rPr lang="en-US" altLang="zh-TW"/>
              <a:t>/46</a:t>
            </a:r>
          </a:p>
        </p:txBody>
      </p:sp>
      <p:sp>
        <p:nvSpPr>
          <p:cNvPr id="136194" name="Rectangle 2"/>
          <p:cNvSpPr>
            <a:spLocks noGrp="1" noChangeArrowheads="1"/>
          </p:cNvSpPr>
          <p:nvPr>
            <p:ph type="title"/>
          </p:nvPr>
        </p:nvSpPr>
        <p:spPr>
          <a:xfrm>
            <a:off x="611560" y="-27384"/>
            <a:ext cx="8229600" cy="1077218"/>
          </a:xfrm>
        </p:spPr>
        <p:txBody>
          <a:bodyPr/>
          <a:lstStyle/>
          <a:p>
            <a:r>
              <a:rPr lang="en-US" altLang="zh-TW" sz="3200" b="1" dirty="0" smtClean="0">
                <a:latin typeface="Times New Roman" pitchFamily="18" charset="0"/>
                <a:ea typeface="標楷體" pitchFamily="65" charset="-120"/>
                <a:cs typeface="Times New Roman" pitchFamily="18" charset="0"/>
              </a:rPr>
              <a:t>6. </a:t>
            </a:r>
            <a:r>
              <a:rPr lang="zh-TW" altLang="en-US" sz="3200" b="1" dirty="0" smtClean="0">
                <a:latin typeface="Times New Roman" pitchFamily="18" charset="0"/>
                <a:ea typeface="標楷體" pitchFamily="65" charset="-120"/>
                <a:cs typeface="Times New Roman" pitchFamily="18" charset="0"/>
              </a:rPr>
              <a:t>租稅與</a:t>
            </a:r>
            <a:r>
              <a:rPr lang="zh-TW" altLang="en-US" sz="3200" b="1" dirty="0">
                <a:latin typeface="Times New Roman" pitchFamily="18" charset="0"/>
                <a:ea typeface="標楷體" pitchFamily="65" charset="-120"/>
                <a:cs typeface="Times New Roman" pitchFamily="18" charset="0"/>
              </a:rPr>
              <a:t>經濟</a:t>
            </a:r>
            <a:r>
              <a:rPr lang="zh-TW" altLang="en-US" sz="3200" b="1" dirty="0" smtClean="0">
                <a:latin typeface="Times New Roman" pitchFamily="18" charset="0"/>
                <a:ea typeface="標楷體" pitchFamily="65" charset="-120"/>
                <a:cs typeface="Times New Roman" pitchFamily="18" charset="0"/>
              </a:rPr>
              <a:t>剩餘 </a:t>
            </a:r>
            <a:r>
              <a:rPr lang="en-US" altLang="zh-TW" sz="3200" b="1" dirty="0" smtClean="0">
                <a:latin typeface="Times New Roman" pitchFamily="18" charset="0"/>
                <a:ea typeface="標楷體" pitchFamily="65" charset="-120"/>
                <a:cs typeface="Times New Roman" pitchFamily="18" charset="0"/>
              </a:rPr>
              <a:t/>
            </a:r>
            <a:br>
              <a:rPr lang="en-US" altLang="zh-TW" sz="3200" b="1" dirty="0" smtClean="0">
                <a:latin typeface="Times New Roman" pitchFamily="18" charset="0"/>
                <a:ea typeface="標楷體" pitchFamily="65" charset="-120"/>
                <a:cs typeface="Times New Roman" pitchFamily="18" charset="0"/>
              </a:rPr>
            </a:br>
            <a:r>
              <a:rPr lang="en-US" altLang="zh-TW" sz="3200" b="1" dirty="0" smtClean="0">
                <a:latin typeface="Times New Roman" pitchFamily="18" charset="0"/>
                <a:ea typeface="標楷體" pitchFamily="65" charset="-120"/>
                <a:cs typeface="Times New Roman" pitchFamily="18" charset="0"/>
              </a:rPr>
              <a:t>Taxes </a:t>
            </a:r>
            <a:r>
              <a:rPr lang="en-US" altLang="zh-TW" sz="3200" b="1" dirty="0">
                <a:latin typeface="Times New Roman" pitchFamily="18" charset="0"/>
                <a:ea typeface="標楷體" pitchFamily="65" charset="-120"/>
                <a:cs typeface="Times New Roman" pitchFamily="18" charset="0"/>
              </a:rPr>
              <a:t>and Economic </a:t>
            </a:r>
            <a:r>
              <a:rPr lang="en-US" altLang="zh-TW" sz="3200" b="1" dirty="0" smtClean="0">
                <a:latin typeface="Times New Roman" pitchFamily="18" charset="0"/>
                <a:ea typeface="標楷體" pitchFamily="65" charset="-120"/>
                <a:cs typeface="Times New Roman" pitchFamily="18" charset="0"/>
              </a:rPr>
              <a:t>Surplus</a:t>
            </a:r>
            <a:endParaRPr lang="zh-TW" altLang="en-US" sz="3200" b="1" dirty="0">
              <a:latin typeface="Times New Roman" pitchFamily="18" charset="0"/>
              <a:ea typeface="標楷體" pitchFamily="65" charset="-120"/>
              <a:cs typeface="Times New Roman" pitchFamily="18" charset="0"/>
            </a:endParaRPr>
          </a:p>
        </p:txBody>
      </p:sp>
      <p:sp>
        <p:nvSpPr>
          <p:cNvPr id="136195" name="Rectangle 3"/>
          <p:cNvSpPr>
            <a:spLocks noGrp="1" noChangeArrowheads="1"/>
          </p:cNvSpPr>
          <p:nvPr>
            <p:ph type="body" idx="1"/>
          </p:nvPr>
        </p:nvSpPr>
        <p:spPr>
          <a:xfrm>
            <a:off x="683568" y="1412776"/>
            <a:ext cx="8110537" cy="4191000"/>
          </a:xfrm>
        </p:spPr>
        <p:txBody>
          <a:bodyPr/>
          <a:lstStyle/>
          <a:p>
            <a:r>
              <a:rPr lang="zh-TW" altLang="en-US" sz="2800" dirty="0">
                <a:latin typeface="Times New Roman" pitchFamily="18" charset="0"/>
                <a:ea typeface="標楷體" pitchFamily="65" charset="-120"/>
                <a:cs typeface="Times New Roman" pitchFamily="18" charset="0"/>
              </a:rPr>
              <a:t>無謂</a:t>
            </a:r>
            <a:r>
              <a:rPr lang="zh-TW" altLang="en-US" sz="2800" dirty="0" smtClean="0">
                <a:latin typeface="Times New Roman" pitchFamily="18" charset="0"/>
                <a:ea typeface="標楷體" pitchFamily="65" charset="-120"/>
                <a:cs typeface="Times New Roman" pitchFamily="18" charset="0"/>
              </a:rPr>
              <a:t>損失 </a:t>
            </a:r>
            <a:r>
              <a:rPr lang="en-US" altLang="zh-TW" sz="2800" dirty="0" smtClean="0">
                <a:latin typeface="Times New Roman" pitchFamily="18" charset="0"/>
                <a:ea typeface="標楷體" pitchFamily="65" charset="-120"/>
                <a:cs typeface="Times New Roman" pitchFamily="18" charset="0"/>
              </a:rPr>
              <a:t>Deadweight loss</a:t>
            </a:r>
          </a:p>
          <a:p>
            <a:pPr lvl="1"/>
            <a:r>
              <a:rPr lang="zh-TW" altLang="en-US" sz="2400" dirty="0">
                <a:latin typeface="Times New Roman" pitchFamily="18" charset="0"/>
                <a:ea typeface="標楷體" pitchFamily="65" charset="-120"/>
                <a:cs typeface="Times New Roman" pitchFamily="18" charset="0"/>
              </a:rPr>
              <a:t>政府</a:t>
            </a:r>
            <a:r>
              <a:rPr lang="zh-TW" altLang="en-US" sz="2400" dirty="0" smtClean="0">
                <a:latin typeface="Times New Roman" pitchFamily="18" charset="0"/>
                <a:ea typeface="標楷體" pitchFamily="65" charset="-120"/>
                <a:cs typeface="Times New Roman" pitchFamily="18" charset="0"/>
              </a:rPr>
              <a:t>政策 </a:t>
            </a:r>
            <a:r>
              <a:rPr lang="en-US" altLang="zh-TW" sz="2400" dirty="0" smtClean="0">
                <a:latin typeface="Times New Roman" pitchFamily="18" charset="0"/>
                <a:ea typeface="標楷體" pitchFamily="65" charset="-120"/>
                <a:cs typeface="Times New Roman" pitchFamily="18" charset="0"/>
              </a:rPr>
              <a:t>(</a:t>
            </a:r>
            <a:r>
              <a:rPr lang="zh-TW" altLang="en-US" sz="2400" dirty="0" smtClean="0">
                <a:latin typeface="Times New Roman" pitchFamily="18" charset="0"/>
                <a:ea typeface="標楷體" pitchFamily="65" charset="-120"/>
                <a:cs typeface="Times New Roman" pitchFamily="18" charset="0"/>
              </a:rPr>
              <a:t>包括租稅、管制、關稅、獨佔寡佔</a:t>
            </a:r>
            <a:r>
              <a:rPr lang="en-US" altLang="zh-TW" sz="2400" dirty="0" smtClean="0">
                <a:latin typeface="Times New Roman" pitchFamily="18" charset="0"/>
                <a:ea typeface="標楷體" pitchFamily="65" charset="-120"/>
                <a:cs typeface="Times New Roman" pitchFamily="18" charset="0"/>
              </a:rPr>
              <a:t>) </a:t>
            </a:r>
            <a:r>
              <a:rPr lang="zh-TW" altLang="en-US" sz="2400" dirty="0" smtClean="0">
                <a:latin typeface="Times New Roman" pitchFamily="18" charset="0"/>
                <a:ea typeface="標楷體" pitchFamily="65" charset="-120"/>
                <a:cs typeface="Times New Roman" pitchFamily="18" charset="0"/>
              </a:rPr>
              <a:t>造成</a:t>
            </a:r>
            <a:r>
              <a:rPr lang="zh-TW" altLang="en-US" sz="2400" dirty="0">
                <a:latin typeface="Times New Roman" pitchFamily="18" charset="0"/>
                <a:ea typeface="標楷體" pitchFamily="65" charset="-120"/>
                <a:cs typeface="Times New Roman" pitchFamily="18" charset="0"/>
              </a:rPr>
              <a:t>經濟剩餘的減少</a:t>
            </a:r>
          </a:p>
          <a:p>
            <a:pPr lvl="1"/>
            <a:r>
              <a:rPr lang="zh-TW" altLang="en-US" sz="2400" dirty="0" smtClean="0">
                <a:latin typeface="Times New Roman" pitchFamily="18" charset="0"/>
                <a:ea typeface="標楷體" pitchFamily="65" charset="-120"/>
                <a:cs typeface="Times New Roman" pitchFamily="18" charset="0"/>
              </a:rPr>
              <a:t>稅</a:t>
            </a:r>
            <a:r>
              <a:rPr lang="zh-TW" altLang="en-US" sz="2400" dirty="0">
                <a:latin typeface="Times New Roman" pitchFamily="18" charset="0"/>
                <a:ea typeface="標楷體" pitchFamily="65" charset="-120"/>
                <a:cs typeface="Times New Roman" pitchFamily="18" charset="0"/>
              </a:rPr>
              <a:t>賦會扭曲</a:t>
            </a:r>
            <a:r>
              <a:rPr lang="zh-TW" altLang="en-US" sz="2400" dirty="0" smtClean="0">
                <a:latin typeface="Times New Roman" pitchFamily="18" charset="0"/>
                <a:ea typeface="標楷體" pitchFamily="65" charset="-120"/>
                <a:cs typeface="Times New Roman" pitchFamily="18" charset="0"/>
              </a:rPr>
              <a:t>價格，使</a:t>
            </a:r>
            <a:r>
              <a:rPr lang="zh-TW" altLang="en-US" sz="2400" dirty="0">
                <a:latin typeface="Times New Roman" pitchFamily="18" charset="0"/>
                <a:ea typeface="標楷體" pitchFamily="65" charset="-120"/>
                <a:cs typeface="Times New Roman" pitchFamily="18" charset="0"/>
              </a:rPr>
              <a:t>價格的指標功能受</a:t>
            </a:r>
            <a:r>
              <a:rPr lang="zh-TW" altLang="en-US" sz="2400" dirty="0" smtClean="0">
                <a:latin typeface="Times New Roman" pitchFamily="18" charset="0"/>
                <a:ea typeface="標楷體" pitchFamily="65" charset="-120"/>
                <a:cs typeface="Times New Roman" pitchFamily="18" charset="0"/>
              </a:rPr>
              <a:t>損</a:t>
            </a:r>
            <a:endParaRPr lang="en-US" altLang="zh-TW" sz="2400" dirty="0" smtClean="0">
              <a:latin typeface="Times New Roman" pitchFamily="18" charset="0"/>
              <a:ea typeface="標楷體" pitchFamily="65" charset="-120"/>
              <a:cs typeface="Times New Roman" pitchFamily="18" charset="0"/>
            </a:endParaRPr>
          </a:p>
          <a:p>
            <a:pPr lvl="1"/>
            <a:r>
              <a:rPr lang="zh-TW" altLang="en-US" sz="2400" dirty="0">
                <a:latin typeface="Times New Roman" pitchFamily="18" charset="0"/>
                <a:ea typeface="標楷體" pitchFamily="65" charset="-120"/>
                <a:cs typeface="Times New Roman" pitchFamily="18" charset="0"/>
              </a:rPr>
              <a:t>如果政策不</a:t>
            </a:r>
            <a:r>
              <a:rPr lang="zh-TW" altLang="en-US" sz="2400" dirty="0" smtClean="0">
                <a:latin typeface="Times New Roman" pitchFamily="18" charset="0"/>
                <a:ea typeface="標楷體" pitchFamily="65" charset="-120"/>
                <a:cs typeface="Times New Roman" pitchFamily="18" charset="0"/>
              </a:rPr>
              <a:t>干預，經濟</a:t>
            </a:r>
            <a:r>
              <a:rPr lang="zh-TW" altLang="en-US" sz="2400" dirty="0">
                <a:latin typeface="Times New Roman" pitchFamily="18" charset="0"/>
                <a:ea typeface="標楷體" pitchFamily="65" charset="-120"/>
                <a:cs typeface="Times New Roman" pitchFamily="18" charset="0"/>
              </a:rPr>
              <a:t>剩餘</a:t>
            </a:r>
            <a:r>
              <a:rPr lang="zh-TW" altLang="en-US" sz="2400" dirty="0" smtClean="0">
                <a:latin typeface="Times New Roman" pitchFamily="18" charset="0"/>
                <a:ea typeface="標楷體" pitchFamily="65" charset="-120"/>
                <a:cs typeface="Times New Roman" pitchFamily="18" charset="0"/>
              </a:rPr>
              <a:t>的減少可以避免</a:t>
            </a:r>
            <a:endParaRPr lang="en-US" altLang="zh-TW" sz="2400" dirty="0" smtClean="0">
              <a:latin typeface="Times New Roman" pitchFamily="18" charset="0"/>
              <a:ea typeface="標楷體" pitchFamily="65" charset="-120"/>
              <a:cs typeface="Times New Roman" pitchFamily="18" charset="0"/>
            </a:endParaRPr>
          </a:p>
          <a:p>
            <a:pPr lvl="1"/>
            <a:r>
              <a:rPr lang="zh-TW" altLang="en-US" sz="2400" dirty="0" smtClean="0">
                <a:latin typeface="Times New Roman" pitchFamily="18" charset="0"/>
                <a:ea typeface="標楷體" pitchFamily="65" charset="-120"/>
                <a:cs typeface="Times New Roman" pitchFamily="18" charset="0"/>
              </a:rPr>
              <a:t>又稱為 </a:t>
            </a:r>
            <a:r>
              <a:rPr lang="en-US" altLang="zh-TW" sz="2400" dirty="0" err="1" smtClean="0">
                <a:latin typeface="Times New Roman" pitchFamily="18" charset="0"/>
                <a:ea typeface="標楷體" pitchFamily="65" charset="-120"/>
                <a:cs typeface="Times New Roman" pitchFamily="18" charset="0"/>
              </a:rPr>
              <a:t>Harberger</a:t>
            </a:r>
            <a:r>
              <a:rPr lang="en-US" altLang="zh-TW" sz="2400" dirty="0" smtClean="0">
                <a:latin typeface="Times New Roman" pitchFamily="18" charset="0"/>
                <a:ea typeface="標楷體" pitchFamily="65" charset="-120"/>
                <a:cs typeface="Times New Roman" pitchFamily="18" charset="0"/>
              </a:rPr>
              <a:t> Triangle</a:t>
            </a:r>
          </a:p>
          <a:p>
            <a:pPr lvl="1"/>
            <a:r>
              <a:rPr lang="en-US" altLang="zh-TW" sz="2400" dirty="0" smtClean="0">
                <a:latin typeface="Times New Roman" pitchFamily="18" charset="0"/>
                <a:ea typeface="標楷體" pitchFamily="65" charset="-120"/>
                <a:cs typeface="Times New Roman" pitchFamily="18" charset="0"/>
              </a:rPr>
              <a:t>Arnold </a:t>
            </a:r>
            <a:r>
              <a:rPr lang="en-US" altLang="zh-TW" sz="2400" dirty="0" err="1" smtClean="0">
                <a:latin typeface="Times New Roman" pitchFamily="18" charset="0"/>
                <a:ea typeface="標楷體" pitchFamily="65" charset="-120"/>
                <a:cs typeface="Times New Roman" pitchFamily="18" charset="0"/>
              </a:rPr>
              <a:t>Harberger</a:t>
            </a:r>
            <a:endParaRPr lang="en-US" altLang="zh-TW" sz="2400" dirty="0" smtClean="0">
              <a:latin typeface="Times New Roman" pitchFamily="18" charset="0"/>
              <a:ea typeface="標楷體" pitchFamily="65" charset="-120"/>
              <a:cs typeface="Times New Roman" pitchFamily="18" charset="0"/>
            </a:endParaRPr>
          </a:p>
          <a:p>
            <a:pPr lvl="1"/>
            <a:endParaRPr lang="zh-TW" altLang="en-US" sz="2400" dirty="0">
              <a:latin typeface="Times New Roman" pitchFamily="18" charset="0"/>
              <a:ea typeface="標楷體" pitchFamily="65" charset="-120"/>
              <a:cs typeface="Times New Roman" pitchFamily="18"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551" y="2435596"/>
            <a:ext cx="1531449" cy="2154969"/>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87" y="44624"/>
            <a:ext cx="6941825" cy="681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21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3568" y="151037"/>
            <a:ext cx="7772400" cy="769441"/>
          </a:xfrm>
        </p:spPr>
        <p:txBody>
          <a:bodyPr/>
          <a:lstStyle/>
          <a:p>
            <a:r>
              <a:rPr lang="zh-TW" altLang="en-US" b="1" dirty="0">
                <a:latin typeface="Times New Roman" pitchFamily="18" charset="0"/>
                <a:ea typeface="標楷體" pitchFamily="65" charset="-120"/>
              </a:rPr>
              <a:t>課程主旨</a:t>
            </a:r>
          </a:p>
        </p:txBody>
      </p:sp>
      <p:sp>
        <p:nvSpPr>
          <p:cNvPr id="237571" name="Rectangle 3"/>
          <p:cNvSpPr>
            <a:spLocks noGrp="1" noChangeArrowheads="1"/>
          </p:cNvSpPr>
          <p:nvPr>
            <p:ph type="body" idx="1"/>
          </p:nvPr>
        </p:nvSpPr>
        <p:spPr>
          <a:xfrm>
            <a:off x="827584" y="1124744"/>
            <a:ext cx="7467600" cy="5145038"/>
          </a:xfrm>
        </p:spPr>
        <p:txBody>
          <a:bodyPr/>
          <a:lstStyle/>
          <a:p>
            <a:pPr>
              <a:lnSpc>
                <a:spcPct val="90000"/>
              </a:lnSpc>
              <a:spcBef>
                <a:spcPts val="1200"/>
              </a:spcBef>
            </a:pPr>
            <a:r>
              <a:rPr lang="zh-TW" altLang="en-US" sz="2800" dirty="0">
                <a:latin typeface="Times New Roman" pitchFamily="18" charset="0"/>
                <a:ea typeface="標楷體" pitchFamily="65" charset="-120"/>
                <a:cs typeface="Times New Roman" pitchFamily="18" charset="0"/>
              </a:rPr>
              <a:t>管制是不是一定不效率？</a:t>
            </a:r>
          </a:p>
          <a:p>
            <a:pPr>
              <a:lnSpc>
                <a:spcPct val="90000"/>
              </a:lnSpc>
              <a:spcBef>
                <a:spcPts val="1200"/>
              </a:spcBef>
            </a:pPr>
            <a:r>
              <a:rPr lang="zh-TW" altLang="en-US" sz="2800" dirty="0">
                <a:latin typeface="Times New Roman" pitchFamily="18" charset="0"/>
                <a:ea typeface="標楷體" pitchFamily="65" charset="-120"/>
                <a:cs typeface="Times New Roman" pitchFamily="18" charset="0"/>
              </a:rPr>
              <a:t>如何找出保留價格最低或最高的消費者？</a:t>
            </a:r>
          </a:p>
          <a:p>
            <a:pPr>
              <a:lnSpc>
                <a:spcPct val="90000"/>
              </a:lnSpc>
              <a:spcBef>
                <a:spcPts val="1200"/>
              </a:spcBef>
            </a:pPr>
            <a:r>
              <a:rPr lang="zh-TW" altLang="en-US" sz="2800" dirty="0">
                <a:latin typeface="Times New Roman" pitchFamily="18" charset="0"/>
                <a:ea typeface="標楷體" pitchFamily="65" charset="-120"/>
                <a:cs typeface="Times New Roman" pitchFamily="18" charset="0"/>
              </a:rPr>
              <a:t>如何找出保留價格最低或最高的生產者？</a:t>
            </a:r>
          </a:p>
          <a:p>
            <a:pPr>
              <a:lnSpc>
                <a:spcPct val="90000"/>
              </a:lnSpc>
              <a:spcBef>
                <a:spcPts val="1200"/>
              </a:spcBef>
            </a:pPr>
            <a:r>
              <a:rPr lang="zh-TW" altLang="en-US" sz="2800" dirty="0">
                <a:latin typeface="Times New Roman" pitchFamily="18" charset="0"/>
                <a:ea typeface="標楷體" pitchFamily="65" charset="-120"/>
                <a:cs typeface="Times New Roman" pitchFamily="18" charset="0"/>
              </a:rPr>
              <a:t>租稅的負擔和供給需求的特性有什麼關係？</a:t>
            </a:r>
          </a:p>
          <a:p>
            <a:pPr>
              <a:lnSpc>
                <a:spcPct val="90000"/>
              </a:lnSpc>
              <a:spcBef>
                <a:spcPts val="1200"/>
              </a:spcBef>
            </a:pPr>
            <a:r>
              <a:rPr lang="zh-TW" altLang="en-US" sz="2800" dirty="0">
                <a:latin typeface="Times New Roman" pitchFamily="18" charset="0"/>
                <a:ea typeface="標楷體" pitchFamily="65" charset="-120"/>
                <a:cs typeface="Times New Roman" pitchFamily="18" charset="0"/>
              </a:rPr>
              <a:t>什麼才是好的稅？</a:t>
            </a:r>
          </a:p>
          <a:p>
            <a:pPr marL="609600" indent="-609600" eaLnBrk="1" hangingPunct="1">
              <a:spcBef>
                <a:spcPts val="1200"/>
              </a:spcBef>
              <a:spcAft>
                <a:spcPts val="1200"/>
              </a:spcAft>
              <a:buSzPct val="100000"/>
              <a:buFont typeface="+mj-lt"/>
              <a:buAutoNum type="arabicPeriod"/>
            </a:pPr>
            <a:endParaRPr lang="en-US" altLang="zh-TW" sz="2800" dirty="0" smtClean="0">
              <a:latin typeface="Times New Roman" pitchFamily="18" charset="0"/>
              <a:ea typeface="標楷體" pitchFamily="65" charset="-120"/>
              <a:cs typeface="Times New Roman" pitchFamily="18" charset="0"/>
            </a:endParaRPr>
          </a:p>
        </p:txBody>
      </p:sp>
      <p:sp>
        <p:nvSpPr>
          <p:cNvPr id="3" name="投影片編號版面配置區 2"/>
          <p:cNvSpPr>
            <a:spLocks noGrp="1"/>
          </p:cNvSpPr>
          <p:nvPr>
            <p:ph type="sldNum" sz="quarter" idx="4"/>
          </p:nvPr>
        </p:nvSpPr>
        <p:spPr/>
        <p:txBody>
          <a:bodyPr/>
          <a:lstStyle/>
          <a:p>
            <a:r>
              <a:rPr lang="en-US" altLang="zh-TW" smtClean="0"/>
              <a:t>Slide </a:t>
            </a:r>
            <a:fld id="{2EAD8DAA-EA19-4AB7-B271-CDA343FF3072}" type="slidenum">
              <a:rPr lang="en-US" altLang="zh-TW" smtClean="0"/>
              <a:pPr/>
              <a:t>3</a:t>
            </a:fld>
            <a:r>
              <a:rPr lang="en-US" altLang="zh-TW" smtClean="0"/>
              <a:t>/38</a:t>
            </a:r>
            <a:endParaRPr lang="en-US" altLang="zh-TW" dirty="0"/>
          </a:p>
        </p:txBody>
      </p:sp>
    </p:spTree>
    <p:extLst>
      <p:ext uri="{BB962C8B-B14F-4D97-AF65-F5344CB8AC3E}">
        <p14:creationId xmlns:p14="http://schemas.microsoft.com/office/powerpoint/2010/main" val="41870865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1538" y="-41905"/>
            <a:ext cx="8162925" cy="2246769"/>
          </a:xfrm>
        </p:spPr>
        <p:txBody>
          <a:bodyPr/>
          <a:lstStyle/>
          <a:p>
            <a:r>
              <a:rPr lang="en-US" altLang="zh-TW" sz="2800" dirty="0" smtClean="0">
                <a:latin typeface="Times New Roman" pitchFamily="18" charset="0"/>
                <a:ea typeface="標楷體" pitchFamily="65" charset="-120"/>
                <a:cs typeface="Times New Roman" pitchFamily="18" charset="0"/>
              </a:rPr>
              <a:t>Arnold </a:t>
            </a:r>
            <a:r>
              <a:rPr lang="en-US" altLang="zh-TW" sz="2800" dirty="0" err="1" smtClean="0">
                <a:latin typeface="Times New Roman" pitchFamily="18" charset="0"/>
                <a:ea typeface="標楷體" pitchFamily="65" charset="-120"/>
                <a:cs typeface="Times New Roman" pitchFamily="18" charset="0"/>
              </a:rPr>
              <a:t>Harberger</a:t>
            </a:r>
            <a:r>
              <a:rPr lang="en-US" altLang="zh-TW" sz="2800" dirty="0" smtClean="0">
                <a:latin typeface="Times New Roman" pitchFamily="18" charset="0"/>
                <a:ea typeface="標楷體" pitchFamily="65" charset="-120"/>
                <a:cs typeface="Times New Roman" pitchFamily="18" charset="0"/>
              </a:rPr>
              <a:t> </a:t>
            </a:r>
            <a:r>
              <a:rPr lang="zh-TW" altLang="en-US" sz="2800" dirty="0" smtClean="0">
                <a:latin typeface="Times New Roman" pitchFamily="18" charset="0"/>
                <a:ea typeface="標楷體" pitchFamily="65" charset="-120"/>
                <a:cs typeface="Times New Roman" pitchFamily="18" charset="0"/>
              </a:rPr>
              <a:t>是經濟學家中開創衡量政府政策造成無謂損失的先驅。</a:t>
            </a:r>
            <a:r>
              <a:rPr lang="en-US" altLang="zh-TW" sz="2800" dirty="0" err="1" smtClean="0">
                <a:latin typeface="Times New Roman" pitchFamily="18" charset="0"/>
                <a:ea typeface="標楷體" pitchFamily="65" charset="-120"/>
                <a:cs typeface="Times New Roman" pitchFamily="18" charset="0"/>
              </a:rPr>
              <a:t>Harberger</a:t>
            </a:r>
            <a:r>
              <a:rPr lang="en-US" altLang="zh-TW" sz="2800" dirty="0" smtClean="0">
                <a:latin typeface="Times New Roman" pitchFamily="18" charset="0"/>
                <a:ea typeface="標楷體" pitchFamily="65" charset="-120"/>
                <a:cs typeface="Times New Roman" pitchFamily="18" charset="0"/>
              </a:rPr>
              <a:t> </a:t>
            </a:r>
            <a:r>
              <a:rPr lang="en-US" altLang="zh-TW" sz="2800" dirty="0">
                <a:latin typeface="Times New Roman" pitchFamily="18" charset="0"/>
                <a:ea typeface="標楷體" pitchFamily="65" charset="-120"/>
                <a:cs typeface="Times New Roman" pitchFamily="18" charset="0"/>
              </a:rPr>
              <a:t>triangles </a:t>
            </a:r>
            <a:r>
              <a:rPr lang="zh-TW" altLang="en-US" sz="2800" dirty="0" smtClean="0">
                <a:latin typeface="Times New Roman" pitchFamily="18" charset="0"/>
                <a:ea typeface="標楷體" pitchFamily="65" charset="-120"/>
                <a:cs typeface="Times New Roman" pitchFamily="18" charset="0"/>
              </a:rPr>
              <a:t>用來計算因為租稅、政府管制、獨佔寡佔，或其他市場扭曲所造成的經濟剩餘損失。這個衡量方法影響其後對於市場失靈情況下福利效果的估計。</a:t>
            </a:r>
            <a:endParaRPr lang="zh-TW" altLang="en-US" sz="2800" dirty="0">
              <a:latin typeface="Times New Roman" pitchFamily="18" charset="0"/>
              <a:ea typeface="標楷體" pitchFamily="65" charset="-120"/>
              <a:cs typeface="Times New Roman" pitchFamily="18" charset="0"/>
            </a:endParaRPr>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9632" y="2348880"/>
            <a:ext cx="7128792" cy="4450780"/>
          </a:xfrm>
        </p:spPr>
      </p:pic>
      <p:sp>
        <p:nvSpPr>
          <p:cNvPr id="4" name="投影片編號版面配置區 3"/>
          <p:cNvSpPr>
            <a:spLocks noGrp="1"/>
          </p:cNvSpPr>
          <p:nvPr>
            <p:ph type="sldNum" sz="quarter" idx="4"/>
          </p:nvPr>
        </p:nvSpPr>
        <p:spPr/>
        <p:txBody>
          <a:bodyPr/>
          <a:lstStyle/>
          <a:p>
            <a:r>
              <a:rPr lang="en-US" altLang="zh-TW" smtClean="0"/>
              <a:t>Slide </a:t>
            </a:r>
            <a:fld id="{2EAD8DAA-EA19-4AB7-B271-CDA343FF3072}" type="slidenum">
              <a:rPr lang="en-US" altLang="zh-TW" smtClean="0"/>
              <a:pPr/>
              <a:t>30</a:t>
            </a:fld>
            <a:r>
              <a:rPr lang="en-US" altLang="zh-TW" smtClean="0"/>
              <a:t>/38</a:t>
            </a:r>
            <a:endParaRPr lang="en-US" altLang="zh-TW" dirty="0"/>
          </a:p>
        </p:txBody>
      </p:sp>
    </p:spTree>
    <p:extLst>
      <p:ext uri="{BB962C8B-B14F-4D97-AF65-F5344CB8AC3E}">
        <p14:creationId xmlns:p14="http://schemas.microsoft.com/office/powerpoint/2010/main" val="3824723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BF042A07-2566-4A79-9AAE-9AB26B5C5A99}" type="slidenum">
              <a:rPr lang="en-US" altLang="zh-TW"/>
              <a:pPr/>
              <a:t>31</a:t>
            </a:fld>
            <a:r>
              <a:rPr lang="en-US" altLang="zh-TW"/>
              <a:t>/46</a:t>
            </a:r>
          </a:p>
        </p:txBody>
      </p:sp>
      <p:sp>
        <p:nvSpPr>
          <p:cNvPr id="137218" name="Rectangle 2"/>
          <p:cNvSpPr>
            <a:spLocks noGrp="1" noChangeArrowheads="1"/>
          </p:cNvSpPr>
          <p:nvPr>
            <p:ph type="title"/>
          </p:nvPr>
        </p:nvSpPr>
        <p:spPr>
          <a:xfrm>
            <a:off x="107504" y="332656"/>
            <a:ext cx="7391400" cy="615553"/>
          </a:xfrm>
        </p:spPr>
        <p:txBody>
          <a:bodyPr/>
          <a:lstStyle/>
          <a:p>
            <a:r>
              <a:rPr lang="zh-TW" altLang="en-US" sz="3400" dirty="0" smtClean="0">
                <a:latin typeface="Times New Roman" pitchFamily="18" charset="0"/>
                <a:ea typeface="標楷體" pitchFamily="65" charset="-120"/>
                <a:cs typeface="Times New Roman" pitchFamily="18" charset="0"/>
              </a:rPr>
              <a:t>沒有租稅，總</a:t>
            </a:r>
            <a:r>
              <a:rPr lang="zh-TW" altLang="en-US" sz="3400" dirty="0">
                <a:latin typeface="Times New Roman" pitchFamily="18" charset="0"/>
                <a:ea typeface="標楷體" pitchFamily="65" charset="-120"/>
                <a:cs typeface="Times New Roman" pitchFamily="18" charset="0"/>
              </a:rPr>
              <a:t>經濟</a:t>
            </a:r>
            <a:r>
              <a:rPr lang="zh-TW" altLang="en-US" sz="3400" dirty="0" smtClean="0">
                <a:latin typeface="Times New Roman" pitchFamily="18" charset="0"/>
                <a:ea typeface="標楷體" pitchFamily="65" charset="-120"/>
                <a:cs typeface="Times New Roman" pitchFamily="18" charset="0"/>
              </a:rPr>
              <a:t>剩餘$</a:t>
            </a:r>
            <a:r>
              <a:rPr lang="zh-TW" altLang="en-US" sz="3400" dirty="0">
                <a:latin typeface="Times New Roman" pitchFamily="18" charset="0"/>
                <a:ea typeface="標楷體" pitchFamily="65" charset="-120"/>
                <a:cs typeface="Times New Roman" pitchFamily="18" charset="0"/>
              </a:rPr>
              <a:t>9</a:t>
            </a:r>
            <a:endParaRPr lang="zh-TW" altLang="en-US" sz="2400" dirty="0">
              <a:latin typeface="Times New Roman" pitchFamily="18" charset="0"/>
              <a:ea typeface="標楷體" pitchFamily="65" charset="-120"/>
              <a:cs typeface="Times New Roman" pitchFamily="18" charset="0"/>
            </a:endParaRPr>
          </a:p>
        </p:txBody>
      </p:sp>
      <p:pic>
        <p:nvPicPr>
          <p:cNvPr id="137222" name="Picture 6" descr="E:\fra89627_f0718-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636912"/>
            <a:ext cx="4293765" cy="3830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E:\fra89627_f071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815" y="2636912"/>
            <a:ext cx="4371738" cy="367474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bwMode="auto">
          <a:xfrm>
            <a:off x="4288432" y="1127646"/>
            <a:ext cx="5108104" cy="1077218"/>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Verdana" pitchFamily="34" charset="0"/>
                <a:ea typeface="新細明體" pitchFamily="18" charset="-120"/>
              </a:defRPr>
            </a:lvl5pPr>
            <a:lvl6pPr marL="457200" algn="l" rtl="0" fontAlgn="base">
              <a:spcBef>
                <a:spcPct val="0"/>
              </a:spcBef>
              <a:spcAft>
                <a:spcPct val="0"/>
              </a:spcAft>
              <a:defRPr kumimoji="1" sz="4400">
                <a:solidFill>
                  <a:schemeClr val="tx2"/>
                </a:solidFill>
                <a:latin typeface="Verdana" pitchFamily="34" charset="0"/>
                <a:ea typeface="新細明體" pitchFamily="18" charset="-120"/>
              </a:defRPr>
            </a:lvl6pPr>
            <a:lvl7pPr marL="914400" algn="l" rtl="0" fontAlgn="base">
              <a:spcBef>
                <a:spcPct val="0"/>
              </a:spcBef>
              <a:spcAft>
                <a:spcPct val="0"/>
              </a:spcAft>
              <a:defRPr kumimoji="1" sz="4400">
                <a:solidFill>
                  <a:schemeClr val="tx2"/>
                </a:solidFill>
                <a:latin typeface="Verdana" pitchFamily="34" charset="0"/>
                <a:ea typeface="新細明體" pitchFamily="18" charset="-120"/>
              </a:defRPr>
            </a:lvl7pPr>
            <a:lvl8pPr marL="1371600" algn="l" rtl="0" fontAlgn="base">
              <a:spcBef>
                <a:spcPct val="0"/>
              </a:spcBef>
              <a:spcAft>
                <a:spcPct val="0"/>
              </a:spcAft>
              <a:defRPr kumimoji="1" sz="4400">
                <a:solidFill>
                  <a:schemeClr val="tx2"/>
                </a:solidFill>
                <a:latin typeface="Verdana" pitchFamily="34" charset="0"/>
                <a:ea typeface="新細明體" pitchFamily="18" charset="-120"/>
              </a:defRPr>
            </a:lvl8pPr>
            <a:lvl9pPr marL="1828800" algn="l" rtl="0" fontAlgn="base">
              <a:spcBef>
                <a:spcPct val="0"/>
              </a:spcBef>
              <a:spcAft>
                <a:spcPct val="0"/>
              </a:spcAft>
              <a:defRPr kumimoji="1" sz="4400">
                <a:solidFill>
                  <a:schemeClr val="tx2"/>
                </a:solidFill>
                <a:latin typeface="Verdana" pitchFamily="34" charset="0"/>
                <a:ea typeface="新細明體" pitchFamily="18" charset="-120"/>
              </a:defRPr>
            </a:lvl9pPr>
          </a:lstStyle>
          <a:p>
            <a:r>
              <a:rPr lang="zh-TW" altLang="en-US" sz="3200" b="0" kern="0" dirty="0" smtClean="0">
                <a:latin typeface="Times New Roman" pitchFamily="18" charset="0"/>
                <a:ea typeface="標楷體" pitchFamily="65" charset="-120"/>
                <a:cs typeface="Times New Roman" pitchFamily="18" charset="0"/>
              </a:rPr>
              <a:t>加入租稅總經濟剩餘減少,只有$6.25</a:t>
            </a:r>
            <a:endParaRPr lang="en-US" altLang="zh-TW" sz="2400" b="0" kern="0"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7381598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1A7970CB-A688-4777-A82D-44A9BB353F30}" type="slidenum">
              <a:rPr lang="en-US" altLang="zh-TW"/>
              <a:pPr/>
              <a:t>32</a:t>
            </a:fld>
            <a:r>
              <a:rPr lang="en-US" altLang="zh-TW"/>
              <a:t>/46</a:t>
            </a:r>
          </a:p>
        </p:txBody>
      </p:sp>
      <p:sp>
        <p:nvSpPr>
          <p:cNvPr id="160770" name="Rectangle 2"/>
          <p:cNvSpPr>
            <a:spLocks noGrp="1" noChangeArrowheads="1"/>
          </p:cNvSpPr>
          <p:nvPr>
            <p:ph type="title"/>
          </p:nvPr>
        </p:nvSpPr>
        <p:spPr>
          <a:xfrm>
            <a:off x="395536" y="-24482"/>
            <a:ext cx="8458200" cy="1077218"/>
          </a:xfrm>
        </p:spPr>
        <p:txBody>
          <a:bodyPr/>
          <a:lstStyle/>
          <a:p>
            <a:r>
              <a:rPr lang="zh-TW" altLang="en-US" sz="3200" b="1" dirty="0" smtClean="0">
                <a:latin typeface="Times New Roman" pitchFamily="18" charset="0"/>
                <a:ea typeface="標楷體" pitchFamily="65" charset="-120"/>
                <a:cs typeface="Times New Roman" pitchFamily="18" charset="0"/>
              </a:rPr>
              <a:t>徵稅</a:t>
            </a:r>
            <a:r>
              <a:rPr lang="zh-TW" altLang="en-US" sz="3200" b="1" dirty="0">
                <a:latin typeface="Times New Roman" pitchFamily="18" charset="0"/>
                <a:ea typeface="標楷體" pitchFamily="65" charset="-120"/>
                <a:cs typeface="Times New Roman" pitchFamily="18" charset="0"/>
              </a:rPr>
              <a:t>造成的無謂損失$0.25 </a:t>
            </a:r>
            <a:r>
              <a:rPr lang="en-US" altLang="zh-TW" sz="3200" b="1" dirty="0" smtClean="0">
                <a:latin typeface="Times New Roman" pitchFamily="18" charset="0"/>
                <a:ea typeface="標楷體" pitchFamily="65" charset="-120"/>
                <a:cs typeface="Times New Roman" pitchFamily="18" charset="0"/>
              </a:rPr>
              <a:t>Million</a:t>
            </a:r>
            <a:br>
              <a:rPr lang="en-US" altLang="zh-TW" sz="3200" b="1" dirty="0" smtClean="0">
                <a:latin typeface="Times New Roman" pitchFamily="18" charset="0"/>
                <a:ea typeface="標楷體" pitchFamily="65" charset="-120"/>
                <a:cs typeface="Times New Roman" pitchFamily="18" charset="0"/>
              </a:rPr>
            </a:br>
            <a:r>
              <a:rPr lang="zh-TW" altLang="en-US" sz="3200" b="1" dirty="0">
                <a:latin typeface="Times New Roman" pitchFamily="18" charset="0"/>
                <a:ea typeface="標楷體" pitchFamily="65" charset="-120"/>
                <a:cs typeface="Times New Roman" pitchFamily="18" charset="0"/>
              </a:rPr>
              <a:t>其餘</a:t>
            </a:r>
            <a:r>
              <a:rPr lang="zh-TW" altLang="en-US" sz="3200" b="1" dirty="0" smtClean="0">
                <a:latin typeface="Times New Roman" pitchFamily="18" charset="0"/>
                <a:ea typeface="標楷體" pitchFamily="65" charset="-120"/>
                <a:cs typeface="Times New Roman" pitchFamily="18" charset="0"/>
              </a:rPr>
              <a:t>部分以稅捐形式移轉</a:t>
            </a:r>
            <a:r>
              <a:rPr lang="zh-TW" altLang="en-US" sz="3200" b="1" dirty="0">
                <a:latin typeface="Times New Roman" pitchFamily="18" charset="0"/>
                <a:ea typeface="標楷體" pitchFamily="65" charset="-120"/>
                <a:cs typeface="Times New Roman" pitchFamily="18" charset="0"/>
              </a:rPr>
              <a:t>給</a:t>
            </a:r>
            <a:r>
              <a:rPr lang="zh-TW" altLang="en-US" sz="3200" b="1" dirty="0" smtClean="0">
                <a:latin typeface="Times New Roman" pitchFamily="18" charset="0"/>
                <a:ea typeface="標楷體" pitchFamily="65" charset="-120"/>
                <a:cs typeface="Times New Roman" pitchFamily="18" charset="0"/>
              </a:rPr>
              <a:t>政府</a:t>
            </a:r>
            <a:endParaRPr lang="zh-TW" altLang="en-US" sz="3200" b="1" dirty="0">
              <a:latin typeface="Times New Roman" pitchFamily="18" charset="0"/>
              <a:ea typeface="標楷體" pitchFamily="65" charset="-120"/>
              <a:cs typeface="Times New Roman" pitchFamily="18" charset="0"/>
            </a:endParaRPr>
          </a:p>
        </p:txBody>
      </p:sp>
      <p:pic>
        <p:nvPicPr>
          <p:cNvPr id="160775" name="Picture 7" descr="E:\fra89627_f07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752600"/>
            <a:ext cx="5715000" cy="472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174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a:t>Slide </a:t>
            </a:r>
            <a:fld id="{22D64952-CF49-4430-9C35-B55C8AB57464}" type="slidenum">
              <a:rPr lang="en-US" altLang="zh-TW"/>
              <a:pPr/>
              <a:t>33</a:t>
            </a:fld>
            <a:r>
              <a:rPr lang="en-US" altLang="zh-TW"/>
              <a:t>/46</a:t>
            </a:r>
          </a:p>
        </p:txBody>
      </p:sp>
      <p:sp>
        <p:nvSpPr>
          <p:cNvPr id="138242" name="Rectangle 2"/>
          <p:cNvSpPr>
            <a:spLocks noGrp="1" noChangeArrowheads="1"/>
          </p:cNvSpPr>
          <p:nvPr>
            <p:ph type="title"/>
          </p:nvPr>
        </p:nvSpPr>
        <p:spPr>
          <a:xfrm>
            <a:off x="827584" y="44624"/>
            <a:ext cx="7391400" cy="1384995"/>
          </a:xfrm>
        </p:spPr>
        <p:txBody>
          <a:bodyPr/>
          <a:lstStyle/>
          <a:p>
            <a:r>
              <a:rPr lang="zh-TW" altLang="en-US" sz="2800" b="1" dirty="0" smtClean="0">
                <a:latin typeface="Times New Roman" panose="02020603050405020304" pitchFamily="18" charset="0"/>
                <a:ea typeface="標楷體" pitchFamily="65" charset="-120"/>
                <a:cs typeface="Times New Roman" pitchFamily="18" charset="0"/>
              </a:rPr>
              <a:t>７</a:t>
            </a:r>
            <a:r>
              <a:rPr lang="en-US" altLang="zh-TW" sz="2800" b="1" dirty="0" smtClean="0">
                <a:latin typeface="Times New Roman" pitchFamily="18" charset="0"/>
                <a:ea typeface="標楷體" pitchFamily="65" charset="-120"/>
                <a:cs typeface="Times New Roman" pitchFamily="18" charset="0"/>
              </a:rPr>
              <a:t>. </a:t>
            </a:r>
            <a:r>
              <a:rPr lang="zh-TW" altLang="en-US" sz="2800" b="1" dirty="0" smtClean="0">
                <a:latin typeface="Times New Roman" pitchFamily="18" charset="0"/>
                <a:ea typeface="標楷體" pitchFamily="65" charset="-120"/>
                <a:cs typeface="Times New Roman" pitchFamily="18" charset="0"/>
              </a:rPr>
              <a:t>租稅、彈性</a:t>
            </a:r>
            <a:r>
              <a:rPr lang="zh-TW" altLang="en-US" sz="2800" b="1" dirty="0">
                <a:latin typeface="Times New Roman" pitchFamily="18" charset="0"/>
                <a:ea typeface="標楷體" pitchFamily="65" charset="-120"/>
                <a:cs typeface="Times New Roman" pitchFamily="18" charset="0"/>
              </a:rPr>
              <a:t>與</a:t>
            </a:r>
            <a:r>
              <a:rPr lang="zh-TW" altLang="en-US" sz="2800" b="1" dirty="0" smtClean="0">
                <a:latin typeface="Times New Roman" pitchFamily="18" charset="0"/>
                <a:ea typeface="標楷體" pitchFamily="65" charset="-120"/>
                <a:cs typeface="Times New Roman" pitchFamily="18" charset="0"/>
              </a:rPr>
              <a:t>效率</a:t>
            </a:r>
            <a:r>
              <a:rPr lang="en-US" altLang="zh-TW" sz="2800" b="1" dirty="0" smtClean="0">
                <a:latin typeface="Times New Roman" pitchFamily="18" charset="0"/>
                <a:ea typeface="標楷體" pitchFamily="65" charset="-120"/>
                <a:cs typeface="Times New Roman" pitchFamily="18" charset="0"/>
              </a:rPr>
              <a:t/>
            </a:r>
            <a:br>
              <a:rPr lang="en-US" altLang="zh-TW" sz="2800" b="1" dirty="0" smtClean="0">
                <a:latin typeface="Times New Roman" pitchFamily="18" charset="0"/>
                <a:ea typeface="標楷體" pitchFamily="65" charset="-120"/>
                <a:cs typeface="Times New Roman" pitchFamily="18" charset="0"/>
              </a:rPr>
            </a:br>
            <a:r>
              <a:rPr lang="en-US" altLang="zh-TW" sz="2800" b="1" dirty="0" smtClean="0">
                <a:latin typeface="Times New Roman" pitchFamily="18" charset="0"/>
                <a:ea typeface="標楷體" pitchFamily="65" charset="-120"/>
                <a:cs typeface="Times New Roman" pitchFamily="18" charset="0"/>
              </a:rPr>
              <a:t>Taxes</a:t>
            </a:r>
            <a:r>
              <a:rPr lang="en-US" altLang="zh-TW" sz="2800" b="1" dirty="0">
                <a:latin typeface="Times New Roman" pitchFamily="18" charset="0"/>
                <a:ea typeface="標楷體" pitchFamily="65" charset="-120"/>
                <a:cs typeface="Times New Roman" pitchFamily="18" charset="0"/>
              </a:rPr>
              <a:t>, Elasticity, and Efficiency</a:t>
            </a:r>
            <a:br>
              <a:rPr lang="en-US" altLang="zh-TW" sz="2800" b="1" dirty="0">
                <a:latin typeface="Times New Roman" pitchFamily="18" charset="0"/>
                <a:ea typeface="標楷體" pitchFamily="65" charset="-120"/>
                <a:cs typeface="Times New Roman" pitchFamily="18" charset="0"/>
              </a:rPr>
            </a:br>
            <a:endParaRPr lang="zh-TW" altLang="en-US" sz="2800" b="1" dirty="0">
              <a:latin typeface="Times New Roman" pitchFamily="18" charset="0"/>
              <a:ea typeface="標楷體" pitchFamily="65" charset="-120"/>
              <a:cs typeface="Times New Roman" pitchFamily="18" charset="0"/>
            </a:endParaRPr>
          </a:p>
        </p:txBody>
      </p:sp>
      <p:sp>
        <p:nvSpPr>
          <p:cNvPr id="138243" name="Rectangle 3"/>
          <p:cNvSpPr>
            <a:spLocks noGrp="1" noChangeArrowheads="1"/>
          </p:cNvSpPr>
          <p:nvPr>
            <p:ph type="body" idx="1"/>
          </p:nvPr>
        </p:nvSpPr>
        <p:spPr>
          <a:xfrm>
            <a:off x="624706" y="1398240"/>
            <a:ext cx="8123758" cy="4191000"/>
          </a:xfrm>
        </p:spPr>
        <p:txBody>
          <a:bodyPr/>
          <a:lstStyle/>
          <a:p>
            <a:r>
              <a:rPr lang="zh-TW" altLang="en-US" sz="2400" dirty="0" smtClean="0">
                <a:latin typeface="Times New Roman" pitchFamily="18" charset="0"/>
                <a:ea typeface="標楷體" pitchFamily="65" charset="-120"/>
                <a:cs typeface="Times New Roman" pitchFamily="18" charset="0"/>
              </a:rPr>
              <a:t>如果</a:t>
            </a:r>
            <a:r>
              <a:rPr lang="zh-TW" altLang="en-US" sz="2400" dirty="0">
                <a:latin typeface="Times New Roman" pitchFamily="18" charset="0"/>
                <a:ea typeface="標楷體" pitchFamily="65" charset="-120"/>
                <a:cs typeface="Times New Roman" pitchFamily="18" charset="0"/>
              </a:rPr>
              <a:t>課稅在彈性較小的財貨或勞務</a:t>
            </a:r>
            <a:r>
              <a:rPr lang="zh-TW" altLang="en-US" sz="2400" dirty="0" smtClean="0">
                <a:latin typeface="Times New Roman" pitchFamily="18" charset="0"/>
                <a:ea typeface="標楷體" pitchFamily="65" charset="-120"/>
                <a:cs typeface="Times New Roman" pitchFamily="18" charset="0"/>
              </a:rPr>
              <a:t>上，</a:t>
            </a:r>
            <a:r>
              <a:rPr lang="zh-TW" altLang="en-US" sz="2400" dirty="0">
                <a:latin typeface="Times New Roman" pitchFamily="18" charset="0"/>
                <a:ea typeface="標楷體" pitchFamily="65" charset="-120"/>
                <a:cs typeface="Times New Roman" pitchFamily="18" charset="0"/>
              </a:rPr>
              <a:t>無謂</a:t>
            </a:r>
            <a:r>
              <a:rPr lang="zh-TW" altLang="en-US" sz="2400" dirty="0" smtClean="0">
                <a:latin typeface="Times New Roman" pitchFamily="18" charset="0"/>
                <a:ea typeface="標楷體" pitchFamily="65" charset="-120"/>
                <a:cs typeface="Times New Roman" pitchFamily="18" charset="0"/>
              </a:rPr>
              <a:t>損失較小</a:t>
            </a:r>
            <a:endParaRPr lang="en-US" altLang="zh-TW" sz="2400" dirty="0" smtClean="0">
              <a:latin typeface="Times New Roman" pitchFamily="18" charset="0"/>
              <a:ea typeface="標楷體" pitchFamily="65" charset="-120"/>
              <a:cs typeface="Times New Roman" pitchFamily="18" charset="0"/>
            </a:endParaRPr>
          </a:p>
          <a:p>
            <a:r>
              <a:rPr lang="zh-TW" altLang="en-US" sz="2400" dirty="0">
                <a:latin typeface="Times New Roman" pitchFamily="18" charset="0"/>
                <a:ea typeface="標楷體" pitchFamily="65" charset="-120"/>
                <a:cs typeface="Times New Roman" pitchFamily="18" charset="0"/>
              </a:rPr>
              <a:t>租稅</a:t>
            </a:r>
            <a:r>
              <a:rPr lang="zh-TW" altLang="en-US" sz="2400" dirty="0" smtClean="0">
                <a:latin typeface="Times New Roman" pitchFamily="18" charset="0"/>
                <a:ea typeface="標楷體" pitchFamily="65" charset="-120"/>
                <a:cs typeface="Times New Roman" pitchFamily="18" charset="0"/>
              </a:rPr>
              <a:t>的原則：不扭曲行為的稅才是好的稅</a:t>
            </a:r>
            <a:endParaRPr lang="en-US" altLang="zh-TW" sz="2400" dirty="0" smtClean="0">
              <a:latin typeface="Times New Roman" pitchFamily="18" charset="0"/>
              <a:ea typeface="標楷體" pitchFamily="65" charset="-120"/>
              <a:cs typeface="Times New Roman" pitchFamily="18" charset="0"/>
            </a:endParaRPr>
          </a:p>
          <a:p>
            <a:r>
              <a:rPr lang="zh-TW" altLang="en-US" sz="2400" dirty="0" smtClean="0">
                <a:solidFill>
                  <a:srgbClr val="C00000"/>
                </a:solidFill>
                <a:latin typeface="Times New Roman" pitchFamily="18" charset="0"/>
                <a:ea typeface="標楷體" pitchFamily="65" charset="-120"/>
                <a:cs typeface="Times New Roman" pitchFamily="18" charset="0"/>
              </a:rPr>
              <a:t>如果課稅不改變行為，就是好的稅</a:t>
            </a:r>
            <a:endParaRPr lang="en-US" altLang="zh-TW" sz="2400" dirty="0" smtClean="0">
              <a:solidFill>
                <a:srgbClr val="C00000"/>
              </a:solidFill>
              <a:latin typeface="Times New Roman" pitchFamily="18" charset="0"/>
              <a:ea typeface="標楷體" pitchFamily="65" charset="-120"/>
              <a:cs typeface="Times New Roman" pitchFamily="18" charset="0"/>
            </a:endParaRPr>
          </a:p>
          <a:p>
            <a:r>
              <a:rPr lang="zh-TW" altLang="en-US" sz="2400" dirty="0" smtClean="0">
                <a:latin typeface="Times New Roman" pitchFamily="18" charset="0"/>
                <a:ea typeface="標楷體" pitchFamily="65" charset="-120"/>
                <a:cs typeface="Times New Roman" pitchFamily="18" charset="0"/>
              </a:rPr>
              <a:t>例如：高額的所得稅改變勞動供給</a:t>
            </a:r>
            <a:endParaRPr lang="en-US" altLang="zh-TW" sz="2400" dirty="0" smtClean="0">
              <a:latin typeface="Times New Roman" pitchFamily="18" charset="0"/>
              <a:ea typeface="標楷體" pitchFamily="65" charset="-120"/>
              <a:cs typeface="Times New Roman" pitchFamily="18" charset="0"/>
            </a:endParaRPr>
          </a:p>
          <a:p>
            <a:r>
              <a:rPr lang="zh-TW" altLang="en-US" sz="2400" dirty="0">
                <a:latin typeface="Times New Roman" pitchFamily="18" charset="0"/>
                <a:ea typeface="標楷體" pitchFamily="65" charset="-120"/>
                <a:cs typeface="Times New Roman" pitchFamily="18" charset="0"/>
              </a:rPr>
              <a:t>例如</a:t>
            </a:r>
            <a:r>
              <a:rPr lang="zh-TW" altLang="en-US" sz="2400" dirty="0" smtClean="0">
                <a:latin typeface="Times New Roman" pitchFamily="18" charset="0"/>
                <a:ea typeface="標楷體" pitchFamily="65" charset="-120"/>
                <a:cs typeface="Times New Roman" pitchFamily="18" charset="0"/>
              </a:rPr>
              <a:t>：菸酒稅、特種營業稅、奢侈稅</a:t>
            </a:r>
            <a:endParaRPr lang="en-US" altLang="zh-TW" sz="2400" dirty="0" smtClean="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653030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F0DD1AC9-464B-456B-B9BF-0324853FD071}" type="slidenum">
              <a:rPr lang="en-US" altLang="zh-TW"/>
              <a:pPr/>
              <a:t>34</a:t>
            </a:fld>
            <a:r>
              <a:rPr lang="en-US" altLang="zh-TW"/>
              <a:t>/46</a:t>
            </a:r>
          </a:p>
        </p:txBody>
      </p:sp>
      <p:sp>
        <p:nvSpPr>
          <p:cNvPr id="139266" name="Rectangle 2"/>
          <p:cNvSpPr>
            <a:spLocks noGrp="1" noChangeArrowheads="1"/>
          </p:cNvSpPr>
          <p:nvPr>
            <p:ph type="title"/>
          </p:nvPr>
        </p:nvSpPr>
        <p:spPr>
          <a:xfrm>
            <a:off x="755576" y="44624"/>
            <a:ext cx="7391400" cy="1015663"/>
          </a:xfrm>
        </p:spPr>
        <p:txBody>
          <a:bodyPr/>
          <a:lstStyle/>
          <a:p>
            <a:pPr algn="l"/>
            <a:r>
              <a:rPr lang="zh-TW" altLang="en-US" sz="3000" b="1" dirty="0" smtClean="0">
                <a:latin typeface="Times New Roman" pitchFamily="18" charset="0"/>
                <a:ea typeface="標楷體" pitchFamily="65" charset="-120"/>
                <a:cs typeface="Times New Roman" pitchFamily="18" charset="0"/>
              </a:rPr>
              <a:t>需求</a:t>
            </a:r>
            <a:r>
              <a:rPr lang="zh-TW" altLang="en-US" sz="3000" b="1" dirty="0">
                <a:latin typeface="Times New Roman" pitchFamily="18" charset="0"/>
                <a:ea typeface="標楷體" pitchFamily="65" charset="-120"/>
                <a:cs typeface="Times New Roman" pitchFamily="18" charset="0"/>
              </a:rPr>
              <a:t>彈性不同時的無謂</a:t>
            </a:r>
            <a:r>
              <a:rPr lang="zh-TW" altLang="en-US" sz="3000" b="1" dirty="0" smtClean="0">
                <a:latin typeface="Times New Roman" pitchFamily="18" charset="0"/>
                <a:ea typeface="標楷體" pitchFamily="65" charset="-120"/>
                <a:cs typeface="Times New Roman" pitchFamily="18" charset="0"/>
              </a:rPr>
              <a:t>損失，</a:t>
            </a:r>
            <a:r>
              <a:rPr lang="en-US" altLang="zh-TW" sz="3000" b="1" dirty="0" smtClean="0">
                <a:latin typeface="Times New Roman" pitchFamily="18" charset="0"/>
                <a:ea typeface="標楷體" pitchFamily="65" charset="-120"/>
                <a:cs typeface="Times New Roman" pitchFamily="18" charset="0"/>
              </a:rPr>
              <a:t/>
            </a:r>
            <a:br>
              <a:rPr lang="en-US" altLang="zh-TW" sz="3000" b="1" dirty="0" smtClean="0">
                <a:latin typeface="Times New Roman" pitchFamily="18" charset="0"/>
                <a:ea typeface="標楷體" pitchFamily="65" charset="-120"/>
                <a:cs typeface="Times New Roman" pitchFamily="18" charset="0"/>
              </a:rPr>
            </a:br>
            <a:r>
              <a:rPr lang="zh-TW" altLang="en-US" sz="3000" b="1" dirty="0" smtClean="0">
                <a:latin typeface="Times New Roman" pitchFamily="18" charset="0"/>
                <a:ea typeface="標楷體" pitchFamily="65" charset="-120"/>
                <a:cs typeface="Times New Roman" pitchFamily="18" charset="0"/>
              </a:rPr>
              <a:t>以及供需雙方的分擔</a:t>
            </a:r>
            <a:endParaRPr lang="zh-TW" altLang="en-US" sz="2400" b="1" dirty="0">
              <a:latin typeface="Times New Roman" pitchFamily="18" charset="0"/>
              <a:ea typeface="標楷體" pitchFamily="65" charset="-120"/>
              <a:cs typeface="Times New Roman" pitchFamily="18" charset="0"/>
            </a:endParaRPr>
          </a:p>
        </p:txBody>
      </p:sp>
      <p:pic>
        <p:nvPicPr>
          <p:cNvPr id="139271" name="Picture 7" descr="E:\fra89627_f07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7315200" cy="390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341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26AA87D3-E738-417B-90BC-4E6C547331E0}" type="slidenum">
              <a:rPr lang="en-US" altLang="zh-TW"/>
              <a:pPr/>
              <a:t>35</a:t>
            </a:fld>
            <a:r>
              <a:rPr lang="en-US" altLang="zh-TW"/>
              <a:t>/46</a:t>
            </a:r>
          </a:p>
        </p:txBody>
      </p:sp>
      <p:sp>
        <p:nvSpPr>
          <p:cNvPr id="140290" name="Rectangle 2"/>
          <p:cNvSpPr>
            <a:spLocks noGrp="1" noChangeArrowheads="1"/>
          </p:cNvSpPr>
          <p:nvPr>
            <p:ph type="title"/>
          </p:nvPr>
        </p:nvSpPr>
        <p:spPr>
          <a:xfrm>
            <a:off x="1043608" y="44624"/>
            <a:ext cx="7239000" cy="1077218"/>
          </a:xfrm>
        </p:spPr>
        <p:txBody>
          <a:bodyPr/>
          <a:lstStyle/>
          <a:p>
            <a:r>
              <a:rPr lang="zh-TW" altLang="en-US" sz="3200" b="1" dirty="0" smtClean="0">
                <a:latin typeface="Times New Roman" pitchFamily="18" charset="0"/>
                <a:ea typeface="標楷體" pitchFamily="65" charset="-120"/>
                <a:cs typeface="Times New Roman" pitchFamily="18" charset="0"/>
              </a:rPr>
              <a:t>供給彈性</a:t>
            </a:r>
            <a:r>
              <a:rPr lang="zh-TW" altLang="en-US" sz="3200" b="1" dirty="0">
                <a:latin typeface="Times New Roman" pitchFamily="18" charset="0"/>
                <a:ea typeface="標楷體" pitchFamily="65" charset="-120"/>
                <a:cs typeface="Times New Roman" pitchFamily="18" charset="0"/>
              </a:rPr>
              <a:t>不同時的無謂損失</a:t>
            </a:r>
            <a:r>
              <a:rPr lang="zh-TW" altLang="en-US" sz="3200" b="1" dirty="0" smtClean="0">
                <a:latin typeface="Times New Roman" pitchFamily="18" charset="0"/>
                <a:ea typeface="標楷體" pitchFamily="65" charset="-120"/>
                <a:cs typeface="Times New Roman" pitchFamily="18" charset="0"/>
              </a:rPr>
              <a:t>，</a:t>
            </a:r>
            <a:r>
              <a:rPr lang="en-US" altLang="zh-TW" sz="3200" b="1" dirty="0" smtClean="0">
                <a:latin typeface="Times New Roman" pitchFamily="18" charset="0"/>
                <a:ea typeface="標楷體" pitchFamily="65" charset="-120"/>
                <a:cs typeface="Times New Roman" pitchFamily="18" charset="0"/>
              </a:rPr>
              <a:t/>
            </a:r>
            <a:br>
              <a:rPr lang="en-US" altLang="zh-TW" sz="3200" b="1" dirty="0" smtClean="0">
                <a:latin typeface="Times New Roman" pitchFamily="18" charset="0"/>
                <a:ea typeface="標楷體" pitchFamily="65" charset="-120"/>
                <a:cs typeface="Times New Roman" pitchFamily="18" charset="0"/>
              </a:rPr>
            </a:br>
            <a:r>
              <a:rPr lang="zh-TW" altLang="en-US" sz="3200" b="1" dirty="0" smtClean="0">
                <a:latin typeface="Times New Roman" pitchFamily="18" charset="0"/>
                <a:ea typeface="標楷體" pitchFamily="65" charset="-120"/>
                <a:cs typeface="Times New Roman" pitchFamily="18" charset="0"/>
              </a:rPr>
              <a:t>以及</a:t>
            </a:r>
            <a:r>
              <a:rPr lang="zh-TW" altLang="en-US" sz="3200" b="1" dirty="0">
                <a:latin typeface="Times New Roman" pitchFamily="18" charset="0"/>
                <a:ea typeface="標楷體" pitchFamily="65" charset="-120"/>
                <a:cs typeface="Times New Roman" pitchFamily="18" charset="0"/>
              </a:rPr>
              <a:t>供需雙方的分擔</a:t>
            </a:r>
            <a:endParaRPr lang="en-US" altLang="zh-TW" sz="2400" b="1" dirty="0">
              <a:latin typeface="Times New Roman" pitchFamily="18" charset="0"/>
              <a:ea typeface="標楷體" pitchFamily="65" charset="-120"/>
              <a:cs typeface="Times New Roman" pitchFamily="18" charset="0"/>
            </a:endParaRPr>
          </a:p>
        </p:txBody>
      </p:sp>
      <p:pic>
        <p:nvPicPr>
          <p:cNvPr id="140295" name="Picture 7" descr="E:\fra89627_f07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000"/>
            <a:ext cx="7315200" cy="40227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4" name="筆跡 3"/>
              <p14:cNvContentPartPr/>
              <p14:nvPr/>
            </p14:nvContentPartPr>
            <p14:xfrm>
              <a:off x="3962560" y="3982840"/>
              <a:ext cx="360" cy="360"/>
            </p14:xfrm>
          </p:contentPart>
        </mc:Choice>
        <mc:Fallback>
          <p:pic>
            <p:nvPicPr>
              <p:cNvPr id="4" name="筆跡 3"/>
              <p:cNvPicPr/>
              <p:nvPr/>
            </p:nvPicPr>
            <p:blipFill>
              <a:blip r:embed="rId5"/>
              <a:stretch>
                <a:fillRect/>
              </a:stretch>
            </p:blipFill>
            <p:spPr>
              <a:xfrm>
                <a:off x="3950680" y="3970960"/>
                <a:ext cx="241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筆跡 7"/>
              <p14:cNvContentPartPr/>
              <p14:nvPr/>
            </p14:nvContentPartPr>
            <p14:xfrm>
              <a:off x="3881200" y="3972400"/>
              <a:ext cx="360" cy="360"/>
            </p14:xfrm>
          </p:contentPart>
        </mc:Choice>
        <mc:Fallback>
          <p:pic>
            <p:nvPicPr>
              <p:cNvPr id="8" name="筆跡 7"/>
              <p:cNvPicPr/>
              <p:nvPr/>
            </p:nvPicPr>
            <p:blipFill>
              <a:blip r:embed="rId7"/>
              <a:stretch>
                <a:fillRect/>
              </a:stretch>
            </p:blipFill>
            <p:spPr>
              <a:xfrm>
                <a:off x="3869320" y="3960520"/>
                <a:ext cx="24120" cy="24120"/>
              </a:xfrm>
              <a:prstGeom prst="rect">
                <a:avLst/>
              </a:prstGeom>
            </p:spPr>
          </p:pic>
        </mc:Fallback>
      </mc:AlternateContent>
    </p:spTree>
    <p:extLst>
      <p:ext uri="{BB962C8B-B14F-4D97-AF65-F5344CB8AC3E}">
        <p14:creationId xmlns:p14="http://schemas.microsoft.com/office/powerpoint/2010/main" val="3216186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a:t>Slide </a:t>
            </a:r>
            <a:fld id="{E927727F-E63D-4BAE-A30B-C1DC7508422C}" type="slidenum">
              <a:rPr lang="en-US" altLang="zh-TW"/>
              <a:pPr/>
              <a:t>36</a:t>
            </a:fld>
            <a:r>
              <a:rPr lang="en-US" altLang="zh-TW"/>
              <a:t>/46</a:t>
            </a:r>
          </a:p>
        </p:txBody>
      </p:sp>
      <p:sp>
        <p:nvSpPr>
          <p:cNvPr id="231426" name="Rectangle 2"/>
          <p:cNvSpPr>
            <a:spLocks noGrp="1" noChangeArrowheads="1"/>
          </p:cNvSpPr>
          <p:nvPr>
            <p:ph type="title"/>
          </p:nvPr>
        </p:nvSpPr>
        <p:spPr>
          <a:xfrm>
            <a:off x="760040" y="271100"/>
            <a:ext cx="7772400" cy="646331"/>
          </a:xfrm>
        </p:spPr>
        <p:txBody>
          <a:bodyPr/>
          <a:lstStyle/>
          <a:p>
            <a:r>
              <a:rPr lang="zh-TW" altLang="en-US" sz="3600" b="1" dirty="0" smtClean="0">
                <a:latin typeface="標楷體" pitchFamily="65" charset="-120"/>
                <a:ea typeface="標楷體" pitchFamily="65" charset="-120"/>
              </a:rPr>
              <a:t>彈性</a:t>
            </a:r>
            <a:r>
              <a:rPr lang="zh-TW" altLang="en-US" sz="3600" b="1" dirty="0">
                <a:latin typeface="標楷體" pitchFamily="65" charset="-120"/>
                <a:ea typeface="標楷體" pitchFamily="65" charset="-120"/>
              </a:rPr>
              <a:t>不同的無謂損失</a:t>
            </a:r>
          </a:p>
        </p:txBody>
      </p:sp>
      <p:sp>
        <p:nvSpPr>
          <p:cNvPr id="231427" name="Rectangle 3"/>
          <p:cNvSpPr>
            <a:spLocks noGrp="1" noChangeArrowheads="1"/>
          </p:cNvSpPr>
          <p:nvPr>
            <p:ph type="body" idx="1"/>
          </p:nvPr>
        </p:nvSpPr>
        <p:spPr>
          <a:xfrm>
            <a:off x="781943" y="1268760"/>
            <a:ext cx="8110537" cy="4191000"/>
          </a:xfrm>
        </p:spPr>
        <p:txBody>
          <a:bodyPr/>
          <a:lstStyle/>
          <a:p>
            <a:pPr>
              <a:spcBef>
                <a:spcPts val="1200"/>
              </a:spcBef>
            </a:pPr>
            <a:r>
              <a:rPr lang="zh-TW" altLang="en-US" sz="2400" dirty="0">
                <a:latin typeface="Times New Roman" pitchFamily="18" charset="0"/>
                <a:ea typeface="標楷體" pitchFamily="65" charset="-120"/>
                <a:cs typeface="Times New Roman" pitchFamily="18" charset="0"/>
              </a:rPr>
              <a:t>需求彈性</a:t>
            </a:r>
            <a:r>
              <a:rPr lang="zh-TW" altLang="en-US" sz="2400" dirty="0" smtClean="0">
                <a:latin typeface="Times New Roman" pitchFamily="18" charset="0"/>
                <a:ea typeface="標楷體" pitchFamily="65" charset="-120"/>
                <a:cs typeface="Times New Roman" pitchFamily="18" charset="0"/>
              </a:rPr>
              <a:t>小，加入稅賦時均衡</a:t>
            </a:r>
            <a:r>
              <a:rPr lang="zh-TW" altLang="en-US" sz="2400" dirty="0">
                <a:latin typeface="Times New Roman" pitchFamily="18" charset="0"/>
                <a:ea typeface="標楷體" pitchFamily="65" charset="-120"/>
                <a:cs typeface="Times New Roman" pitchFamily="18" charset="0"/>
              </a:rPr>
              <a:t>數量的變化較</a:t>
            </a:r>
            <a:r>
              <a:rPr lang="zh-TW" altLang="en-US" sz="2400" dirty="0" smtClean="0">
                <a:latin typeface="Times New Roman" pitchFamily="18" charset="0"/>
                <a:ea typeface="標楷體" pitchFamily="65" charset="-120"/>
                <a:cs typeface="Times New Roman" pitchFamily="18" charset="0"/>
              </a:rPr>
              <a:t>小，所以</a:t>
            </a:r>
            <a:r>
              <a:rPr lang="zh-TW" altLang="en-US" sz="2400" dirty="0">
                <a:latin typeface="Times New Roman" pitchFamily="18" charset="0"/>
                <a:ea typeface="標楷體" pitchFamily="65" charset="-120"/>
                <a:cs typeface="Times New Roman" pitchFamily="18" charset="0"/>
              </a:rPr>
              <a:t>無謂損失也較小</a:t>
            </a:r>
          </a:p>
          <a:p>
            <a:pPr>
              <a:spcBef>
                <a:spcPts val="1200"/>
              </a:spcBef>
            </a:pPr>
            <a:r>
              <a:rPr lang="zh-TW" altLang="en-US" sz="2400" dirty="0">
                <a:latin typeface="Times New Roman" pitchFamily="18" charset="0"/>
                <a:ea typeface="標楷體" pitchFamily="65" charset="-120"/>
                <a:cs typeface="Times New Roman" pitchFamily="18" charset="0"/>
              </a:rPr>
              <a:t>需求彈性</a:t>
            </a:r>
            <a:r>
              <a:rPr lang="zh-TW" altLang="en-US" sz="2400" dirty="0" smtClean="0">
                <a:latin typeface="Times New Roman" pitchFamily="18" charset="0"/>
                <a:ea typeface="標楷體" pitchFamily="65" charset="-120"/>
                <a:cs typeface="Times New Roman" pitchFamily="18" charset="0"/>
              </a:rPr>
              <a:t>大，</a:t>
            </a:r>
            <a:r>
              <a:rPr lang="zh-TW" altLang="en-US" sz="2400" dirty="0">
                <a:latin typeface="Times New Roman" pitchFamily="18" charset="0"/>
                <a:ea typeface="標楷體" pitchFamily="65" charset="-120"/>
                <a:cs typeface="Times New Roman" pitchFamily="18" charset="0"/>
              </a:rPr>
              <a:t>加入稅賦時</a:t>
            </a:r>
            <a:r>
              <a:rPr lang="zh-TW" altLang="en-US" sz="2400" dirty="0" smtClean="0">
                <a:latin typeface="Times New Roman" pitchFamily="18" charset="0"/>
                <a:ea typeface="標楷體" pitchFamily="65" charset="-120"/>
                <a:cs typeface="Times New Roman" pitchFamily="18" charset="0"/>
              </a:rPr>
              <a:t>均衡</a:t>
            </a:r>
            <a:r>
              <a:rPr lang="zh-TW" altLang="en-US" sz="2400" dirty="0">
                <a:latin typeface="Times New Roman" pitchFamily="18" charset="0"/>
                <a:ea typeface="標楷體" pitchFamily="65" charset="-120"/>
                <a:cs typeface="Times New Roman" pitchFamily="18" charset="0"/>
              </a:rPr>
              <a:t>數量變化</a:t>
            </a:r>
            <a:r>
              <a:rPr lang="zh-TW" altLang="en-US" sz="2400" dirty="0" smtClean="0">
                <a:latin typeface="Times New Roman" pitchFamily="18" charset="0"/>
                <a:ea typeface="標楷體" pitchFamily="65" charset="-120"/>
                <a:cs typeface="Times New Roman" pitchFamily="18" charset="0"/>
              </a:rPr>
              <a:t>大，無謂</a:t>
            </a:r>
            <a:r>
              <a:rPr lang="zh-TW" altLang="en-US" sz="2400" dirty="0">
                <a:latin typeface="Times New Roman" pitchFamily="18" charset="0"/>
                <a:ea typeface="標楷體" pitchFamily="65" charset="-120"/>
                <a:cs typeface="Times New Roman" pitchFamily="18" charset="0"/>
              </a:rPr>
              <a:t>損失也較大</a:t>
            </a:r>
          </a:p>
          <a:p>
            <a:pPr>
              <a:spcBef>
                <a:spcPts val="1200"/>
              </a:spcBef>
            </a:pPr>
            <a:r>
              <a:rPr lang="zh-TW" altLang="en-US" sz="2400" dirty="0">
                <a:latin typeface="Times New Roman" pitchFamily="18" charset="0"/>
                <a:ea typeface="標楷體" pitchFamily="65" charset="-120"/>
                <a:cs typeface="Times New Roman" pitchFamily="18" charset="0"/>
              </a:rPr>
              <a:t>加入稅賦可以改變生產或消費</a:t>
            </a:r>
            <a:r>
              <a:rPr lang="zh-TW" altLang="en-US" sz="2400" dirty="0" smtClean="0">
                <a:latin typeface="Times New Roman" pitchFamily="18" charset="0"/>
                <a:ea typeface="標楷體" pitchFamily="65" charset="-120"/>
                <a:cs typeface="Times New Roman" pitchFamily="18" charset="0"/>
              </a:rPr>
              <a:t>誘因，減少</a:t>
            </a:r>
            <a:r>
              <a:rPr lang="zh-TW" altLang="en-US" sz="2400" dirty="0">
                <a:latin typeface="Times New Roman" pitchFamily="18" charset="0"/>
                <a:ea typeface="標楷體" pitchFamily="65" charset="-120"/>
                <a:cs typeface="Times New Roman" pitchFamily="18" charset="0"/>
              </a:rPr>
              <a:t>負外部性的經濟活動</a:t>
            </a:r>
          </a:p>
          <a:p>
            <a:pPr>
              <a:spcBef>
                <a:spcPts val="1200"/>
              </a:spcBef>
            </a:pPr>
            <a:r>
              <a:rPr lang="zh-TW" altLang="en-US" sz="2400" dirty="0">
                <a:solidFill>
                  <a:srgbClr val="C00000"/>
                </a:solidFill>
                <a:latin typeface="Times New Roman" pitchFamily="18" charset="0"/>
                <a:ea typeface="標楷體" pitchFamily="65" charset="-120"/>
                <a:cs typeface="Times New Roman" pitchFamily="18" charset="0"/>
              </a:rPr>
              <a:t>影響</a:t>
            </a:r>
            <a:r>
              <a:rPr lang="zh-TW" altLang="en-US" sz="2400" dirty="0" smtClean="0">
                <a:solidFill>
                  <a:srgbClr val="C00000"/>
                </a:solidFill>
                <a:latin typeface="Times New Roman" pitchFamily="18" charset="0"/>
                <a:ea typeface="標楷體" pitchFamily="65" charset="-120"/>
                <a:cs typeface="Times New Roman" pitchFamily="18" charset="0"/>
              </a:rPr>
              <a:t>效果</a:t>
            </a:r>
            <a:r>
              <a:rPr lang="zh-TW" altLang="en-US" sz="2400" dirty="0">
                <a:solidFill>
                  <a:srgbClr val="C00000"/>
                </a:solidFill>
                <a:latin typeface="Times New Roman" pitchFamily="18" charset="0"/>
                <a:ea typeface="標楷體" pitchFamily="65" charset="-120"/>
                <a:cs typeface="Times New Roman" pitchFamily="18" charset="0"/>
              </a:rPr>
              <a:t>大小和需求彈性及供給彈性</a:t>
            </a:r>
            <a:r>
              <a:rPr lang="zh-TW" altLang="en-US" sz="2400" dirty="0" smtClean="0">
                <a:solidFill>
                  <a:srgbClr val="C00000"/>
                </a:solidFill>
                <a:latin typeface="Times New Roman" pitchFamily="18" charset="0"/>
                <a:ea typeface="標楷體" pitchFamily="65" charset="-120"/>
                <a:cs typeface="Times New Roman" pitchFamily="18" charset="0"/>
              </a:rPr>
              <a:t>有關</a:t>
            </a:r>
            <a:endParaRPr lang="en-US" altLang="zh-TW" sz="2400" dirty="0" smtClean="0">
              <a:solidFill>
                <a:srgbClr val="C00000"/>
              </a:solidFill>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上述陳述對於供給彈性也成立</a:t>
            </a:r>
            <a:endParaRPr lang="zh-TW" altLang="en-US" sz="2400"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6052669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a:t>Slide </a:t>
            </a:r>
            <a:fld id="{4447290F-6B20-420B-8A2E-19120A9546D0}" type="slidenum">
              <a:rPr lang="en-US" altLang="zh-TW"/>
              <a:pPr/>
              <a:t>37</a:t>
            </a:fld>
            <a:r>
              <a:rPr lang="en-US" altLang="zh-TW"/>
              <a:t>/46</a:t>
            </a:r>
          </a:p>
        </p:txBody>
      </p:sp>
      <p:sp>
        <p:nvSpPr>
          <p:cNvPr id="141314" name="Rectangle 2"/>
          <p:cNvSpPr>
            <a:spLocks noGrp="1" noChangeArrowheads="1"/>
          </p:cNvSpPr>
          <p:nvPr>
            <p:ph type="title"/>
          </p:nvPr>
        </p:nvSpPr>
        <p:spPr>
          <a:xfrm>
            <a:off x="708992" y="383758"/>
            <a:ext cx="7391400" cy="646331"/>
          </a:xfrm>
        </p:spPr>
        <p:txBody>
          <a:bodyPr/>
          <a:lstStyle/>
          <a:p>
            <a:r>
              <a:rPr lang="en-US" altLang="zh-TW" sz="3600" b="1" dirty="0" smtClean="0">
                <a:latin typeface="Times New Roman" pitchFamily="18" charset="0"/>
                <a:ea typeface="標楷體" pitchFamily="65" charset="-120"/>
                <a:cs typeface="Times New Roman" pitchFamily="18" charset="0"/>
              </a:rPr>
              <a:t>8. </a:t>
            </a:r>
            <a:r>
              <a:rPr lang="zh-TW" altLang="en-US" sz="3600" b="1" dirty="0" smtClean="0">
                <a:latin typeface="Times New Roman" pitchFamily="18" charset="0"/>
                <a:ea typeface="標楷體" pitchFamily="65" charset="-120"/>
                <a:cs typeface="Times New Roman" pitchFamily="18" charset="0"/>
              </a:rPr>
              <a:t>課稅、外部成本與效率</a:t>
            </a:r>
            <a:endParaRPr lang="en-US" altLang="zh-TW" sz="3600" b="1" dirty="0">
              <a:latin typeface="Times New Roman" pitchFamily="18" charset="0"/>
              <a:ea typeface="標楷體" pitchFamily="65" charset="-120"/>
              <a:cs typeface="Times New Roman" pitchFamily="18" charset="0"/>
            </a:endParaRPr>
          </a:p>
        </p:txBody>
      </p:sp>
      <p:sp>
        <p:nvSpPr>
          <p:cNvPr id="141315" name="Rectangle 3"/>
          <p:cNvSpPr>
            <a:spLocks noGrp="1" noChangeArrowheads="1"/>
          </p:cNvSpPr>
          <p:nvPr>
            <p:ph type="body" idx="1"/>
          </p:nvPr>
        </p:nvSpPr>
        <p:spPr>
          <a:xfrm>
            <a:off x="755576" y="1340768"/>
            <a:ext cx="8110537" cy="4191000"/>
          </a:xfrm>
        </p:spPr>
        <p:txBody>
          <a:bodyPr/>
          <a:lstStyle/>
          <a:p>
            <a:pPr>
              <a:spcBef>
                <a:spcPts val="1200"/>
              </a:spcBef>
            </a:pPr>
            <a:r>
              <a:rPr lang="zh-TW" altLang="en-US" sz="2400" dirty="0" smtClean="0">
                <a:latin typeface="Times New Roman" pitchFamily="18" charset="0"/>
                <a:ea typeface="標楷體" pitchFamily="65" charset="-120"/>
                <a:cs typeface="Times New Roman" pitchFamily="18" charset="0"/>
              </a:rPr>
              <a:t>課稅通常會減少</a:t>
            </a:r>
            <a:r>
              <a:rPr lang="zh-TW" altLang="en-US" sz="2400" dirty="0">
                <a:latin typeface="Times New Roman" pitchFamily="18" charset="0"/>
                <a:ea typeface="標楷體" pitchFamily="65" charset="-120"/>
                <a:cs typeface="Times New Roman" pitchFamily="18" charset="0"/>
              </a:rPr>
              <a:t>均衡數量</a:t>
            </a:r>
          </a:p>
          <a:p>
            <a:pPr>
              <a:spcBef>
                <a:spcPts val="1200"/>
              </a:spcBef>
            </a:pPr>
            <a:r>
              <a:rPr lang="zh-TW" altLang="en-US" sz="2400" dirty="0" smtClean="0">
                <a:latin typeface="Times New Roman" pitchFamily="18" charset="0"/>
                <a:ea typeface="標楷體" pitchFamily="65" charset="-120"/>
                <a:cs typeface="Times New Roman" pitchFamily="18" charset="0"/>
              </a:rPr>
              <a:t>如果某些活動本身帶來外部性，課稅可以減少負的外部性，增進</a:t>
            </a:r>
            <a:r>
              <a:rPr lang="zh-TW" altLang="en-US" sz="2400" dirty="0">
                <a:latin typeface="Times New Roman" pitchFamily="18" charset="0"/>
                <a:ea typeface="標楷體" pitchFamily="65" charset="-120"/>
                <a:cs typeface="Times New Roman" pitchFamily="18" charset="0"/>
              </a:rPr>
              <a:t>經濟</a:t>
            </a:r>
            <a:r>
              <a:rPr lang="zh-TW" altLang="en-US" sz="2400" dirty="0" smtClean="0">
                <a:latin typeface="Times New Roman" pitchFamily="18" charset="0"/>
                <a:ea typeface="標楷體" pitchFamily="65" charset="-120"/>
                <a:cs typeface="Times New Roman" pitchFamily="18" charset="0"/>
              </a:rPr>
              <a:t>剩餘</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例如對污染的行為課稅</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solidFill>
                  <a:srgbClr val="C00000"/>
                </a:solidFill>
                <a:latin typeface="Times New Roman" pitchFamily="18" charset="0"/>
                <a:ea typeface="標楷體" pitchFamily="65" charset="-120"/>
                <a:cs typeface="Times New Roman" pitchFamily="18" charset="0"/>
              </a:rPr>
              <a:t>各種罰款或管制也類似課稅的概念</a:t>
            </a:r>
            <a:endParaRPr lang="en-US" altLang="zh-TW" sz="2400" dirty="0" smtClean="0">
              <a:solidFill>
                <a:srgbClr val="C00000"/>
              </a:solidFill>
              <a:latin typeface="Times New Roman" pitchFamily="18" charset="0"/>
              <a:ea typeface="標楷體" pitchFamily="65" charset="-120"/>
              <a:cs typeface="Times New Roman" pitchFamily="18" charset="0"/>
            </a:endParaRPr>
          </a:p>
          <a:p>
            <a:pPr>
              <a:spcBef>
                <a:spcPts val="1200"/>
              </a:spcBef>
            </a:pPr>
            <a:r>
              <a:rPr lang="zh-TW" altLang="en-US" sz="2400" dirty="0" smtClean="0">
                <a:solidFill>
                  <a:srgbClr val="C00000"/>
                </a:solidFill>
                <a:latin typeface="Times New Roman" pitchFamily="18" charset="0"/>
                <a:ea typeface="標楷體" pitchFamily="65" charset="-120"/>
                <a:cs typeface="Times New Roman" pitchFamily="18" charset="0"/>
              </a:rPr>
              <a:t>減少外部性的課稅，是一石二鳥之計</a:t>
            </a:r>
            <a:endParaRPr lang="en-US" altLang="zh-TW" sz="2400" dirty="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一方面減少造成外部性的活動，另一方面取得稅收供政府所需</a:t>
            </a:r>
            <a:endParaRPr lang="zh-TW" altLang="en-US" sz="2400"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18632633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1"/>
          <p:cNvSpPr txBox="1">
            <a:spLocks/>
          </p:cNvSpPr>
          <p:nvPr/>
        </p:nvSpPr>
        <p:spPr>
          <a:xfrm>
            <a:off x="7383016" y="6423502"/>
            <a:ext cx="1905000" cy="457200"/>
          </a:xfrm>
          <a:prstGeom prst="rect">
            <a:avLst/>
          </a:prstGeom>
        </p:spPr>
        <p:txBody>
          <a:bodyPr/>
          <a:lstStyle>
            <a:defPPr>
              <a:defRPr lang="zh-TW"/>
            </a:defPPr>
            <a:lvl1pPr algn="r" rtl="0" fontAlgn="base">
              <a:spcBef>
                <a:spcPct val="0"/>
              </a:spcBef>
              <a:spcAft>
                <a:spcPct val="0"/>
              </a:spcAft>
              <a:defRPr kumimoji="1" sz="1200" b="0" kern="1200">
                <a:solidFill>
                  <a:schemeClr val="tx1"/>
                </a:solidFill>
                <a:latin typeface="Times New Roman" panose="02020603050405020304" pitchFamily="18" charset="0"/>
                <a:ea typeface="新細明體" charset="-120"/>
                <a:cs typeface="Times New Roman" panose="02020603050405020304" pitchFamily="18" charset="0"/>
              </a:defRPr>
            </a:lvl1pPr>
            <a:lvl2pPr marL="457200" algn="l" rtl="0" fontAlgn="base">
              <a:spcBef>
                <a:spcPct val="0"/>
              </a:spcBef>
              <a:spcAft>
                <a:spcPct val="0"/>
              </a:spcAft>
              <a:defRPr kumimoji="1" sz="4000" b="1" kern="1200">
                <a:solidFill>
                  <a:schemeClr val="tx1"/>
                </a:solidFill>
                <a:latin typeface="Verdana" pitchFamily="34" charset="0"/>
                <a:ea typeface="新細明體" charset="-120"/>
                <a:cs typeface="+mn-cs"/>
              </a:defRPr>
            </a:lvl2pPr>
            <a:lvl3pPr marL="914400" algn="l" rtl="0" fontAlgn="base">
              <a:spcBef>
                <a:spcPct val="0"/>
              </a:spcBef>
              <a:spcAft>
                <a:spcPct val="0"/>
              </a:spcAft>
              <a:defRPr kumimoji="1" sz="4000" b="1" kern="1200">
                <a:solidFill>
                  <a:schemeClr val="tx1"/>
                </a:solidFill>
                <a:latin typeface="Verdana" pitchFamily="34" charset="0"/>
                <a:ea typeface="新細明體" charset="-120"/>
                <a:cs typeface="+mn-cs"/>
              </a:defRPr>
            </a:lvl3pPr>
            <a:lvl4pPr marL="1371600" algn="l" rtl="0" fontAlgn="base">
              <a:spcBef>
                <a:spcPct val="0"/>
              </a:spcBef>
              <a:spcAft>
                <a:spcPct val="0"/>
              </a:spcAft>
              <a:defRPr kumimoji="1" sz="4000" b="1" kern="1200">
                <a:solidFill>
                  <a:schemeClr val="tx1"/>
                </a:solidFill>
                <a:latin typeface="Verdana" pitchFamily="34" charset="0"/>
                <a:ea typeface="新細明體" charset="-120"/>
                <a:cs typeface="+mn-cs"/>
              </a:defRPr>
            </a:lvl4pPr>
            <a:lvl5pPr marL="1828800" algn="l" rtl="0" fontAlgn="base">
              <a:spcBef>
                <a:spcPct val="0"/>
              </a:spcBef>
              <a:spcAft>
                <a:spcPct val="0"/>
              </a:spcAft>
              <a:defRPr kumimoji="1" sz="4000" b="1" kern="1200">
                <a:solidFill>
                  <a:schemeClr val="tx1"/>
                </a:solidFill>
                <a:latin typeface="Verdana" pitchFamily="34" charset="0"/>
                <a:ea typeface="新細明體" charset="-120"/>
                <a:cs typeface="+mn-cs"/>
              </a:defRPr>
            </a:lvl5pPr>
            <a:lvl6pPr marL="2286000" algn="l" defTabSz="914400" rtl="0" eaLnBrk="1" latinLnBrk="0" hangingPunct="1">
              <a:defRPr kumimoji="1" sz="4000" b="1" kern="1200">
                <a:solidFill>
                  <a:schemeClr val="tx1"/>
                </a:solidFill>
                <a:latin typeface="Verdana" pitchFamily="34" charset="0"/>
                <a:ea typeface="新細明體" charset="-120"/>
                <a:cs typeface="+mn-cs"/>
              </a:defRPr>
            </a:lvl6pPr>
            <a:lvl7pPr marL="2743200" algn="l" defTabSz="914400" rtl="0" eaLnBrk="1" latinLnBrk="0" hangingPunct="1">
              <a:defRPr kumimoji="1" sz="4000" b="1" kern="1200">
                <a:solidFill>
                  <a:schemeClr val="tx1"/>
                </a:solidFill>
                <a:latin typeface="Verdana" pitchFamily="34" charset="0"/>
                <a:ea typeface="新細明體" charset="-120"/>
                <a:cs typeface="+mn-cs"/>
              </a:defRPr>
            </a:lvl7pPr>
            <a:lvl8pPr marL="3200400" algn="l" defTabSz="914400" rtl="0" eaLnBrk="1" latinLnBrk="0" hangingPunct="1">
              <a:defRPr kumimoji="1" sz="4000" b="1" kern="1200">
                <a:solidFill>
                  <a:schemeClr val="tx1"/>
                </a:solidFill>
                <a:latin typeface="Verdana" pitchFamily="34" charset="0"/>
                <a:ea typeface="新細明體" charset="-120"/>
                <a:cs typeface="+mn-cs"/>
              </a:defRPr>
            </a:lvl8pPr>
            <a:lvl9pPr marL="3657600" algn="l" defTabSz="914400" rtl="0" eaLnBrk="1" latinLnBrk="0" hangingPunct="1">
              <a:defRPr kumimoji="1" sz="4000" b="1" kern="1200">
                <a:solidFill>
                  <a:schemeClr val="tx1"/>
                </a:solidFill>
                <a:latin typeface="Verdana" pitchFamily="34" charset="0"/>
                <a:ea typeface="新細明體" charset="-120"/>
                <a:cs typeface="+mn-cs"/>
              </a:defRPr>
            </a:lvl9pPr>
          </a:lstStyle>
          <a:p>
            <a:pPr>
              <a:defRPr/>
            </a:pPr>
            <a:endParaRPr lang="en-US" altLang="zh-TW" dirty="0"/>
          </a:p>
        </p:txBody>
      </p:sp>
      <p:sp>
        <p:nvSpPr>
          <p:cNvPr id="4" name="標題 1"/>
          <p:cNvSpPr>
            <a:spLocks noGrp="1"/>
          </p:cNvSpPr>
          <p:nvPr>
            <p:ph type="title" idx="4294967295"/>
          </p:nvPr>
        </p:nvSpPr>
        <p:spPr>
          <a:xfrm>
            <a:off x="685800" y="211287"/>
            <a:ext cx="7772400" cy="769441"/>
          </a:xfrm>
        </p:spPr>
        <p:txBody>
          <a:bodyPr/>
          <a:lstStyle/>
          <a:p>
            <a:r>
              <a:rPr lang="zh-TW" altLang="en-US" b="1" dirty="0">
                <a:latin typeface="標楷體" panose="03000509000000000000" pitchFamily="65" charset="-120"/>
                <a:ea typeface="標楷體" panose="03000509000000000000" pitchFamily="65" charset="-120"/>
              </a:rPr>
              <a:t>討論主題</a:t>
            </a:r>
            <a:endParaRPr lang="zh-TW" altLang="en-US" b="1" dirty="0" smtClean="0">
              <a:latin typeface="標楷體" panose="03000509000000000000" pitchFamily="65" charset="-120"/>
              <a:ea typeface="標楷體" panose="03000509000000000000" pitchFamily="65" charset="-120"/>
            </a:endParaRPr>
          </a:p>
        </p:txBody>
      </p:sp>
      <p:sp>
        <p:nvSpPr>
          <p:cNvPr id="5" name="內容版面配置區 2"/>
          <p:cNvSpPr>
            <a:spLocks noGrp="1"/>
          </p:cNvSpPr>
          <p:nvPr>
            <p:ph idx="1"/>
          </p:nvPr>
        </p:nvSpPr>
        <p:spPr>
          <a:xfrm>
            <a:off x="704144" y="1268760"/>
            <a:ext cx="8064896" cy="4690864"/>
          </a:xfrm>
        </p:spPr>
        <p:txBody>
          <a:bodyPr/>
          <a:lstStyle/>
          <a:p>
            <a:pPr marL="514350" indent="-514350">
              <a:buFont typeface="+mj-lt"/>
              <a:buAutoNum type="arabicPeriod"/>
            </a:pPr>
            <a:r>
              <a:rPr lang="zh-TW" altLang="en-US" sz="2400" dirty="0" smtClean="0">
                <a:latin typeface="Times New Roman" pitchFamily="18" charset="0"/>
                <a:ea typeface="標楷體" pitchFamily="65" charset="-120"/>
                <a:cs typeface="Times New Roman" pitchFamily="18" charset="0"/>
              </a:rPr>
              <a:t>什麼情況下是柏拉圖效率？</a:t>
            </a:r>
            <a:endParaRPr lang="en-US" altLang="zh-TW" sz="2400" dirty="0" smtClean="0">
              <a:latin typeface="Times New Roman" pitchFamily="18" charset="0"/>
              <a:ea typeface="標楷體" pitchFamily="65" charset="-120"/>
              <a:cs typeface="Times New Roman" pitchFamily="18" charset="0"/>
            </a:endParaRPr>
          </a:p>
          <a:p>
            <a:pPr marL="514350" indent="-514350">
              <a:buFont typeface="+mj-lt"/>
              <a:buAutoNum type="arabicPeriod"/>
            </a:pPr>
            <a:r>
              <a:rPr lang="zh-TW" altLang="en-US" sz="2400" dirty="0" smtClean="0">
                <a:latin typeface="Times New Roman" pitchFamily="18" charset="0"/>
                <a:ea typeface="標楷體" pitchFamily="65" charset="-120"/>
                <a:cs typeface="Times New Roman" pitchFamily="18" charset="0"/>
              </a:rPr>
              <a:t>「寓禁於徵」的</a:t>
            </a:r>
            <a:r>
              <a:rPr lang="zh-TW" altLang="en-US" sz="2400" dirty="0">
                <a:latin typeface="Times New Roman" pitchFamily="18" charset="0"/>
                <a:ea typeface="標楷體" pitchFamily="65" charset="-120"/>
                <a:cs typeface="Times New Roman" pitchFamily="18" charset="0"/>
              </a:rPr>
              <a:t>稅，是好的稅嗎？</a:t>
            </a:r>
            <a:endParaRPr lang="en-US" altLang="zh-TW" sz="2400" dirty="0">
              <a:latin typeface="Times New Roman" pitchFamily="18" charset="0"/>
              <a:ea typeface="標楷體" pitchFamily="65" charset="-120"/>
              <a:cs typeface="Times New Roman" pitchFamily="18" charset="0"/>
            </a:endParaRPr>
          </a:p>
          <a:p>
            <a:pPr marL="514350" indent="-514350">
              <a:buFont typeface="+mj-lt"/>
              <a:buAutoNum type="arabicPeriod"/>
            </a:pPr>
            <a:r>
              <a:rPr lang="zh-TW" altLang="en-US" sz="2400" dirty="0">
                <a:latin typeface="Times New Roman" pitchFamily="18" charset="0"/>
                <a:ea typeface="標楷體" pitchFamily="65" charset="-120"/>
                <a:cs typeface="Times New Roman" pitchFamily="18" charset="0"/>
              </a:rPr>
              <a:t>菸酒公賣時期的菸酒稅，是好的稅嗎</a:t>
            </a:r>
            <a:r>
              <a:rPr lang="zh-TW" altLang="en-US" sz="2400" dirty="0" smtClean="0">
                <a:latin typeface="Times New Roman" pitchFamily="18" charset="0"/>
                <a:ea typeface="標楷體" pitchFamily="65" charset="-120"/>
                <a:cs typeface="Times New Roman" pitchFamily="18" charset="0"/>
              </a:rPr>
              <a:t>？</a:t>
            </a:r>
            <a:endParaRPr lang="en-US" altLang="zh-TW" sz="2400" dirty="0" smtClean="0">
              <a:latin typeface="Times New Roman" pitchFamily="18" charset="0"/>
              <a:ea typeface="標楷體" pitchFamily="65" charset="-120"/>
              <a:cs typeface="Times New Roman" pitchFamily="18" charset="0"/>
            </a:endParaRPr>
          </a:p>
          <a:p>
            <a:pPr marL="514350" indent="-514350">
              <a:buFont typeface="+mj-lt"/>
              <a:buAutoNum type="arabicPeriod"/>
            </a:pPr>
            <a:r>
              <a:rPr lang="zh-TW" altLang="en-US" sz="2400" dirty="0" smtClean="0">
                <a:latin typeface="Times New Roman" pitchFamily="18" charset="0"/>
                <a:ea typeface="標楷體" pitchFamily="65" charset="-120"/>
                <a:cs typeface="Times New Roman" pitchFamily="18" charset="0"/>
              </a:rPr>
              <a:t>奢侈稅的開徵，可以達到當初設定的目標嗎？</a:t>
            </a:r>
            <a:endParaRPr lang="en-US" altLang="zh-TW" sz="2400" dirty="0">
              <a:latin typeface="Times New Roman" pitchFamily="18" charset="0"/>
              <a:ea typeface="標楷體" pitchFamily="65" charset="-120"/>
              <a:cs typeface="Times New Roman" pitchFamily="18" charset="0"/>
            </a:endParaRPr>
          </a:p>
          <a:p>
            <a:pPr marL="514350" indent="-514350">
              <a:buFont typeface="+mj-lt"/>
              <a:buAutoNum type="arabicPeriod"/>
            </a:pPr>
            <a:r>
              <a:rPr lang="zh-TW" altLang="en-US" sz="2400" dirty="0" smtClean="0">
                <a:latin typeface="Times New Roman" pitchFamily="18" charset="0"/>
                <a:ea typeface="標楷體" pitchFamily="65" charset="-120"/>
                <a:cs typeface="Times New Roman" pitchFamily="18" charset="0"/>
              </a:rPr>
              <a:t>遺產稅是好的稅嗎？</a:t>
            </a:r>
            <a:endParaRPr lang="en-US" altLang="zh-TW" sz="2400" dirty="0" smtClean="0">
              <a:latin typeface="Times New Roman" pitchFamily="18" charset="0"/>
              <a:ea typeface="標楷體" pitchFamily="65" charset="-120"/>
              <a:cs typeface="Times New Roman" pitchFamily="18" charset="0"/>
            </a:endParaRPr>
          </a:p>
        </p:txBody>
      </p:sp>
      <p:sp>
        <p:nvSpPr>
          <p:cNvPr id="3" name="投影片編號版面配置區 2"/>
          <p:cNvSpPr>
            <a:spLocks noGrp="1"/>
          </p:cNvSpPr>
          <p:nvPr>
            <p:ph type="sldNum" sz="quarter" idx="4"/>
          </p:nvPr>
        </p:nvSpPr>
        <p:spPr/>
        <p:txBody>
          <a:bodyPr/>
          <a:lstStyle/>
          <a:p>
            <a:r>
              <a:rPr lang="en-US" altLang="zh-TW" smtClean="0"/>
              <a:t>Slide </a:t>
            </a:r>
            <a:fld id="{2EAD8DAA-EA19-4AB7-B271-CDA343FF3072}" type="slidenum">
              <a:rPr lang="en-US" altLang="zh-TW" smtClean="0"/>
              <a:pPr/>
              <a:t>38</a:t>
            </a:fld>
            <a:r>
              <a:rPr lang="en-US" altLang="zh-TW" smtClean="0"/>
              <a:t>/38</a:t>
            </a:r>
            <a:endParaRPr lang="en-US" altLang="zh-TW" dirty="0"/>
          </a:p>
        </p:txBody>
      </p:sp>
    </p:spTree>
    <p:extLst>
      <p:ext uri="{BB962C8B-B14F-4D97-AF65-F5344CB8AC3E}">
        <p14:creationId xmlns:p14="http://schemas.microsoft.com/office/powerpoint/2010/main" val="40683804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1538" y="44624"/>
            <a:ext cx="8162925" cy="1077218"/>
          </a:xfrm>
        </p:spPr>
        <p:txBody>
          <a:bodyPr/>
          <a:lstStyle/>
          <a:p>
            <a:r>
              <a:rPr lang="zh-TW" altLang="zh-TW" sz="3600" b="1" dirty="0">
                <a:latin typeface="Times New Roman" pitchFamily="18" charset="0"/>
                <a:ea typeface="標楷體" pitchFamily="65" charset="-120"/>
                <a:cs typeface="Times New Roman" pitchFamily="18" charset="0"/>
              </a:rPr>
              <a:t>劉屏專欄－美奢侈稅 徹底</a:t>
            </a:r>
            <a:r>
              <a:rPr lang="zh-TW" altLang="zh-TW" sz="3600" b="1" dirty="0" smtClean="0">
                <a:latin typeface="Times New Roman" pitchFamily="18" charset="0"/>
                <a:ea typeface="標楷體" pitchFamily="65" charset="-120"/>
                <a:cs typeface="Times New Roman" pitchFamily="18" charset="0"/>
              </a:rPr>
              <a:t>失敗</a:t>
            </a:r>
            <a:r>
              <a:rPr lang="en-US" altLang="zh-TW" sz="3600" b="1" dirty="0" smtClean="0">
                <a:latin typeface="Times New Roman" pitchFamily="18" charset="0"/>
                <a:ea typeface="標楷體" pitchFamily="65" charset="-120"/>
                <a:cs typeface="Times New Roman" pitchFamily="18" charset="0"/>
              </a:rPr>
              <a:t/>
            </a:r>
            <a:br>
              <a:rPr lang="en-US" altLang="zh-TW" sz="3600" b="1" dirty="0" smtClean="0">
                <a:latin typeface="Times New Roman" pitchFamily="18" charset="0"/>
                <a:ea typeface="標楷體" pitchFamily="65" charset="-120"/>
                <a:cs typeface="Times New Roman" pitchFamily="18" charset="0"/>
              </a:rPr>
            </a:br>
            <a:r>
              <a:rPr lang="zh-TW" altLang="en-US" sz="2800" dirty="0" smtClean="0">
                <a:solidFill>
                  <a:srgbClr val="906030"/>
                </a:solidFill>
                <a:latin typeface="Times New Roman" pitchFamily="18" charset="0"/>
                <a:ea typeface="標楷體" pitchFamily="65" charset="-120"/>
                <a:cs typeface="Times New Roman" pitchFamily="18" charset="0"/>
              </a:rPr>
              <a:t>中國時報　</a:t>
            </a:r>
            <a:r>
              <a:rPr lang="en-US" altLang="zh-TW" sz="2800" dirty="0" smtClean="0">
                <a:solidFill>
                  <a:srgbClr val="906030"/>
                </a:solidFill>
                <a:latin typeface="Times New Roman" pitchFamily="18" charset="0"/>
                <a:ea typeface="標楷體" pitchFamily="65" charset="-120"/>
                <a:cs typeface="Times New Roman" pitchFamily="18" charset="0"/>
              </a:rPr>
              <a:t>2011-03-10</a:t>
            </a:r>
            <a:r>
              <a:rPr lang="zh-TW" altLang="en-US" sz="2800" dirty="0" smtClean="0">
                <a:solidFill>
                  <a:srgbClr val="906030"/>
                </a:solidFill>
                <a:latin typeface="Times New Roman" pitchFamily="18" charset="0"/>
                <a:ea typeface="標楷體" pitchFamily="65" charset="-120"/>
                <a:cs typeface="Times New Roman" pitchFamily="18" charset="0"/>
              </a:rPr>
              <a:t>　劉屏</a:t>
            </a:r>
            <a:endParaRPr lang="zh-TW" altLang="en-US" sz="2800" dirty="0">
              <a:solidFill>
                <a:srgbClr val="906030"/>
              </a:solidFill>
              <a:latin typeface="Times New Roman" pitchFamily="18" charset="0"/>
              <a:ea typeface="標楷體" pitchFamily="65" charset="-120"/>
              <a:cs typeface="Times New Roman" pitchFamily="18" charset="0"/>
            </a:endParaRPr>
          </a:p>
        </p:txBody>
      </p:sp>
      <p:sp>
        <p:nvSpPr>
          <p:cNvPr id="3" name="內容版面配置區 2"/>
          <p:cNvSpPr>
            <a:spLocks noGrp="1"/>
          </p:cNvSpPr>
          <p:nvPr>
            <p:ph idx="1"/>
          </p:nvPr>
        </p:nvSpPr>
        <p:spPr>
          <a:xfrm>
            <a:off x="467544" y="1110208"/>
            <a:ext cx="8496944" cy="4191000"/>
          </a:xfrm>
        </p:spPr>
        <p:txBody>
          <a:bodyPr/>
          <a:lstStyle/>
          <a:p>
            <a:pPr>
              <a:spcBef>
                <a:spcPts val="1200"/>
              </a:spcBef>
            </a:pPr>
            <a:r>
              <a:rPr lang="zh-TW" altLang="zh-TW" sz="2200" dirty="0">
                <a:latin typeface="Times New Roman" pitchFamily="18" charset="0"/>
                <a:ea typeface="標楷體" pitchFamily="65" charset="-120"/>
                <a:cs typeface="Times New Roman" pitchFamily="18" charset="0"/>
              </a:rPr>
              <a:t>一九九○年十一月，經由美國國會制定、老布希總統簽署，美國開始課徵「奢侈稅」。舉凡購買私人遊艇、私人飛機、皮裘、珠寶、豪華轎車等，都要支付額外賦稅。還訂定「奢侈額度</a:t>
            </a:r>
            <a:r>
              <a:rPr lang="zh-TW" altLang="zh-TW" sz="2200" dirty="0" smtClean="0">
                <a:latin typeface="Times New Roman" pitchFamily="18" charset="0"/>
                <a:ea typeface="標楷體" pitchFamily="65" charset="-120"/>
                <a:cs typeface="Times New Roman" pitchFamily="18" charset="0"/>
              </a:rPr>
              <a:t>」</a:t>
            </a:r>
            <a:endParaRPr lang="en-US" altLang="zh-TW" sz="2200" dirty="0" smtClean="0">
              <a:latin typeface="Times New Roman" pitchFamily="18" charset="0"/>
              <a:ea typeface="標楷體" pitchFamily="65" charset="-120"/>
              <a:cs typeface="Times New Roman" pitchFamily="18" charset="0"/>
            </a:endParaRPr>
          </a:p>
          <a:p>
            <a:pPr>
              <a:spcBef>
                <a:spcPts val="1200"/>
              </a:spcBef>
            </a:pPr>
            <a:r>
              <a:rPr lang="zh-TW" altLang="zh-TW" sz="2200" dirty="0" smtClean="0">
                <a:solidFill>
                  <a:srgbClr val="990000"/>
                </a:solidFill>
                <a:latin typeface="Times New Roman" pitchFamily="18" charset="0"/>
                <a:ea typeface="標楷體" pitchFamily="65" charset="-120"/>
                <a:cs typeface="Times New Roman" pitchFamily="18" charset="0"/>
              </a:rPr>
              <a:t>以</a:t>
            </a:r>
            <a:r>
              <a:rPr lang="zh-TW" altLang="zh-TW" sz="2200" dirty="0">
                <a:solidFill>
                  <a:srgbClr val="990000"/>
                </a:solidFill>
                <a:latin typeface="Times New Roman" pitchFamily="18" charset="0"/>
                <a:ea typeface="標楷體" pitchFamily="65" charset="-120"/>
                <a:cs typeface="Times New Roman" pitchFamily="18" charset="0"/>
              </a:rPr>
              <a:t>美金十萬元為限，這個額度以下，依一般稅率課稅；超過這個額度，除了一般稅率外，超過的部分加課</a:t>
            </a:r>
            <a:r>
              <a:rPr lang="zh-TW" altLang="zh-TW" sz="2200" dirty="0" smtClean="0">
                <a:solidFill>
                  <a:srgbClr val="990000"/>
                </a:solidFill>
                <a:latin typeface="Times New Roman" pitchFamily="18" charset="0"/>
                <a:ea typeface="標楷體" pitchFamily="65" charset="-120"/>
                <a:cs typeface="Times New Roman" pitchFamily="18" charset="0"/>
              </a:rPr>
              <a:t>百分之十</a:t>
            </a:r>
            <a:endParaRPr lang="en-US" altLang="zh-TW" sz="2200" dirty="0" smtClean="0">
              <a:solidFill>
                <a:srgbClr val="990000"/>
              </a:solidFill>
              <a:latin typeface="Times New Roman" pitchFamily="18" charset="0"/>
              <a:ea typeface="標楷體" pitchFamily="65" charset="-120"/>
              <a:cs typeface="Times New Roman" pitchFamily="18" charset="0"/>
            </a:endParaRPr>
          </a:p>
          <a:p>
            <a:pPr>
              <a:spcBef>
                <a:spcPts val="1200"/>
              </a:spcBef>
            </a:pPr>
            <a:r>
              <a:rPr lang="zh-TW" altLang="zh-TW" sz="2200" dirty="0">
                <a:latin typeface="Times New Roman" pitchFamily="18" charset="0"/>
                <a:ea typeface="標楷體" pitchFamily="65" charset="-120"/>
                <a:cs typeface="Times New Roman" pitchFamily="18" charset="0"/>
              </a:rPr>
              <a:t>一九九三年八月，美國國會決議廢除「奢侈稅」。因為想收的稅完全落空，而倚靠「富人商品」維生的許多普羅大眾反倒受害，不僅收入減少，甚至</a:t>
            </a:r>
            <a:r>
              <a:rPr lang="zh-TW" altLang="zh-TW" sz="2200" dirty="0" smtClean="0">
                <a:latin typeface="Times New Roman" pitchFamily="18" charset="0"/>
                <a:ea typeface="標楷體" pitchFamily="65" charset="-120"/>
                <a:cs typeface="Times New Roman" pitchFamily="18" charset="0"/>
              </a:rPr>
              <a:t>失業</a:t>
            </a:r>
            <a:endParaRPr lang="en-US" altLang="zh-TW" sz="2200" dirty="0" smtClean="0">
              <a:latin typeface="Times New Roman" pitchFamily="18" charset="0"/>
              <a:ea typeface="標楷體" pitchFamily="65" charset="-120"/>
              <a:cs typeface="Times New Roman" pitchFamily="18" charset="0"/>
            </a:endParaRPr>
          </a:p>
          <a:p>
            <a:pPr>
              <a:spcBef>
                <a:spcPts val="1200"/>
              </a:spcBef>
            </a:pPr>
            <a:r>
              <a:rPr lang="zh-TW" altLang="en-US" sz="2200" dirty="0">
                <a:latin typeface="Times New Roman" pitchFamily="18" charset="0"/>
                <a:ea typeface="標楷體" pitchFamily="65" charset="-120"/>
                <a:cs typeface="Times New Roman" pitchFamily="18" charset="0"/>
              </a:rPr>
              <a:t>遊艇的賦稅沒有課徵到，遊艇工業反而大受打擊。一年之中，銷售額下滑了七成多，只好裁員、甚至破產。工人也大量失業。單單佛羅里達州就有一萬三千位遊艇工業員工失業，連同相關行業，影響極大。 </a:t>
            </a:r>
          </a:p>
          <a:p>
            <a:pPr>
              <a:spcBef>
                <a:spcPts val="1200"/>
              </a:spcBef>
            </a:pPr>
            <a:r>
              <a:rPr lang="zh-TW" altLang="en-US" sz="2200" dirty="0">
                <a:solidFill>
                  <a:srgbClr val="990000"/>
                </a:solidFill>
                <a:latin typeface="Times New Roman" pitchFamily="18" charset="0"/>
                <a:ea typeface="標楷體" pitchFamily="65" charset="-120"/>
                <a:cs typeface="Times New Roman" pitchFamily="18" charset="0"/>
              </a:rPr>
              <a:t>最大的諷刺在於稅收。當初開徵時，預估五年可以收入美金九十億元。可是第一年的收入只有數千萬美元。政府還得發放失業</a:t>
            </a:r>
            <a:r>
              <a:rPr lang="zh-TW" altLang="en-US" sz="2200" dirty="0" smtClean="0">
                <a:solidFill>
                  <a:srgbClr val="990000"/>
                </a:solidFill>
                <a:latin typeface="Times New Roman" pitchFamily="18" charset="0"/>
                <a:ea typeface="標楷體" pitchFamily="65" charset="-120"/>
                <a:cs typeface="Times New Roman" pitchFamily="18" charset="0"/>
              </a:rPr>
              <a:t>救濟金</a:t>
            </a:r>
            <a:endParaRPr lang="zh-TW" altLang="en-US" sz="2200" dirty="0">
              <a:solidFill>
                <a:srgbClr val="990000"/>
              </a:solidFill>
              <a:latin typeface="Times New Roman" pitchFamily="18" charset="0"/>
              <a:ea typeface="標楷體" pitchFamily="65" charset="-120"/>
              <a:cs typeface="Times New Roman" pitchFamily="18" charset="0"/>
            </a:endParaRPr>
          </a:p>
          <a:p>
            <a:pPr>
              <a:spcBef>
                <a:spcPts val="1200"/>
              </a:spcBef>
            </a:pPr>
            <a:endParaRPr lang="zh-TW" altLang="en-US" sz="2200" dirty="0">
              <a:latin typeface="Times New Roman" pitchFamily="18" charset="0"/>
              <a:ea typeface="標楷體" pitchFamily="65" charset="-120"/>
              <a:cs typeface="Times New Roman" pitchFamily="18" charset="0"/>
            </a:endParaRPr>
          </a:p>
        </p:txBody>
      </p:sp>
      <p:sp>
        <p:nvSpPr>
          <p:cNvPr id="4" name="投影片編號版面配置區 3"/>
          <p:cNvSpPr>
            <a:spLocks noGrp="1"/>
          </p:cNvSpPr>
          <p:nvPr>
            <p:ph type="sldNum" sz="quarter" idx="4"/>
          </p:nvPr>
        </p:nvSpPr>
        <p:spPr/>
        <p:txBody>
          <a:bodyPr/>
          <a:lstStyle/>
          <a:p>
            <a:r>
              <a:rPr lang="en-US" altLang="zh-TW" smtClean="0"/>
              <a:t>Slide </a:t>
            </a:r>
            <a:fld id="{2EAD8DAA-EA19-4AB7-B271-CDA343FF3072}" type="slidenum">
              <a:rPr lang="en-US" altLang="zh-TW" smtClean="0"/>
              <a:pPr/>
              <a:t>39</a:t>
            </a:fld>
            <a:r>
              <a:rPr lang="en-US" altLang="zh-TW" smtClean="0"/>
              <a:t>/38</a:t>
            </a:r>
            <a:endParaRPr lang="en-US" altLang="zh-TW" dirty="0"/>
          </a:p>
        </p:txBody>
      </p:sp>
    </p:spTree>
    <p:extLst>
      <p:ext uri="{BB962C8B-B14F-4D97-AF65-F5344CB8AC3E}">
        <p14:creationId xmlns:p14="http://schemas.microsoft.com/office/powerpoint/2010/main" val="3256136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a:t>Slide </a:t>
            </a:r>
            <a:fld id="{3275206E-482D-4C4C-8B44-6594A7FA97E4}" type="slidenum">
              <a:rPr lang="en-US" altLang="zh-TW"/>
              <a:pPr/>
              <a:t>4</a:t>
            </a:fld>
            <a:r>
              <a:rPr lang="en-US" altLang="zh-TW"/>
              <a:t>/46</a:t>
            </a:r>
          </a:p>
        </p:txBody>
      </p:sp>
      <p:sp>
        <p:nvSpPr>
          <p:cNvPr id="134147" name="Rectangle 2051"/>
          <p:cNvSpPr>
            <a:spLocks noGrp="1" noChangeArrowheads="1"/>
          </p:cNvSpPr>
          <p:nvPr>
            <p:ph type="body" idx="1"/>
          </p:nvPr>
        </p:nvSpPr>
        <p:spPr>
          <a:xfrm>
            <a:off x="755576" y="1340768"/>
            <a:ext cx="7467600" cy="4343400"/>
          </a:xfrm>
        </p:spPr>
        <p:txBody>
          <a:bodyPr/>
          <a:lstStyle/>
          <a:p>
            <a:pPr>
              <a:lnSpc>
                <a:spcPct val="90000"/>
              </a:lnSpc>
              <a:spcBef>
                <a:spcPts val="1200"/>
              </a:spcBef>
            </a:pPr>
            <a:r>
              <a:rPr lang="zh-TW" altLang="en-US" sz="2400" dirty="0" smtClean="0">
                <a:latin typeface="標楷體" pitchFamily="65" charset="-120"/>
                <a:ea typeface="標楷體" pitchFamily="65" charset="-120"/>
              </a:rPr>
              <a:t>自由市場</a:t>
            </a:r>
            <a:r>
              <a:rPr lang="zh-TW" altLang="en-US" sz="2400" dirty="0">
                <a:latin typeface="標楷體" pitchFamily="65" charset="-120"/>
                <a:ea typeface="標楷體" pitchFamily="65" charset="-120"/>
              </a:rPr>
              <a:t>提昇</a:t>
            </a:r>
            <a:r>
              <a:rPr lang="zh-TW" altLang="en-US" sz="2400" dirty="0" smtClean="0">
                <a:latin typeface="標楷體" pitchFamily="65" charset="-120"/>
                <a:ea typeface="標楷體" pitchFamily="65" charset="-120"/>
              </a:rPr>
              <a:t>效率，讓資源配置尋求最適解</a:t>
            </a:r>
            <a:endParaRPr lang="zh-TW" altLang="en-US" sz="2400" dirty="0">
              <a:latin typeface="標楷體" pitchFamily="65" charset="-120"/>
              <a:ea typeface="標楷體" pitchFamily="65" charset="-120"/>
            </a:endParaRPr>
          </a:p>
          <a:p>
            <a:pPr lvl="1">
              <a:lnSpc>
                <a:spcPct val="90000"/>
              </a:lnSpc>
              <a:spcBef>
                <a:spcPts val="1200"/>
              </a:spcBef>
            </a:pPr>
            <a:r>
              <a:rPr lang="zh-TW" altLang="en-US" sz="2400" dirty="0" smtClean="0">
                <a:latin typeface="標楷體" pitchFamily="65" charset="-120"/>
                <a:ea typeface="標楷體" pitchFamily="65" charset="-120"/>
              </a:rPr>
              <a:t>透過供需模型可以瞭解</a:t>
            </a:r>
            <a:endParaRPr lang="en-US" altLang="zh-TW" sz="2400" dirty="0" smtClean="0">
              <a:latin typeface="標楷體" pitchFamily="65" charset="-120"/>
              <a:ea typeface="標楷體" pitchFamily="65" charset="-120"/>
            </a:endParaRPr>
          </a:p>
          <a:p>
            <a:pPr lvl="1">
              <a:lnSpc>
                <a:spcPct val="90000"/>
              </a:lnSpc>
              <a:spcBef>
                <a:spcPts val="1200"/>
              </a:spcBef>
            </a:pPr>
            <a:r>
              <a:rPr lang="zh-TW" altLang="en-US" sz="2400" dirty="0" smtClean="0">
                <a:latin typeface="標楷體" pitchFamily="65" charset="-120"/>
                <a:ea typeface="標楷體" pitchFamily="65" charset="-120"/>
              </a:rPr>
              <a:t>但是</a:t>
            </a:r>
            <a:r>
              <a:rPr lang="zh-TW" altLang="en-US" sz="2400" dirty="0">
                <a:latin typeface="標楷體" pitchFamily="65" charset="-120"/>
                <a:ea typeface="標楷體" pitchFamily="65" charset="-120"/>
              </a:rPr>
              <a:t>市場並不是</a:t>
            </a:r>
            <a:r>
              <a:rPr lang="zh-TW" altLang="en-US" sz="2400" dirty="0" smtClean="0">
                <a:latin typeface="標楷體" pitchFamily="65" charset="-120"/>
                <a:ea typeface="標楷體" pitchFamily="65" charset="-120"/>
              </a:rPr>
              <a:t>萬靈丹</a:t>
            </a:r>
            <a:endParaRPr lang="en-US" altLang="zh-TW" sz="2400" dirty="0" smtClean="0">
              <a:latin typeface="標楷體" pitchFamily="65" charset="-120"/>
              <a:ea typeface="標楷體" pitchFamily="65" charset="-120"/>
            </a:endParaRPr>
          </a:p>
          <a:p>
            <a:pPr lvl="1">
              <a:lnSpc>
                <a:spcPct val="90000"/>
              </a:lnSpc>
              <a:spcBef>
                <a:spcPts val="1200"/>
              </a:spcBef>
            </a:pPr>
            <a:r>
              <a:rPr lang="zh-TW" altLang="en-US" sz="2400" dirty="0" smtClean="0">
                <a:solidFill>
                  <a:srgbClr val="C00000"/>
                </a:solidFill>
                <a:latin typeface="標楷體" pitchFamily="65" charset="-120"/>
                <a:ea typeface="標楷體" pitchFamily="65" charset="-120"/>
              </a:rPr>
              <a:t>市場並不能解決所有問題</a:t>
            </a:r>
            <a:endParaRPr lang="en-US" altLang="zh-TW" sz="2400" dirty="0" smtClean="0">
              <a:solidFill>
                <a:srgbClr val="C00000"/>
              </a:solidFill>
              <a:latin typeface="標楷體" pitchFamily="65" charset="-120"/>
              <a:ea typeface="標楷體" pitchFamily="65" charset="-120"/>
            </a:endParaRPr>
          </a:p>
          <a:p>
            <a:pPr lvl="1">
              <a:lnSpc>
                <a:spcPct val="90000"/>
              </a:lnSpc>
              <a:spcBef>
                <a:spcPts val="1200"/>
              </a:spcBef>
            </a:pPr>
            <a:r>
              <a:rPr lang="zh-TW" altLang="en-US" sz="2400" dirty="0" smtClean="0">
                <a:solidFill>
                  <a:srgbClr val="C00000"/>
                </a:solidFill>
                <a:latin typeface="標楷體" pitchFamily="65" charset="-120"/>
                <a:ea typeface="標楷體" pitchFamily="65" charset="-120"/>
              </a:rPr>
              <a:t>例如所得分配均等化就不是市場機制可以自動解決的</a:t>
            </a:r>
            <a:endParaRPr lang="zh-TW" altLang="en-US" sz="2400" dirty="0">
              <a:solidFill>
                <a:srgbClr val="C00000"/>
              </a:solidFill>
              <a:latin typeface="標楷體" pitchFamily="65" charset="-120"/>
              <a:ea typeface="標楷體" pitchFamily="65" charset="-120"/>
            </a:endParaRPr>
          </a:p>
          <a:p>
            <a:pPr>
              <a:lnSpc>
                <a:spcPct val="90000"/>
              </a:lnSpc>
              <a:spcBef>
                <a:spcPts val="1200"/>
              </a:spcBef>
            </a:pPr>
            <a:r>
              <a:rPr lang="zh-TW" altLang="en-US" sz="2400" dirty="0" smtClean="0">
                <a:latin typeface="標楷體" pitchFamily="65" charset="-120"/>
                <a:ea typeface="標楷體" pitchFamily="65" charset="-120"/>
              </a:rPr>
              <a:t>市場不能解決所有問題，並不表示市場機制不好</a:t>
            </a:r>
            <a:endParaRPr lang="en-US" altLang="zh-TW" sz="2400" dirty="0" smtClean="0">
              <a:latin typeface="標楷體" pitchFamily="65" charset="-120"/>
              <a:ea typeface="標楷體" pitchFamily="65" charset="-120"/>
            </a:endParaRPr>
          </a:p>
          <a:p>
            <a:pPr>
              <a:lnSpc>
                <a:spcPct val="90000"/>
              </a:lnSpc>
              <a:spcBef>
                <a:spcPts val="1200"/>
              </a:spcBef>
            </a:pPr>
            <a:r>
              <a:rPr lang="zh-TW" altLang="en-US" sz="2400" dirty="0" smtClean="0">
                <a:latin typeface="標楷體" pitchFamily="65" charset="-120"/>
                <a:ea typeface="標楷體" pitchFamily="65" charset="-120"/>
              </a:rPr>
              <a:t>但有些對市場的誤解，由此發生</a:t>
            </a:r>
            <a:endParaRPr lang="zh-TW" altLang="en-US" sz="2400" dirty="0">
              <a:latin typeface="標楷體" pitchFamily="65" charset="-120"/>
              <a:ea typeface="標楷體" pitchFamily="65" charset="-120"/>
            </a:endParaRPr>
          </a:p>
        </p:txBody>
      </p:sp>
      <p:sp>
        <p:nvSpPr>
          <p:cNvPr id="134152" name="Rectangle 2056"/>
          <p:cNvSpPr>
            <a:spLocks noGrp="1" noChangeArrowheads="1"/>
          </p:cNvSpPr>
          <p:nvPr>
            <p:ph type="title"/>
          </p:nvPr>
        </p:nvSpPr>
        <p:spPr>
          <a:xfrm>
            <a:off x="914400" y="-99392"/>
            <a:ext cx="7772400" cy="1200329"/>
          </a:xfrm>
        </p:spPr>
        <p:txBody>
          <a:bodyPr/>
          <a:lstStyle/>
          <a:p>
            <a:r>
              <a:rPr lang="en-US" altLang="zh-TW" sz="3600" b="1" dirty="0" smtClean="0">
                <a:latin typeface="Times New Roman" pitchFamily="18" charset="0"/>
                <a:ea typeface="標楷體" pitchFamily="65" charset="-120"/>
                <a:cs typeface="Times New Roman" pitchFamily="18" charset="0"/>
              </a:rPr>
              <a:t>1. </a:t>
            </a:r>
            <a:r>
              <a:rPr lang="zh-TW" altLang="en-US" sz="3600" b="1" dirty="0" smtClean="0">
                <a:latin typeface="Times New Roman" pitchFamily="18" charset="0"/>
                <a:ea typeface="標楷體" pitchFamily="65" charset="-120"/>
                <a:cs typeface="Times New Roman" pitchFamily="18" charset="0"/>
              </a:rPr>
              <a:t>市場</a:t>
            </a:r>
            <a:r>
              <a:rPr lang="zh-TW" altLang="en-US" sz="3600" b="1" dirty="0">
                <a:latin typeface="Times New Roman" pitchFamily="18" charset="0"/>
                <a:ea typeface="標楷體" pitchFamily="65" charset="-120"/>
                <a:cs typeface="Times New Roman" pitchFamily="18" charset="0"/>
              </a:rPr>
              <a:t>的</a:t>
            </a:r>
            <a:r>
              <a:rPr lang="zh-TW" altLang="en-US" sz="3600" b="1" dirty="0" smtClean="0">
                <a:latin typeface="Times New Roman" pitchFamily="18" charset="0"/>
                <a:ea typeface="標楷體" pitchFamily="65" charset="-120"/>
                <a:cs typeface="Times New Roman" pitchFamily="18" charset="0"/>
              </a:rPr>
              <a:t>範疇</a:t>
            </a:r>
            <a:r>
              <a:rPr lang="en-US" altLang="zh-TW" sz="3600" dirty="0" smtClean="0">
                <a:latin typeface="Times New Roman" pitchFamily="18" charset="0"/>
                <a:ea typeface="標楷體" pitchFamily="65" charset="-120"/>
                <a:cs typeface="Times New Roman" pitchFamily="18" charset="0"/>
              </a:rPr>
              <a:t/>
            </a:r>
            <a:br>
              <a:rPr lang="en-US" altLang="zh-TW" sz="3600" dirty="0" smtClean="0">
                <a:latin typeface="Times New Roman" pitchFamily="18" charset="0"/>
                <a:ea typeface="標楷體" pitchFamily="65" charset="-120"/>
                <a:cs typeface="Times New Roman" pitchFamily="18" charset="0"/>
              </a:rPr>
            </a:br>
            <a:r>
              <a:rPr lang="en-US" altLang="zh-TW" sz="3600" dirty="0" smtClean="0">
                <a:latin typeface="Times New Roman" pitchFamily="18" charset="0"/>
                <a:ea typeface="標楷體" pitchFamily="65" charset="-120"/>
                <a:cs typeface="Times New Roman" pitchFamily="18" charset="0"/>
              </a:rPr>
              <a:t>The </a:t>
            </a:r>
            <a:r>
              <a:rPr lang="en-US" altLang="zh-TW" sz="3600" dirty="0">
                <a:latin typeface="Times New Roman" pitchFamily="18" charset="0"/>
                <a:ea typeface="標楷體" pitchFamily="65" charset="-120"/>
                <a:cs typeface="Times New Roman" pitchFamily="18" charset="0"/>
              </a:rPr>
              <a:t>Domain of </a:t>
            </a:r>
            <a:r>
              <a:rPr lang="en-US" altLang="zh-TW" sz="3600" dirty="0" smtClean="0">
                <a:latin typeface="Times New Roman" pitchFamily="18" charset="0"/>
                <a:ea typeface="標楷體" pitchFamily="65" charset="-120"/>
                <a:cs typeface="Times New Roman" pitchFamily="18" charset="0"/>
              </a:rPr>
              <a:t>Markets</a:t>
            </a:r>
            <a:endParaRPr lang="zh-TW" altLang="en-US" sz="3600"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36009374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1538" y="-24482"/>
            <a:ext cx="8162925" cy="1077218"/>
          </a:xfrm>
        </p:spPr>
        <p:txBody>
          <a:bodyPr/>
          <a:lstStyle/>
          <a:p>
            <a:r>
              <a:rPr lang="zh-TW" altLang="zh-TW" sz="3600" b="1" dirty="0">
                <a:solidFill>
                  <a:srgbClr val="003366"/>
                </a:solidFill>
                <a:latin typeface="Times New Roman" pitchFamily="18" charset="0"/>
                <a:ea typeface="標楷體" pitchFamily="65" charset="-120"/>
                <a:cs typeface="Times New Roman" pitchFamily="18" charset="0"/>
              </a:rPr>
              <a:t>劉屏專欄－美奢侈稅 徹底失敗</a:t>
            </a:r>
            <a:r>
              <a:rPr lang="en-US" altLang="zh-TW" sz="3600" b="1" dirty="0">
                <a:solidFill>
                  <a:srgbClr val="003366"/>
                </a:solidFill>
                <a:latin typeface="Times New Roman" pitchFamily="18" charset="0"/>
                <a:ea typeface="標楷體" pitchFamily="65" charset="-120"/>
                <a:cs typeface="Times New Roman" pitchFamily="18" charset="0"/>
              </a:rPr>
              <a:t/>
            </a:r>
            <a:br>
              <a:rPr lang="en-US" altLang="zh-TW" sz="3600" b="1" dirty="0">
                <a:solidFill>
                  <a:srgbClr val="003366"/>
                </a:solidFill>
                <a:latin typeface="Times New Roman" pitchFamily="18" charset="0"/>
                <a:ea typeface="標楷體" pitchFamily="65" charset="-120"/>
                <a:cs typeface="Times New Roman" pitchFamily="18" charset="0"/>
              </a:rPr>
            </a:br>
            <a:r>
              <a:rPr lang="zh-TW" altLang="en-US" sz="2800" dirty="0">
                <a:solidFill>
                  <a:srgbClr val="906030"/>
                </a:solidFill>
                <a:latin typeface="Times New Roman" pitchFamily="18" charset="0"/>
                <a:ea typeface="標楷體" pitchFamily="65" charset="-120"/>
                <a:cs typeface="Times New Roman" pitchFamily="18" charset="0"/>
              </a:rPr>
              <a:t>中國時報　</a:t>
            </a:r>
            <a:r>
              <a:rPr lang="en-US" altLang="zh-TW" sz="2800" dirty="0">
                <a:solidFill>
                  <a:srgbClr val="906030"/>
                </a:solidFill>
                <a:latin typeface="Times New Roman" pitchFamily="18" charset="0"/>
                <a:ea typeface="標楷體" pitchFamily="65" charset="-120"/>
                <a:cs typeface="Times New Roman" pitchFamily="18" charset="0"/>
              </a:rPr>
              <a:t>2011-03-10</a:t>
            </a:r>
            <a:r>
              <a:rPr lang="zh-TW" altLang="en-US" sz="2800" dirty="0">
                <a:solidFill>
                  <a:srgbClr val="906030"/>
                </a:solidFill>
                <a:latin typeface="Times New Roman" pitchFamily="18" charset="0"/>
                <a:ea typeface="標楷體" pitchFamily="65" charset="-120"/>
                <a:cs typeface="Times New Roman" pitchFamily="18" charset="0"/>
              </a:rPr>
              <a:t>　劉屏</a:t>
            </a:r>
            <a:endParaRPr lang="zh-TW" altLang="en-US" sz="4000" dirty="0"/>
          </a:p>
        </p:txBody>
      </p:sp>
      <p:sp>
        <p:nvSpPr>
          <p:cNvPr id="3" name="內容版面配置區 2"/>
          <p:cNvSpPr>
            <a:spLocks noGrp="1"/>
          </p:cNvSpPr>
          <p:nvPr>
            <p:ph idx="1"/>
          </p:nvPr>
        </p:nvSpPr>
        <p:spPr>
          <a:xfrm>
            <a:off x="827584" y="1124744"/>
            <a:ext cx="8110537" cy="4191000"/>
          </a:xfrm>
        </p:spPr>
        <p:txBody>
          <a:bodyPr/>
          <a:lstStyle/>
          <a:p>
            <a:pPr>
              <a:spcBef>
                <a:spcPts val="1200"/>
              </a:spcBef>
            </a:pPr>
            <a:r>
              <a:rPr lang="zh-TW" altLang="zh-TW" sz="2400" dirty="0">
                <a:latin typeface="Times New Roman" pitchFamily="18" charset="0"/>
                <a:ea typeface="標楷體" pitchFamily="65" charset="-120"/>
                <a:cs typeface="Times New Roman" pitchFamily="18" charset="0"/>
              </a:rPr>
              <a:t>這段教訓已經上了美國的經濟學教科書。因為「奢侈稅」的觀念根本違反經濟學理論與市場法則</a:t>
            </a:r>
            <a:r>
              <a:rPr lang="zh-TW" altLang="zh-TW" sz="2400" dirty="0" smtClean="0">
                <a:latin typeface="Times New Roman" pitchFamily="18" charset="0"/>
                <a:ea typeface="標楷體" pitchFamily="65" charset="-120"/>
                <a:cs typeface="Times New Roman" pitchFamily="18" charset="0"/>
              </a:rPr>
              <a:t>。</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zh-TW" sz="2400" dirty="0" smtClean="0">
                <a:latin typeface="Times New Roman" pitchFamily="18" charset="0"/>
                <a:ea typeface="標楷體" pitchFamily="65" charset="-120"/>
                <a:cs typeface="Times New Roman" pitchFamily="18" charset="0"/>
              </a:rPr>
              <a:t>蓋</a:t>
            </a:r>
            <a:r>
              <a:rPr lang="zh-TW" altLang="zh-TW" sz="2400" dirty="0">
                <a:latin typeface="Times New Roman" pitchFamily="18" charset="0"/>
                <a:ea typeface="標楷體" pitchFamily="65" charset="-120"/>
                <a:cs typeface="Times New Roman" pitchFamily="18" charset="0"/>
              </a:rPr>
              <a:t>經濟不外是「供給」與「需求</a:t>
            </a:r>
            <a:r>
              <a:rPr lang="zh-TW" altLang="zh-TW" sz="2400" dirty="0" smtClean="0">
                <a:latin typeface="Times New Roman" pitchFamily="18" charset="0"/>
                <a:ea typeface="標楷體" pitchFamily="65" charset="-120"/>
                <a:cs typeface="Times New Roman" pitchFamily="18" charset="0"/>
              </a:rPr>
              <a:t>」</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zh-TW" sz="2400" dirty="0" smtClean="0">
                <a:solidFill>
                  <a:srgbClr val="990000"/>
                </a:solidFill>
                <a:latin typeface="Times New Roman" pitchFamily="18" charset="0"/>
                <a:ea typeface="標楷體" pitchFamily="65" charset="-120"/>
                <a:cs typeface="Times New Roman" pitchFamily="18" charset="0"/>
              </a:rPr>
              <a:t>奢侈</a:t>
            </a:r>
            <a:r>
              <a:rPr lang="zh-TW" altLang="zh-TW" sz="2400" dirty="0">
                <a:solidFill>
                  <a:srgbClr val="990000"/>
                </a:solidFill>
                <a:latin typeface="Times New Roman" pitchFamily="18" charset="0"/>
                <a:ea typeface="標楷體" pitchFamily="65" charset="-120"/>
                <a:cs typeface="Times New Roman" pitchFamily="18" charset="0"/>
              </a:rPr>
              <a:t>財在需求上是很有彈性</a:t>
            </a:r>
            <a:r>
              <a:rPr lang="zh-TW" altLang="zh-TW" sz="2400" dirty="0" smtClean="0">
                <a:solidFill>
                  <a:srgbClr val="990000"/>
                </a:solidFill>
                <a:latin typeface="Times New Roman" pitchFamily="18" charset="0"/>
                <a:ea typeface="標楷體" pitchFamily="65" charset="-120"/>
                <a:cs typeface="Times New Roman" pitchFamily="18" charset="0"/>
              </a:rPr>
              <a:t>的</a:t>
            </a:r>
            <a:endParaRPr lang="en-US" altLang="zh-TW" sz="2400" dirty="0">
              <a:latin typeface="Times New Roman" pitchFamily="18" charset="0"/>
              <a:ea typeface="標楷體" pitchFamily="65" charset="-120"/>
              <a:cs typeface="Times New Roman" pitchFamily="18" charset="0"/>
            </a:endParaRPr>
          </a:p>
          <a:p>
            <a:pPr>
              <a:spcBef>
                <a:spcPts val="1200"/>
              </a:spcBef>
            </a:pPr>
            <a:r>
              <a:rPr lang="zh-TW" altLang="zh-TW" sz="2400" dirty="0" smtClean="0">
                <a:latin typeface="Times New Roman" pitchFamily="18" charset="0"/>
                <a:ea typeface="標楷體" pitchFamily="65" charset="-120"/>
                <a:cs typeface="Times New Roman" pitchFamily="18" charset="0"/>
              </a:rPr>
              <a:t>也就是說</a:t>
            </a:r>
            <a:r>
              <a:rPr lang="zh-TW" altLang="zh-TW" sz="2400" dirty="0">
                <a:latin typeface="Times New Roman" pitchFamily="18" charset="0"/>
                <a:ea typeface="標楷體" pitchFamily="65" charset="-120"/>
                <a:cs typeface="Times New Roman" pitchFamily="18" charset="0"/>
              </a:rPr>
              <a:t>，既然政府針對遊艇課稅，而富人既然有錢，他可以有很多選擇，就算不買遊艇，也可以從事別的享受，照樣玩樂，也許飛到巴哈馬群島度假，順便在當地買艘遊艇</a:t>
            </a:r>
            <a:r>
              <a:rPr lang="zh-TW" altLang="zh-TW" sz="2400" dirty="0" smtClean="0">
                <a:latin typeface="Times New Roman" pitchFamily="18" charset="0"/>
                <a:ea typeface="標楷體" pitchFamily="65" charset="-120"/>
                <a:cs typeface="Times New Roman" pitchFamily="18" charset="0"/>
              </a:rPr>
              <a:t>。</a:t>
            </a:r>
            <a:r>
              <a:rPr lang="en-US" altLang="zh-TW" sz="2400" dirty="0">
                <a:latin typeface="Times New Roman" pitchFamily="18" charset="0"/>
                <a:ea typeface="標楷體" pitchFamily="65" charset="-120"/>
                <a:cs typeface="Times New Roman" pitchFamily="18" charset="0"/>
              </a:rPr>
              <a:t> </a:t>
            </a:r>
            <a:endParaRPr lang="zh-TW" altLang="zh-TW" sz="2400" dirty="0">
              <a:latin typeface="Times New Roman" pitchFamily="18" charset="0"/>
              <a:ea typeface="標楷體" pitchFamily="65" charset="-120"/>
              <a:cs typeface="Times New Roman" pitchFamily="18" charset="0"/>
            </a:endParaRPr>
          </a:p>
          <a:p>
            <a:pPr>
              <a:spcBef>
                <a:spcPts val="1200"/>
              </a:spcBef>
            </a:pPr>
            <a:r>
              <a:rPr lang="zh-TW" altLang="zh-TW" sz="2400" dirty="0" smtClean="0">
                <a:solidFill>
                  <a:srgbClr val="990000"/>
                </a:solidFill>
                <a:latin typeface="Times New Roman" pitchFamily="18" charset="0"/>
                <a:ea typeface="標楷體" pitchFamily="65" charset="-120"/>
                <a:cs typeface="Times New Roman" pitchFamily="18" charset="0"/>
              </a:rPr>
              <a:t>奢侈</a:t>
            </a:r>
            <a:r>
              <a:rPr lang="zh-TW" altLang="zh-TW" sz="2400" dirty="0">
                <a:solidFill>
                  <a:srgbClr val="990000"/>
                </a:solidFill>
                <a:latin typeface="Times New Roman" pitchFamily="18" charset="0"/>
                <a:ea typeface="標楷體" pitchFamily="65" charset="-120"/>
                <a:cs typeface="Times New Roman" pitchFamily="18" charset="0"/>
              </a:rPr>
              <a:t>財在供給上沒有太大</a:t>
            </a:r>
            <a:r>
              <a:rPr lang="zh-TW" altLang="zh-TW" sz="2400" dirty="0" smtClean="0">
                <a:solidFill>
                  <a:srgbClr val="990000"/>
                </a:solidFill>
                <a:latin typeface="Times New Roman" pitchFamily="18" charset="0"/>
                <a:ea typeface="標楷體" pitchFamily="65" charset="-120"/>
                <a:cs typeface="Times New Roman" pitchFamily="18" charset="0"/>
              </a:rPr>
              <a:t>彈性</a:t>
            </a:r>
            <a:endParaRPr lang="en-US" altLang="zh-TW" sz="2400" dirty="0">
              <a:latin typeface="Times New Roman" pitchFamily="18" charset="0"/>
              <a:ea typeface="標楷體" pitchFamily="65" charset="-120"/>
              <a:cs typeface="Times New Roman" pitchFamily="18" charset="0"/>
            </a:endParaRPr>
          </a:p>
          <a:p>
            <a:pPr>
              <a:spcBef>
                <a:spcPts val="1200"/>
              </a:spcBef>
            </a:pPr>
            <a:r>
              <a:rPr lang="zh-TW" altLang="zh-TW" sz="2400" dirty="0" smtClean="0">
                <a:latin typeface="Times New Roman" pitchFamily="18" charset="0"/>
                <a:ea typeface="標楷體" pitchFamily="65" charset="-120"/>
                <a:cs typeface="Times New Roman" pitchFamily="18" charset="0"/>
              </a:rPr>
              <a:t>生產</a:t>
            </a:r>
            <a:r>
              <a:rPr lang="zh-TW" altLang="zh-TW" sz="2400" dirty="0">
                <a:latin typeface="Times New Roman" pitchFamily="18" charset="0"/>
                <a:ea typeface="標楷體" pitchFamily="65" charset="-120"/>
                <a:cs typeface="Times New Roman" pitchFamily="18" charset="0"/>
              </a:rPr>
              <a:t>遊艇的工廠立刻改為其他用途？廠裡勞工立刻找份新的工作？均非易事</a:t>
            </a:r>
            <a:r>
              <a:rPr lang="zh-TW" altLang="zh-TW" sz="2400" dirty="0" smtClean="0">
                <a:latin typeface="Times New Roman" pitchFamily="18" charset="0"/>
                <a:ea typeface="標楷體" pitchFamily="65" charset="-120"/>
                <a:cs typeface="Times New Roman" pitchFamily="18" charset="0"/>
              </a:rPr>
              <a:t>。</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solidFill>
                  <a:srgbClr val="0070C0"/>
                </a:solidFill>
                <a:latin typeface="Times New Roman" pitchFamily="18" charset="0"/>
                <a:ea typeface="標楷體" pitchFamily="65" charset="-120"/>
                <a:cs typeface="Times New Roman" pitchFamily="18" charset="0"/>
              </a:rPr>
              <a:t>用圖形來分析比較清楚</a:t>
            </a:r>
            <a:endParaRPr lang="zh-TW" altLang="en-US" sz="2400" dirty="0">
              <a:solidFill>
                <a:srgbClr val="0070C0"/>
              </a:solidFill>
              <a:latin typeface="Times New Roman" pitchFamily="18" charset="0"/>
              <a:ea typeface="標楷體" pitchFamily="65" charset="-120"/>
              <a:cs typeface="Times New Roman" pitchFamily="18" charset="0"/>
            </a:endParaRPr>
          </a:p>
        </p:txBody>
      </p:sp>
      <p:sp>
        <p:nvSpPr>
          <p:cNvPr id="4" name="投影片編號版面配置區 3"/>
          <p:cNvSpPr>
            <a:spLocks noGrp="1"/>
          </p:cNvSpPr>
          <p:nvPr>
            <p:ph type="sldNum" sz="quarter" idx="4"/>
          </p:nvPr>
        </p:nvSpPr>
        <p:spPr/>
        <p:txBody>
          <a:bodyPr/>
          <a:lstStyle/>
          <a:p>
            <a:r>
              <a:rPr lang="en-US" altLang="zh-TW" smtClean="0"/>
              <a:t>Slide </a:t>
            </a:r>
            <a:fld id="{2EAD8DAA-EA19-4AB7-B271-CDA343FF3072}" type="slidenum">
              <a:rPr lang="en-US" altLang="zh-TW" smtClean="0"/>
              <a:pPr/>
              <a:t>40</a:t>
            </a:fld>
            <a:r>
              <a:rPr lang="en-US" altLang="zh-TW" smtClean="0"/>
              <a:t>/38</a:t>
            </a:r>
            <a:endParaRPr lang="en-US" altLang="zh-TW" dirty="0"/>
          </a:p>
        </p:txBody>
      </p:sp>
    </p:spTree>
    <p:extLst>
      <p:ext uri="{BB962C8B-B14F-4D97-AF65-F5344CB8AC3E}">
        <p14:creationId xmlns:p14="http://schemas.microsoft.com/office/powerpoint/2010/main" val="1150643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1538" y="44624"/>
            <a:ext cx="8162925" cy="1015663"/>
          </a:xfrm>
        </p:spPr>
        <p:txBody>
          <a:bodyPr/>
          <a:lstStyle/>
          <a:p>
            <a:r>
              <a:rPr lang="zh-TW" altLang="en-US" sz="3600" b="1" dirty="0">
                <a:latin typeface="Times New Roman" pitchFamily="18" charset="0"/>
                <a:ea typeface="標楷體" pitchFamily="65" charset="-120"/>
                <a:cs typeface="Times New Roman" pitchFamily="18" charset="0"/>
              </a:rPr>
              <a:t>立院預算中心：奢侈稅不如</a:t>
            </a:r>
            <a:r>
              <a:rPr lang="zh-TW" altLang="en-US" sz="3600" b="1" dirty="0" smtClean="0">
                <a:latin typeface="Times New Roman" pitchFamily="18" charset="0"/>
                <a:ea typeface="標楷體" pitchFamily="65" charset="-120"/>
                <a:cs typeface="Times New Roman" pitchFamily="18" charset="0"/>
              </a:rPr>
              <a:t>預期</a:t>
            </a:r>
            <a:r>
              <a:rPr lang="en-US" altLang="zh-TW" sz="3600" b="1" dirty="0" smtClean="0">
                <a:latin typeface="Times New Roman" pitchFamily="18" charset="0"/>
                <a:ea typeface="標楷體" pitchFamily="65" charset="-120"/>
                <a:cs typeface="Times New Roman" pitchFamily="18" charset="0"/>
              </a:rPr>
              <a:t/>
            </a:r>
            <a:br>
              <a:rPr lang="en-US" altLang="zh-TW" sz="3600" b="1" dirty="0" smtClean="0">
                <a:latin typeface="Times New Roman" pitchFamily="18" charset="0"/>
                <a:ea typeface="標楷體" pitchFamily="65" charset="-120"/>
                <a:cs typeface="Times New Roman" pitchFamily="18" charset="0"/>
              </a:rPr>
            </a:br>
            <a:r>
              <a:rPr lang="en-US" altLang="zh-TW" sz="2400" dirty="0" smtClean="0">
                <a:solidFill>
                  <a:srgbClr val="906030"/>
                </a:solidFill>
                <a:latin typeface="Times New Roman" pitchFamily="18" charset="0"/>
                <a:ea typeface="標楷體" pitchFamily="65" charset="-120"/>
                <a:cs typeface="Times New Roman" pitchFamily="18" charset="0"/>
              </a:rPr>
              <a:t>2012/10/27</a:t>
            </a:r>
            <a:r>
              <a:rPr lang="zh-TW" altLang="en-US" sz="2400" dirty="0" smtClean="0">
                <a:solidFill>
                  <a:srgbClr val="906030"/>
                </a:solidFill>
                <a:latin typeface="Times New Roman" pitchFamily="18" charset="0"/>
                <a:ea typeface="標楷體" pitchFamily="65" charset="-120"/>
                <a:cs typeface="Times New Roman" pitchFamily="18" charset="0"/>
              </a:rPr>
              <a:t>　中央通訊社</a:t>
            </a:r>
            <a:endParaRPr lang="zh-TW" altLang="en-US" sz="2400" dirty="0">
              <a:solidFill>
                <a:srgbClr val="906030"/>
              </a:solidFill>
              <a:latin typeface="Times New Roman" pitchFamily="18" charset="0"/>
              <a:ea typeface="標楷體" pitchFamily="65" charset="-120"/>
              <a:cs typeface="Times New Roman" pitchFamily="18" charset="0"/>
            </a:endParaRPr>
          </a:p>
        </p:txBody>
      </p:sp>
      <p:sp>
        <p:nvSpPr>
          <p:cNvPr id="3" name="內容版面配置區 2"/>
          <p:cNvSpPr>
            <a:spLocks noGrp="1"/>
          </p:cNvSpPr>
          <p:nvPr>
            <p:ph idx="1"/>
          </p:nvPr>
        </p:nvSpPr>
        <p:spPr>
          <a:xfrm>
            <a:off x="755576" y="1124744"/>
            <a:ext cx="8110537" cy="4896544"/>
          </a:xfrm>
        </p:spPr>
        <p:txBody>
          <a:bodyPr/>
          <a:lstStyle/>
          <a:p>
            <a:pPr>
              <a:spcBef>
                <a:spcPts val="1200"/>
              </a:spcBef>
            </a:pPr>
            <a:r>
              <a:rPr lang="zh-TW" altLang="en-US" sz="2400" dirty="0">
                <a:latin typeface="Times New Roman" pitchFamily="18" charset="0"/>
                <a:ea typeface="標楷體" pitchFamily="65" charset="-120"/>
                <a:cs typeface="Times New Roman" pitchFamily="18" charset="0"/>
              </a:rPr>
              <a:t>（中央社記者陳偉婷台北</a:t>
            </a:r>
            <a:r>
              <a:rPr lang="en-US" altLang="zh-TW" sz="2400" dirty="0">
                <a:latin typeface="Times New Roman" pitchFamily="18" charset="0"/>
                <a:ea typeface="標楷體" pitchFamily="65" charset="-120"/>
                <a:cs typeface="Times New Roman" pitchFamily="18" charset="0"/>
              </a:rPr>
              <a:t>27</a:t>
            </a:r>
            <a:r>
              <a:rPr lang="zh-TW" altLang="en-US" sz="2400" dirty="0">
                <a:latin typeface="Times New Roman" pitchFamily="18" charset="0"/>
                <a:ea typeface="標楷體" pitchFamily="65" charset="-120"/>
                <a:cs typeface="Times New Roman" pitchFamily="18" charset="0"/>
              </a:rPr>
              <a:t>日電）立法院預算中心評估報告指出，開徵奢侈稅預估稅收不如預期，應檢討政策適切性</a:t>
            </a:r>
            <a:r>
              <a:rPr lang="zh-TW" altLang="en-US" sz="2400" dirty="0" smtClean="0">
                <a:latin typeface="Times New Roman" pitchFamily="18" charset="0"/>
                <a:ea typeface="標楷體" pitchFamily="65" charset="-120"/>
                <a:cs typeface="Times New Roman" pitchFamily="18" charset="0"/>
              </a:rPr>
              <a:t>。</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財政部</a:t>
            </a:r>
            <a:r>
              <a:rPr lang="zh-TW" altLang="en-US" sz="2400" dirty="0">
                <a:latin typeface="Times New Roman" pitchFamily="18" charset="0"/>
                <a:ea typeface="標楷體" pitchFamily="65" charset="-120"/>
                <a:cs typeface="Times New Roman" pitchFamily="18" charset="0"/>
              </a:rPr>
              <a:t>當時評估特種貨物及勞務稅條例，預估稅收每年約新台幣</a:t>
            </a:r>
            <a:r>
              <a:rPr lang="en-US" altLang="zh-TW" sz="2400" dirty="0">
                <a:latin typeface="Times New Roman" pitchFamily="18" charset="0"/>
                <a:ea typeface="標楷體" pitchFamily="65" charset="-120"/>
                <a:cs typeface="Times New Roman" pitchFamily="18" charset="0"/>
              </a:rPr>
              <a:t>151</a:t>
            </a:r>
            <a:r>
              <a:rPr lang="zh-TW" altLang="en-US" sz="2400" dirty="0">
                <a:latin typeface="Times New Roman" pitchFamily="18" charset="0"/>
                <a:ea typeface="標楷體" pitchFamily="65" charset="-120"/>
                <a:cs typeface="Times New Roman" pitchFamily="18" charset="0"/>
              </a:rPr>
              <a:t>億元，其中</a:t>
            </a:r>
            <a:r>
              <a:rPr lang="zh-TW" altLang="en-US" sz="2400" dirty="0">
                <a:solidFill>
                  <a:srgbClr val="A50021"/>
                </a:solidFill>
                <a:latin typeface="Times New Roman" pitchFamily="18" charset="0"/>
                <a:ea typeface="標楷體" pitchFamily="65" charset="-120"/>
                <a:cs typeface="Times New Roman" pitchFamily="18" charset="0"/>
              </a:rPr>
              <a:t>對持有期間</a:t>
            </a:r>
            <a:r>
              <a:rPr lang="en-US" altLang="zh-TW" sz="2400" dirty="0">
                <a:solidFill>
                  <a:srgbClr val="A50021"/>
                </a:solidFill>
                <a:latin typeface="Times New Roman" pitchFamily="18" charset="0"/>
                <a:ea typeface="標楷體" pitchFamily="65" charset="-120"/>
                <a:cs typeface="Times New Roman" pitchFamily="18" charset="0"/>
              </a:rPr>
              <a:t>2</a:t>
            </a:r>
            <a:r>
              <a:rPr lang="zh-TW" altLang="en-US" sz="2400" dirty="0">
                <a:solidFill>
                  <a:srgbClr val="A50021"/>
                </a:solidFill>
                <a:latin typeface="Times New Roman" pitchFamily="18" charset="0"/>
                <a:ea typeface="標楷體" pitchFamily="65" charset="-120"/>
                <a:cs typeface="Times New Roman" pitchFamily="18" charset="0"/>
              </a:rPr>
              <a:t>年內的房屋及其坐落基地或依法得核發建造執照都市土地加徵特種貨物及勞務稅，預估增加稅收</a:t>
            </a:r>
            <a:r>
              <a:rPr lang="en-US" altLang="zh-TW" sz="2400" dirty="0">
                <a:solidFill>
                  <a:srgbClr val="A50021"/>
                </a:solidFill>
                <a:latin typeface="Times New Roman" pitchFamily="18" charset="0"/>
                <a:ea typeface="標楷體" pitchFamily="65" charset="-120"/>
                <a:cs typeface="Times New Roman" pitchFamily="18" charset="0"/>
              </a:rPr>
              <a:t>129</a:t>
            </a:r>
            <a:r>
              <a:rPr lang="zh-TW" altLang="en-US" sz="2400" dirty="0">
                <a:solidFill>
                  <a:srgbClr val="A50021"/>
                </a:solidFill>
                <a:latin typeface="Times New Roman" pitchFamily="18" charset="0"/>
                <a:ea typeface="標楷體" pitchFamily="65" charset="-120"/>
                <a:cs typeface="Times New Roman" pitchFamily="18" charset="0"/>
              </a:rPr>
              <a:t>億</a:t>
            </a:r>
            <a:r>
              <a:rPr lang="zh-TW" altLang="en-US" sz="2400" dirty="0" smtClean="0">
                <a:solidFill>
                  <a:srgbClr val="A50021"/>
                </a:solidFill>
                <a:latin typeface="Times New Roman" pitchFamily="18" charset="0"/>
                <a:ea typeface="標楷體" pitchFamily="65" charset="-120"/>
                <a:cs typeface="Times New Roman" pitchFamily="18" charset="0"/>
              </a:rPr>
              <a:t>元</a:t>
            </a:r>
            <a:endParaRPr lang="en-US" altLang="zh-TW" sz="2400" dirty="0" smtClean="0">
              <a:solidFill>
                <a:srgbClr val="A50021"/>
              </a:solidFill>
              <a:latin typeface="Times New Roman" pitchFamily="18" charset="0"/>
              <a:ea typeface="標楷體" pitchFamily="65" charset="-120"/>
              <a:cs typeface="Times New Roman" pitchFamily="18" charset="0"/>
            </a:endParaRPr>
          </a:p>
          <a:p>
            <a:pPr>
              <a:spcBef>
                <a:spcPts val="1200"/>
              </a:spcBef>
            </a:pPr>
            <a:r>
              <a:rPr lang="zh-TW" altLang="en-US" sz="2400" dirty="0">
                <a:latin typeface="Times New Roman" pitchFamily="18" charset="0"/>
                <a:ea typeface="標楷體" pitchFamily="65" charset="-120"/>
                <a:cs typeface="Times New Roman" pitchFamily="18" charset="0"/>
              </a:rPr>
              <a:t>奢侈稅自民國</a:t>
            </a:r>
            <a:r>
              <a:rPr lang="en-US" altLang="zh-TW" sz="2400" dirty="0">
                <a:latin typeface="Times New Roman" pitchFamily="18" charset="0"/>
                <a:ea typeface="標楷體" pitchFamily="65" charset="-120"/>
                <a:cs typeface="Times New Roman" pitchFamily="18" charset="0"/>
              </a:rPr>
              <a:t>100</a:t>
            </a:r>
            <a:r>
              <a:rPr lang="zh-TW" altLang="en-US" sz="2400" dirty="0">
                <a:latin typeface="Times New Roman" pitchFamily="18" charset="0"/>
                <a:ea typeface="標楷體" pitchFamily="65" charset="-120"/>
                <a:cs typeface="Times New Roman" pitchFamily="18" charset="0"/>
              </a:rPr>
              <a:t>年</a:t>
            </a:r>
            <a:r>
              <a:rPr lang="en-US" altLang="zh-TW" sz="2400" dirty="0">
                <a:latin typeface="Times New Roman" pitchFamily="18" charset="0"/>
                <a:ea typeface="標楷體" pitchFamily="65" charset="-120"/>
                <a:cs typeface="Times New Roman" pitchFamily="18" charset="0"/>
              </a:rPr>
              <a:t>6</a:t>
            </a:r>
            <a:r>
              <a:rPr lang="zh-TW" altLang="en-US" sz="2400" dirty="0">
                <a:latin typeface="Times New Roman" pitchFamily="18" charset="0"/>
                <a:ea typeface="標楷體" pitchFamily="65" charset="-120"/>
                <a:cs typeface="Times New Roman" pitchFamily="18" charset="0"/>
              </a:rPr>
              <a:t>月</a:t>
            </a:r>
            <a:r>
              <a:rPr lang="en-US" altLang="zh-TW" sz="2400" dirty="0">
                <a:latin typeface="Times New Roman" pitchFamily="18" charset="0"/>
                <a:ea typeface="標楷體" pitchFamily="65" charset="-120"/>
                <a:cs typeface="Times New Roman" pitchFamily="18" charset="0"/>
              </a:rPr>
              <a:t>1</a:t>
            </a:r>
            <a:r>
              <a:rPr lang="zh-TW" altLang="en-US" sz="2400" dirty="0">
                <a:latin typeface="Times New Roman" pitchFamily="18" charset="0"/>
                <a:ea typeface="標楷體" pitchFamily="65" charset="-120"/>
                <a:cs typeface="Times New Roman" pitchFamily="18" charset="0"/>
              </a:rPr>
              <a:t>日開徵到</a:t>
            </a:r>
            <a:r>
              <a:rPr lang="en-US" altLang="zh-TW" sz="2400" dirty="0">
                <a:latin typeface="Times New Roman" pitchFamily="18" charset="0"/>
                <a:ea typeface="標楷體" pitchFamily="65" charset="-120"/>
                <a:cs typeface="Times New Roman" pitchFamily="18" charset="0"/>
              </a:rPr>
              <a:t>101</a:t>
            </a:r>
            <a:r>
              <a:rPr lang="zh-TW" altLang="en-US" sz="2400" dirty="0">
                <a:latin typeface="Times New Roman" pitchFamily="18" charset="0"/>
                <a:ea typeface="標楷體" pitchFamily="65" charset="-120"/>
                <a:cs typeface="Times New Roman" pitchFamily="18" charset="0"/>
              </a:rPr>
              <a:t>年</a:t>
            </a:r>
            <a:r>
              <a:rPr lang="en-US" altLang="zh-TW" sz="2400" dirty="0">
                <a:latin typeface="Times New Roman" pitchFamily="18" charset="0"/>
                <a:ea typeface="標楷體" pitchFamily="65" charset="-120"/>
                <a:cs typeface="Times New Roman" pitchFamily="18" charset="0"/>
              </a:rPr>
              <a:t>6</a:t>
            </a:r>
            <a:r>
              <a:rPr lang="zh-TW" altLang="en-US" sz="2400" dirty="0">
                <a:latin typeface="Times New Roman" pitchFamily="18" charset="0"/>
                <a:ea typeface="標楷體" pitchFamily="65" charset="-120"/>
                <a:cs typeface="Times New Roman" pitchFamily="18" charset="0"/>
              </a:rPr>
              <a:t>月</a:t>
            </a:r>
            <a:r>
              <a:rPr lang="en-US" altLang="zh-TW" sz="2400" dirty="0">
                <a:latin typeface="Times New Roman" pitchFamily="18" charset="0"/>
                <a:ea typeface="標楷體" pitchFamily="65" charset="-120"/>
                <a:cs typeface="Times New Roman" pitchFamily="18" charset="0"/>
              </a:rPr>
              <a:t>30</a:t>
            </a:r>
            <a:r>
              <a:rPr lang="zh-TW" altLang="en-US" sz="2400" dirty="0">
                <a:latin typeface="Times New Roman" pitchFamily="18" charset="0"/>
                <a:ea typeface="標楷體" pitchFamily="65" charset="-120"/>
                <a:cs typeface="Times New Roman" pitchFamily="18" charset="0"/>
              </a:rPr>
              <a:t>日，總計徵收</a:t>
            </a:r>
            <a:r>
              <a:rPr lang="en-US" altLang="zh-TW" sz="2400" dirty="0">
                <a:latin typeface="Times New Roman" pitchFamily="18" charset="0"/>
                <a:ea typeface="標楷體" pitchFamily="65" charset="-120"/>
                <a:cs typeface="Times New Roman" pitchFamily="18" charset="0"/>
              </a:rPr>
              <a:t>41</a:t>
            </a:r>
            <a:r>
              <a:rPr lang="zh-TW" altLang="en-US" sz="2400" dirty="0">
                <a:latin typeface="Times New Roman" pitchFamily="18" charset="0"/>
                <a:ea typeface="標楷體" pitchFamily="65" charset="-120"/>
                <a:cs typeface="Times New Roman" pitchFamily="18" charset="0"/>
              </a:rPr>
              <a:t>億餘元，與估計每年稅收</a:t>
            </a:r>
            <a:r>
              <a:rPr lang="en-US" altLang="zh-TW" sz="2400" dirty="0">
                <a:latin typeface="Times New Roman" pitchFamily="18" charset="0"/>
                <a:ea typeface="標楷體" pitchFamily="65" charset="-120"/>
                <a:cs typeface="Times New Roman" pitchFamily="18" charset="0"/>
              </a:rPr>
              <a:t>151</a:t>
            </a:r>
            <a:r>
              <a:rPr lang="zh-TW" altLang="en-US" sz="2400" dirty="0">
                <a:latin typeface="Times New Roman" pitchFamily="18" charset="0"/>
                <a:ea typeface="標楷體" pitchFamily="65" charset="-120"/>
                <a:cs typeface="Times New Roman" pitchFamily="18" charset="0"/>
              </a:rPr>
              <a:t>億元差距很大</a:t>
            </a:r>
            <a:r>
              <a:rPr lang="zh-TW" altLang="en-US" sz="2400" dirty="0" smtClean="0">
                <a:latin typeface="Times New Roman" pitchFamily="18" charset="0"/>
                <a:ea typeface="標楷體" pitchFamily="65" charset="-120"/>
                <a:cs typeface="Times New Roman" pitchFamily="18" charset="0"/>
              </a:rPr>
              <a:t>。</a:t>
            </a:r>
            <a:endParaRPr lang="en-US" altLang="zh-TW" sz="2400" dirty="0" smtClean="0">
              <a:latin typeface="Times New Roman" pitchFamily="18" charset="0"/>
              <a:ea typeface="標楷體" pitchFamily="65" charset="-120"/>
              <a:cs typeface="Times New Roman" pitchFamily="18" charset="0"/>
            </a:endParaRPr>
          </a:p>
          <a:p>
            <a:pPr>
              <a:spcBef>
                <a:spcPts val="1200"/>
              </a:spcBef>
            </a:pPr>
            <a:r>
              <a:rPr lang="zh-TW" altLang="en-US" sz="2400" dirty="0" smtClean="0">
                <a:latin typeface="Times New Roman" pitchFamily="18" charset="0"/>
                <a:ea typeface="標楷體" pitchFamily="65" charset="-120"/>
                <a:cs typeface="Times New Roman" pitchFamily="18" charset="0"/>
              </a:rPr>
              <a:t>根據</a:t>
            </a:r>
            <a:r>
              <a:rPr lang="zh-TW" altLang="en-US" sz="2400" dirty="0">
                <a:latin typeface="Times New Roman" pitchFamily="18" charset="0"/>
                <a:ea typeface="標楷體" pitchFamily="65" charset="-120"/>
                <a:cs typeface="Times New Roman" pitchFamily="18" charset="0"/>
              </a:rPr>
              <a:t>報告</a:t>
            </a:r>
            <a:r>
              <a:rPr lang="zh-TW" altLang="en-US" sz="2400" dirty="0" smtClean="0">
                <a:latin typeface="Times New Roman" pitchFamily="18" charset="0"/>
                <a:ea typeface="標楷體" pitchFamily="65" charset="-120"/>
                <a:cs typeface="Times New Roman" pitchFamily="18" charset="0"/>
              </a:rPr>
              <a:t>分析</a:t>
            </a:r>
            <a:r>
              <a:rPr lang="zh-TW" altLang="en-US" sz="2400" dirty="0">
                <a:latin typeface="Times New Roman" pitchFamily="18" charset="0"/>
                <a:ea typeface="標楷體" pitchFamily="65" charset="-120"/>
                <a:cs typeface="Times New Roman" pitchFamily="18" charset="0"/>
              </a:rPr>
              <a:t>，</a:t>
            </a:r>
            <a:r>
              <a:rPr lang="zh-TW" altLang="en-US" sz="2400" dirty="0" smtClean="0">
                <a:latin typeface="Times New Roman" pitchFamily="18" charset="0"/>
                <a:ea typeface="標楷體" pitchFamily="65" charset="-120"/>
                <a:cs typeface="Times New Roman" pitchFamily="18" charset="0"/>
              </a:rPr>
              <a:t>不動產</a:t>
            </a:r>
            <a:r>
              <a:rPr lang="zh-TW" altLang="en-US" sz="2400" dirty="0">
                <a:latin typeface="Times New Roman" pitchFamily="18" charset="0"/>
                <a:ea typeface="標楷體" pitchFamily="65" charset="-120"/>
                <a:cs typeface="Times New Roman" pitchFamily="18" charset="0"/>
              </a:rPr>
              <a:t>部分原預估稅收與目前稅收有落差，</a:t>
            </a:r>
            <a:r>
              <a:rPr lang="zh-TW" altLang="en-US" sz="2400" dirty="0">
                <a:solidFill>
                  <a:srgbClr val="C00000"/>
                </a:solidFill>
                <a:latin typeface="Times New Roman" pitchFamily="18" charset="0"/>
                <a:ea typeface="標楷體" pitchFamily="65" charset="-120"/>
                <a:cs typeface="Times New Roman" pitchFamily="18" charset="0"/>
              </a:rPr>
              <a:t>主要原因是民眾行為改變，持有</a:t>
            </a:r>
            <a:r>
              <a:rPr lang="en-US" altLang="zh-TW" sz="2400" dirty="0">
                <a:solidFill>
                  <a:srgbClr val="C00000"/>
                </a:solidFill>
                <a:latin typeface="Times New Roman" pitchFamily="18" charset="0"/>
                <a:ea typeface="標楷體" pitchFamily="65" charset="-120"/>
                <a:cs typeface="Times New Roman" pitchFamily="18" charset="0"/>
              </a:rPr>
              <a:t>2</a:t>
            </a:r>
            <a:r>
              <a:rPr lang="zh-TW" altLang="en-US" sz="2400" dirty="0">
                <a:solidFill>
                  <a:srgbClr val="C00000"/>
                </a:solidFill>
                <a:latin typeface="Times New Roman" pitchFamily="18" charset="0"/>
                <a:ea typeface="標楷體" pitchFamily="65" charset="-120"/>
                <a:cs typeface="Times New Roman" pitchFamily="18" charset="0"/>
              </a:rPr>
              <a:t>年內移轉件數驟</a:t>
            </a:r>
            <a:r>
              <a:rPr lang="zh-TW" altLang="en-US" sz="2400" dirty="0" smtClean="0">
                <a:solidFill>
                  <a:srgbClr val="C00000"/>
                </a:solidFill>
                <a:latin typeface="Times New Roman" pitchFamily="18" charset="0"/>
                <a:ea typeface="標楷體" pitchFamily="65" charset="-120"/>
                <a:cs typeface="Times New Roman" pitchFamily="18" charset="0"/>
              </a:rPr>
              <a:t>減</a:t>
            </a:r>
            <a:endParaRPr lang="zh-TW" altLang="en-US" sz="2400" dirty="0">
              <a:solidFill>
                <a:srgbClr val="C00000"/>
              </a:solidFill>
              <a:latin typeface="Times New Roman" pitchFamily="18" charset="0"/>
              <a:ea typeface="標楷體" pitchFamily="65" charset="-120"/>
              <a:cs typeface="Times New Roman" pitchFamily="18" charset="0"/>
            </a:endParaRPr>
          </a:p>
        </p:txBody>
      </p:sp>
      <p:sp>
        <p:nvSpPr>
          <p:cNvPr id="4" name="投影片編號版面配置區 3"/>
          <p:cNvSpPr>
            <a:spLocks noGrp="1"/>
          </p:cNvSpPr>
          <p:nvPr>
            <p:ph type="sldNum" sz="quarter" idx="4"/>
          </p:nvPr>
        </p:nvSpPr>
        <p:spPr/>
        <p:txBody>
          <a:bodyPr/>
          <a:lstStyle/>
          <a:p>
            <a:r>
              <a:rPr lang="en-US" altLang="zh-TW" smtClean="0"/>
              <a:t>Slide </a:t>
            </a:r>
            <a:fld id="{2EAD8DAA-EA19-4AB7-B271-CDA343FF3072}" type="slidenum">
              <a:rPr lang="en-US" altLang="zh-TW" smtClean="0"/>
              <a:pPr/>
              <a:t>41</a:t>
            </a:fld>
            <a:r>
              <a:rPr lang="en-US" altLang="zh-TW" smtClean="0"/>
              <a:t>/38</a:t>
            </a:r>
            <a:endParaRPr lang="en-US" altLang="zh-TW" dirty="0"/>
          </a:p>
        </p:txBody>
      </p:sp>
    </p:spTree>
    <p:extLst>
      <p:ext uri="{BB962C8B-B14F-4D97-AF65-F5344CB8AC3E}">
        <p14:creationId xmlns:p14="http://schemas.microsoft.com/office/powerpoint/2010/main" val="38151697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投影片編號版面配置區 1"/>
          <p:cNvSpPr txBox="1">
            <a:spLocks/>
          </p:cNvSpPr>
          <p:nvPr/>
        </p:nvSpPr>
        <p:spPr>
          <a:xfrm>
            <a:off x="7383016" y="6423502"/>
            <a:ext cx="1905000" cy="457200"/>
          </a:xfrm>
          <a:prstGeom prst="rect">
            <a:avLst/>
          </a:prstGeom>
        </p:spPr>
        <p:txBody>
          <a:bodyPr/>
          <a:lstStyle>
            <a:defPPr>
              <a:defRPr lang="zh-TW"/>
            </a:defPPr>
            <a:lvl1pPr algn="r" rtl="0" fontAlgn="base">
              <a:spcBef>
                <a:spcPct val="0"/>
              </a:spcBef>
              <a:spcAft>
                <a:spcPct val="0"/>
              </a:spcAft>
              <a:defRPr kumimoji="1" sz="1200" b="0" kern="1200">
                <a:solidFill>
                  <a:schemeClr val="tx1"/>
                </a:solidFill>
                <a:latin typeface="Times New Roman" panose="02020603050405020304" pitchFamily="18" charset="0"/>
                <a:ea typeface="新細明體" charset="-120"/>
                <a:cs typeface="Times New Roman" panose="02020603050405020304" pitchFamily="18" charset="0"/>
              </a:defRPr>
            </a:lvl1pPr>
            <a:lvl2pPr marL="457200" algn="l" rtl="0" fontAlgn="base">
              <a:spcBef>
                <a:spcPct val="0"/>
              </a:spcBef>
              <a:spcAft>
                <a:spcPct val="0"/>
              </a:spcAft>
              <a:defRPr kumimoji="1" sz="4000" b="1" kern="1200">
                <a:solidFill>
                  <a:schemeClr val="tx1"/>
                </a:solidFill>
                <a:latin typeface="Verdana" pitchFamily="34" charset="0"/>
                <a:ea typeface="新細明體" charset="-120"/>
                <a:cs typeface="+mn-cs"/>
              </a:defRPr>
            </a:lvl2pPr>
            <a:lvl3pPr marL="914400" algn="l" rtl="0" fontAlgn="base">
              <a:spcBef>
                <a:spcPct val="0"/>
              </a:spcBef>
              <a:spcAft>
                <a:spcPct val="0"/>
              </a:spcAft>
              <a:defRPr kumimoji="1" sz="4000" b="1" kern="1200">
                <a:solidFill>
                  <a:schemeClr val="tx1"/>
                </a:solidFill>
                <a:latin typeface="Verdana" pitchFamily="34" charset="0"/>
                <a:ea typeface="新細明體" charset="-120"/>
                <a:cs typeface="+mn-cs"/>
              </a:defRPr>
            </a:lvl3pPr>
            <a:lvl4pPr marL="1371600" algn="l" rtl="0" fontAlgn="base">
              <a:spcBef>
                <a:spcPct val="0"/>
              </a:spcBef>
              <a:spcAft>
                <a:spcPct val="0"/>
              </a:spcAft>
              <a:defRPr kumimoji="1" sz="4000" b="1" kern="1200">
                <a:solidFill>
                  <a:schemeClr val="tx1"/>
                </a:solidFill>
                <a:latin typeface="Verdana" pitchFamily="34" charset="0"/>
                <a:ea typeface="新細明體" charset="-120"/>
                <a:cs typeface="+mn-cs"/>
              </a:defRPr>
            </a:lvl4pPr>
            <a:lvl5pPr marL="1828800" algn="l" rtl="0" fontAlgn="base">
              <a:spcBef>
                <a:spcPct val="0"/>
              </a:spcBef>
              <a:spcAft>
                <a:spcPct val="0"/>
              </a:spcAft>
              <a:defRPr kumimoji="1" sz="4000" b="1" kern="1200">
                <a:solidFill>
                  <a:schemeClr val="tx1"/>
                </a:solidFill>
                <a:latin typeface="Verdana" pitchFamily="34" charset="0"/>
                <a:ea typeface="新細明體" charset="-120"/>
                <a:cs typeface="+mn-cs"/>
              </a:defRPr>
            </a:lvl5pPr>
            <a:lvl6pPr marL="2286000" algn="l" defTabSz="914400" rtl="0" eaLnBrk="1" latinLnBrk="0" hangingPunct="1">
              <a:defRPr kumimoji="1" sz="4000" b="1" kern="1200">
                <a:solidFill>
                  <a:schemeClr val="tx1"/>
                </a:solidFill>
                <a:latin typeface="Verdana" pitchFamily="34" charset="0"/>
                <a:ea typeface="新細明體" charset="-120"/>
                <a:cs typeface="+mn-cs"/>
              </a:defRPr>
            </a:lvl6pPr>
            <a:lvl7pPr marL="2743200" algn="l" defTabSz="914400" rtl="0" eaLnBrk="1" latinLnBrk="0" hangingPunct="1">
              <a:defRPr kumimoji="1" sz="4000" b="1" kern="1200">
                <a:solidFill>
                  <a:schemeClr val="tx1"/>
                </a:solidFill>
                <a:latin typeface="Verdana" pitchFamily="34" charset="0"/>
                <a:ea typeface="新細明體" charset="-120"/>
                <a:cs typeface="+mn-cs"/>
              </a:defRPr>
            </a:lvl7pPr>
            <a:lvl8pPr marL="3200400" algn="l" defTabSz="914400" rtl="0" eaLnBrk="1" latinLnBrk="0" hangingPunct="1">
              <a:defRPr kumimoji="1" sz="4000" b="1" kern="1200">
                <a:solidFill>
                  <a:schemeClr val="tx1"/>
                </a:solidFill>
                <a:latin typeface="Verdana" pitchFamily="34" charset="0"/>
                <a:ea typeface="新細明體" charset="-120"/>
                <a:cs typeface="+mn-cs"/>
              </a:defRPr>
            </a:lvl8pPr>
            <a:lvl9pPr marL="3657600" algn="l" defTabSz="914400" rtl="0" eaLnBrk="1" latinLnBrk="0" hangingPunct="1">
              <a:defRPr kumimoji="1" sz="4000" b="1" kern="1200">
                <a:solidFill>
                  <a:schemeClr val="tx1"/>
                </a:solidFill>
                <a:latin typeface="Verdana" pitchFamily="34" charset="0"/>
                <a:ea typeface="新細明體" charset="-120"/>
                <a:cs typeface="+mn-cs"/>
              </a:defRPr>
            </a:lvl9pPr>
          </a:lstStyle>
          <a:p>
            <a:pPr>
              <a:defRPr/>
            </a:pPr>
            <a:endParaRPr lang="en-US" altLang="zh-TW" dirty="0"/>
          </a:p>
        </p:txBody>
      </p:sp>
      <p:sp>
        <p:nvSpPr>
          <p:cNvPr id="4" name="Rectangle 3074"/>
          <p:cNvSpPr>
            <a:spLocks noGrp="1" noChangeArrowheads="1"/>
          </p:cNvSpPr>
          <p:nvPr>
            <p:ph type="title" idx="4294967295"/>
          </p:nvPr>
        </p:nvSpPr>
        <p:spPr>
          <a:xfrm>
            <a:off x="0" y="332656"/>
            <a:ext cx="9049836" cy="1323439"/>
          </a:xfrm>
        </p:spPr>
        <p:txBody>
          <a:bodyPr/>
          <a:lstStyle/>
          <a:p>
            <a:pPr algn="ctr" eaLnBrk="1" hangingPunct="1"/>
            <a:r>
              <a:rPr lang="zh-TW" altLang="en-US" sz="4000" b="1" dirty="0">
                <a:solidFill>
                  <a:srgbClr val="A50021"/>
                </a:solidFill>
                <a:latin typeface="Times New Roman" panose="02020603050405020304" pitchFamily="18" charset="0"/>
                <a:ea typeface="標楷體" pitchFamily="65" charset="-120"/>
                <a:cs typeface="Times New Roman" panose="02020603050405020304" pitchFamily="18" charset="0"/>
              </a:rPr>
              <a:t>今日課堂複習</a:t>
            </a:r>
            <a:r>
              <a:rPr lang="en-US" altLang="zh-TW" sz="4000" b="1" dirty="0">
                <a:solidFill>
                  <a:srgbClr val="A50021"/>
                </a:solidFill>
                <a:latin typeface="Times New Roman" panose="02020603050405020304" pitchFamily="18" charset="0"/>
                <a:ea typeface="標楷體" pitchFamily="65" charset="-120"/>
                <a:cs typeface="Times New Roman" panose="02020603050405020304" pitchFamily="18" charset="0"/>
              </a:rPr>
              <a:t/>
            </a:r>
            <a:br>
              <a:rPr lang="en-US" altLang="zh-TW" sz="4000" b="1" dirty="0">
                <a:solidFill>
                  <a:srgbClr val="A50021"/>
                </a:solidFill>
                <a:latin typeface="Times New Roman" panose="02020603050405020304" pitchFamily="18" charset="0"/>
                <a:ea typeface="標楷體" pitchFamily="65" charset="-120"/>
                <a:cs typeface="Times New Roman" panose="02020603050405020304" pitchFamily="18" charset="0"/>
              </a:rPr>
            </a:br>
            <a:r>
              <a:rPr lang="en-US" altLang="zh-TW" sz="4000" b="1" dirty="0">
                <a:solidFill>
                  <a:srgbClr val="0070C0"/>
                </a:solidFill>
                <a:latin typeface="Times New Roman" panose="02020603050405020304" pitchFamily="18" charset="0"/>
                <a:ea typeface="標楷體" pitchFamily="65" charset="-120"/>
                <a:cs typeface="Times New Roman" panose="02020603050405020304" pitchFamily="18" charset="0"/>
              </a:rPr>
              <a:t>6</a:t>
            </a:r>
            <a:r>
              <a:rPr lang="en-US" altLang="zh-TW" sz="4000" b="1" dirty="0" smtClean="0">
                <a:solidFill>
                  <a:srgbClr val="0070C0"/>
                </a:solidFill>
                <a:latin typeface="Times New Roman" panose="02020603050405020304" pitchFamily="18" charset="0"/>
                <a:ea typeface="標楷體" pitchFamily="65" charset="-120"/>
                <a:cs typeface="Times New Roman" panose="02020603050405020304" pitchFamily="18" charset="0"/>
              </a:rPr>
              <a:t>.</a:t>
            </a:r>
            <a:r>
              <a:rPr lang="zh-TW" altLang="en-US" sz="4000" b="1" dirty="0">
                <a:solidFill>
                  <a:srgbClr val="0070C0"/>
                </a:solidFill>
                <a:latin typeface="標楷體" panose="03000509000000000000" pitchFamily="65" charset="-120"/>
                <a:ea typeface="標楷體" panose="03000509000000000000" pitchFamily="65" charset="-120"/>
                <a:cs typeface="Times New Roman" pitchFamily="18" charset="0"/>
              </a:rPr>
              <a:t>市場、租稅與效率</a:t>
            </a:r>
            <a:endParaRPr lang="en-US" altLang="zh-TW" sz="4000" b="1" dirty="0">
              <a:solidFill>
                <a:srgbClr val="0070C0"/>
              </a:solidFill>
              <a:latin typeface="Times New Roman" panose="02020603050405020304" pitchFamily="18" charset="0"/>
              <a:ea typeface="標楷體" pitchFamily="65" charset="-120"/>
              <a:cs typeface="Times New Roman" panose="02020603050405020304" pitchFamily="18" charset="0"/>
            </a:endParaRPr>
          </a:p>
        </p:txBody>
      </p:sp>
      <p:sp>
        <p:nvSpPr>
          <p:cNvPr id="3" name="投影片編號版面配置區 2"/>
          <p:cNvSpPr>
            <a:spLocks noGrp="1"/>
          </p:cNvSpPr>
          <p:nvPr>
            <p:ph type="sldNum" sz="quarter" idx="4"/>
          </p:nvPr>
        </p:nvSpPr>
        <p:spPr/>
        <p:txBody>
          <a:bodyPr/>
          <a:lstStyle/>
          <a:p>
            <a:r>
              <a:rPr lang="en-US" altLang="zh-TW" smtClean="0"/>
              <a:t>Slide </a:t>
            </a:r>
            <a:fld id="{2EAD8DAA-EA19-4AB7-B271-CDA343FF3072}" type="slidenum">
              <a:rPr lang="en-US" altLang="zh-TW" smtClean="0"/>
              <a:pPr/>
              <a:t>42</a:t>
            </a:fld>
            <a:r>
              <a:rPr lang="en-US" altLang="zh-TW" smtClean="0"/>
              <a:t>/38</a:t>
            </a:r>
            <a:endParaRPr lang="en-US" altLang="zh-TW" dirty="0"/>
          </a:p>
        </p:txBody>
      </p:sp>
      <p:sp>
        <p:nvSpPr>
          <p:cNvPr id="7" name="Rectangle 3075"/>
          <p:cNvSpPr txBox="1">
            <a:spLocks noChangeArrowheads="1"/>
          </p:cNvSpPr>
          <p:nvPr/>
        </p:nvSpPr>
        <p:spPr bwMode="auto">
          <a:xfrm>
            <a:off x="1043608" y="1772816"/>
            <a:ext cx="7200800"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marL="514350" indent="-514350" eaLnBrk="1" hangingPunct="1">
              <a:spcAft>
                <a:spcPts val="600"/>
              </a:spcAft>
              <a:buSzPct val="100000"/>
              <a:buFont typeface="+mj-lt"/>
              <a:buAutoNum type="arabicPeriod"/>
            </a:pPr>
            <a:r>
              <a:rPr lang="zh-TW" altLang="en-US" sz="2800" dirty="0">
                <a:latin typeface="Times New Roman" pitchFamily="18" charset="0"/>
                <a:ea typeface="標楷體" pitchFamily="65" charset="-120"/>
                <a:cs typeface="Times New Roman" pitchFamily="18" charset="0"/>
              </a:rPr>
              <a:t>市場的</a:t>
            </a:r>
            <a:r>
              <a:rPr lang="zh-TW" altLang="en-US" sz="2800" dirty="0" smtClean="0">
                <a:latin typeface="Times New Roman" pitchFamily="18" charset="0"/>
                <a:ea typeface="標楷體" pitchFamily="65" charset="-120"/>
                <a:cs typeface="Times New Roman" pitchFamily="18" charset="0"/>
              </a:rPr>
              <a:t>範疇</a:t>
            </a:r>
            <a:endParaRPr lang="en-US" altLang="zh-TW" sz="2800" dirty="0" smtClean="0">
              <a:latin typeface="Times New Roman" pitchFamily="18" charset="0"/>
              <a:ea typeface="標楷體" pitchFamily="65" charset="-120"/>
              <a:cs typeface="Times New Roman" pitchFamily="18" charset="0"/>
            </a:endParaRPr>
          </a:p>
          <a:p>
            <a:pPr marL="514350" indent="-514350" eaLnBrk="1" hangingPunct="1">
              <a:spcAft>
                <a:spcPts val="600"/>
              </a:spcAft>
              <a:buSzPct val="100000"/>
              <a:buFont typeface="+mj-lt"/>
              <a:buAutoNum type="arabicPeriod"/>
            </a:pPr>
            <a:r>
              <a:rPr lang="zh-TW" altLang="en-US" sz="2800" dirty="0">
                <a:latin typeface="Times New Roman" pitchFamily="18" charset="0"/>
                <a:ea typeface="標楷體" pitchFamily="65" charset="-120"/>
                <a:cs typeface="Times New Roman" pitchFamily="18" charset="0"/>
              </a:rPr>
              <a:t>市場均衡與</a:t>
            </a:r>
            <a:r>
              <a:rPr lang="zh-TW" altLang="en-US" sz="2800" dirty="0" smtClean="0">
                <a:latin typeface="Times New Roman" pitchFamily="18" charset="0"/>
                <a:ea typeface="標楷體" pitchFamily="65" charset="-120"/>
                <a:cs typeface="Times New Roman" pitchFamily="18" charset="0"/>
              </a:rPr>
              <a:t>效率</a:t>
            </a:r>
            <a:endParaRPr lang="en-US" altLang="zh-TW" sz="2800" dirty="0" smtClean="0">
              <a:latin typeface="Times New Roman" pitchFamily="18" charset="0"/>
              <a:ea typeface="標楷體" pitchFamily="65" charset="-120"/>
              <a:cs typeface="Times New Roman" pitchFamily="18" charset="0"/>
            </a:endParaRPr>
          </a:p>
          <a:p>
            <a:pPr marL="514350" indent="-514350" eaLnBrk="1" hangingPunct="1">
              <a:spcAft>
                <a:spcPts val="600"/>
              </a:spcAft>
              <a:buSzPct val="100000"/>
              <a:buFont typeface="+mj-lt"/>
              <a:buAutoNum type="arabicPeriod"/>
            </a:pPr>
            <a:r>
              <a:rPr lang="zh-TW" altLang="en-US" sz="2800" dirty="0" smtClean="0">
                <a:latin typeface="Times New Roman" pitchFamily="18" charset="0"/>
                <a:ea typeface="標楷體" pitchFamily="65" charset="-120"/>
                <a:cs typeface="Times New Roman" pitchFamily="18" charset="0"/>
              </a:rPr>
              <a:t>經濟剩餘</a:t>
            </a:r>
            <a:endParaRPr lang="en-US" altLang="zh-TW" sz="2800" dirty="0" smtClean="0">
              <a:latin typeface="Times New Roman" pitchFamily="18" charset="0"/>
              <a:ea typeface="標楷體" pitchFamily="65" charset="-120"/>
              <a:cs typeface="Times New Roman" pitchFamily="18" charset="0"/>
            </a:endParaRPr>
          </a:p>
          <a:p>
            <a:pPr marL="514350" indent="-514350" eaLnBrk="1" hangingPunct="1">
              <a:spcAft>
                <a:spcPts val="600"/>
              </a:spcAft>
              <a:buSzPct val="100000"/>
              <a:buFont typeface="+mj-lt"/>
              <a:buAutoNum type="arabicPeriod"/>
            </a:pPr>
            <a:r>
              <a:rPr lang="zh-TW" altLang="en-US" sz="2800" dirty="0">
                <a:latin typeface="Times New Roman" pitchFamily="18" charset="0"/>
                <a:ea typeface="標楷體" pitchFamily="65" charset="-120"/>
                <a:cs typeface="Times New Roman" pitchFamily="18" charset="0"/>
              </a:rPr>
              <a:t>剩餘與</a:t>
            </a:r>
            <a:r>
              <a:rPr lang="zh-TW" altLang="en-US" sz="2800" dirty="0" smtClean="0">
                <a:latin typeface="Times New Roman" pitchFamily="18" charset="0"/>
                <a:ea typeface="標楷體" pitchFamily="65" charset="-120"/>
                <a:cs typeface="Times New Roman" pitchFamily="18" charset="0"/>
              </a:rPr>
              <a:t>效率</a:t>
            </a:r>
            <a:endParaRPr lang="en-US" altLang="zh-TW" sz="2800" dirty="0" smtClean="0">
              <a:latin typeface="Times New Roman" pitchFamily="18" charset="0"/>
              <a:ea typeface="標楷體" pitchFamily="65" charset="-120"/>
              <a:cs typeface="Times New Roman" pitchFamily="18" charset="0"/>
            </a:endParaRPr>
          </a:p>
          <a:p>
            <a:pPr marL="514350" indent="-514350" eaLnBrk="1" hangingPunct="1">
              <a:spcAft>
                <a:spcPts val="600"/>
              </a:spcAft>
              <a:buSzPct val="100000"/>
              <a:buFont typeface="+mj-lt"/>
              <a:buAutoNum type="arabicPeriod"/>
            </a:pPr>
            <a:r>
              <a:rPr lang="zh-TW" altLang="en-US" sz="2800" dirty="0">
                <a:latin typeface="Times New Roman" pitchFamily="18" charset="0"/>
                <a:ea typeface="標楷體" pitchFamily="65" charset="-120"/>
                <a:cs typeface="Times New Roman" pitchFamily="18" charset="0"/>
              </a:rPr>
              <a:t>租稅與效率</a:t>
            </a:r>
            <a:r>
              <a:rPr lang="zh-TW" altLang="en-US" sz="2800" dirty="0" smtClean="0">
                <a:latin typeface="Times New Roman" pitchFamily="18" charset="0"/>
                <a:ea typeface="標楷體" pitchFamily="65" charset="-120"/>
                <a:cs typeface="Times New Roman" pitchFamily="18" charset="0"/>
              </a:rPr>
              <a:t>性</a:t>
            </a:r>
            <a:endParaRPr lang="en-US" altLang="zh-TW" sz="2800" dirty="0" smtClean="0">
              <a:latin typeface="Times New Roman" pitchFamily="18" charset="0"/>
              <a:ea typeface="標楷體" pitchFamily="65" charset="-120"/>
              <a:cs typeface="Times New Roman" pitchFamily="18" charset="0"/>
            </a:endParaRPr>
          </a:p>
          <a:p>
            <a:pPr marL="514350" indent="-514350" eaLnBrk="1" hangingPunct="1">
              <a:spcAft>
                <a:spcPts val="600"/>
              </a:spcAft>
              <a:buSzPct val="100000"/>
              <a:buFont typeface="+mj-lt"/>
              <a:buAutoNum type="arabicPeriod"/>
            </a:pPr>
            <a:r>
              <a:rPr lang="zh-TW" altLang="en-US" sz="2800" dirty="0">
                <a:latin typeface="Times New Roman" pitchFamily="18" charset="0"/>
                <a:ea typeface="標楷體" pitchFamily="65" charset="-120"/>
                <a:cs typeface="Times New Roman" pitchFamily="18" charset="0"/>
              </a:rPr>
              <a:t>租稅</a:t>
            </a:r>
            <a:r>
              <a:rPr lang="zh-TW" altLang="en-US" sz="2800" dirty="0" smtClean="0">
                <a:latin typeface="Times New Roman" pitchFamily="18" charset="0"/>
                <a:ea typeface="標楷體" pitchFamily="65" charset="-120"/>
                <a:cs typeface="Times New Roman" pitchFamily="18" charset="0"/>
              </a:rPr>
              <a:t>與</a:t>
            </a:r>
            <a:r>
              <a:rPr lang="zh-TW" altLang="en-US" sz="2800" dirty="0">
                <a:latin typeface="Times New Roman" pitchFamily="18" charset="0"/>
                <a:ea typeface="標楷體" pitchFamily="65" charset="-120"/>
                <a:cs typeface="Times New Roman" pitchFamily="18" charset="0"/>
              </a:rPr>
              <a:t>經濟</a:t>
            </a:r>
            <a:r>
              <a:rPr lang="zh-TW" altLang="en-US" sz="2800" dirty="0" smtClean="0">
                <a:latin typeface="Times New Roman" pitchFamily="18" charset="0"/>
                <a:ea typeface="標楷體" pitchFamily="65" charset="-120"/>
                <a:cs typeface="Times New Roman" pitchFamily="18" charset="0"/>
              </a:rPr>
              <a:t>剩餘</a:t>
            </a:r>
            <a:endParaRPr lang="en-US" altLang="zh-TW" sz="2800" dirty="0" smtClean="0">
              <a:latin typeface="Times New Roman" pitchFamily="18" charset="0"/>
              <a:ea typeface="標楷體" pitchFamily="65" charset="-120"/>
              <a:cs typeface="Times New Roman" pitchFamily="18" charset="0"/>
            </a:endParaRPr>
          </a:p>
          <a:p>
            <a:pPr marL="514350" indent="-514350" eaLnBrk="1" hangingPunct="1">
              <a:spcAft>
                <a:spcPts val="600"/>
              </a:spcAft>
              <a:buSzPct val="100000"/>
              <a:buFont typeface="+mj-lt"/>
              <a:buAutoNum type="arabicPeriod"/>
            </a:pPr>
            <a:r>
              <a:rPr lang="zh-TW" altLang="en-US" sz="2800" dirty="0">
                <a:latin typeface="Times New Roman" pitchFamily="18" charset="0"/>
                <a:ea typeface="標楷體" pitchFamily="65" charset="-120"/>
                <a:cs typeface="Times New Roman" pitchFamily="18" charset="0"/>
              </a:rPr>
              <a:t>租稅、彈性與</a:t>
            </a:r>
            <a:r>
              <a:rPr lang="zh-TW" altLang="en-US" sz="2800" dirty="0" smtClean="0">
                <a:latin typeface="Times New Roman" pitchFamily="18" charset="0"/>
                <a:ea typeface="標楷體" pitchFamily="65" charset="-120"/>
                <a:cs typeface="Times New Roman" pitchFamily="18" charset="0"/>
              </a:rPr>
              <a:t>效率</a:t>
            </a:r>
            <a:endParaRPr lang="en-US" altLang="zh-TW" sz="2800" dirty="0" smtClean="0">
              <a:latin typeface="Times New Roman" pitchFamily="18" charset="0"/>
              <a:ea typeface="標楷體" pitchFamily="65" charset="-120"/>
              <a:cs typeface="Times New Roman" pitchFamily="18" charset="0"/>
            </a:endParaRPr>
          </a:p>
          <a:p>
            <a:pPr marL="514350" indent="-514350" eaLnBrk="1" hangingPunct="1">
              <a:spcAft>
                <a:spcPts val="600"/>
              </a:spcAft>
              <a:buSzPct val="100000"/>
              <a:buFont typeface="+mj-lt"/>
              <a:buAutoNum type="arabicPeriod"/>
            </a:pPr>
            <a:r>
              <a:rPr lang="zh-TW" altLang="en-US" sz="2800" dirty="0">
                <a:latin typeface="Times New Roman" pitchFamily="18" charset="0"/>
                <a:ea typeface="標楷體" pitchFamily="65" charset="-120"/>
                <a:cs typeface="Times New Roman" pitchFamily="18" charset="0"/>
              </a:rPr>
              <a:t>課稅、外部成本與效率</a:t>
            </a:r>
            <a:r>
              <a:rPr lang="en-US" altLang="zh-TW" sz="2800" dirty="0">
                <a:latin typeface="Times New Roman" pitchFamily="18" charset="0"/>
                <a:ea typeface="標楷體" pitchFamily="65" charset="-120"/>
                <a:cs typeface="Times New Roman" pitchFamily="18" charset="0"/>
              </a:rPr>
              <a:t/>
            </a:r>
            <a:br>
              <a:rPr lang="en-US" altLang="zh-TW" sz="2800" dirty="0">
                <a:latin typeface="Times New Roman" pitchFamily="18" charset="0"/>
                <a:ea typeface="標楷體" pitchFamily="65" charset="-120"/>
                <a:cs typeface="Times New Roman" pitchFamily="18" charset="0"/>
              </a:rPr>
            </a:br>
            <a:r>
              <a:rPr lang="en-US" altLang="zh-TW" sz="2600" dirty="0">
                <a:latin typeface="Times New Roman" pitchFamily="18" charset="0"/>
                <a:ea typeface="標楷體" pitchFamily="65" charset="-120"/>
                <a:cs typeface="Times New Roman" pitchFamily="18" charset="0"/>
              </a:rPr>
              <a:t/>
            </a:r>
            <a:br>
              <a:rPr lang="en-US" altLang="zh-TW" sz="2600" dirty="0">
                <a:latin typeface="Times New Roman" pitchFamily="18" charset="0"/>
                <a:ea typeface="標楷體" pitchFamily="65" charset="-120"/>
                <a:cs typeface="Times New Roman" pitchFamily="18" charset="0"/>
              </a:rPr>
            </a:br>
            <a:r>
              <a:rPr lang="en-US" altLang="zh-TW" sz="2600" dirty="0">
                <a:latin typeface="Times New Roman" pitchFamily="18" charset="0"/>
                <a:ea typeface="標楷體" pitchFamily="65" charset="-120"/>
                <a:cs typeface="Times New Roman" pitchFamily="18" charset="0"/>
              </a:rPr>
              <a:t/>
            </a:r>
            <a:br>
              <a:rPr lang="en-US" altLang="zh-TW" sz="2600" dirty="0">
                <a:latin typeface="Times New Roman" pitchFamily="18" charset="0"/>
                <a:ea typeface="標楷體" pitchFamily="65" charset="-120"/>
                <a:cs typeface="Times New Roman" pitchFamily="18" charset="0"/>
              </a:rPr>
            </a:br>
            <a:r>
              <a:rPr lang="en-US" altLang="zh-TW" sz="2600" dirty="0">
                <a:latin typeface="Times New Roman" pitchFamily="18" charset="0"/>
                <a:ea typeface="標楷體" pitchFamily="65" charset="-120"/>
                <a:cs typeface="Times New Roman" pitchFamily="18" charset="0"/>
              </a:rPr>
              <a:t/>
            </a:r>
            <a:br>
              <a:rPr lang="en-US" altLang="zh-TW" sz="2600" dirty="0">
                <a:latin typeface="Times New Roman" pitchFamily="18" charset="0"/>
                <a:ea typeface="標楷體" pitchFamily="65" charset="-120"/>
                <a:cs typeface="Times New Roman" pitchFamily="18" charset="0"/>
              </a:rPr>
            </a:br>
            <a:endParaRPr lang="en-US" altLang="zh-TW" sz="2600" b="0" kern="0" dirty="0" smtClean="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2603302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190381"/>
            <a:ext cx="8782943" cy="646331"/>
          </a:xfrm>
        </p:spPr>
        <p:txBody>
          <a:bodyPr/>
          <a:lstStyle/>
          <a:p>
            <a:r>
              <a:rPr lang="zh-TW" altLang="zh-TW" sz="3600" b="1" dirty="0">
                <a:latin typeface="標楷體" pitchFamily="65" charset="-120"/>
                <a:ea typeface="標楷體" pitchFamily="65" charset="-120"/>
              </a:rPr>
              <a:t>通識課學分不足 大學生網路上喊價買</a:t>
            </a:r>
            <a:r>
              <a:rPr lang="zh-TW" altLang="zh-TW" sz="3600" b="1" dirty="0" smtClean="0">
                <a:latin typeface="標楷體" pitchFamily="65" charset="-120"/>
                <a:ea typeface="標楷體" pitchFamily="65" charset="-120"/>
              </a:rPr>
              <a:t>課</a:t>
            </a:r>
            <a:endParaRPr lang="zh-TW" altLang="en-US" sz="3600" b="1" dirty="0">
              <a:latin typeface="標楷體" pitchFamily="65" charset="-120"/>
              <a:ea typeface="標楷體" pitchFamily="65" charset="-120"/>
            </a:endParaRPr>
          </a:p>
        </p:txBody>
      </p:sp>
      <p:sp>
        <p:nvSpPr>
          <p:cNvPr id="3" name="內容版面配置區 2"/>
          <p:cNvSpPr>
            <a:spLocks noGrp="1"/>
          </p:cNvSpPr>
          <p:nvPr>
            <p:ph idx="1"/>
          </p:nvPr>
        </p:nvSpPr>
        <p:spPr>
          <a:xfrm>
            <a:off x="611560" y="2492896"/>
            <a:ext cx="8110537" cy="4191000"/>
          </a:xfrm>
        </p:spPr>
        <p:txBody>
          <a:bodyPr/>
          <a:lstStyle/>
          <a:p>
            <a:r>
              <a:rPr lang="zh-TW" altLang="zh-TW" sz="2400" dirty="0">
                <a:latin typeface="Times New Roman" pitchFamily="18" charset="0"/>
                <a:ea typeface="標楷體" pitchFamily="65" charset="-120"/>
                <a:cs typeface="Times New Roman" pitchFamily="18" charset="0"/>
              </a:rPr>
              <a:t>台師大學生</a:t>
            </a:r>
            <a:r>
              <a:rPr lang="zh-TW" altLang="zh-TW" sz="2400" dirty="0" smtClean="0">
                <a:latin typeface="Times New Roman" pitchFamily="18" charset="0"/>
                <a:ea typeface="標楷體" pitchFamily="65" charset="-120"/>
                <a:cs typeface="Times New Roman" pitchFamily="18" charset="0"/>
              </a:rPr>
              <a:t>大</a:t>
            </a:r>
            <a:r>
              <a:rPr lang="zh-TW" altLang="zh-TW" sz="2400" dirty="0">
                <a:latin typeface="Times New Roman" pitchFamily="18" charset="0"/>
                <a:ea typeface="標楷體" pitchFamily="65" charset="-120"/>
                <a:cs typeface="Times New Roman" pitchFamily="18" charset="0"/>
              </a:rPr>
              <a:t>四如果沒有修完六門核心課程，可能得延</a:t>
            </a:r>
            <a:r>
              <a:rPr lang="zh-TW" altLang="zh-TW" sz="2400" dirty="0" smtClean="0">
                <a:latin typeface="Times New Roman" pitchFamily="18" charset="0"/>
                <a:ea typeface="標楷體" pitchFamily="65" charset="-120"/>
                <a:cs typeface="Times New Roman" pitchFamily="18" charset="0"/>
              </a:rPr>
              <a:t>畢擔心</a:t>
            </a:r>
            <a:r>
              <a:rPr lang="zh-TW" altLang="zh-TW" sz="2400" dirty="0">
                <a:latin typeface="Times New Roman" pitchFamily="18" charset="0"/>
                <a:ea typeface="標楷體" pitchFamily="65" charset="-120"/>
                <a:cs typeface="Times New Roman" pitchFamily="18" charset="0"/>
              </a:rPr>
              <a:t>通識課學分不足，台師大學生竟然在網路上「喊價買課」，熱門通識課一堂最高喊到</a:t>
            </a:r>
            <a:r>
              <a:rPr lang="en-US" altLang="zh-TW" sz="2400" dirty="0" smtClean="0">
                <a:latin typeface="Times New Roman" pitchFamily="18" charset="0"/>
                <a:ea typeface="標楷體" pitchFamily="65" charset="-120"/>
                <a:cs typeface="Times New Roman" pitchFamily="18" charset="0"/>
              </a:rPr>
              <a:t>2,000</a:t>
            </a:r>
            <a:r>
              <a:rPr lang="zh-TW" altLang="zh-TW" sz="2400" dirty="0">
                <a:latin typeface="Times New Roman" pitchFamily="18" charset="0"/>
                <a:ea typeface="標楷體" pitchFamily="65" charset="-120"/>
                <a:cs typeface="Times New Roman" pitchFamily="18" charset="0"/>
              </a:rPr>
              <a:t>元</a:t>
            </a:r>
            <a:r>
              <a:rPr lang="zh-TW" altLang="zh-TW" sz="2400" dirty="0" smtClean="0">
                <a:latin typeface="Times New Roman" pitchFamily="18" charset="0"/>
                <a:ea typeface="標楷體" pitchFamily="65" charset="-120"/>
                <a:cs typeface="Times New Roman" pitchFamily="18" charset="0"/>
              </a:rPr>
              <a:t>。</a:t>
            </a:r>
            <a:endParaRPr lang="en-US" altLang="zh-TW" sz="2400" dirty="0" smtClean="0">
              <a:latin typeface="Times New Roman" pitchFamily="18" charset="0"/>
              <a:ea typeface="標楷體" pitchFamily="65" charset="-120"/>
              <a:cs typeface="Times New Roman" pitchFamily="18" charset="0"/>
            </a:endParaRPr>
          </a:p>
          <a:p>
            <a:r>
              <a:rPr lang="zh-TW" altLang="zh-TW" sz="2400" dirty="0">
                <a:latin typeface="Times New Roman" pitchFamily="18" charset="0"/>
                <a:ea typeface="標楷體" pitchFamily="65" charset="-120"/>
                <a:cs typeface="Times New Roman" pitchFamily="18" charset="0"/>
              </a:rPr>
              <a:t>目前各大學私下交易熱門通識課情況已經行之有年，包括台大、台師大、成大都有類似情況，有的學生甚至會約定凌晨、深夜等時段，一方退選，一方立即加選，完成</a:t>
            </a:r>
            <a:r>
              <a:rPr lang="zh-TW" altLang="zh-TW" sz="2400" dirty="0" smtClean="0">
                <a:latin typeface="Times New Roman" pitchFamily="18" charset="0"/>
                <a:ea typeface="標楷體" pitchFamily="65" charset="-120"/>
                <a:cs typeface="Times New Roman" pitchFamily="18" charset="0"/>
              </a:rPr>
              <a:t>交易</a:t>
            </a:r>
            <a:endParaRPr lang="en-US" altLang="zh-TW" sz="2400" dirty="0" smtClean="0">
              <a:latin typeface="Times New Roman" pitchFamily="18" charset="0"/>
              <a:ea typeface="標楷體" pitchFamily="65" charset="-120"/>
              <a:cs typeface="Times New Roman" pitchFamily="18" charset="0"/>
            </a:endParaRPr>
          </a:p>
          <a:p>
            <a:r>
              <a:rPr lang="zh-TW" altLang="zh-TW" sz="2400" dirty="0" smtClean="0">
                <a:solidFill>
                  <a:srgbClr val="0070C0"/>
                </a:solidFill>
                <a:latin typeface="Times New Roman" pitchFamily="18" charset="0"/>
                <a:ea typeface="標楷體" pitchFamily="65" charset="-120"/>
                <a:cs typeface="Times New Roman" pitchFamily="18" charset="0"/>
              </a:rPr>
              <a:t>這</a:t>
            </a:r>
            <a:r>
              <a:rPr lang="zh-TW" altLang="en-US" sz="2400" dirty="0" smtClean="0">
                <a:solidFill>
                  <a:srgbClr val="0070C0"/>
                </a:solidFill>
                <a:latin typeface="Times New Roman" pitchFamily="18" charset="0"/>
                <a:ea typeface="標楷體" pitchFamily="65" charset="-120"/>
                <a:cs typeface="Times New Roman" pitchFamily="18" charset="0"/>
              </a:rPr>
              <a:t>純然</a:t>
            </a:r>
            <a:r>
              <a:rPr lang="zh-TW" altLang="zh-TW" sz="2400" dirty="0" smtClean="0">
                <a:solidFill>
                  <a:srgbClr val="0070C0"/>
                </a:solidFill>
                <a:latin typeface="Times New Roman" pitchFamily="18" charset="0"/>
                <a:ea typeface="標楷體" pitchFamily="65" charset="-120"/>
                <a:cs typeface="Times New Roman" pitchFamily="18" charset="0"/>
              </a:rPr>
              <a:t>是</a:t>
            </a:r>
            <a:r>
              <a:rPr lang="zh-TW" altLang="zh-TW" sz="2400" dirty="0">
                <a:solidFill>
                  <a:srgbClr val="0070C0"/>
                </a:solidFill>
                <a:latin typeface="Times New Roman" pitchFamily="18" charset="0"/>
                <a:ea typeface="標楷體" pitchFamily="65" charset="-120"/>
                <a:cs typeface="Times New Roman" pitchFamily="18" charset="0"/>
              </a:rPr>
              <a:t>市場經濟力量的</a:t>
            </a:r>
            <a:r>
              <a:rPr lang="zh-TW" altLang="zh-TW" sz="2400" dirty="0" smtClean="0">
                <a:solidFill>
                  <a:srgbClr val="0070C0"/>
                </a:solidFill>
                <a:latin typeface="Times New Roman" pitchFamily="18" charset="0"/>
                <a:ea typeface="標楷體" pitchFamily="65" charset="-120"/>
                <a:cs typeface="Times New Roman" pitchFamily="18" charset="0"/>
              </a:rPr>
              <a:t>展現</a:t>
            </a:r>
            <a:r>
              <a:rPr lang="zh-TW" altLang="en-US" sz="2400" dirty="0" smtClean="0">
                <a:solidFill>
                  <a:srgbClr val="0070C0"/>
                </a:solidFill>
                <a:latin typeface="Times New Roman" pitchFamily="18" charset="0"/>
                <a:ea typeface="標楷體" pitchFamily="65" charset="-120"/>
                <a:cs typeface="Times New Roman" pitchFamily="18" charset="0"/>
              </a:rPr>
              <a:t>，只是</a:t>
            </a:r>
            <a:r>
              <a:rPr lang="zh-TW" altLang="zh-TW" sz="2400" dirty="0" smtClean="0">
                <a:solidFill>
                  <a:srgbClr val="0070C0"/>
                </a:solidFill>
                <a:latin typeface="Times New Roman" pitchFamily="18" charset="0"/>
                <a:ea typeface="標楷體" pitchFamily="65" charset="-120"/>
                <a:cs typeface="Times New Roman" pitchFamily="18" charset="0"/>
              </a:rPr>
              <a:t>在</a:t>
            </a:r>
            <a:r>
              <a:rPr lang="zh-TW" altLang="zh-TW" sz="2400" dirty="0">
                <a:solidFill>
                  <a:srgbClr val="0070C0"/>
                </a:solidFill>
                <a:latin typeface="Times New Roman" pitchFamily="18" charset="0"/>
                <a:ea typeface="標楷體" pitchFamily="65" charset="-120"/>
                <a:cs typeface="Times New Roman" pitchFamily="18" charset="0"/>
              </a:rPr>
              <a:t>教師節前夕刊出有點</a:t>
            </a:r>
            <a:r>
              <a:rPr lang="zh-TW" altLang="zh-TW" sz="2400" dirty="0" smtClean="0">
                <a:solidFill>
                  <a:srgbClr val="0070C0"/>
                </a:solidFill>
                <a:latin typeface="Times New Roman" pitchFamily="18" charset="0"/>
                <a:ea typeface="標楷體" pitchFamily="65" charset="-120"/>
                <a:cs typeface="Times New Roman" pitchFamily="18" charset="0"/>
              </a:rPr>
              <a:t>諷刺</a:t>
            </a:r>
            <a:endParaRPr lang="zh-TW" altLang="en-US" sz="2400" dirty="0">
              <a:solidFill>
                <a:srgbClr val="0070C0"/>
              </a:solidFill>
              <a:latin typeface="Times New Roman" pitchFamily="18" charset="0"/>
              <a:ea typeface="標楷體" pitchFamily="65" charset="-120"/>
              <a:cs typeface="Times New Roman" pitchFamily="18" charset="0"/>
            </a:endParaRPr>
          </a:p>
        </p:txBody>
      </p:sp>
      <p:sp>
        <p:nvSpPr>
          <p:cNvPr id="4" name="投影片編號版面配置區 3"/>
          <p:cNvSpPr>
            <a:spLocks noGrp="1"/>
          </p:cNvSpPr>
          <p:nvPr>
            <p:ph type="sldNum" sz="quarter" idx="4"/>
          </p:nvPr>
        </p:nvSpPr>
        <p:spPr/>
        <p:txBody>
          <a:bodyPr/>
          <a:lstStyle/>
          <a:p>
            <a:r>
              <a:rPr lang="en-US" altLang="zh-TW" smtClean="0"/>
              <a:t>Slide </a:t>
            </a:r>
            <a:fld id="{2EAD8DAA-EA19-4AB7-B271-CDA343FF3072}" type="slidenum">
              <a:rPr lang="en-US" altLang="zh-TW" smtClean="0"/>
              <a:pPr/>
              <a:t>5</a:t>
            </a:fld>
            <a:r>
              <a:rPr lang="en-US" altLang="zh-TW" smtClean="0"/>
              <a:t>/38</a:t>
            </a:r>
            <a:endParaRPr lang="en-US" altLang="zh-TW" dirty="0"/>
          </a:p>
        </p:txBody>
      </p:sp>
      <p:sp>
        <p:nvSpPr>
          <p:cNvPr id="6" name="Rectangle 3"/>
          <p:cNvSpPr>
            <a:spLocks noChangeArrowheads="1"/>
          </p:cNvSpPr>
          <p:nvPr/>
        </p:nvSpPr>
        <p:spPr bwMode="auto">
          <a:xfrm>
            <a:off x="895241" y="667722"/>
            <a:ext cx="9165264"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
            </a:r>
            <a:b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br>
            <a:r>
              <a:rPr kumimoji="0" lang="zh-TW" altLang="en-US" sz="2000" b="1"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寄件者</a:t>
            </a:r>
            <a:r>
              <a:rPr kumimoji="0" lang="en-US" altLang="zh-TW" sz="2000" b="1"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a:t>
            </a:r>
            <a: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 XXXX</a:t>
            </a:r>
            <a:r>
              <a:rPr kumimoji="0" lang="en-US" altLang="zh-TW" sz="2000" b="0" i="0" u="none" strike="noStrike" cap="none" normalizeH="0" baseline="0" dirty="0" smtClean="0">
                <a:ln>
                  <a:noFill/>
                </a:ln>
                <a:solidFill>
                  <a:srgbClr val="0000FF"/>
                </a:solidFill>
                <a:effectLst/>
                <a:latin typeface="Calibri" panose="020F0502020204030204" pitchFamily="34" charset="0"/>
                <a:ea typeface="新細明體" panose="02020500000000000000" pitchFamily="18" charset="-120"/>
                <a:cs typeface="新細明體" panose="02020500000000000000" pitchFamily="18" charset="-120"/>
                <a:hlinkClick r:id="rId2" tooltip="google 搜尋..."/>
              </a:rPr>
              <a:t>@XXXX.edu.tw</a:t>
            </a:r>
            <a:r>
              <a:rPr kumimoji="0" lang="en-US" altLang="zh-TW" sz="2000" b="0" i="0" u="none" strike="noStrike" cap="none" normalizeH="0" baseline="0" dirty="0" smtClean="0">
                <a:ln>
                  <a:noFill/>
                </a:ln>
                <a:solidFill>
                  <a:schemeClr val="tx1"/>
                </a:solidFill>
                <a:effectLst/>
                <a:cs typeface="新細明體" panose="02020500000000000000" pitchFamily="18" charset="-120"/>
              </a:rPr>
              <a:t>  </a:t>
            </a:r>
            <a:br>
              <a:rPr kumimoji="0" lang="en-US" altLang="zh-TW" sz="2000" b="0" i="0" u="none" strike="noStrike" cap="none" normalizeH="0" baseline="0" dirty="0" smtClean="0">
                <a:ln>
                  <a:noFill/>
                </a:ln>
                <a:solidFill>
                  <a:schemeClr val="tx1"/>
                </a:solidFill>
                <a:effectLst/>
                <a:cs typeface="新細明體" panose="02020500000000000000" pitchFamily="18" charset="-120"/>
              </a:rPr>
            </a:br>
            <a:r>
              <a:rPr kumimoji="0" lang="zh-TW" altLang="en-US" sz="2000" b="1"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回給</a:t>
            </a:r>
            <a:r>
              <a:rPr kumimoji="0" lang="en-US" altLang="zh-TW" sz="2000" b="1"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a:t>
            </a:r>
            <a: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 gegrouptw@googlegroups.com</a:t>
            </a:r>
            <a:b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br>
            <a:r>
              <a:rPr kumimoji="0" lang="zh-TW" altLang="en-US" sz="2000" b="1"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收件者</a:t>
            </a:r>
            <a:r>
              <a:rPr kumimoji="0" lang="en-US" altLang="zh-TW" sz="2000" b="1"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a:t>
            </a:r>
            <a: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t> gegrouptw@googlegroups.com</a:t>
            </a:r>
            <a:br>
              <a:rPr kumimoji="0" lang="en-US" altLang="zh-TW" sz="2000" b="0" i="0" u="none" strike="noStrike" cap="none" normalizeH="0" baseline="0" dirty="0" smtClean="0">
                <a:ln>
                  <a:noFill/>
                </a:ln>
                <a:solidFill>
                  <a:schemeClr val="tx1"/>
                </a:solidFill>
                <a:effectLst/>
                <a:latin typeface="Arial" panose="020B0604020202020204" pitchFamily="34" charset="0"/>
                <a:cs typeface="新細明體" panose="02020500000000000000" pitchFamily="18" charset="-120"/>
              </a:rPr>
            </a:br>
            <a:r>
              <a:rPr kumimoji="0" lang="zh-TW" altLang="en-US" sz="2000" dirty="0">
                <a:latin typeface="Arial" panose="020B0604020202020204" pitchFamily="34" charset="0"/>
                <a:cs typeface="新細明體" panose="02020500000000000000" pitchFamily="18" charset="-120"/>
              </a:rPr>
              <a:t>日期</a:t>
            </a:r>
            <a:r>
              <a:rPr kumimoji="0" lang="en-US" altLang="zh-TW" sz="2000" dirty="0">
                <a:latin typeface="Arial" panose="020B0604020202020204" pitchFamily="34" charset="0"/>
                <a:cs typeface="新細明體" panose="02020500000000000000" pitchFamily="18" charset="-120"/>
              </a:rPr>
              <a:t>:</a:t>
            </a:r>
            <a:r>
              <a:rPr kumimoji="0" lang="en-US" altLang="zh-TW" sz="2000" b="0" dirty="0">
                <a:latin typeface="Arial" panose="020B0604020202020204" pitchFamily="34" charset="0"/>
                <a:cs typeface="新細明體" panose="02020500000000000000" pitchFamily="18" charset="-120"/>
              </a:rPr>
              <a:t> Thu, 27 Sep 2012 08:25:26 +0800 (CST)  </a:t>
            </a:r>
            <a:endParaRPr kumimoji="0" lang="en-US" altLang="zh-TW" sz="3200" b="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409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4294967295"/>
          </p:nvPr>
        </p:nvSpPr>
        <p:spPr>
          <a:xfrm>
            <a:off x="7239000" y="0"/>
            <a:ext cx="1905000" cy="457200"/>
          </a:xfrm>
          <a:prstGeom prst="rect">
            <a:avLst/>
          </a:prstGeom>
        </p:spPr>
        <p:txBody>
          <a:bodyPr/>
          <a:lstStyle/>
          <a:p>
            <a:r>
              <a:rPr lang="en-US" altLang="zh-TW" dirty="0"/>
              <a:t>Slide </a:t>
            </a:r>
            <a:fld id="{0FBF0934-DF82-4854-A783-2043342199A7}" type="slidenum">
              <a:rPr lang="en-US" altLang="zh-TW"/>
              <a:pPr/>
              <a:t>6</a:t>
            </a:fld>
            <a:r>
              <a:rPr lang="en-US" altLang="zh-TW" dirty="0"/>
              <a:t>/46</a:t>
            </a:r>
          </a:p>
        </p:txBody>
      </p:sp>
      <p:sp>
        <p:nvSpPr>
          <p:cNvPr id="135171" name="Rectangle 2051"/>
          <p:cNvSpPr>
            <a:spLocks noGrp="1" noChangeArrowheads="1"/>
          </p:cNvSpPr>
          <p:nvPr>
            <p:ph type="body" idx="1"/>
          </p:nvPr>
        </p:nvSpPr>
        <p:spPr>
          <a:xfrm>
            <a:off x="611560" y="1371600"/>
            <a:ext cx="7467600" cy="5029200"/>
          </a:xfrm>
        </p:spPr>
        <p:txBody>
          <a:bodyPr/>
          <a:lstStyle/>
          <a:p>
            <a:pPr>
              <a:lnSpc>
                <a:spcPct val="90000"/>
              </a:lnSpc>
              <a:spcBef>
                <a:spcPts val="1200"/>
              </a:spcBef>
            </a:pPr>
            <a:r>
              <a:rPr lang="zh-TW" altLang="en-US" sz="2400" dirty="0">
                <a:solidFill>
                  <a:srgbClr val="CC3300"/>
                </a:solidFill>
                <a:latin typeface="Times New Roman" pitchFamily="18" charset="0"/>
                <a:ea typeface="標楷體" pitchFamily="65" charset="-120"/>
                <a:cs typeface="Times New Roman" pitchFamily="18" charset="0"/>
              </a:rPr>
              <a:t>柏拉圖</a:t>
            </a:r>
            <a:r>
              <a:rPr lang="zh-TW" altLang="en-US" sz="2400" dirty="0" smtClean="0">
                <a:solidFill>
                  <a:srgbClr val="CC3300"/>
                </a:solidFill>
                <a:latin typeface="Times New Roman" pitchFamily="18" charset="0"/>
                <a:ea typeface="標楷體" pitchFamily="65" charset="-120"/>
                <a:cs typeface="Times New Roman" pitchFamily="18" charset="0"/>
              </a:rPr>
              <a:t>效率 </a:t>
            </a:r>
            <a:r>
              <a:rPr lang="en-US" altLang="zh-TW" sz="2400" dirty="0" smtClean="0">
                <a:solidFill>
                  <a:srgbClr val="CC3300"/>
                </a:solidFill>
                <a:latin typeface="Times New Roman" pitchFamily="18" charset="0"/>
                <a:ea typeface="標楷體" pitchFamily="65" charset="-120"/>
                <a:cs typeface="Times New Roman" pitchFamily="18" charset="0"/>
              </a:rPr>
              <a:t>Pareto </a:t>
            </a:r>
            <a:r>
              <a:rPr lang="en-US" altLang="zh-TW" sz="2400" dirty="0">
                <a:solidFill>
                  <a:srgbClr val="CC3300"/>
                </a:solidFill>
                <a:latin typeface="Times New Roman" pitchFamily="18" charset="0"/>
                <a:ea typeface="標楷體" pitchFamily="65" charset="-120"/>
                <a:cs typeface="Times New Roman" pitchFamily="18" charset="0"/>
              </a:rPr>
              <a:t>efficient </a:t>
            </a:r>
            <a:endParaRPr lang="en-US" altLang="zh-TW" sz="2400" dirty="0" smtClean="0">
              <a:solidFill>
                <a:srgbClr val="CC3300"/>
              </a:solidFill>
              <a:latin typeface="Times New Roman" pitchFamily="18" charset="0"/>
              <a:ea typeface="標楷體" pitchFamily="65" charset="-120"/>
              <a:cs typeface="Times New Roman" pitchFamily="18" charset="0"/>
            </a:endParaRPr>
          </a:p>
          <a:p>
            <a:pPr lvl="1">
              <a:lnSpc>
                <a:spcPct val="90000"/>
              </a:lnSpc>
              <a:spcBef>
                <a:spcPts val="1200"/>
              </a:spcBef>
            </a:pPr>
            <a:r>
              <a:rPr lang="zh-TW" altLang="en-US" sz="2400" dirty="0" smtClean="0">
                <a:latin typeface="Times New Roman" pitchFamily="18" charset="0"/>
                <a:ea typeface="標楷體" pitchFamily="65" charset="-120"/>
                <a:cs typeface="Times New Roman" pitchFamily="18" charset="0"/>
              </a:rPr>
              <a:t>不</a:t>
            </a:r>
            <a:r>
              <a:rPr lang="zh-TW" altLang="en-US" sz="2400" dirty="0">
                <a:latin typeface="Times New Roman" pitchFamily="18" charset="0"/>
                <a:ea typeface="標楷體" pitchFamily="65" charset="-120"/>
                <a:cs typeface="Times New Roman" pitchFamily="18" charset="0"/>
              </a:rPr>
              <a:t>損人無法利己</a:t>
            </a:r>
            <a:r>
              <a:rPr lang="zh-TW" altLang="en-US" sz="2400" dirty="0" smtClean="0">
                <a:latin typeface="Times New Roman" pitchFamily="18" charset="0"/>
                <a:ea typeface="標楷體" pitchFamily="65" charset="-120"/>
                <a:cs typeface="Times New Roman" pitchFamily="18" charset="0"/>
              </a:rPr>
              <a:t>時的狀況；變動</a:t>
            </a:r>
            <a:r>
              <a:rPr lang="zh-TW" altLang="en-US" sz="2400" dirty="0">
                <a:latin typeface="Times New Roman" pitchFamily="18" charset="0"/>
                <a:ea typeface="標楷體" pitchFamily="65" charset="-120"/>
                <a:cs typeface="Times New Roman" pitchFamily="18" charset="0"/>
              </a:rPr>
              <a:t>資源</a:t>
            </a:r>
            <a:r>
              <a:rPr lang="zh-TW" altLang="en-US" sz="2400" dirty="0" smtClean="0">
                <a:latin typeface="Times New Roman" pitchFamily="18" charset="0"/>
                <a:ea typeface="標楷體" pitchFamily="65" charset="-120"/>
                <a:cs typeface="Times New Roman" pitchFamily="18" charset="0"/>
              </a:rPr>
              <a:t>配置有利於一方時，一定有另一方受害時</a:t>
            </a:r>
            <a:endParaRPr lang="en-US" altLang="zh-TW" sz="2400" dirty="0" smtClean="0">
              <a:latin typeface="Times New Roman" pitchFamily="18" charset="0"/>
              <a:ea typeface="標楷體" pitchFamily="65" charset="-120"/>
              <a:cs typeface="Times New Roman" pitchFamily="18" charset="0"/>
            </a:endParaRPr>
          </a:p>
          <a:p>
            <a:pPr lvl="1">
              <a:lnSpc>
                <a:spcPct val="90000"/>
              </a:lnSpc>
              <a:spcBef>
                <a:spcPts val="1200"/>
              </a:spcBef>
            </a:pPr>
            <a:r>
              <a:rPr lang="zh-TW" altLang="en-US" sz="2400" dirty="0" smtClean="0">
                <a:latin typeface="Times New Roman" pitchFamily="18" charset="0"/>
                <a:ea typeface="標楷體" pitchFamily="65" charset="-120"/>
                <a:cs typeface="Times New Roman" pitchFamily="18" charset="0"/>
              </a:rPr>
              <a:t>就是</a:t>
            </a:r>
            <a:r>
              <a:rPr lang="zh-TW" altLang="en-US" sz="2400" dirty="0">
                <a:latin typeface="Times New Roman" pitchFamily="18" charset="0"/>
                <a:ea typeface="標楷體" pitchFamily="65" charset="-120"/>
                <a:cs typeface="Times New Roman" pitchFamily="18" charset="0"/>
              </a:rPr>
              <a:t>達到效率狀態</a:t>
            </a:r>
            <a:endParaRPr lang="en-US" altLang="zh-TW" sz="2400" dirty="0">
              <a:latin typeface="Times New Roman" pitchFamily="18" charset="0"/>
              <a:ea typeface="標楷體" pitchFamily="65" charset="-120"/>
              <a:cs typeface="Times New Roman" pitchFamily="18" charset="0"/>
            </a:endParaRPr>
          </a:p>
          <a:p>
            <a:pPr lvl="1">
              <a:lnSpc>
                <a:spcPct val="90000"/>
              </a:lnSpc>
              <a:spcBef>
                <a:spcPts val="1200"/>
              </a:spcBef>
            </a:pPr>
            <a:r>
              <a:rPr lang="zh-TW" altLang="en-US" sz="2400" dirty="0" smtClean="0">
                <a:latin typeface="Times New Roman" pitchFamily="18" charset="0"/>
                <a:ea typeface="標楷體" pitchFamily="65" charset="-120"/>
                <a:cs typeface="Times New Roman" pitchFamily="18" charset="0"/>
              </a:rPr>
              <a:t>以黑羊與白羊過獨木橋的故事為例</a:t>
            </a:r>
            <a:endParaRPr lang="en-US" altLang="zh-TW" sz="2400" dirty="0" smtClean="0">
              <a:latin typeface="Times New Roman" pitchFamily="18" charset="0"/>
              <a:ea typeface="標楷體" pitchFamily="65" charset="-120"/>
              <a:cs typeface="Times New Roman" pitchFamily="18" charset="0"/>
            </a:endParaRPr>
          </a:p>
          <a:p>
            <a:pPr lvl="1">
              <a:lnSpc>
                <a:spcPct val="90000"/>
              </a:lnSpc>
              <a:spcBef>
                <a:spcPts val="1200"/>
              </a:spcBef>
            </a:pPr>
            <a:r>
              <a:rPr lang="zh-TW" altLang="en-US" sz="2400" dirty="0" smtClean="0">
                <a:latin typeface="Times New Roman" pitchFamily="18" charset="0"/>
                <a:ea typeface="標楷體" pitchFamily="65" charset="-120"/>
                <a:cs typeface="Times New Roman" pitchFamily="18" charset="0"/>
              </a:rPr>
              <a:t>假設每隻羊所站的位置和出發點的距離，代表它所擁有的資源</a:t>
            </a:r>
            <a:endParaRPr lang="en-US" altLang="zh-TW" sz="2400" dirty="0" smtClean="0">
              <a:latin typeface="Times New Roman" pitchFamily="18" charset="0"/>
              <a:ea typeface="標楷體" pitchFamily="65" charset="-120"/>
              <a:cs typeface="Times New Roman" pitchFamily="18" charset="0"/>
            </a:endParaRPr>
          </a:p>
          <a:p>
            <a:pPr lvl="1">
              <a:lnSpc>
                <a:spcPct val="90000"/>
              </a:lnSpc>
              <a:spcBef>
                <a:spcPts val="1200"/>
              </a:spcBef>
            </a:pPr>
            <a:r>
              <a:rPr lang="zh-TW" altLang="en-US" sz="2400" dirty="0" smtClean="0">
                <a:latin typeface="Times New Roman" pitchFamily="18" charset="0"/>
                <a:ea typeface="標楷體" pitchFamily="65" charset="-120"/>
                <a:cs typeface="Times New Roman" pitchFamily="18" charset="0"/>
              </a:rPr>
              <a:t>當兩隻羊鼻尖碰著鼻尖時，就是效率狀態</a:t>
            </a:r>
            <a:endParaRPr lang="zh-TW" altLang="en-US" sz="2400" dirty="0">
              <a:latin typeface="Times New Roman" pitchFamily="18" charset="0"/>
              <a:ea typeface="標楷體" pitchFamily="65" charset="-120"/>
              <a:cs typeface="Times New Roman" pitchFamily="18" charset="0"/>
            </a:endParaRPr>
          </a:p>
          <a:p>
            <a:pPr lvl="1">
              <a:lnSpc>
                <a:spcPct val="90000"/>
              </a:lnSpc>
              <a:spcBef>
                <a:spcPts val="1200"/>
              </a:spcBef>
            </a:pPr>
            <a:r>
              <a:rPr lang="zh-TW" altLang="en-US" sz="2400" dirty="0" smtClean="0">
                <a:solidFill>
                  <a:srgbClr val="CC3300"/>
                </a:solidFill>
                <a:latin typeface="Times New Roman" pitchFamily="18" charset="0"/>
                <a:ea typeface="標楷體" pitchFamily="65" charset="-120"/>
                <a:cs typeface="Times New Roman" pitchFamily="18" charset="0"/>
              </a:rPr>
              <a:t>完全</a:t>
            </a:r>
            <a:r>
              <a:rPr lang="zh-TW" altLang="en-US" sz="2400" dirty="0">
                <a:solidFill>
                  <a:srgbClr val="CC3300"/>
                </a:solidFill>
                <a:latin typeface="Times New Roman" pitchFamily="18" charset="0"/>
                <a:ea typeface="標楷體" pitchFamily="65" charset="-120"/>
                <a:cs typeface="Times New Roman" pitchFamily="18" charset="0"/>
              </a:rPr>
              <a:t>競爭</a:t>
            </a:r>
            <a:r>
              <a:rPr lang="zh-TW" altLang="en-US" sz="2400" dirty="0" smtClean="0">
                <a:solidFill>
                  <a:srgbClr val="CC3300"/>
                </a:solidFill>
                <a:latin typeface="Times New Roman" pitchFamily="18" charset="0"/>
                <a:ea typeface="標楷體" pitchFamily="65" charset="-120"/>
                <a:cs typeface="Times New Roman" pitchFamily="18" charset="0"/>
              </a:rPr>
              <a:t>市場的均衡是 </a:t>
            </a:r>
            <a:r>
              <a:rPr lang="en-US" altLang="zh-TW" sz="2400" dirty="0" smtClean="0">
                <a:solidFill>
                  <a:srgbClr val="CC3300"/>
                </a:solidFill>
                <a:latin typeface="Times New Roman" pitchFamily="18" charset="0"/>
                <a:ea typeface="標楷體" pitchFamily="65" charset="-120"/>
                <a:cs typeface="Times New Roman" pitchFamily="18" charset="0"/>
              </a:rPr>
              <a:t>Pareto </a:t>
            </a:r>
            <a:r>
              <a:rPr lang="en-US" altLang="zh-TW" sz="2400" dirty="0">
                <a:solidFill>
                  <a:srgbClr val="CC3300"/>
                </a:solidFill>
                <a:latin typeface="Times New Roman" pitchFamily="18" charset="0"/>
                <a:ea typeface="標楷體" pitchFamily="65" charset="-120"/>
                <a:cs typeface="Times New Roman" pitchFamily="18" charset="0"/>
              </a:rPr>
              <a:t>efficient</a:t>
            </a:r>
          </a:p>
        </p:txBody>
      </p:sp>
      <p:sp>
        <p:nvSpPr>
          <p:cNvPr id="135175" name="Rectangle 2055"/>
          <p:cNvSpPr>
            <a:spLocks noGrp="1" noChangeArrowheads="1"/>
          </p:cNvSpPr>
          <p:nvPr>
            <p:ph type="title"/>
          </p:nvPr>
        </p:nvSpPr>
        <p:spPr>
          <a:xfrm>
            <a:off x="762000" y="-27384"/>
            <a:ext cx="7772400" cy="1077218"/>
          </a:xfrm>
        </p:spPr>
        <p:txBody>
          <a:bodyPr/>
          <a:lstStyle/>
          <a:p>
            <a:r>
              <a:rPr lang="en-US" altLang="zh-TW" sz="3200" b="1" dirty="0" smtClean="0">
                <a:latin typeface="Times New Roman" pitchFamily="18" charset="0"/>
                <a:ea typeface="標楷體" pitchFamily="65" charset="-120"/>
                <a:cs typeface="Times New Roman" pitchFamily="18" charset="0"/>
              </a:rPr>
              <a:t>2. </a:t>
            </a:r>
            <a:r>
              <a:rPr lang="zh-TW" altLang="en-US" sz="3200" b="1" dirty="0" smtClean="0">
                <a:latin typeface="Times New Roman" pitchFamily="18" charset="0"/>
                <a:ea typeface="標楷體" pitchFamily="65" charset="-120"/>
                <a:cs typeface="Times New Roman" pitchFamily="18" charset="0"/>
              </a:rPr>
              <a:t>市場</a:t>
            </a:r>
            <a:r>
              <a:rPr lang="zh-TW" altLang="en-US" sz="3200" b="1" dirty="0">
                <a:latin typeface="Times New Roman" pitchFamily="18" charset="0"/>
                <a:ea typeface="標楷體" pitchFamily="65" charset="-120"/>
                <a:cs typeface="Times New Roman" pitchFamily="18" charset="0"/>
              </a:rPr>
              <a:t>均衡與</a:t>
            </a:r>
            <a:r>
              <a:rPr lang="zh-TW" altLang="en-US" sz="3200" b="1" dirty="0" smtClean="0">
                <a:latin typeface="Times New Roman" pitchFamily="18" charset="0"/>
                <a:ea typeface="標楷體" pitchFamily="65" charset="-120"/>
                <a:cs typeface="Times New Roman" pitchFamily="18" charset="0"/>
              </a:rPr>
              <a:t>效率</a:t>
            </a:r>
            <a:r>
              <a:rPr lang="en-US" altLang="zh-TW" sz="3200" b="1" dirty="0" smtClean="0">
                <a:latin typeface="Times New Roman" pitchFamily="18" charset="0"/>
                <a:ea typeface="標楷體" pitchFamily="65" charset="-120"/>
                <a:cs typeface="Times New Roman" pitchFamily="18" charset="0"/>
              </a:rPr>
              <a:t/>
            </a:r>
            <a:br>
              <a:rPr lang="en-US" altLang="zh-TW" sz="3200" b="1" dirty="0" smtClean="0">
                <a:latin typeface="Times New Roman" pitchFamily="18" charset="0"/>
                <a:ea typeface="標楷體" pitchFamily="65" charset="-120"/>
                <a:cs typeface="Times New Roman" pitchFamily="18" charset="0"/>
              </a:rPr>
            </a:br>
            <a:r>
              <a:rPr lang="en-US" altLang="zh-TW" sz="3200" b="1" dirty="0">
                <a:latin typeface="Times New Roman" pitchFamily="18" charset="0"/>
                <a:ea typeface="標楷體" pitchFamily="65" charset="-120"/>
                <a:cs typeface="Times New Roman" pitchFamily="18" charset="0"/>
              </a:rPr>
              <a:t>Market Equilibrium and </a:t>
            </a:r>
            <a:r>
              <a:rPr lang="en-US" altLang="zh-TW" sz="3200" b="1" dirty="0" smtClean="0">
                <a:latin typeface="Times New Roman" pitchFamily="18" charset="0"/>
                <a:ea typeface="標楷體" pitchFamily="65" charset="-120"/>
                <a:cs typeface="Times New Roman" pitchFamily="18" charset="0"/>
              </a:rPr>
              <a:t>Efficiency</a:t>
            </a:r>
            <a:endParaRPr lang="zh-TW" altLang="en-US" sz="3200" b="1" dirty="0">
              <a:latin typeface="Times New Roman" pitchFamily="18" charset="0"/>
              <a:ea typeface="標楷體" pitchFamily="65" charset="-120"/>
              <a:cs typeface="Times New Roman" pitchFamily="18" charset="0"/>
            </a:endParaRPr>
          </a:p>
        </p:txBody>
      </p:sp>
    </p:spTree>
    <p:extLst>
      <p:ext uri="{BB962C8B-B14F-4D97-AF65-F5344CB8AC3E}">
        <p14:creationId xmlns:p14="http://schemas.microsoft.com/office/powerpoint/2010/main" val="593947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014B3D14-3713-44C0-AB79-2ABD0C3E9447}" type="slidenum">
              <a:rPr lang="en-US" altLang="zh-TW"/>
              <a:pPr/>
              <a:t>7</a:t>
            </a:fld>
            <a:r>
              <a:rPr lang="en-US" altLang="zh-TW"/>
              <a:t>/46</a:t>
            </a:r>
          </a:p>
        </p:txBody>
      </p:sp>
      <p:sp>
        <p:nvSpPr>
          <p:cNvPr id="151554" name="Rectangle 2050"/>
          <p:cNvSpPr>
            <a:spLocks noGrp="1" noChangeArrowheads="1"/>
          </p:cNvSpPr>
          <p:nvPr>
            <p:ph type="title"/>
          </p:nvPr>
        </p:nvSpPr>
        <p:spPr>
          <a:xfrm>
            <a:off x="323528" y="335558"/>
            <a:ext cx="8678789" cy="1077218"/>
          </a:xfrm>
        </p:spPr>
        <p:txBody>
          <a:bodyPr/>
          <a:lstStyle/>
          <a:p>
            <a:pPr algn="l"/>
            <a:r>
              <a:rPr lang="zh-TW" altLang="en-US" sz="3200" b="1" dirty="0" smtClean="0">
                <a:latin typeface="Times New Roman" pitchFamily="18" charset="0"/>
                <a:ea typeface="標楷體" pitchFamily="65" charset="-120"/>
                <a:cs typeface="Times New Roman" pitchFamily="18" charset="0"/>
              </a:rPr>
              <a:t>價格</a:t>
            </a:r>
            <a:r>
              <a:rPr lang="zh-TW" altLang="en-US" sz="3200" b="1" dirty="0">
                <a:latin typeface="Times New Roman" pitchFamily="18" charset="0"/>
                <a:ea typeface="標楷體" pitchFamily="65" charset="-120"/>
                <a:cs typeface="Times New Roman" pitchFamily="18" charset="0"/>
              </a:rPr>
              <a:t>低於均衡價格</a:t>
            </a:r>
            <a:r>
              <a:rPr lang="zh-TW" altLang="en-US" sz="3200" b="1" dirty="0" smtClean="0">
                <a:latin typeface="Times New Roman" pitchFamily="18" charset="0"/>
                <a:ea typeface="標楷體" pitchFamily="65" charset="-120"/>
                <a:cs typeface="Times New Roman" pitchFamily="18" charset="0"/>
              </a:rPr>
              <a:t>時，是</a:t>
            </a:r>
            <a:r>
              <a:rPr lang="en-US" altLang="zh-TW" sz="3200" b="1" dirty="0">
                <a:latin typeface="Times New Roman" pitchFamily="18" charset="0"/>
                <a:ea typeface="標楷體" pitchFamily="65" charset="-120"/>
                <a:cs typeface="Times New Roman" pitchFamily="18" charset="0"/>
              </a:rPr>
              <a:t>Pareto </a:t>
            </a:r>
            <a:r>
              <a:rPr lang="en-US" altLang="zh-TW" sz="3200" b="1" dirty="0" smtClean="0">
                <a:latin typeface="Times New Roman" pitchFamily="18" charset="0"/>
                <a:ea typeface="標楷體" pitchFamily="65" charset="-120"/>
                <a:cs typeface="Times New Roman" pitchFamily="18" charset="0"/>
              </a:rPr>
              <a:t>Efficient</a:t>
            </a:r>
            <a:r>
              <a:rPr lang="en-US" altLang="zh-TW" sz="3200" b="1" dirty="0">
                <a:latin typeface="Times New Roman" pitchFamily="18" charset="0"/>
                <a:ea typeface="標楷體" pitchFamily="65" charset="-120"/>
                <a:cs typeface="Times New Roman" pitchFamily="18" charset="0"/>
              </a:rPr>
              <a:t/>
            </a:r>
            <a:br>
              <a:rPr lang="en-US" altLang="zh-TW" sz="3200" b="1" dirty="0">
                <a:latin typeface="Times New Roman" pitchFamily="18" charset="0"/>
                <a:ea typeface="標楷體" pitchFamily="65" charset="-120"/>
                <a:cs typeface="Times New Roman" pitchFamily="18" charset="0"/>
              </a:rPr>
            </a:br>
            <a:r>
              <a:rPr lang="zh-TW" altLang="en-US" sz="3200" b="1" dirty="0" smtClean="0">
                <a:latin typeface="Times New Roman" pitchFamily="18" charset="0"/>
                <a:ea typeface="標楷體" pitchFamily="65" charset="-120"/>
                <a:cs typeface="Times New Roman" pitchFamily="18" charset="0"/>
              </a:rPr>
              <a:t>為什麼？</a:t>
            </a:r>
            <a:r>
              <a:rPr lang="en-US" altLang="zh-TW" sz="3200" b="1" dirty="0" smtClean="0">
                <a:latin typeface="Times New Roman" pitchFamily="18" charset="0"/>
                <a:ea typeface="標楷體" pitchFamily="65" charset="-120"/>
                <a:cs typeface="Times New Roman" pitchFamily="18" charset="0"/>
              </a:rPr>
              <a:t> </a:t>
            </a:r>
            <a:endParaRPr lang="en-US" altLang="zh-TW" sz="3200" b="1" dirty="0">
              <a:solidFill>
                <a:srgbClr val="CC3300"/>
              </a:solidFill>
              <a:latin typeface="Times New Roman" pitchFamily="18" charset="0"/>
              <a:ea typeface="標楷體" pitchFamily="65" charset="-120"/>
              <a:cs typeface="Times New Roman" pitchFamily="18" charset="0"/>
            </a:endParaRPr>
          </a:p>
        </p:txBody>
      </p:sp>
      <p:pic>
        <p:nvPicPr>
          <p:cNvPr id="151558" name="Picture 2054" descr="E:\fra89627_f0701-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76400"/>
            <a:ext cx="617220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129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4C45A969-B6A3-4731-96DE-AB1CDBA49D3F}" type="slidenum">
              <a:rPr lang="en-US" altLang="zh-TW"/>
              <a:pPr/>
              <a:t>8</a:t>
            </a:fld>
            <a:r>
              <a:rPr lang="en-US" altLang="zh-TW"/>
              <a:t>/46</a:t>
            </a:r>
          </a:p>
        </p:txBody>
      </p:sp>
      <p:sp>
        <p:nvSpPr>
          <p:cNvPr id="152578" name="Rectangle 1026"/>
          <p:cNvSpPr>
            <a:spLocks noGrp="1" noChangeArrowheads="1"/>
          </p:cNvSpPr>
          <p:nvPr>
            <p:ph type="title"/>
          </p:nvPr>
        </p:nvSpPr>
        <p:spPr>
          <a:xfrm>
            <a:off x="755576" y="47526"/>
            <a:ext cx="7391400" cy="1077218"/>
          </a:xfrm>
        </p:spPr>
        <p:txBody>
          <a:bodyPr/>
          <a:lstStyle/>
          <a:p>
            <a:pPr algn="l"/>
            <a:r>
              <a:rPr lang="zh-TW" altLang="en-US" sz="3200" b="1" dirty="0" smtClean="0">
                <a:latin typeface="Times New Roman" pitchFamily="18" charset="0"/>
                <a:ea typeface="標楷體" pitchFamily="65" charset="-120"/>
                <a:cs typeface="Times New Roman" pitchFamily="18" charset="0"/>
              </a:rPr>
              <a:t>超額需求的情況下，增加交易時</a:t>
            </a:r>
            <a:r>
              <a:rPr lang="en-US" altLang="zh-TW" sz="3200" b="1" dirty="0" smtClean="0">
                <a:latin typeface="Times New Roman" pitchFamily="18" charset="0"/>
                <a:ea typeface="標楷體" pitchFamily="65" charset="-120"/>
                <a:cs typeface="Times New Roman" pitchFamily="18" charset="0"/>
              </a:rPr>
              <a:t/>
            </a:r>
            <a:br>
              <a:rPr lang="en-US" altLang="zh-TW" sz="3200" b="1" dirty="0" smtClean="0">
                <a:latin typeface="Times New Roman" pitchFamily="18" charset="0"/>
                <a:ea typeface="標楷體" pitchFamily="65" charset="-120"/>
                <a:cs typeface="Times New Roman" pitchFamily="18" charset="0"/>
              </a:rPr>
            </a:br>
            <a:r>
              <a:rPr lang="zh-TW" altLang="en-US" sz="3200" b="1" dirty="0" smtClean="0">
                <a:latin typeface="Times New Roman" pitchFamily="18" charset="0"/>
                <a:ea typeface="標楷體" pitchFamily="65" charset="-120"/>
                <a:cs typeface="Times New Roman" pitchFamily="18" charset="0"/>
              </a:rPr>
              <a:t>經濟剩餘也會增加，沒有</a:t>
            </a:r>
            <a:r>
              <a:rPr lang="zh-TW" altLang="en-US" sz="3200" b="1" dirty="0">
                <a:latin typeface="Times New Roman" pitchFamily="18" charset="0"/>
                <a:ea typeface="標楷體" pitchFamily="65" charset="-120"/>
                <a:cs typeface="Times New Roman" pitchFamily="18" charset="0"/>
              </a:rPr>
              <a:t>人受害</a:t>
            </a:r>
          </a:p>
        </p:txBody>
      </p:sp>
      <p:pic>
        <p:nvPicPr>
          <p:cNvPr id="152583" name="Picture 1031" descr="E:\fra89627_f0702-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189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2"/>
          <p:cNvSpPr>
            <a:spLocks noGrp="1"/>
          </p:cNvSpPr>
          <p:nvPr>
            <p:ph type="sldNum" sz="quarter" idx="10"/>
          </p:nvPr>
        </p:nvSpPr>
        <p:spPr/>
        <p:txBody>
          <a:bodyPr/>
          <a:lstStyle/>
          <a:p>
            <a:r>
              <a:rPr lang="en-US" altLang="zh-TW"/>
              <a:t>Slide </a:t>
            </a:r>
            <a:fld id="{F9E7D3E7-F5E4-4399-B021-F709AB8DA164}" type="slidenum">
              <a:rPr lang="en-US" altLang="zh-TW"/>
              <a:pPr/>
              <a:t>9</a:t>
            </a:fld>
            <a:r>
              <a:rPr lang="en-US" altLang="zh-TW"/>
              <a:t>/46</a:t>
            </a:r>
          </a:p>
        </p:txBody>
      </p:sp>
      <p:sp>
        <p:nvSpPr>
          <p:cNvPr id="153602" name="Rectangle 1026"/>
          <p:cNvSpPr>
            <a:spLocks noGrp="1" noChangeArrowheads="1"/>
          </p:cNvSpPr>
          <p:nvPr>
            <p:ph type="title"/>
          </p:nvPr>
        </p:nvSpPr>
        <p:spPr>
          <a:xfrm>
            <a:off x="683568" y="-27384"/>
            <a:ext cx="7391400" cy="1077218"/>
          </a:xfrm>
        </p:spPr>
        <p:txBody>
          <a:bodyPr/>
          <a:lstStyle/>
          <a:p>
            <a:pPr algn="l"/>
            <a:r>
              <a:rPr lang="zh-TW" altLang="en-US" sz="3200" b="1" dirty="0" smtClean="0">
                <a:latin typeface="Times New Roman" pitchFamily="18" charset="0"/>
                <a:ea typeface="標楷體" pitchFamily="65" charset="-120"/>
                <a:cs typeface="Times New Roman" pitchFamily="18" charset="0"/>
              </a:rPr>
              <a:t>如果</a:t>
            </a:r>
            <a:r>
              <a:rPr lang="zh-TW" altLang="en-US" sz="3200" b="1" dirty="0">
                <a:latin typeface="Times New Roman" pitchFamily="18" charset="0"/>
                <a:ea typeface="標楷體" pitchFamily="65" charset="-120"/>
                <a:cs typeface="Times New Roman" pitchFamily="18" charset="0"/>
              </a:rPr>
              <a:t>額外增加一單位銷售,價格定在1.</a:t>
            </a:r>
            <a:r>
              <a:rPr lang="zh-TW" altLang="en-US" sz="3200" b="1" dirty="0" smtClean="0">
                <a:latin typeface="Times New Roman" pitchFamily="18" charset="0"/>
                <a:ea typeface="標楷體" pitchFamily="65" charset="-120"/>
                <a:cs typeface="Times New Roman" pitchFamily="18" charset="0"/>
              </a:rPr>
              <a:t>75</a:t>
            </a:r>
            <a:r>
              <a:rPr lang="en-US" altLang="zh-TW" sz="3200" b="1" dirty="0" smtClean="0">
                <a:latin typeface="Times New Roman" pitchFamily="18" charset="0"/>
                <a:ea typeface="標楷體" pitchFamily="65" charset="-120"/>
                <a:cs typeface="Times New Roman" pitchFamily="18" charset="0"/>
              </a:rPr>
              <a:t/>
            </a:r>
            <a:br>
              <a:rPr lang="en-US" altLang="zh-TW" sz="3200" b="1" dirty="0" smtClean="0">
                <a:latin typeface="Times New Roman" pitchFamily="18" charset="0"/>
                <a:ea typeface="標楷體" pitchFamily="65" charset="-120"/>
                <a:cs typeface="Times New Roman" pitchFamily="18" charset="0"/>
              </a:rPr>
            </a:br>
            <a:r>
              <a:rPr lang="zh-TW" altLang="en-US" sz="3200" b="1" dirty="0" smtClean="0">
                <a:latin typeface="Times New Roman" pitchFamily="18" charset="0"/>
                <a:ea typeface="標楷體" pitchFamily="65" charset="-120"/>
                <a:cs typeface="Times New Roman" pitchFamily="18" charset="0"/>
              </a:rPr>
              <a:t>對於</a:t>
            </a:r>
            <a:r>
              <a:rPr lang="zh-TW" altLang="en-US" sz="3200" b="1" dirty="0">
                <a:latin typeface="Times New Roman" pitchFamily="18" charset="0"/>
                <a:ea typeface="標楷體" pitchFamily="65" charset="-120"/>
                <a:cs typeface="Times New Roman" pitchFamily="18" charset="0"/>
              </a:rPr>
              <a:t>買者和賣者的影響如何?</a:t>
            </a:r>
          </a:p>
        </p:txBody>
      </p:sp>
      <p:pic>
        <p:nvPicPr>
          <p:cNvPr id="153607" name="Picture 1031" descr="E:\fra89627_f0703-cop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828800"/>
            <a:ext cx="56388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353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4000" b="1" i="0" u="none" strike="noStrike" cap="none" normalizeH="0" baseline="0" smtClean="0">
            <a:ln>
              <a:noFill/>
            </a:ln>
            <a:solidFill>
              <a:schemeClr val="tx1"/>
            </a:solidFill>
            <a:effectLst/>
            <a:latin typeface="Verdan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4000" b="1" i="0" u="none" strike="noStrike" cap="none" normalizeH="0" baseline="0" smtClean="0">
            <a:ln>
              <a:noFill/>
            </a:ln>
            <a:solidFill>
              <a:schemeClr val="tx1"/>
            </a:solidFill>
            <a:effectLst/>
            <a:latin typeface="Verdana" pitchFamily="34" charset="0"/>
            <a:ea typeface="新細明體" pitchFamily="18" charset="-12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21372</TotalTime>
  <Words>2875</Words>
  <Application>Microsoft Office PowerPoint</Application>
  <PresentationFormat>如螢幕大小 (4:3)</PresentationFormat>
  <Paragraphs>259</Paragraphs>
  <Slides>42</Slides>
  <Notes>37</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42</vt:i4>
      </vt:variant>
    </vt:vector>
  </HeadingPairs>
  <TitlesOfParts>
    <vt:vector size="50" baseType="lpstr">
      <vt:lpstr>新細明體</vt:lpstr>
      <vt:lpstr>標楷體</vt:lpstr>
      <vt:lpstr>Arial</vt:lpstr>
      <vt:lpstr>Calibri</vt:lpstr>
      <vt:lpstr>Times New Roman</vt:lpstr>
      <vt:lpstr>Verdana</vt:lpstr>
      <vt:lpstr>Wingdings</vt:lpstr>
      <vt:lpstr>Bold Stripes</vt:lpstr>
      <vt:lpstr>從經濟學看世界 4.3、市場、租稅與效率</vt:lpstr>
      <vt:lpstr>課程大綱</vt:lpstr>
      <vt:lpstr>課程主旨</vt:lpstr>
      <vt:lpstr>1. 市場的範疇 The Domain of Markets</vt:lpstr>
      <vt:lpstr>通識課學分不足 大學生網路上喊價買課</vt:lpstr>
      <vt:lpstr>2. 市場均衡與效率 Market Equilibrium and Efficiency</vt:lpstr>
      <vt:lpstr>價格低於均衡價格時，是Pareto Efficient 為什麼？ </vt:lpstr>
      <vt:lpstr>超額需求的情況下，增加交易時 經濟剩餘也會增加，沒有人受害</vt:lpstr>
      <vt:lpstr>如果額外增加一單位銷售,價格定在1.75 對於買者和賣者的影響如何?</vt:lpstr>
      <vt:lpstr>3. 經濟剩餘 Economic Surplus</vt:lpstr>
      <vt:lpstr>整數(不可無限細分)供給與需求曲線</vt:lpstr>
      <vt:lpstr>消費者與生產者剩餘</vt:lpstr>
      <vt:lpstr>消費者與生產者剩餘可以無限細分的產品</vt:lpstr>
      <vt:lpstr>4. 剩餘與效率 Surplus and Efficiency</vt:lpstr>
      <vt:lpstr>4. 剩餘與效率  　Surplus and Efficiency</vt:lpstr>
      <vt:lpstr>價格上限 Price Ceilings</vt:lpstr>
      <vt:lpstr>暖氣用煤油市場—未有價格管制時</vt:lpstr>
      <vt:lpstr>未管制房屋市場, 總剩餘$2,000,000</vt:lpstr>
      <vt:lpstr>房價管制下，經濟剩餘損失$500,000 </vt:lpstr>
      <vt:lpstr>《社論》價格機能放諸四海皆準－由喬治華盛頓買不到糧食的故事談雙卡利率高限之爭</vt:lpstr>
      <vt:lpstr>《社論》價格機能放諸四海皆準－由喬治華盛頓買不到糧食的故事談雙卡利率高限之爭</vt:lpstr>
      <vt:lpstr>選前釋利多 觀光局： 前進宜花東高屏暖冬遊經費無上限 2018-11-18 聯合報 記者董俞佳╱即時報導</vt:lpstr>
      <vt:lpstr>價格底限 Price Floors</vt:lpstr>
      <vt:lpstr>未經管制的小麥市場, </vt:lpstr>
      <vt:lpstr>5. 租稅與效率性Taxes and Efficiency</vt:lpstr>
      <vt:lpstr>消費者和生產者各承擔一半的稅</vt:lpstr>
      <vt:lpstr>供給曲線為水平，稅賦都為買者所負擔</vt:lpstr>
      <vt:lpstr>需求曲線為垂直的情況,租稅由誰負擔</vt:lpstr>
      <vt:lpstr>6. 租稅與經濟剩餘  Taxes and Economic Surplus</vt:lpstr>
      <vt:lpstr>Arnold Harberger 是經濟學家中開創衡量政府政策造成無謂損失的先驅。Harberger triangles 用來計算因為租稅、政府管制、獨佔寡佔，或其他市場扭曲所造成的經濟剩餘損失。這個衡量方法影響其後對於市場失靈情況下福利效果的估計。</vt:lpstr>
      <vt:lpstr>沒有租稅，總經濟剩餘$9</vt:lpstr>
      <vt:lpstr>徵稅造成的無謂損失$0.25 Million 其餘部分以稅捐形式移轉給政府</vt:lpstr>
      <vt:lpstr>７. 租稅、彈性與效率 Taxes, Elasticity, and Efficiency </vt:lpstr>
      <vt:lpstr>需求彈性不同時的無謂損失， 以及供需雙方的分擔</vt:lpstr>
      <vt:lpstr>供給彈性不同時的無謂損失， 以及供需雙方的分擔</vt:lpstr>
      <vt:lpstr>彈性不同的無謂損失</vt:lpstr>
      <vt:lpstr>8. 課稅、外部成本與效率</vt:lpstr>
      <vt:lpstr>討論主題</vt:lpstr>
      <vt:lpstr>劉屏專欄－美奢侈稅 徹底失敗 中國時報　2011-03-10　劉屏</vt:lpstr>
      <vt:lpstr>劉屏專欄－美奢侈稅 徹底失敗 中國時報　2011-03-10　劉屏</vt:lpstr>
      <vt:lpstr>立院預算中心：奢侈稅不如預期 2012/10/27　中央通訊社</vt:lpstr>
      <vt:lpstr>今日課堂複習 6.市場、租稅與效率</vt:lpstr>
    </vt:vector>
  </TitlesOfParts>
  <Company>ncnu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住宅貸款選擇與住宅租擁選擇</dc:title>
  <dc:creator>chiao-lin</dc:creator>
  <cp:lastModifiedBy>陳建良</cp:lastModifiedBy>
  <cp:revision>1289</cp:revision>
  <cp:lastPrinted>2012-06-26T14:44:43Z</cp:lastPrinted>
  <dcterms:created xsi:type="dcterms:W3CDTF">1998-04-25T05:30:48Z</dcterms:created>
  <dcterms:modified xsi:type="dcterms:W3CDTF">2020-10-06T14:25:35Z</dcterms:modified>
</cp:coreProperties>
</file>