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9" r:id="rId1"/>
    <p:sldMasterId id="2147483732" r:id="rId2"/>
  </p:sldMasterIdLst>
  <p:notesMasterIdLst>
    <p:notesMasterId r:id="rId59"/>
  </p:notesMasterIdLst>
  <p:handoutMasterIdLst>
    <p:handoutMasterId r:id="rId60"/>
  </p:handoutMasterIdLst>
  <p:sldIdLst>
    <p:sldId id="939" r:id="rId3"/>
    <p:sldId id="1398" r:id="rId4"/>
    <p:sldId id="1387" r:id="rId5"/>
    <p:sldId id="1317" r:id="rId6"/>
    <p:sldId id="1389" r:id="rId7"/>
    <p:sldId id="1318" r:id="rId8"/>
    <p:sldId id="1386" r:id="rId9"/>
    <p:sldId id="1390" r:id="rId10"/>
    <p:sldId id="1391" r:id="rId11"/>
    <p:sldId id="1319" r:id="rId12"/>
    <p:sldId id="1392" r:id="rId13"/>
    <p:sldId id="1321" r:id="rId14"/>
    <p:sldId id="1322" r:id="rId15"/>
    <p:sldId id="1393" r:id="rId16"/>
    <p:sldId id="1323" r:id="rId17"/>
    <p:sldId id="1325" r:id="rId18"/>
    <p:sldId id="1326" r:id="rId19"/>
    <p:sldId id="1327" r:id="rId20"/>
    <p:sldId id="1401" r:id="rId21"/>
    <p:sldId id="1328" r:id="rId22"/>
    <p:sldId id="1394" r:id="rId23"/>
    <p:sldId id="1331" r:id="rId24"/>
    <p:sldId id="1333" r:id="rId25"/>
    <p:sldId id="1395" r:id="rId26"/>
    <p:sldId id="1399" r:id="rId27"/>
    <p:sldId id="1335" r:id="rId28"/>
    <p:sldId id="1337" r:id="rId29"/>
    <p:sldId id="1338" r:id="rId30"/>
    <p:sldId id="1397" r:id="rId31"/>
    <p:sldId id="1339" r:id="rId32"/>
    <p:sldId id="1341" r:id="rId33"/>
    <p:sldId id="1346" r:id="rId34"/>
    <p:sldId id="1347" r:id="rId35"/>
    <p:sldId id="1348" r:id="rId36"/>
    <p:sldId id="1349" r:id="rId37"/>
    <p:sldId id="1350" r:id="rId38"/>
    <p:sldId id="1351" r:id="rId39"/>
    <p:sldId id="1353" r:id="rId40"/>
    <p:sldId id="1402" r:id="rId41"/>
    <p:sldId id="1403" r:id="rId42"/>
    <p:sldId id="1404" r:id="rId43"/>
    <p:sldId id="1405" r:id="rId44"/>
    <p:sldId id="1406" r:id="rId45"/>
    <p:sldId id="1407" r:id="rId46"/>
    <p:sldId id="1408" r:id="rId47"/>
    <p:sldId id="1409" r:id="rId48"/>
    <p:sldId id="1410" r:id="rId49"/>
    <p:sldId id="1411" r:id="rId50"/>
    <p:sldId id="1412" r:id="rId51"/>
    <p:sldId id="1413" r:id="rId52"/>
    <p:sldId id="1415" r:id="rId53"/>
    <p:sldId id="1417" r:id="rId54"/>
    <p:sldId id="1418" r:id="rId55"/>
    <p:sldId id="1419" r:id="rId56"/>
    <p:sldId id="1253" r:id="rId57"/>
    <p:sldId id="1416" r:id="rId58"/>
  </p:sldIdLst>
  <p:sldSz cx="9144000" cy="6858000" type="screen4x3"/>
  <p:notesSz cx="6735763" cy="9866313"/>
  <p:defaultTextStyle>
    <a:defPPr>
      <a:defRPr lang="zh-TW"/>
    </a:defPPr>
    <a:lvl1pPr algn="l" rtl="0" fontAlgn="base">
      <a:spcBef>
        <a:spcPct val="0"/>
      </a:spcBef>
      <a:spcAft>
        <a:spcPct val="0"/>
      </a:spcAft>
      <a:defRPr kumimoji="1" sz="4000" b="1" kern="1200">
        <a:solidFill>
          <a:schemeClr val="tx1"/>
        </a:solidFill>
        <a:latin typeface="Verdana" pitchFamily="34" charset="0"/>
        <a:ea typeface="新細明體" charset="-120"/>
        <a:cs typeface="+mn-cs"/>
      </a:defRPr>
    </a:lvl1pPr>
    <a:lvl2pPr marL="457200" algn="l" rtl="0" fontAlgn="base">
      <a:spcBef>
        <a:spcPct val="0"/>
      </a:spcBef>
      <a:spcAft>
        <a:spcPct val="0"/>
      </a:spcAft>
      <a:defRPr kumimoji="1" sz="4000" b="1" kern="1200">
        <a:solidFill>
          <a:schemeClr val="tx1"/>
        </a:solidFill>
        <a:latin typeface="Verdana" pitchFamily="34" charset="0"/>
        <a:ea typeface="新細明體" charset="-120"/>
        <a:cs typeface="+mn-cs"/>
      </a:defRPr>
    </a:lvl2pPr>
    <a:lvl3pPr marL="914400" algn="l" rtl="0" fontAlgn="base">
      <a:spcBef>
        <a:spcPct val="0"/>
      </a:spcBef>
      <a:spcAft>
        <a:spcPct val="0"/>
      </a:spcAft>
      <a:defRPr kumimoji="1" sz="4000" b="1" kern="1200">
        <a:solidFill>
          <a:schemeClr val="tx1"/>
        </a:solidFill>
        <a:latin typeface="Verdana" pitchFamily="34" charset="0"/>
        <a:ea typeface="新細明體" charset="-120"/>
        <a:cs typeface="+mn-cs"/>
      </a:defRPr>
    </a:lvl3pPr>
    <a:lvl4pPr marL="1371600" algn="l" rtl="0" fontAlgn="base">
      <a:spcBef>
        <a:spcPct val="0"/>
      </a:spcBef>
      <a:spcAft>
        <a:spcPct val="0"/>
      </a:spcAft>
      <a:defRPr kumimoji="1" sz="4000" b="1" kern="1200">
        <a:solidFill>
          <a:schemeClr val="tx1"/>
        </a:solidFill>
        <a:latin typeface="Verdana" pitchFamily="34" charset="0"/>
        <a:ea typeface="新細明體" charset="-120"/>
        <a:cs typeface="+mn-cs"/>
      </a:defRPr>
    </a:lvl4pPr>
    <a:lvl5pPr marL="1828800" algn="l" rtl="0" fontAlgn="base">
      <a:spcBef>
        <a:spcPct val="0"/>
      </a:spcBef>
      <a:spcAft>
        <a:spcPct val="0"/>
      </a:spcAft>
      <a:defRPr kumimoji="1" sz="4000" b="1" kern="1200">
        <a:solidFill>
          <a:schemeClr val="tx1"/>
        </a:solidFill>
        <a:latin typeface="Verdana" pitchFamily="34" charset="0"/>
        <a:ea typeface="新細明體" charset="-120"/>
        <a:cs typeface="+mn-cs"/>
      </a:defRPr>
    </a:lvl5pPr>
    <a:lvl6pPr marL="2286000" algn="l" defTabSz="914400" rtl="0" eaLnBrk="1" latinLnBrk="0" hangingPunct="1">
      <a:defRPr kumimoji="1" sz="4000" b="1" kern="1200">
        <a:solidFill>
          <a:schemeClr val="tx1"/>
        </a:solidFill>
        <a:latin typeface="Verdana" pitchFamily="34" charset="0"/>
        <a:ea typeface="新細明體" charset="-120"/>
        <a:cs typeface="+mn-cs"/>
      </a:defRPr>
    </a:lvl6pPr>
    <a:lvl7pPr marL="2743200" algn="l" defTabSz="914400" rtl="0" eaLnBrk="1" latinLnBrk="0" hangingPunct="1">
      <a:defRPr kumimoji="1" sz="4000" b="1" kern="1200">
        <a:solidFill>
          <a:schemeClr val="tx1"/>
        </a:solidFill>
        <a:latin typeface="Verdana" pitchFamily="34" charset="0"/>
        <a:ea typeface="新細明體" charset="-120"/>
        <a:cs typeface="+mn-cs"/>
      </a:defRPr>
    </a:lvl7pPr>
    <a:lvl8pPr marL="3200400" algn="l" defTabSz="914400" rtl="0" eaLnBrk="1" latinLnBrk="0" hangingPunct="1">
      <a:defRPr kumimoji="1" sz="4000" b="1" kern="1200">
        <a:solidFill>
          <a:schemeClr val="tx1"/>
        </a:solidFill>
        <a:latin typeface="Verdana" pitchFamily="34" charset="0"/>
        <a:ea typeface="新細明體" charset="-120"/>
        <a:cs typeface="+mn-cs"/>
      </a:defRPr>
    </a:lvl8pPr>
    <a:lvl9pPr marL="3657600" algn="l" defTabSz="914400" rtl="0" eaLnBrk="1" latinLnBrk="0" hangingPunct="1">
      <a:defRPr kumimoji="1" sz="4000" b="1" kern="1200">
        <a:solidFill>
          <a:schemeClr val="tx1"/>
        </a:solidFill>
        <a:latin typeface="Verdana" pitchFamily="34" charset="0"/>
        <a:ea typeface="新細明體" charset="-120"/>
        <a:cs typeface="+mn-cs"/>
      </a:defRPr>
    </a:lvl9pPr>
  </p:defaultTextStyle>
  <p:extLst>
    <p:ext uri="{521415D9-36F7-43E2-AB2F-B90AF26B5E84}">
      <p14:sectionLst xmlns:p14="http://schemas.microsoft.com/office/powerpoint/2010/main">
        <p14:section name="預設章節" id="{109819FA-2856-4C1A-BBB9-B4811B49EE8F}">
          <p14:sldIdLst>
            <p14:sldId id="939"/>
            <p14:sldId id="1398"/>
            <p14:sldId id="1387"/>
            <p14:sldId id="1317"/>
            <p14:sldId id="1389"/>
            <p14:sldId id="1318"/>
            <p14:sldId id="1386"/>
            <p14:sldId id="1390"/>
            <p14:sldId id="1391"/>
            <p14:sldId id="1319"/>
            <p14:sldId id="1392"/>
            <p14:sldId id="1321"/>
            <p14:sldId id="1322"/>
            <p14:sldId id="1393"/>
            <p14:sldId id="1323"/>
            <p14:sldId id="1325"/>
            <p14:sldId id="1326"/>
            <p14:sldId id="1327"/>
            <p14:sldId id="1401"/>
            <p14:sldId id="1328"/>
            <p14:sldId id="1394"/>
            <p14:sldId id="1331"/>
            <p14:sldId id="1333"/>
            <p14:sldId id="1395"/>
            <p14:sldId id="1399"/>
            <p14:sldId id="1335"/>
            <p14:sldId id="1337"/>
            <p14:sldId id="1338"/>
            <p14:sldId id="1397"/>
            <p14:sldId id="1339"/>
            <p14:sldId id="1341"/>
            <p14:sldId id="1346"/>
            <p14:sldId id="1347"/>
            <p14:sldId id="1348"/>
            <p14:sldId id="1349"/>
            <p14:sldId id="1350"/>
            <p14:sldId id="1351"/>
            <p14:sldId id="1353"/>
            <p14:sldId id="1402"/>
            <p14:sldId id="1403"/>
            <p14:sldId id="1404"/>
            <p14:sldId id="1405"/>
            <p14:sldId id="1406"/>
            <p14:sldId id="1407"/>
            <p14:sldId id="1408"/>
            <p14:sldId id="1409"/>
            <p14:sldId id="1410"/>
            <p14:sldId id="1411"/>
            <p14:sldId id="1412"/>
            <p14:sldId id="1413"/>
            <p14:sldId id="1415"/>
            <p14:sldId id="1417"/>
            <p14:sldId id="1418"/>
            <p14:sldId id="1419"/>
            <p14:sldId id="1253"/>
            <p14:sldId id="1416"/>
          </p14:sldIdLst>
        </p14:section>
        <p14:section name="未命名的章節" id="{BAC35BF1-B451-4726-845C-DFBE117F421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6030"/>
    <a:srgbClr val="990000"/>
    <a:srgbClr val="003366"/>
    <a:srgbClr val="336699"/>
    <a:srgbClr val="003399"/>
    <a:srgbClr val="A50021"/>
    <a:srgbClr val="0033CC"/>
    <a:srgbClr val="FFFFFF"/>
    <a:srgbClr val="000099"/>
    <a:srgbClr val="5783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09" autoAdjust="0"/>
    <p:restoredTop sz="96601" autoAdjust="0"/>
  </p:normalViewPr>
  <p:slideViewPr>
    <p:cSldViewPr>
      <p:cViewPr varScale="1">
        <p:scale>
          <a:sx n="93" d="100"/>
          <a:sy n="93" d="100"/>
        </p:scale>
        <p:origin x="102"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新細明體" pitchFamily="18" charset="-120"/>
              </a:defRPr>
            </a:lvl1pPr>
          </a:lstStyle>
          <a:p>
            <a:pPr>
              <a:defRPr/>
            </a:pPr>
            <a:endParaRPr lang="en-US" altLang="zh-TW"/>
          </a:p>
        </p:txBody>
      </p:sp>
      <p:sp>
        <p:nvSpPr>
          <p:cNvPr id="61443" name="Rectangle 3"/>
          <p:cNvSpPr>
            <a:spLocks noGrp="1" noChangeArrowheads="1"/>
          </p:cNvSpPr>
          <p:nvPr>
            <p:ph type="dt" sz="quarter" idx="1"/>
          </p:nvPr>
        </p:nvSpPr>
        <p:spPr bwMode="auto">
          <a:xfrm>
            <a:off x="381635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新細明體" pitchFamily="18" charset="-120"/>
              </a:defRPr>
            </a:lvl1pPr>
          </a:lstStyle>
          <a:p>
            <a:pPr>
              <a:defRPr/>
            </a:pPr>
            <a:endParaRPr lang="en-US" altLang="zh-TW"/>
          </a:p>
        </p:txBody>
      </p:sp>
      <p:sp>
        <p:nvSpPr>
          <p:cNvPr id="61444" name="Rectangle 4"/>
          <p:cNvSpPr>
            <a:spLocks noGrp="1" noChangeArrowheads="1"/>
          </p:cNvSpPr>
          <p:nvPr>
            <p:ph type="ftr" sz="quarter" idx="2"/>
          </p:nvPr>
        </p:nvSpPr>
        <p:spPr bwMode="auto">
          <a:xfrm>
            <a:off x="0" y="9372600"/>
            <a:ext cx="2919413"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新細明體" pitchFamily="18" charset="-120"/>
              </a:defRPr>
            </a:lvl1pPr>
          </a:lstStyle>
          <a:p>
            <a:pPr>
              <a:defRPr/>
            </a:pPr>
            <a:endParaRPr lang="en-US" altLang="zh-TW"/>
          </a:p>
        </p:txBody>
      </p:sp>
      <p:sp>
        <p:nvSpPr>
          <p:cNvPr id="61445" name="Rectangle 5"/>
          <p:cNvSpPr>
            <a:spLocks noGrp="1" noChangeArrowheads="1"/>
          </p:cNvSpPr>
          <p:nvPr>
            <p:ph type="sldNum" sz="quarter" idx="3"/>
          </p:nvPr>
        </p:nvSpPr>
        <p:spPr bwMode="auto">
          <a:xfrm>
            <a:off x="3816350" y="9372600"/>
            <a:ext cx="2919413"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新細明體" pitchFamily="18" charset="-120"/>
              </a:defRPr>
            </a:lvl1pPr>
          </a:lstStyle>
          <a:p>
            <a:pPr>
              <a:defRPr/>
            </a:pPr>
            <a:fld id="{A3ED7769-FC03-4563-8064-EB6999231F15}" type="slidenum">
              <a:rPr lang="en-US" altLang="zh-TW"/>
              <a:pPr>
                <a:defRPr/>
              </a:pPr>
              <a:t>‹#›</a:t>
            </a:fld>
            <a:endParaRPr lang="en-US" altLang="zh-TW"/>
          </a:p>
        </p:txBody>
      </p:sp>
    </p:spTree>
    <p:extLst>
      <p:ext uri="{BB962C8B-B14F-4D97-AF65-F5344CB8AC3E}">
        <p14:creationId xmlns:p14="http://schemas.microsoft.com/office/powerpoint/2010/main" val="1574467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hdr" sz="quarter"/>
          </p:nvPr>
        </p:nvSpPr>
        <p:spPr bwMode="auto">
          <a:xfrm>
            <a:off x="0" y="0"/>
            <a:ext cx="2919413" cy="4667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44419" name="Rectangle 3"/>
          <p:cNvSpPr>
            <a:spLocks noGrp="1" noChangeArrowheads="1"/>
          </p:cNvSpPr>
          <p:nvPr>
            <p:ph type="dt" idx="1"/>
          </p:nvPr>
        </p:nvSpPr>
        <p:spPr bwMode="auto">
          <a:xfrm>
            <a:off x="3816350" y="0"/>
            <a:ext cx="2919413" cy="4667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928688" y="777875"/>
            <a:ext cx="4878387" cy="3659188"/>
          </a:xfrm>
          <a:prstGeom prst="rect">
            <a:avLst/>
          </a:prstGeom>
          <a:noFill/>
          <a:ln w="9525">
            <a:solidFill>
              <a:srgbClr val="000000"/>
            </a:solidFill>
            <a:miter lim="800000"/>
            <a:headEnd/>
            <a:tailEnd/>
          </a:ln>
        </p:spPr>
      </p:sp>
      <p:sp>
        <p:nvSpPr>
          <p:cNvPr id="444421" name="Rectangle 5"/>
          <p:cNvSpPr>
            <a:spLocks noGrp="1" noChangeArrowheads="1"/>
          </p:cNvSpPr>
          <p:nvPr>
            <p:ph type="body" sz="quarter" idx="3"/>
          </p:nvPr>
        </p:nvSpPr>
        <p:spPr bwMode="auto">
          <a:xfrm>
            <a:off x="898525" y="4670425"/>
            <a:ext cx="4938713" cy="44370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444422" name="Rectangle 6"/>
          <p:cNvSpPr>
            <a:spLocks noGrp="1" noChangeArrowheads="1"/>
          </p:cNvSpPr>
          <p:nvPr>
            <p:ph type="ftr" sz="quarter" idx="4"/>
          </p:nvPr>
        </p:nvSpPr>
        <p:spPr bwMode="auto">
          <a:xfrm>
            <a:off x="0" y="9340850"/>
            <a:ext cx="2919413" cy="5445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44423" name="Rectangle 7"/>
          <p:cNvSpPr>
            <a:spLocks noGrp="1" noChangeArrowheads="1"/>
          </p:cNvSpPr>
          <p:nvPr>
            <p:ph type="sldNum" sz="quarter" idx="5"/>
          </p:nvPr>
        </p:nvSpPr>
        <p:spPr bwMode="auto">
          <a:xfrm>
            <a:off x="3816350" y="9340850"/>
            <a:ext cx="2919413" cy="5445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677D8D1B-C405-4CB5-AD6C-9A252A58AEB2}" type="slidenum">
              <a:rPr lang="en-US" altLang="zh-TW"/>
              <a:pPr>
                <a:defRPr/>
              </a:pPr>
              <a:t>‹#›</a:t>
            </a:fld>
            <a:endParaRPr lang="en-US" altLang="zh-TW"/>
          </a:p>
        </p:txBody>
      </p:sp>
    </p:spTree>
    <p:extLst>
      <p:ext uri="{BB962C8B-B14F-4D97-AF65-F5344CB8AC3E}">
        <p14:creationId xmlns:p14="http://schemas.microsoft.com/office/powerpoint/2010/main" val="17617650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a:t>
            </a:fld>
            <a:endParaRPr lang="en-US" altLang="zh-TW"/>
          </a:p>
        </p:txBody>
      </p:sp>
    </p:spTree>
    <p:extLst>
      <p:ext uri="{BB962C8B-B14F-4D97-AF65-F5344CB8AC3E}">
        <p14:creationId xmlns:p14="http://schemas.microsoft.com/office/powerpoint/2010/main" val="172882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10</a:t>
            </a:fld>
            <a:endParaRPr lang="en-US" altLang="zh-TW"/>
          </a:p>
        </p:txBody>
      </p:sp>
    </p:spTree>
    <p:extLst>
      <p:ext uri="{BB962C8B-B14F-4D97-AF65-F5344CB8AC3E}">
        <p14:creationId xmlns:p14="http://schemas.microsoft.com/office/powerpoint/2010/main" val="218246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11</a:t>
            </a:fld>
            <a:endParaRPr lang="en-US" altLang="zh-TW"/>
          </a:p>
        </p:txBody>
      </p:sp>
    </p:spTree>
    <p:extLst>
      <p:ext uri="{BB962C8B-B14F-4D97-AF65-F5344CB8AC3E}">
        <p14:creationId xmlns:p14="http://schemas.microsoft.com/office/powerpoint/2010/main" val="1704041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12</a:t>
            </a:fld>
            <a:endParaRPr lang="en-US" altLang="zh-TW"/>
          </a:p>
        </p:txBody>
      </p:sp>
    </p:spTree>
    <p:extLst>
      <p:ext uri="{BB962C8B-B14F-4D97-AF65-F5344CB8AC3E}">
        <p14:creationId xmlns:p14="http://schemas.microsoft.com/office/powerpoint/2010/main" val="362768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C5426D5-A618-4D29-8C8D-06FA36CFC2A5}" type="slidenum">
              <a:rPr lang="zh-TW" altLang="en-US"/>
              <a:pPr/>
              <a:t>13</a:t>
            </a:fld>
            <a:endParaRPr lang="en-US" altLang="zh-TW"/>
          </a:p>
        </p:txBody>
      </p:sp>
      <p:sp>
        <p:nvSpPr>
          <p:cNvPr id="247810"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3" name="Notes Placeholder 2"/>
          <p:cNvSpPr>
            <a:spLocks noGrp="1"/>
          </p:cNvSpPr>
          <p:nvPr>
            <p:ph type="body" idx="1"/>
          </p:nvPr>
        </p:nvSpPr>
        <p:spPr>
          <a:xfrm>
            <a:off x="349262" y="4686499"/>
            <a:ext cx="5951484" cy="4974266"/>
          </a:xfrm>
        </p:spPr>
        <p:txBody>
          <a:bodyPr>
            <a:normAutofit/>
          </a:bodyPr>
          <a:lstStyle/>
          <a:p>
            <a:pPr>
              <a:spcBef>
                <a:spcPct val="0"/>
              </a:spcBef>
            </a:pPr>
            <a:r>
              <a:rPr lang="en-US" altLang="zh-TW"/>
              <a:t>Students sometimes confuse the motivations of buyers with the motivations of sellers.  Try dividing the class in two and assign the role of buyer or seller to each half, then get them to answer questions from that perspective.</a:t>
            </a:r>
          </a:p>
          <a:p>
            <a:pPr>
              <a:spcBef>
                <a:spcPct val="0"/>
              </a:spcBef>
            </a:pPr>
            <a:endParaRPr lang="en-US" altLang="zh-TW"/>
          </a:p>
          <a:p>
            <a:pPr>
              <a:spcBef>
                <a:spcPct val="0"/>
              </a:spcBef>
            </a:pPr>
            <a:r>
              <a:rPr lang="en-US" altLang="zh-TW"/>
              <a:t>Buyers want only to buy goods and services that satisfy their wants.  While they are responsive to prices, they do not care about what it costs to produce a good or service.  They do not care about whether the seller makes a profit.  They care only for their own benefit.</a:t>
            </a:r>
          </a:p>
          <a:p>
            <a:pPr>
              <a:spcBef>
                <a:spcPct val="0"/>
              </a:spcBef>
              <a:buFontTx/>
              <a:buChar char="•"/>
            </a:pPr>
            <a:r>
              <a:rPr lang="en-US" altLang="zh-TW"/>
              <a:t>Buyers respond to prices, to information about their choices (smoking is bad for you), to their preferences (iPod vs. other MP3 players), to income, to prices of alternatives, prices of complements, and to their expectations about the future (future income, future prices, etc.)</a:t>
            </a:r>
          </a:p>
          <a:p>
            <a:pPr>
              <a:spcBef>
                <a:spcPct val="0"/>
              </a:spcBef>
              <a:buFontTx/>
              <a:buChar char="•"/>
            </a:pPr>
            <a:r>
              <a:rPr lang="en-US" altLang="zh-TW"/>
              <a:t>Buyers do not respond to changes in the wages paid to workers who produce the product or to the cost of other inputs.</a:t>
            </a:r>
          </a:p>
          <a:p>
            <a:pPr>
              <a:spcBef>
                <a:spcPct val="0"/>
              </a:spcBef>
            </a:pPr>
            <a:endParaRPr lang="en-US" altLang="zh-TW"/>
          </a:p>
          <a:p>
            <a:pPr>
              <a:spcBef>
                <a:spcPct val="0"/>
              </a:spcBef>
            </a:pPr>
            <a:r>
              <a:rPr lang="en-US" altLang="zh-TW"/>
              <a:t>Sellers focus on profit.  In the basic model for this course, there is no consideration of multi-period optimization or other objectives beyond single period profit maximization.  Sellers are motivated by  the profit motive to find the least-cost way to produce their products, choosing among alternative technologies and inputs available.</a:t>
            </a:r>
          </a:p>
          <a:p>
            <a:pPr>
              <a:spcBef>
                <a:spcPct val="0"/>
              </a:spcBef>
            </a:pPr>
            <a:endParaRPr lang="en-US" altLang="zh-TW"/>
          </a:p>
          <a:p>
            <a:pPr>
              <a:spcBef>
                <a:spcPct val="0"/>
              </a:spcBef>
            </a:pPr>
            <a:r>
              <a:rPr lang="en-US" altLang="zh-TW"/>
              <a:t>This is a good time to discuss the need to clearly define the market under discussion.  If we are considering the market for Coca Cola, then Pepsi is a substitute, but if we are considering soft drinks, then we are talking about Coke and Pepsi and juice and water all at the same time.</a:t>
            </a:r>
          </a:p>
          <a:p>
            <a:pPr>
              <a:spcBef>
                <a:spcPct val="0"/>
              </a:spcBef>
            </a:pPr>
            <a:endParaRPr lang="en-US" altLang="zh-TW"/>
          </a:p>
          <a:p>
            <a:pPr>
              <a:spcBef>
                <a:spcPct val="0"/>
              </a:spcBef>
            </a:pPr>
            <a:endParaRPr lang="en-US" altLang="zh-TW"/>
          </a:p>
        </p:txBody>
      </p:sp>
      <p:sp>
        <p:nvSpPr>
          <p:cNvPr id="36867" name="Slide Number Placeholder 3"/>
          <p:cNvSpPr txBox="1">
            <a:spLocks noGrp="1"/>
          </p:cNvSpPr>
          <p:nvPr/>
        </p:nvSpPr>
        <p:spPr bwMode="auto">
          <a:xfrm>
            <a:off x="1908466" y="9371285"/>
            <a:ext cx="2918831" cy="493316"/>
          </a:xfrm>
          <a:prstGeom prst="rect">
            <a:avLst/>
          </a:prstGeom>
          <a:noFill/>
          <a:ln>
            <a:miter lim="800000"/>
            <a:headEnd/>
            <a:tailEnd/>
          </a:ln>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708C6594-CDAC-46C7-8E34-A52EF2D6EE1F}" type="slidenum">
              <a:rPr lang="zh-TW" altLang="en-US" sz="1200">
                <a:latin typeface="Calibri" pitchFamily="34" charset="0"/>
              </a:rPr>
              <a:pPr algn="r"/>
              <a:t>13</a:t>
            </a:fld>
            <a:endParaRPr lang="en-US" altLang="zh-TW" sz="1200">
              <a:latin typeface="Calibri" pitchFamily="34" charset="0"/>
            </a:endParaRPr>
          </a:p>
        </p:txBody>
      </p:sp>
    </p:spTree>
    <p:extLst>
      <p:ext uri="{BB962C8B-B14F-4D97-AF65-F5344CB8AC3E}">
        <p14:creationId xmlns:p14="http://schemas.microsoft.com/office/powerpoint/2010/main" val="874631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16222-60C2-495D-B37C-B39F14D02E1B}" type="slidenum">
              <a:rPr lang="zh-TW" altLang="en-US"/>
              <a:pPr/>
              <a:t>14</a:t>
            </a:fld>
            <a:endParaRPr lang="en-US" altLang="zh-TW"/>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676248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CA82F-7EE6-478F-A5FC-C73F96C4174F}" type="slidenum">
              <a:rPr lang="zh-TW" altLang="en-US"/>
              <a:pPr/>
              <a:t>15</a:t>
            </a:fld>
            <a:endParaRPr lang="en-US" altLang="zh-TW"/>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526513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778E7-4DE3-4412-A44D-23B6E7CD84F8}" type="slidenum">
              <a:rPr lang="zh-TW" altLang="en-US"/>
              <a:pPr/>
              <a:t>16</a:t>
            </a:fld>
            <a:endParaRPr lang="en-US" altLang="zh-TW"/>
          </a:p>
        </p:txBody>
      </p:sp>
      <p:sp>
        <p:nvSpPr>
          <p:cNvPr id="188418" name="Rectangle 1026"/>
          <p:cNvSpPr>
            <a:spLocks noGrp="1" noRot="1" noChangeAspect="1" noChangeArrowheads="1" noTextEdit="1"/>
          </p:cNvSpPr>
          <p:nvPr>
            <p:ph type="sldImg"/>
          </p:nvPr>
        </p:nvSpPr>
        <p:spPr>
          <a:ln/>
        </p:spPr>
      </p:sp>
      <p:sp>
        <p:nvSpPr>
          <p:cNvPr id="188419"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36686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17</a:t>
            </a:fld>
            <a:endParaRPr lang="en-US" altLang="zh-TW"/>
          </a:p>
        </p:txBody>
      </p:sp>
    </p:spTree>
    <p:extLst>
      <p:ext uri="{BB962C8B-B14F-4D97-AF65-F5344CB8AC3E}">
        <p14:creationId xmlns:p14="http://schemas.microsoft.com/office/powerpoint/2010/main" val="232998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5C17EB-812C-4A44-A243-655B077C5B66}" type="slidenum">
              <a:rPr lang="zh-TW" altLang="en-US"/>
              <a:pPr/>
              <a:t>18</a:t>
            </a:fld>
            <a:endParaRPr lang="en-US" altLang="zh-TW"/>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166731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19</a:t>
            </a:fld>
            <a:endParaRPr lang="en-US" altLang="zh-TW"/>
          </a:p>
        </p:txBody>
      </p:sp>
    </p:spTree>
    <p:extLst>
      <p:ext uri="{BB962C8B-B14F-4D97-AF65-F5344CB8AC3E}">
        <p14:creationId xmlns:p14="http://schemas.microsoft.com/office/powerpoint/2010/main" val="409759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a:t>
            </a:fld>
            <a:endParaRPr lang="en-US" altLang="zh-TW"/>
          </a:p>
        </p:txBody>
      </p:sp>
    </p:spTree>
    <p:extLst>
      <p:ext uri="{BB962C8B-B14F-4D97-AF65-F5344CB8AC3E}">
        <p14:creationId xmlns:p14="http://schemas.microsoft.com/office/powerpoint/2010/main" val="3649288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7914D-AF02-4061-BA10-E2504D6B6746}" type="slidenum">
              <a:rPr lang="zh-TW" altLang="en-US"/>
              <a:pPr/>
              <a:t>20</a:t>
            </a:fld>
            <a:endParaRPr lang="en-US" altLang="zh-TW"/>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733006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21</a:t>
            </a:fld>
            <a:endParaRPr lang="en-US" altLang="zh-TW"/>
          </a:p>
        </p:txBody>
      </p:sp>
    </p:spTree>
    <p:extLst>
      <p:ext uri="{BB962C8B-B14F-4D97-AF65-F5344CB8AC3E}">
        <p14:creationId xmlns:p14="http://schemas.microsoft.com/office/powerpoint/2010/main" val="399142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745731F-6809-4EEB-9617-0D1B0B3BCC7A}" type="slidenum">
              <a:rPr lang="zh-TW" altLang="en-US"/>
              <a:pPr/>
              <a:t>22</a:t>
            </a:fld>
            <a:endParaRPr lang="en-US" altLang="zh-TW"/>
          </a:p>
        </p:txBody>
      </p:sp>
      <p:sp>
        <p:nvSpPr>
          <p:cNvPr id="265218"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265219" name="Notes Placeholder 2"/>
          <p:cNvSpPr>
            <a:spLocks noGrp="1"/>
          </p:cNvSpPr>
          <p:nvPr>
            <p:ph type="body" idx="1"/>
          </p:nvPr>
        </p:nvSpPr>
        <p:spPr>
          <a:xfrm>
            <a:off x="321196" y="4686499"/>
            <a:ext cx="6126115" cy="4885195"/>
          </a:xfrm>
        </p:spPr>
        <p:txBody>
          <a:bodyPr/>
          <a:lstStyle/>
          <a:p>
            <a:pPr>
              <a:spcBef>
                <a:spcPct val="0"/>
              </a:spcBef>
            </a:pPr>
            <a:r>
              <a:rPr lang="en-US" altLang="zh-TW"/>
              <a:t>This slide introduces the sellers' side of the market.</a:t>
            </a:r>
          </a:p>
          <a:p>
            <a:pPr>
              <a:spcBef>
                <a:spcPct val="0"/>
              </a:spcBef>
            </a:pPr>
            <a:endParaRPr lang="en-US" altLang="zh-TW"/>
          </a:p>
          <a:p>
            <a:pPr>
              <a:spcBef>
                <a:spcPct val="0"/>
              </a:spcBef>
            </a:pPr>
            <a:r>
              <a:rPr lang="en-US" altLang="zh-TW"/>
              <a:t>If the supplier can cover the opportunity cost of his product, he will continue to increase the level of output.  Production for a supplier stops when the market price is equal to the opportunity cost of production.  Producing more educes profit.</a:t>
            </a:r>
          </a:p>
          <a:p>
            <a:pPr>
              <a:spcBef>
                <a:spcPct val="0"/>
              </a:spcBef>
            </a:pPr>
            <a:endParaRPr lang="en-US" altLang="zh-TW"/>
          </a:p>
          <a:p>
            <a:pPr>
              <a:spcBef>
                <a:spcPct val="0"/>
              </a:spcBef>
            </a:pPr>
            <a:r>
              <a:rPr lang="en-US" altLang="zh-TW"/>
              <a:t>Different producers have different costs</a:t>
            </a:r>
          </a:p>
          <a:p>
            <a:pPr lvl="1">
              <a:spcBef>
                <a:spcPct val="0"/>
              </a:spcBef>
            </a:pPr>
            <a:r>
              <a:rPr lang="en-US" altLang="zh-TW"/>
              <a:t>Plant size and automation may lower costs for some producers</a:t>
            </a:r>
          </a:p>
          <a:p>
            <a:pPr lvl="1">
              <a:spcBef>
                <a:spcPct val="0"/>
              </a:spcBef>
            </a:pPr>
            <a:r>
              <a:rPr lang="en-US" altLang="zh-TW"/>
              <a:t>Experienced workers  and skilled management  can be a source of lower costs</a:t>
            </a:r>
          </a:p>
          <a:p>
            <a:pPr lvl="1">
              <a:spcBef>
                <a:spcPct val="0"/>
              </a:spcBef>
            </a:pPr>
            <a:r>
              <a:rPr lang="en-US" altLang="zh-TW"/>
              <a:t>An innovation in production such as lights-out manufacturing can lower costs</a:t>
            </a:r>
          </a:p>
          <a:p>
            <a:pPr lvl="2">
              <a:spcBef>
                <a:spcPct val="0"/>
              </a:spcBef>
            </a:pPr>
            <a:r>
              <a:rPr lang="en-US" altLang="zh-TW"/>
              <a:t>Lights-out manufacturing is the operation of a factory without human management on location.  Systems are alarmed and can page a technician if a problem occurs.  Since systems are on-line, the technician first attempts to correct the fault from his home PC.  </a:t>
            </a:r>
          </a:p>
          <a:p>
            <a:pPr lvl="2">
              <a:spcBef>
                <a:spcPct val="0"/>
              </a:spcBef>
            </a:pPr>
            <a:r>
              <a:rPr lang="en-US" altLang="zh-TW"/>
              <a:t>The metal cutters on a dental floss container are  one of the products made with lights-out.</a:t>
            </a:r>
          </a:p>
          <a:p>
            <a:pPr lvl="1">
              <a:spcBef>
                <a:spcPct val="0"/>
              </a:spcBef>
            </a:pPr>
            <a:r>
              <a:rPr lang="en-US" altLang="zh-TW"/>
              <a:t>Regional differences in wages or rent can give producers in those regions a cost advantage</a:t>
            </a:r>
          </a:p>
          <a:p>
            <a:pPr>
              <a:spcBef>
                <a:spcPct val="0"/>
              </a:spcBef>
            </a:pPr>
            <a:r>
              <a:rPr lang="en-US" altLang="zh-TW"/>
              <a:t>The supply curve has a positive slope because the lowest cost producers enter the market first.  To get more of the good, we add less productive firms and we may expand the efficient firms into an area where their costs increase.</a:t>
            </a:r>
          </a:p>
        </p:txBody>
      </p:sp>
      <p:sp>
        <p:nvSpPr>
          <p:cNvPr id="51203" name="Slide Number Placeholder 3"/>
          <p:cNvSpPr txBox="1">
            <a:spLocks noGrp="1"/>
          </p:cNvSpPr>
          <p:nvPr/>
        </p:nvSpPr>
        <p:spPr bwMode="auto">
          <a:xfrm>
            <a:off x="1908466" y="9371285"/>
            <a:ext cx="2918831" cy="493316"/>
          </a:xfrm>
          <a:prstGeom prst="rect">
            <a:avLst/>
          </a:prstGeom>
          <a:noFill/>
          <a:ln>
            <a:miter lim="800000"/>
            <a:headEnd/>
            <a:tailEnd/>
          </a:ln>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C2E1FB77-D694-438C-ABE7-B9A5EDACC063}" type="slidenum">
              <a:rPr lang="zh-TW" altLang="en-US" sz="1200">
                <a:latin typeface="Calibri" pitchFamily="34" charset="0"/>
              </a:rPr>
              <a:pPr algn="r"/>
              <a:t>22</a:t>
            </a:fld>
            <a:endParaRPr lang="en-US" altLang="zh-TW" sz="1200">
              <a:latin typeface="Calibri" pitchFamily="34" charset="0"/>
            </a:endParaRPr>
          </a:p>
        </p:txBody>
      </p:sp>
    </p:spTree>
    <p:extLst>
      <p:ext uri="{BB962C8B-B14F-4D97-AF65-F5344CB8AC3E}">
        <p14:creationId xmlns:p14="http://schemas.microsoft.com/office/powerpoint/2010/main" val="2237085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41A76-F142-4453-84C5-37904BF0FE6A}" type="slidenum">
              <a:rPr lang="zh-TW" altLang="en-US"/>
              <a:pPr/>
              <a:t>23</a:t>
            </a:fld>
            <a:endParaRPr lang="en-US" altLang="zh-TW"/>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526939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24</a:t>
            </a:fld>
            <a:endParaRPr lang="en-US" altLang="zh-TW"/>
          </a:p>
        </p:txBody>
      </p:sp>
    </p:spTree>
    <p:extLst>
      <p:ext uri="{BB962C8B-B14F-4D97-AF65-F5344CB8AC3E}">
        <p14:creationId xmlns:p14="http://schemas.microsoft.com/office/powerpoint/2010/main" val="30987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25</a:t>
            </a:fld>
            <a:endParaRPr lang="en-US" altLang="zh-TW"/>
          </a:p>
        </p:txBody>
      </p:sp>
    </p:spTree>
    <p:extLst>
      <p:ext uri="{BB962C8B-B14F-4D97-AF65-F5344CB8AC3E}">
        <p14:creationId xmlns:p14="http://schemas.microsoft.com/office/powerpoint/2010/main" val="1263361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1FEFC-F4CD-4CE3-8603-41A12A637528}" type="slidenum">
              <a:rPr lang="zh-TW" altLang="en-US"/>
              <a:pPr/>
              <a:t>26</a:t>
            </a:fld>
            <a:endParaRPr lang="en-US" altLang="zh-TW"/>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04093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EE313-C391-4E04-9B8D-3F474A49CA20}" type="slidenum">
              <a:rPr lang="zh-TW" altLang="en-US"/>
              <a:pPr/>
              <a:t>27</a:t>
            </a:fld>
            <a:endParaRPr lang="en-US" altLang="zh-TW"/>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526956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A481B-270D-4ECA-A407-A39AF3B9BF31}" type="slidenum">
              <a:rPr lang="zh-TW" altLang="en-US"/>
              <a:pPr/>
              <a:t>28</a:t>
            </a:fld>
            <a:endParaRPr lang="en-US" altLang="zh-TW"/>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912115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29</a:t>
            </a:fld>
            <a:endParaRPr lang="en-US" altLang="zh-TW"/>
          </a:p>
        </p:txBody>
      </p:sp>
    </p:spTree>
    <p:extLst>
      <p:ext uri="{BB962C8B-B14F-4D97-AF65-F5344CB8AC3E}">
        <p14:creationId xmlns:p14="http://schemas.microsoft.com/office/powerpoint/2010/main" val="407371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a:t>
            </a:fld>
            <a:endParaRPr lang="en-US" altLang="zh-TW"/>
          </a:p>
        </p:txBody>
      </p:sp>
    </p:spTree>
    <p:extLst>
      <p:ext uri="{BB962C8B-B14F-4D97-AF65-F5344CB8AC3E}">
        <p14:creationId xmlns:p14="http://schemas.microsoft.com/office/powerpoint/2010/main" val="3869086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30</a:t>
            </a:fld>
            <a:endParaRPr lang="en-US" altLang="zh-TW"/>
          </a:p>
        </p:txBody>
      </p:sp>
    </p:spTree>
    <p:extLst>
      <p:ext uri="{BB962C8B-B14F-4D97-AF65-F5344CB8AC3E}">
        <p14:creationId xmlns:p14="http://schemas.microsoft.com/office/powerpoint/2010/main" val="1126452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31</a:t>
            </a:fld>
            <a:endParaRPr lang="en-US" altLang="zh-TW"/>
          </a:p>
        </p:txBody>
      </p:sp>
    </p:spTree>
    <p:extLst>
      <p:ext uri="{BB962C8B-B14F-4D97-AF65-F5344CB8AC3E}">
        <p14:creationId xmlns:p14="http://schemas.microsoft.com/office/powerpoint/2010/main" val="1987209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39E40-16DF-47C4-BCAF-AF661BAB2228}" type="slidenum">
              <a:rPr lang="zh-TW" altLang="en-US"/>
              <a:pPr/>
              <a:t>32</a:t>
            </a:fld>
            <a:endParaRPr lang="en-US" altLang="zh-TW"/>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936362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83C0-8DE6-4A52-BB5E-953046A85D43}" type="slidenum">
              <a:rPr lang="zh-TW" altLang="en-US"/>
              <a:pPr/>
              <a:t>33</a:t>
            </a:fld>
            <a:endParaRPr lang="en-US" altLang="zh-TW"/>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09764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04075-63DC-43C2-AA47-4159205E3C8B}" type="slidenum">
              <a:rPr lang="zh-TW" altLang="en-US"/>
              <a:pPr/>
              <a:t>34</a:t>
            </a:fld>
            <a:endParaRPr lang="en-US" altLang="zh-TW"/>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311245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19474-7D5E-48B5-8A37-D3F3E4D39BB9}" type="slidenum">
              <a:rPr lang="zh-TW" altLang="en-US"/>
              <a:pPr/>
              <a:t>35</a:t>
            </a:fld>
            <a:endParaRPr lang="en-US" altLang="zh-TW"/>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678482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CB9D3-3041-4726-85BB-8CFEFCD6236E}" type="slidenum">
              <a:rPr lang="zh-TW" altLang="en-US"/>
              <a:pPr/>
              <a:t>36</a:t>
            </a:fld>
            <a:endParaRPr lang="en-US" altLang="zh-TW"/>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908544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37</a:t>
            </a:fld>
            <a:endParaRPr lang="en-US" altLang="zh-TW"/>
          </a:p>
        </p:txBody>
      </p:sp>
    </p:spTree>
    <p:extLst>
      <p:ext uri="{BB962C8B-B14F-4D97-AF65-F5344CB8AC3E}">
        <p14:creationId xmlns:p14="http://schemas.microsoft.com/office/powerpoint/2010/main" val="2502715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5291B-1015-4614-8FBC-2887C172F671}" type="slidenum">
              <a:rPr lang="zh-TW" altLang="en-US"/>
              <a:pPr/>
              <a:t>38</a:t>
            </a:fld>
            <a:endParaRPr lang="en-US" altLang="zh-TW"/>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55486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041E79-AF40-4CF6-851C-27A0E1F7112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138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17135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982C701-BD44-447F-A0FA-278CE250C846}" type="slidenum">
              <a:rPr lang="zh-TW" altLang="en-US"/>
              <a:pPr/>
              <a:t>4</a:t>
            </a:fld>
            <a:endParaRPr lang="en-US" altLang="zh-TW"/>
          </a:p>
        </p:txBody>
      </p:sp>
      <p:sp>
        <p:nvSpPr>
          <p:cNvPr id="245762"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245763" name="Notes Placeholder 2"/>
          <p:cNvSpPr>
            <a:spLocks noGrp="1"/>
          </p:cNvSpPr>
          <p:nvPr>
            <p:ph type="body" idx="1"/>
          </p:nvPr>
        </p:nvSpPr>
        <p:spPr>
          <a:xfrm>
            <a:off x="321196" y="4686499"/>
            <a:ext cx="6126115" cy="4885195"/>
          </a:xfrm>
        </p:spPr>
        <p:txBody>
          <a:bodyPr/>
          <a:lstStyle/>
          <a:p>
            <a:pPr>
              <a:spcBef>
                <a:spcPct val="0"/>
              </a:spcBef>
            </a:pPr>
            <a:r>
              <a:rPr lang="en-US" altLang="zh-TW">
                <a:latin typeface="Arial" charset="0"/>
                <a:cs typeface="Arial" charset="0"/>
              </a:rPr>
              <a:t>WHAT:  Major market divisions:  consumption goods vs. investment goods; housing, food, clothing, entertainment.  Granular detail:  professional sports vs. college sports vs. high school sports vs. city and private leagues vs. sports for kids.</a:t>
            </a:r>
          </a:p>
          <a:p>
            <a:pPr>
              <a:spcBef>
                <a:spcPct val="0"/>
              </a:spcBef>
            </a:pPr>
            <a:endParaRPr lang="en-US" altLang="zh-TW">
              <a:latin typeface="Arial" charset="0"/>
              <a:cs typeface="Arial" charset="0"/>
            </a:endParaRPr>
          </a:p>
          <a:p>
            <a:pPr>
              <a:spcBef>
                <a:spcPct val="0"/>
              </a:spcBef>
            </a:pPr>
            <a:r>
              <a:rPr lang="en-US" altLang="zh-TW">
                <a:latin typeface="Arial" charset="0"/>
                <a:cs typeface="Arial" charset="0"/>
              </a:rPr>
              <a:t>HOW:  Students sometimes have difficulty imagining technologies other than the ones in use.  Some other examples:</a:t>
            </a:r>
          </a:p>
          <a:p>
            <a:pPr>
              <a:spcBef>
                <a:spcPct val="0"/>
              </a:spcBef>
            </a:pPr>
            <a:endParaRPr lang="en-US" altLang="zh-TW">
              <a:latin typeface="Arial" charset="0"/>
              <a:cs typeface="Arial" charset="0"/>
            </a:endParaRPr>
          </a:p>
          <a:p>
            <a:pPr>
              <a:spcBef>
                <a:spcPct val="0"/>
              </a:spcBef>
            </a:pPr>
            <a:r>
              <a:rPr lang="en-US" altLang="zh-TW" u="sng">
                <a:latin typeface="Arial" charset="0"/>
                <a:cs typeface="Arial" charset="0"/>
              </a:rPr>
              <a:t>Iced tea:</a:t>
            </a:r>
            <a:r>
              <a:rPr lang="en-US" altLang="zh-TW">
                <a:latin typeface="Arial" charset="0"/>
                <a:cs typeface="Arial" charset="0"/>
              </a:rPr>
              <a:t>  1 commercial tea bag, 3 family size tea bags, 8 individual bags, or loose tea?  Sweeten the tea by adding sugar or by making a sugar syrup or corn sweeteners or by adding Equal, Splenda, or Sweet and Low?  Caffeinated or decaf?  Make it with hot water or cold?</a:t>
            </a:r>
          </a:p>
          <a:p>
            <a:pPr>
              <a:spcBef>
                <a:spcPct val="0"/>
              </a:spcBef>
            </a:pPr>
            <a:endParaRPr lang="en-US" altLang="zh-TW">
              <a:latin typeface="Arial" charset="0"/>
              <a:cs typeface="Arial" charset="0"/>
            </a:endParaRPr>
          </a:p>
          <a:p>
            <a:pPr>
              <a:spcBef>
                <a:spcPct val="0"/>
              </a:spcBef>
            </a:pPr>
            <a:r>
              <a:rPr lang="en-US" altLang="zh-TW">
                <a:latin typeface="Arial" charset="0"/>
                <a:cs typeface="Arial" charset="0"/>
              </a:rPr>
              <a:t>Preparing the lot for a home to be built on a slab:  10 workers with 10 shovels?  One worker and a Bobcat?  One worker and a CAT bulldozer?</a:t>
            </a:r>
          </a:p>
          <a:p>
            <a:pPr>
              <a:spcBef>
                <a:spcPct val="0"/>
              </a:spcBef>
            </a:pPr>
            <a:endParaRPr lang="en-US" altLang="zh-TW">
              <a:latin typeface="Arial" charset="0"/>
              <a:cs typeface="Arial" charset="0"/>
            </a:endParaRPr>
          </a:p>
          <a:p>
            <a:pPr>
              <a:spcBef>
                <a:spcPct val="0"/>
              </a:spcBef>
            </a:pPr>
            <a:r>
              <a:rPr lang="en-US" altLang="zh-TW">
                <a:latin typeface="Arial" charset="0"/>
                <a:cs typeface="Arial" charset="0"/>
              </a:rPr>
              <a:t>FOR WHOM:  Market forces have powerful answers.  They respond to people who are willing and able to buy what is offered.  When Bill Gates wants something, he is likely to get it?  Other forces matter, too.  </a:t>
            </a:r>
          </a:p>
          <a:p>
            <a:pPr>
              <a:spcBef>
                <a:spcPct val="0"/>
              </a:spcBef>
            </a:pPr>
            <a:r>
              <a:rPr lang="en-US" altLang="zh-TW">
                <a:latin typeface="Arial" charset="0"/>
                <a:cs typeface="Arial" charset="0"/>
              </a:rPr>
              <a:t>Government and private charity programs can supplement incomes with food stamps, subsidized housing, subsidized transportation (Amtrak), or by protecting certain businesses from foreign competition (sugar beet farmers).  Law makers and other politicians sometimes respond to requests from friends or to members of their own political party to provide them with scarce government services or contracts.</a:t>
            </a:r>
          </a:p>
          <a:p>
            <a:pPr>
              <a:spcBef>
                <a:spcPct val="0"/>
              </a:spcBef>
            </a:pPr>
            <a:r>
              <a:rPr lang="en-US" altLang="zh-TW">
                <a:latin typeface="Arial" charset="0"/>
                <a:cs typeface="Arial" charset="0"/>
              </a:rPr>
              <a:t>Within families, resources are shared based on perceived need.</a:t>
            </a:r>
          </a:p>
        </p:txBody>
      </p:sp>
      <p:sp>
        <p:nvSpPr>
          <p:cNvPr id="32771" name="Slide Number Placeholder 3"/>
          <p:cNvSpPr txBox="1">
            <a:spLocks noGrp="1"/>
          </p:cNvSpPr>
          <p:nvPr/>
        </p:nvSpPr>
        <p:spPr bwMode="auto">
          <a:xfrm>
            <a:off x="1908466" y="9371285"/>
            <a:ext cx="2918831" cy="493316"/>
          </a:xfrm>
          <a:prstGeom prst="rect">
            <a:avLst/>
          </a:prstGeom>
          <a:noFill/>
          <a:ln>
            <a:miter lim="800000"/>
            <a:headEnd/>
            <a:tailEnd/>
          </a:ln>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5E3EAA9D-34D8-4998-8B8B-7EB0B835C49C}" type="slidenum">
              <a:rPr lang="zh-TW" altLang="en-US" sz="1200">
                <a:latin typeface="Calibri" pitchFamily="34" charset="0"/>
              </a:rPr>
              <a:pPr algn="r"/>
              <a:t>4</a:t>
            </a:fld>
            <a:endParaRPr lang="en-US" altLang="zh-TW" sz="1200">
              <a:latin typeface="Calibri" pitchFamily="34" charset="0"/>
            </a:endParaRPr>
          </a:p>
        </p:txBody>
      </p:sp>
    </p:spTree>
    <p:extLst>
      <p:ext uri="{BB962C8B-B14F-4D97-AF65-F5344CB8AC3E}">
        <p14:creationId xmlns:p14="http://schemas.microsoft.com/office/powerpoint/2010/main" val="3603643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E34E74-2335-46C3-9257-A533684BF7B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2404"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49295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55</a:t>
            </a:fld>
            <a:endParaRPr lang="en-US" altLang="zh-TW"/>
          </a:p>
        </p:txBody>
      </p:sp>
    </p:spTree>
    <p:extLst>
      <p:ext uri="{BB962C8B-B14F-4D97-AF65-F5344CB8AC3E}">
        <p14:creationId xmlns:p14="http://schemas.microsoft.com/office/powerpoint/2010/main" val="2627536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56</a:t>
            </a:fld>
            <a:endParaRPr lang="en-US" altLang="zh-TW"/>
          </a:p>
        </p:txBody>
      </p:sp>
    </p:spTree>
    <p:extLst>
      <p:ext uri="{BB962C8B-B14F-4D97-AF65-F5344CB8AC3E}">
        <p14:creationId xmlns:p14="http://schemas.microsoft.com/office/powerpoint/2010/main" val="364928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982C701-BD44-447F-A0FA-278CE250C846}" type="slidenum">
              <a:rPr lang="zh-TW" altLang="en-US"/>
              <a:pPr/>
              <a:t>5</a:t>
            </a:fld>
            <a:endParaRPr lang="en-US" altLang="zh-TW"/>
          </a:p>
        </p:txBody>
      </p:sp>
      <p:sp>
        <p:nvSpPr>
          <p:cNvPr id="245762"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245763" name="Notes Placeholder 2"/>
          <p:cNvSpPr>
            <a:spLocks noGrp="1"/>
          </p:cNvSpPr>
          <p:nvPr>
            <p:ph type="body" idx="1"/>
          </p:nvPr>
        </p:nvSpPr>
        <p:spPr>
          <a:xfrm>
            <a:off x="321196" y="4686499"/>
            <a:ext cx="6126115" cy="4885195"/>
          </a:xfrm>
        </p:spPr>
        <p:txBody>
          <a:bodyPr/>
          <a:lstStyle/>
          <a:p>
            <a:pPr>
              <a:spcBef>
                <a:spcPct val="0"/>
              </a:spcBef>
            </a:pPr>
            <a:r>
              <a:rPr lang="en-US" altLang="zh-TW">
                <a:latin typeface="Arial" charset="0"/>
                <a:cs typeface="Arial" charset="0"/>
              </a:rPr>
              <a:t>WHAT:  Major market divisions:  consumption goods vs. investment goods; housing, food, clothing, entertainment.  Granular detail:  professional sports vs. college sports vs. high school sports vs. city and private leagues vs. sports for kids.</a:t>
            </a:r>
          </a:p>
          <a:p>
            <a:pPr>
              <a:spcBef>
                <a:spcPct val="0"/>
              </a:spcBef>
            </a:pPr>
            <a:endParaRPr lang="en-US" altLang="zh-TW">
              <a:latin typeface="Arial" charset="0"/>
              <a:cs typeface="Arial" charset="0"/>
            </a:endParaRPr>
          </a:p>
          <a:p>
            <a:pPr>
              <a:spcBef>
                <a:spcPct val="0"/>
              </a:spcBef>
            </a:pPr>
            <a:r>
              <a:rPr lang="en-US" altLang="zh-TW">
                <a:latin typeface="Arial" charset="0"/>
                <a:cs typeface="Arial" charset="0"/>
              </a:rPr>
              <a:t>HOW:  Students sometimes have difficulty imagining technologies other than the ones in use.  Some other examples:</a:t>
            </a:r>
          </a:p>
          <a:p>
            <a:pPr>
              <a:spcBef>
                <a:spcPct val="0"/>
              </a:spcBef>
            </a:pPr>
            <a:endParaRPr lang="en-US" altLang="zh-TW">
              <a:latin typeface="Arial" charset="0"/>
              <a:cs typeface="Arial" charset="0"/>
            </a:endParaRPr>
          </a:p>
          <a:p>
            <a:pPr>
              <a:spcBef>
                <a:spcPct val="0"/>
              </a:spcBef>
            </a:pPr>
            <a:r>
              <a:rPr lang="en-US" altLang="zh-TW" u="sng">
                <a:latin typeface="Arial" charset="0"/>
                <a:cs typeface="Arial" charset="0"/>
              </a:rPr>
              <a:t>Iced tea:</a:t>
            </a:r>
            <a:r>
              <a:rPr lang="en-US" altLang="zh-TW">
                <a:latin typeface="Arial" charset="0"/>
                <a:cs typeface="Arial" charset="0"/>
              </a:rPr>
              <a:t>  1 commercial tea bag, 3 family size tea bags, 8 individual bags, or loose tea?  Sweeten the tea by adding sugar or by making a sugar syrup or corn sweeteners or by adding Equal, Splenda, or Sweet and Low?  Caffeinated or decaf?  Make it with hot water or cold?</a:t>
            </a:r>
          </a:p>
          <a:p>
            <a:pPr>
              <a:spcBef>
                <a:spcPct val="0"/>
              </a:spcBef>
            </a:pPr>
            <a:endParaRPr lang="en-US" altLang="zh-TW">
              <a:latin typeface="Arial" charset="0"/>
              <a:cs typeface="Arial" charset="0"/>
            </a:endParaRPr>
          </a:p>
          <a:p>
            <a:pPr>
              <a:spcBef>
                <a:spcPct val="0"/>
              </a:spcBef>
            </a:pPr>
            <a:r>
              <a:rPr lang="en-US" altLang="zh-TW">
                <a:latin typeface="Arial" charset="0"/>
                <a:cs typeface="Arial" charset="0"/>
              </a:rPr>
              <a:t>Preparing the lot for a home to be built on a slab:  10 workers with 10 shovels?  One worker and a Bobcat?  One worker and a CAT bulldozer?</a:t>
            </a:r>
          </a:p>
          <a:p>
            <a:pPr>
              <a:spcBef>
                <a:spcPct val="0"/>
              </a:spcBef>
            </a:pPr>
            <a:endParaRPr lang="en-US" altLang="zh-TW">
              <a:latin typeface="Arial" charset="0"/>
              <a:cs typeface="Arial" charset="0"/>
            </a:endParaRPr>
          </a:p>
          <a:p>
            <a:pPr>
              <a:spcBef>
                <a:spcPct val="0"/>
              </a:spcBef>
            </a:pPr>
            <a:r>
              <a:rPr lang="en-US" altLang="zh-TW">
                <a:latin typeface="Arial" charset="0"/>
                <a:cs typeface="Arial" charset="0"/>
              </a:rPr>
              <a:t>FOR WHOM:  Market forces have powerful answers.  They respond to people who are willing and able to buy what is offered.  When Bill Gates wants something, he is likely to get it?  Other forces matter, too.  </a:t>
            </a:r>
          </a:p>
          <a:p>
            <a:pPr>
              <a:spcBef>
                <a:spcPct val="0"/>
              </a:spcBef>
            </a:pPr>
            <a:r>
              <a:rPr lang="en-US" altLang="zh-TW">
                <a:latin typeface="Arial" charset="0"/>
                <a:cs typeface="Arial" charset="0"/>
              </a:rPr>
              <a:t>Government and private charity programs can supplement incomes with food stamps, subsidized housing, subsidized transportation (Amtrak), or by protecting certain businesses from foreign competition (sugar beet farmers).  Law makers and other politicians sometimes respond to requests from friends or to members of their own political party to provide them with scarce government services or contracts.</a:t>
            </a:r>
          </a:p>
          <a:p>
            <a:pPr>
              <a:spcBef>
                <a:spcPct val="0"/>
              </a:spcBef>
            </a:pPr>
            <a:r>
              <a:rPr lang="en-US" altLang="zh-TW">
                <a:latin typeface="Arial" charset="0"/>
                <a:cs typeface="Arial" charset="0"/>
              </a:rPr>
              <a:t>Within families, resources are shared based on perceived need.</a:t>
            </a:r>
          </a:p>
        </p:txBody>
      </p:sp>
      <p:sp>
        <p:nvSpPr>
          <p:cNvPr id="32771" name="Slide Number Placeholder 3"/>
          <p:cNvSpPr txBox="1">
            <a:spLocks noGrp="1"/>
          </p:cNvSpPr>
          <p:nvPr/>
        </p:nvSpPr>
        <p:spPr bwMode="auto">
          <a:xfrm>
            <a:off x="1908466" y="9371285"/>
            <a:ext cx="2918831" cy="493316"/>
          </a:xfrm>
          <a:prstGeom prst="rect">
            <a:avLst/>
          </a:prstGeom>
          <a:noFill/>
          <a:ln>
            <a:miter lim="800000"/>
            <a:headEnd/>
            <a:tailEnd/>
          </a:ln>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5E3EAA9D-34D8-4998-8B8B-7EB0B835C49C}" type="slidenum">
              <a:rPr lang="zh-TW" altLang="en-US" sz="1200">
                <a:latin typeface="Calibri" pitchFamily="34" charset="0"/>
              </a:rPr>
              <a:pPr algn="r"/>
              <a:t>5</a:t>
            </a:fld>
            <a:endParaRPr lang="en-US" altLang="zh-TW" sz="1200">
              <a:latin typeface="Calibri" pitchFamily="34" charset="0"/>
            </a:endParaRPr>
          </a:p>
        </p:txBody>
      </p:sp>
    </p:spTree>
    <p:extLst>
      <p:ext uri="{BB962C8B-B14F-4D97-AF65-F5344CB8AC3E}">
        <p14:creationId xmlns:p14="http://schemas.microsoft.com/office/powerpoint/2010/main" val="382690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6</a:t>
            </a:fld>
            <a:endParaRPr lang="en-US" altLang="zh-TW"/>
          </a:p>
        </p:txBody>
      </p:sp>
    </p:spTree>
    <p:extLst>
      <p:ext uri="{BB962C8B-B14F-4D97-AF65-F5344CB8AC3E}">
        <p14:creationId xmlns:p14="http://schemas.microsoft.com/office/powerpoint/2010/main" val="163997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7</a:t>
            </a:fld>
            <a:endParaRPr lang="en-US" altLang="zh-TW"/>
          </a:p>
        </p:txBody>
      </p:sp>
    </p:spTree>
    <p:extLst>
      <p:ext uri="{BB962C8B-B14F-4D97-AF65-F5344CB8AC3E}">
        <p14:creationId xmlns:p14="http://schemas.microsoft.com/office/powerpoint/2010/main" val="10984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8</a:t>
            </a:fld>
            <a:endParaRPr lang="en-US" altLang="zh-TW"/>
          </a:p>
        </p:txBody>
      </p:sp>
    </p:spTree>
    <p:extLst>
      <p:ext uri="{BB962C8B-B14F-4D97-AF65-F5344CB8AC3E}">
        <p14:creationId xmlns:p14="http://schemas.microsoft.com/office/powerpoint/2010/main" val="3049072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9</a:t>
            </a:fld>
            <a:endParaRPr lang="en-US" altLang="zh-TW"/>
          </a:p>
        </p:txBody>
      </p:sp>
    </p:spTree>
    <p:extLst>
      <p:ext uri="{BB962C8B-B14F-4D97-AF65-F5344CB8AC3E}">
        <p14:creationId xmlns:p14="http://schemas.microsoft.com/office/powerpoint/2010/main" val="1771132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9" name="Rectangle 5"/>
              <p:cNvSpPr>
                <a:spLocks noChangeArrowheads="1"/>
              </p:cNvSpPr>
              <p:nvPr/>
            </p:nvSpPr>
            <p:spPr bwMode="auto">
              <a:xfrm>
                <a:off x="9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0" name="Rectangle 6"/>
              <p:cNvSpPr>
                <a:spLocks noChangeArrowheads="1"/>
              </p:cNvSpPr>
              <p:nvPr/>
            </p:nvSpPr>
            <p:spPr bwMode="auto">
              <a:xfrm>
                <a:off x="19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1" name="Rectangle 7"/>
              <p:cNvSpPr>
                <a:spLocks noChangeArrowheads="1"/>
              </p:cNvSpPr>
              <p:nvPr/>
            </p:nvSpPr>
            <p:spPr bwMode="auto">
              <a:xfrm>
                <a:off x="28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2" name="Rectangle 8"/>
              <p:cNvSpPr>
                <a:spLocks noChangeArrowheads="1"/>
              </p:cNvSpPr>
              <p:nvPr/>
            </p:nvSpPr>
            <p:spPr bwMode="auto">
              <a:xfrm>
                <a:off x="38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3" name="Rectangle 9"/>
              <p:cNvSpPr>
                <a:spLocks noChangeArrowheads="1"/>
              </p:cNvSpPr>
              <p:nvPr/>
            </p:nvSpPr>
            <p:spPr bwMode="auto">
              <a:xfrm>
                <a:off x="47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4" name="Rectangle 10"/>
              <p:cNvSpPr>
                <a:spLocks noChangeArrowheads="1"/>
              </p:cNvSpPr>
              <p:nvPr/>
            </p:nvSpPr>
            <p:spPr bwMode="auto">
              <a:xfrm>
                <a:off x="57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5" name="Rectangle 11"/>
              <p:cNvSpPr>
                <a:spLocks noChangeArrowheads="1"/>
              </p:cNvSpPr>
              <p:nvPr/>
            </p:nvSpPr>
            <p:spPr bwMode="auto">
              <a:xfrm>
                <a:off x="67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6" name="Rectangle 12"/>
              <p:cNvSpPr>
                <a:spLocks noChangeArrowheads="1"/>
              </p:cNvSpPr>
              <p:nvPr/>
            </p:nvSpPr>
            <p:spPr bwMode="auto">
              <a:xfrm>
                <a:off x="76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7" name="Rectangle 13"/>
              <p:cNvSpPr>
                <a:spLocks noChangeArrowheads="1"/>
              </p:cNvSpPr>
              <p:nvPr/>
            </p:nvSpPr>
            <p:spPr bwMode="auto">
              <a:xfrm>
                <a:off x="86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 name="Rectangle 14"/>
              <p:cNvSpPr>
                <a:spLocks noChangeArrowheads="1"/>
              </p:cNvSpPr>
              <p:nvPr/>
            </p:nvSpPr>
            <p:spPr bwMode="auto">
              <a:xfrm>
                <a:off x="95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9" name="Rectangle 15"/>
              <p:cNvSpPr>
                <a:spLocks noChangeArrowheads="1"/>
              </p:cNvSpPr>
              <p:nvPr/>
            </p:nvSpPr>
            <p:spPr bwMode="auto">
              <a:xfrm>
                <a:off x="105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0" name="Rectangle 16"/>
              <p:cNvSpPr>
                <a:spLocks noChangeArrowheads="1"/>
              </p:cNvSpPr>
              <p:nvPr/>
            </p:nvSpPr>
            <p:spPr bwMode="auto">
              <a:xfrm>
                <a:off x="115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1" name="Rectangle 17"/>
              <p:cNvSpPr>
                <a:spLocks noChangeArrowheads="1"/>
              </p:cNvSpPr>
              <p:nvPr/>
            </p:nvSpPr>
            <p:spPr bwMode="auto">
              <a:xfrm>
                <a:off x="124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2" name="Rectangle 18"/>
              <p:cNvSpPr>
                <a:spLocks noChangeArrowheads="1"/>
              </p:cNvSpPr>
              <p:nvPr/>
            </p:nvSpPr>
            <p:spPr bwMode="auto">
              <a:xfrm>
                <a:off x="134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3" name="Rectangle 19"/>
              <p:cNvSpPr>
                <a:spLocks noChangeArrowheads="1"/>
              </p:cNvSpPr>
              <p:nvPr/>
            </p:nvSpPr>
            <p:spPr bwMode="auto">
              <a:xfrm>
                <a:off x="143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4" name="Rectangle 20"/>
              <p:cNvSpPr>
                <a:spLocks noChangeArrowheads="1"/>
              </p:cNvSpPr>
              <p:nvPr/>
            </p:nvSpPr>
            <p:spPr bwMode="auto">
              <a:xfrm>
                <a:off x="153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5" name="Rectangle 21"/>
              <p:cNvSpPr>
                <a:spLocks noChangeArrowheads="1"/>
              </p:cNvSpPr>
              <p:nvPr/>
            </p:nvSpPr>
            <p:spPr bwMode="auto">
              <a:xfrm>
                <a:off x="163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6" name="Rectangle 22"/>
              <p:cNvSpPr>
                <a:spLocks noChangeArrowheads="1"/>
              </p:cNvSpPr>
              <p:nvPr/>
            </p:nvSpPr>
            <p:spPr bwMode="auto">
              <a:xfrm>
                <a:off x="172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7" name="Rectangle 23"/>
              <p:cNvSpPr>
                <a:spLocks noChangeArrowheads="1"/>
              </p:cNvSpPr>
              <p:nvPr/>
            </p:nvSpPr>
            <p:spPr bwMode="auto">
              <a:xfrm>
                <a:off x="182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8" name="Rectangle 24"/>
              <p:cNvSpPr>
                <a:spLocks noChangeArrowheads="1"/>
              </p:cNvSpPr>
              <p:nvPr/>
            </p:nvSpPr>
            <p:spPr bwMode="auto">
              <a:xfrm>
                <a:off x="191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9" name="Rectangle 25"/>
              <p:cNvSpPr>
                <a:spLocks noChangeArrowheads="1"/>
              </p:cNvSpPr>
              <p:nvPr/>
            </p:nvSpPr>
            <p:spPr bwMode="auto">
              <a:xfrm>
                <a:off x="201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0" name="Rectangle 26"/>
              <p:cNvSpPr>
                <a:spLocks noChangeArrowheads="1"/>
              </p:cNvSpPr>
              <p:nvPr/>
            </p:nvSpPr>
            <p:spPr bwMode="auto">
              <a:xfrm>
                <a:off x="211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1" name="Rectangle 27"/>
              <p:cNvSpPr>
                <a:spLocks noChangeArrowheads="1"/>
              </p:cNvSpPr>
              <p:nvPr/>
            </p:nvSpPr>
            <p:spPr bwMode="auto">
              <a:xfrm>
                <a:off x="220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2" name="Rectangle 28"/>
              <p:cNvSpPr>
                <a:spLocks noChangeArrowheads="1"/>
              </p:cNvSpPr>
              <p:nvPr/>
            </p:nvSpPr>
            <p:spPr bwMode="auto">
              <a:xfrm>
                <a:off x="230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3" name="Rectangle 29"/>
              <p:cNvSpPr>
                <a:spLocks noChangeArrowheads="1"/>
              </p:cNvSpPr>
              <p:nvPr/>
            </p:nvSpPr>
            <p:spPr bwMode="auto">
              <a:xfrm>
                <a:off x="239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4" name="Rectangle 30"/>
              <p:cNvSpPr>
                <a:spLocks noChangeArrowheads="1"/>
              </p:cNvSpPr>
              <p:nvPr/>
            </p:nvSpPr>
            <p:spPr bwMode="auto">
              <a:xfrm>
                <a:off x="249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5" name="Rectangle 31"/>
              <p:cNvSpPr>
                <a:spLocks noChangeArrowheads="1"/>
              </p:cNvSpPr>
              <p:nvPr/>
            </p:nvSpPr>
            <p:spPr bwMode="auto">
              <a:xfrm>
                <a:off x="259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6" name="Rectangle 32"/>
              <p:cNvSpPr>
                <a:spLocks noChangeArrowheads="1"/>
              </p:cNvSpPr>
              <p:nvPr/>
            </p:nvSpPr>
            <p:spPr bwMode="auto">
              <a:xfrm>
                <a:off x="268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7" name="Rectangle 33"/>
              <p:cNvSpPr>
                <a:spLocks noChangeArrowheads="1"/>
              </p:cNvSpPr>
              <p:nvPr/>
            </p:nvSpPr>
            <p:spPr bwMode="auto">
              <a:xfrm>
                <a:off x="278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8" name="Rectangle 34"/>
              <p:cNvSpPr>
                <a:spLocks noChangeArrowheads="1"/>
              </p:cNvSpPr>
              <p:nvPr/>
            </p:nvSpPr>
            <p:spPr bwMode="auto">
              <a:xfrm>
                <a:off x="287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9" name="Rectangle 35"/>
              <p:cNvSpPr>
                <a:spLocks noChangeArrowheads="1"/>
              </p:cNvSpPr>
              <p:nvPr/>
            </p:nvSpPr>
            <p:spPr bwMode="auto">
              <a:xfrm>
                <a:off x="297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0" name="Rectangle 36"/>
              <p:cNvSpPr>
                <a:spLocks noChangeArrowheads="1"/>
              </p:cNvSpPr>
              <p:nvPr/>
            </p:nvSpPr>
            <p:spPr bwMode="auto">
              <a:xfrm>
                <a:off x="307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1" name="Rectangle 37"/>
              <p:cNvSpPr>
                <a:spLocks noChangeArrowheads="1"/>
              </p:cNvSpPr>
              <p:nvPr/>
            </p:nvSpPr>
            <p:spPr bwMode="auto">
              <a:xfrm>
                <a:off x="316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2" name="Rectangle 38"/>
              <p:cNvSpPr>
                <a:spLocks noChangeArrowheads="1"/>
              </p:cNvSpPr>
              <p:nvPr/>
            </p:nvSpPr>
            <p:spPr bwMode="auto">
              <a:xfrm>
                <a:off x="326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3" name="Rectangle 39"/>
              <p:cNvSpPr>
                <a:spLocks noChangeArrowheads="1"/>
              </p:cNvSpPr>
              <p:nvPr/>
            </p:nvSpPr>
            <p:spPr bwMode="auto">
              <a:xfrm>
                <a:off x="335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4" name="Rectangle 40"/>
              <p:cNvSpPr>
                <a:spLocks noChangeArrowheads="1"/>
              </p:cNvSpPr>
              <p:nvPr/>
            </p:nvSpPr>
            <p:spPr bwMode="auto">
              <a:xfrm>
                <a:off x="345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5" name="Rectangle 41"/>
              <p:cNvSpPr>
                <a:spLocks noChangeArrowheads="1"/>
              </p:cNvSpPr>
              <p:nvPr/>
            </p:nvSpPr>
            <p:spPr bwMode="auto">
              <a:xfrm>
                <a:off x="355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6" name="Rectangle 42"/>
              <p:cNvSpPr>
                <a:spLocks noChangeArrowheads="1"/>
              </p:cNvSpPr>
              <p:nvPr/>
            </p:nvSpPr>
            <p:spPr bwMode="auto">
              <a:xfrm>
                <a:off x="364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7" name="Rectangle 43"/>
              <p:cNvSpPr>
                <a:spLocks noChangeArrowheads="1"/>
              </p:cNvSpPr>
              <p:nvPr/>
            </p:nvSpPr>
            <p:spPr bwMode="auto">
              <a:xfrm>
                <a:off x="374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8" name="Rectangle 44"/>
              <p:cNvSpPr>
                <a:spLocks noChangeArrowheads="1"/>
              </p:cNvSpPr>
              <p:nvPr/>
            </p:nvSpPr>
            <p:spPr bwMode="auto">
              <a:xfrm>
                <a:off x="383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9" name="Rectangle 45"/>
              <p:cNvSpPr>
                <a:spLocks noChangeArrowheads="1"/>
              </p:cNvSpPr>
              <p:nvPr/>
            </p:nvSpPr>
            <p:spPr bwMode="auto">
              <a:xfrm>
                <a:off x="393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0" name="Rectangle 46"/>
              <p:cNvSpPr>
                <a:spLocks noChangeArrowheads="1"/>
              </p:cNvSpPr>
              <p:nvPr/>
            </p:nvSpPr>
            <p:spPr bwMode="auto">
              <a:xfrm>
                <a:off x="403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1" name="Rectangle 47"/>
              <p:cNvSpPr>
                <a:spLocks noChangeArrowheads="1"/>
              </p:cNvSpPr>
              <p:nvPr/>
            </p:nvSpPr>
            <p:spPr bwMode="auto">
              <a:xfrm>
                <a:off x="412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2" name="Rectangle 48"/>
              <p:cNvSpPr>
                <a:spLocks noChangeArrowheads="1"/>
              </p:cNvSpPr>
              <p:nvPr/>
            </p:nvSpPr>
            <p:spPr bwMode="auto">
              <a:xfrm>
                <a:off x="422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3" name="Rectangle 49"/>
              <p:cNvSpPr>
                <a:spLocks noChangeArrowheads="1"/>
              </p:cNvSpPr>
              <p:nvPr/>
            </p:nvSpPr>
            <p:spPr bwMode="auto">
              <a:xfrm>
                <a:off x="431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4" name="Rectangle 50"/>
              <p:cNvSpPr>
                <a:spLocks noChangeArrowheads="1"/>
              </p:cNvSpPr>
              <p:nvPr/>
            </p:nvSpPr>
            <p:spPr bwMode="auto">
              <a:xfrm>
                <a:off x="441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5" name="Rectangle 51"/>
              <p:cNvSpPr>
                <a:spLocks noChangeArrowheads="1"/>
              </p:cNvSpPr>
              <p:nvPr/>
            </p:nvSpPr>
            <p:spPr bwMode="auto">
              <a:xfrm>
                <a:off x="451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6" name="Rectangle 52"/>
              <p:cNvSpPr>
                <a:spLocks noChangeArrowheads="1"/>
              </p:cNvSpPr>
              <p:nvPr/>
            </p:nvSpPr>
            <p:spPr bwMode="auto">
              <a:xfrm>
                <a:off x="460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7" name="Rectangle 53"/>
              <p:cNvSpPr>
                <a:spLocks noChangeArrowheads="1"/>
              </p:cNvSpPr>
              <p:nvPr/>
            </p:nvSpPr>
            <p:spPr bwMode="auto">
              <a:xfrm>
                <a:off x="470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8" name="Rectangle 54"/>
              <p:cNvSpPr>
                <a:spLocks noChangeArrowheads="1"/>
              </p:cNvSpPr>
              <p:nvPr/>
            </p:nvSpPr>
            <p:spPr bwMode="auto">
              <a:xfrm>
                <a:off x="479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9" name="Rectangle 55"/>
              <p:cNvSpPr>
                <a:spLocks noChangeArrowheads="1"/>
              </p:cNvSpPr>
              <p:nvPr/>
            </p:nvSpPr>
            <p:spPr bwMode="auto">
              <a:xfrm>
                <a:off x="489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0" name="Rectangle 56"/>
              <p:cNvSpPr>
                <a:spLocks noChangeArrowheads="1"/>
              </p:cNvSpPr>
              <p:nvPr/>
            </p:nvSpPr>
            <p:spPr bwMode="auto">
              <a:xfrm>
                <a:off x="499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1" name="Rectangle 57"/>
              <p:cNvSpPr>
                <a:spLocks noChangeArrowheads="1"/>
              </p:cNvSpPr>
              <p:nvPr/>
            </p:nvSpPr>
            <p:spPr bwMode="auto">
              <a:xfrm>
                <a:off x="508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2" name="Rectangle 58"/>
              <p:cNvSpPr>
                <a:spLocks noChangeArrowheads="1"/>
              </p:cNvSpPr>
              <p:nvPr/>
            </p:nvSpPr>
            <p:spPr bwMode="auto">
              <a:xfrm>
                <a:off x="518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3" name="Rectangle 59"/>
              <p:cNvSpPr>
                <a:spLocks noChangeArrowheads="1"/>
              </p:cNvSpPr>
              <p:nvPr/>
            </p:nvSpPr>
            <p:spPr bwMode="auto">
              <a:xfrm>
                <a:off x="527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4" name="Rectangle 60"/>
              <p:cNvSpPr>
                <a:spLocks noChangeArrowheads="1"/>
              </p:cNvSpPr>
              <p:nvPr/>
            </p:nvSpPr>
            <p:spPr bwMode="auto">
              <a:xfrm>
                <a:off x="537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5" name="Rectangle 61"/>
              <p:cNvSpPr>
                <a:spLocks noChangeArrowheads="1"/>
              </p:cNvSpPr>
              <p:nvPr/>
            </p:nvSpPr>
            <p:spPr bwMode="auto">
              <a:xfrm>
                <a:off x="547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6" name="Rectangle 62"/>
              <p:cNvSpPr>
                <a:spLocks noChangeArrowheads="1"/>
              </p:cNvSpPr>
              <p:nvPr/>
            </p:nvSpPr>
            <p:spPr bwMode="auto">
              <a:xfrm>
                <a:off x="556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7" name="Rectangle 63"/>
              <p:cNvSpPr>
                <a:spLocks noChangeArrowheads="1"/>
              </p:cNvSpPr>
              <p:nvPr/>
            </p:nvSpPr>
            <p:spPr bwMode="auto">
              <a:xfrm>
                <a:off x="566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grpSp>
        <p:sp>
          <p:nvSpPr>
            <p:cNvPr id="6" name="Rectangle 64"/>
            <p:cNvSpPr>
              <a:spLocks noChangeArrowheads="1"/>
            </p:cNvSpPr>
            <p:nvPr userDrawn="1"/>
          </p:nvSpPr>
          <p:spPr bwMode="auto">
            <a:xfrm>
              <a:off x="429" y="0"/>
              <a:ext cx="5331" cy="4320"/>
            </a:xfrm>
            <a:prstGeom prst="rect">
              <a:avLst/>
            </a:prstGeom>
            <a:solidFill>
              <a:schemeClr val="accent1">
                <a:alpha val="50000"/>
              </a:schemeClr>
            </a:solidFill>
            <a:ln>
              <a:noFill/>
            </a:ln>
            <a:effectLst/>
            <a:extLst/>
          </p:spPr>
          <p:txBody>
            <a:bodyPr wrap="none" anchor="ctr"/>
            <a:lstStyle/>
            <a:p>
              <a:pPr>
                <a:defRPr/>
              </a:pPr>
              <a:endParaRPr lang="zh-TW" altLang="en-US">
                <a:ea typeface="新細明體" pitchFamily="18" charset="-120"/>
              </a:endParaRPr>
            </a:p>
          </p:txBody>
        </p:sp>
        <p:sp>
          <p:nvSpPr>
            <p:cNvPr id="7" name="Rectangle 65"/>
            <p:cNvSpPr>
              <a:spLocks noChangeArrowheads="1"/>
            </p:cNvSpPr>
            <p:nvPr userDrawn="1"/>
          </p:nvSpPr>
          <p:spPr bwMode="auto">
            <a:xfrm>
              <a:off x="0" y="0"/>
              <a:ext cx="5760" cy="321"/>
            </a:xfrm>
            <a:prstGeom prst="rect">
              <a:avLst/>
            </a:prstGeom>
            <a:solidFill>
              <a:schemeClr val="hlink">
                <a:alpha val="50000"/>
              </a:schemeClr>
            </a:solidFill>
            <a:ln>
              <a:noFill/>
            </a:ln>
            <a:effectLst/>
            <a:extLst/>
          </p:spPr>
          <p:txBody>
            <a:bodyPr wrap="none" anchor="ctr"/>
            <a:lstStyle/>
            <a:p>
              <a:pPr>
                <a:defRPr/>
              </a:pPr>
              <a:endParaRPr lang="zh-TW" altLang="en-US">
                <a:ea typeface="新細明體" pitchFamily="18" charset="-120"/>
              </a:endParaRPr>
            </a:p>
          </p:txBody>
        </p:sp>
      </p:grpSp>
      <p:sp>
        <p:nvSpPr>
          <p:cNvPr id="68" name="Rectangle 66"/>
          <p:cNvSpPr>
            <a:spLocks noChangeArrowheads="1"/>
          </p:cNvSpPr>
          <p:nvPr/>
        </p:nvSpPr>
        <p:spPr bwMode="auto">
          <a:xfrm>
            <a:off x="3505200" y="2590800"/>
            <a:ext cx="4892675" cy="76200"/>
          </a:xfrm>
          <a:prstGeom prst="rect">
            <a:avLst/>
          </a:prstGeom>
          <a:solidFill>
            <a:schemeClr val="hlink">
              <a:alpha val="50000"/>
            </a:schemeClr>
          </a:solidFill>
          <a:ln>
            <a:noFill/>
          </a:ln>
          <a:effectLst/>
          <a:extLst/>
        </p:spPr>
        <p:txBody>
          <a:bodyPr wrap="none" anchor="ctr"/>
          <a:lstStyle/>
          <a:p>
            <a:pPr algn="ctr">
              <a:defRPr/>
            </a:pPr>
            <a:endParaRPr lang="zh-TW" altLang="zh-TW" sz="2400" b="0">
              <a:ea typeface="新細明體" pitchFamily="18" charset="-120"/>
            </a:endParaRPr>
          </a:p>
        </p:txBody>
      </p:sp>
      <p:sp>
        <p:nvSpPr>
          <p:cNvPr id="186435"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zh-TW" altLang="en-US" noProof="0" smtClean="0"/>
              <a:t>按一下以編輯母片標題樣式</a:t>
            </a:r>
          </a:p>
        </p:txBody>
      </p:sp>
      <p:sp>
        <p:nvSpPr>
          <p:cNvPr id="186436"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zh-TW" altLang="en-US" noProof="0" smtClean="0"/>
              <a:t>按一下以編輯母片副標題樣式</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fld id="{8139D3C6-82C8-4EF8-B83C-AFEA24D21608}" type="datetime1">
              <a:rPr lang="zh-TW" altLang="en-US" smtClean="0"/>
              <a:t>2020/10/6</a:t>
            </a:fld>
            <a:endParaRPr lang="en-US" altLang="zh-TW"/>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endParaRPr lang="en-US" altLang="zh-TW"/>
          </a:p>
        </p:txBody>
      </p:sp>
      <p:sp>
        <p:nvSpPr>
          <p:cNvPr id="71" name="Rectangle 71"/>
          <p:cNvSpPr>
            <a:spLocks noGrp="1" noChangeArrowheads="1"/>
          </p:cNvSpPr>
          <p:nvPr>
            <p:ph type="sldNum" sz="quarter" idx="12"/>
          </p:nvPr>
        </p:nvSpPr>
        <p:spPr>
          <a:xfrm>
            <a:off x="7235825" y="6389712"/>
            <a:ext cx="1905000" cy="457200"/>
          </a:xfrm>
        </p:spPr>
        <p:txBody>
          <a:bodyPr/>
          <a:lstStyle>
            <a:lvl1pPr>
              <a:defRPr/>
            </a:lvl1pPr>
          </a:lstStyle>
          <a:p>
            <a:pPr>
              <a:defRPr/>
            </a:pPr>
            <a:fld id="{C5A2C8B1-D228-4F14-B5BE-64585D9D5643}" type="slidenum">
              <a:rPr lang="en-US" altLang="zh-TW"/>
              <a:pPr>
                <a:defRPr/>
              </a:pPr>
              <a:t>‹#›</a:t>
            </a:fld>
            <a:endParaRPr lang="en-US" altLang="zh-TW"/>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7"/>
          <p:cNvSpPr>
            <a:spLocks noGrp="1" noChangeArrowheads="1"/>
          </p:cNvSpPr>
          <p:nvPr>
            <p:ph type="dt" sz="half" idx="10"/>
          </p:nvPr>
        </p:nvSpPr>
        <p:spPr>
          <a:ln/>
        </p:spPr>
        <p:txBody>
          <a:bodyPr/>
          <a:lstStyle>
            <a:lvl1pPr>
              <a:defRPr/>
            </a:lvl1pPr>
          </a:lstStyle>
          <a:p>
            <a:fld id="{B847CF7D-CA45-47F0-A76F-E16E99E1B564}" type="datetime1">
              <a:rPr lang="zh-TW" altLang="en-US" smtClean="0"/>
              <a:t>2020/10/6</a:t>
            </a:fld>
            <a:endParaRPr lang="en-US" altLang="zh-TW"/>
          </a:p>
        </p:txBody>
      </p:sp>
      <p:sp>
        <p:nvSpPr>
          <p:cNvPr id="5" name="Rectangle 68"/>
          <p:cNvSpPr>
            <a:spLocks noGrp="1" noChangeArrowheads="1"/>
          </p:cNvSpPr>
          <p:nvPr>
            <p:ph type="ftr" sz="quarter" idx="11"/>
          </p:nvPr>
        </p:nvSpPr>
        <p:spPr>
          <a:ln/>
        </p:spPr>
        <p:txBody>
          <a:bodyPr/>
          <a:lstStyle>
            <a:lvl1pPr>
              <a:defRPr/>
            </a:lvl1pPr>
          </a:lstStyle>
          <a:p>
            <a:endParaRPr lang="en-US" altLang="zh-TW"/>
          </a:p>
        </p:txBody>
      </p:sp>
      <p:sp>
        <p:nvSpPr>
          <p:cNvPr id="8"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94525" y="192088"/>
            <a:ext cx="2039938" cy="59039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71538" y="192088"/>
            <a:ext cx="5970587" cy="59039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7"/>
          <p:cNvSpPr>
            <a:spLocks noGrp="1" noChangeArrowheads="1"/>
          </p:cNvSpPr>
          <p:nvPr>
            <p:ph type="dt" sz="half" idx="10"/>
          </p:nvPr>
        </p:nvSpPr>
        <p:spPr>
          <a:ln/>
        </p:spPr>
        <p:txBody>
          <a:bodyPr/>
          <a:lstStyle>
            <a:lvl1pPr>
              <a:defRPr/>
            </a:lvl1pPr>
          </a:lstStyle>
          <a:p>
            <a:fld id="{9E868928-D35D-4A90-B9CE-8799511ECA3E}" type="datetime1">
              <a:rPr lang="zh-TW" altLang="en-US" smtClean="0"/>
              <a:t>2020/10/6</a:t>
            </a:fld>
            <a:endParaRPr lang="en-US" altLang="zh-TW"/>
          </a:p>
        </p:txBody>
      </p:sp>
      <p:sp>
        <p:nvSpPr>
          <p:cNvPr id="5" name="Rectangle 68"/>
          <p:cNvSpPr>
            <a:spLocks noGrp="1" noChangeArrowheads="1"/>
          </p:cNvSpPr>
          <p:nvPr>
            <p:ph type="ftr" sz="quarter" idx="11"/>
          </p:nvPr>
        </p:nvSpPr>
        <p:spPr>
          <a:ln/>
        </p:spPr>
        <p:txBody>
          <a:bodyPr/>
          <a:lstStyle>
            <a:lvl1pPr>
              <a:defRPr/>
            </a:lvl1pPr>
          </a:lstStyle>
          <a:p>
            <a:endParaRPr lang="en-US" altLang="zh-TW"/>
          </a:p>
        </p:txBody>
      </p:sp>
      <p:sp>
        <p:nvSpPr>
          <p:cNvPr id="8"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6"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19840096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12199458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36573091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745488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39555056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26796495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3437194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252120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8"/>
          <p:cNvSpPr>
            <a:spLocks noGrp="1" noChangeArrowheads="1"/>
          </p:cNvSpPr>
          <p:nvPr>
            <p:ph type="ftr" sz="quarter" idx="11"/>
          </p:nvPr>
        </p:nvSpPr>
        <p:spPr>
          <a:ln/>
        </p:spPr>
        <p:txBody>
          <a:bodyPr/>
          <a:lstStyle>
            <a:lvl1pPr>
              <a:defRPr/>
            </a:lvl1pPr>
          </a:lstStyle>
          <a:p>
            <a:endParaRPr lang="en-US" altLang="zh-TW"/>
          </a:p>
        </p:txBody>
      </p:sp>
      <p:sp>
        <p:nvSpPr>
          <p:cNvPr id="4" name="日期版面配置區 3"/>
          <p:cNvSpPr>
            <a:spLocks noGrp="1"/>
          </p:cNvSpPr>
          <p:nvPr>
            <p:ph type="dt" sz="half" idx="13"/>
          </p:nvPr>
        </p:nvSpPr>
        <p:spPr/>
        <p:txBody>
          <a:bodyPr/>
          <a:lstStyle/>
          <a:p>
            <a:fld id="{D58095DC-8C60-4798-98CF-F1B8881A55F8}" type="datetime1">
              <a:rPr lang="zh-TW" altLang="en-US" smtClean="0"/>
              <a:t>2020/10/6</a:t>
            </a:fld>
            <a:endParaRPr lang="en-US" altLang="zh-TW"/>
          </a:p>
        </p:txBody>
      </p:sp>
      <p:sp>
        <p:nvSpPr>
          <p:cNvPr id="6"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extLst>
      <p:ext uri="{BB962C8B-B14F-4D97-AF65-F5344CB8AC3E}">
        <p14:creationId xmlns:p14="http://schemas.microsoft.com/office/powerpoint/2010/main" val="501204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609600"/>
            <a:ext cx="7772400" cy="54864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投影片編號版面配置區 2"/>
          <p:cNvSpPr>
            <a:spLocks noGrp="1"/>
          </p:cNvSpPr>
          <p:nvPr>
            <p:ph type="sldNum" sz="quarter" idx="10"/>
          </p:nvPr>
        </p:nvSpPr>
        <p:spPr>
          <a:xfrm>
            <a:off x="7848600" y="0"/>
            <a:ext cx="1295400" cy="457200"/>
          </a:xfrm>
        </p:spPr>
        <p:txBody>
          <a:bodyPr/>
          <a:lstStyle>
            <a:lvl1pPr>
              <a:defRPr/>
            </a:lvl1pPr>
          </a:lstStyle>
          <a:p>
            <a:r>
              <a:rPr lang="en-US" altLang="zh-TW"/>
              <a:t>Slide </a:t>
            </a:r>
            <a:fld id="{372A4945-6A0A-4F1E-8BC1-181C2702D73B}" type="slidenum">
              <a:rPr lang="en-US" altLang="zh-TW"/>
              <a:pPr/>
              <a:t>‹#›</a:t>
            </a:fld>
            <a:r>
              <a:rPr lang="en-US" altLang="zh-TW"/>
              <a:t>/72</a:t>
            </a:r>
          </a:p>
        </p:txBody>
      </p:sp>
      <p:sp>
        <p:nvSpPr>
          <p:cNvPr id="4" name="Rectangle 69"/>
          <p:cNvSpPr txBox="1">
            <a:spLocks noChangeArrowheads="1"/>
          </p:cNvSpPr>
          <p:nvPr userDrawn="1"/>
        </p:nvSpPr>
        <p:spPr bwMode="auto">
          <a:xfrm>
            <a:off x="7239000" y="641379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200" b="0" kern="1200">
                <a:solidFill>
                  <a:schemeClr val="tx1"/>
                </a:solidFill>
                <a:latin typeface="Times New Roman" panose="02020603050405020304" pitchFamily="18" charset="0"/>
                <a:ea typeface="新細明體" pitchFamily="18" charset="-120"/>
                <a:cs typeface="Times New Roman" panose="02020603050405020304" pitchFamily="18" charset="0"/>
              </a:defRPr>
            </a:lvl1pPr>
            <a:lvl2pPr marL="457200" algn="l" rtl="0" fontAlgn="base">
              <a:spcBef>
                <a:spcPct val="0"/>
              </a:spcBef>
              <a:spcAft>
                <a:spcPct val="0"/>
              </a:spcAft>
              <a:defRPr kumimoji="1" sz="4000" b="1" kern="1200">
                <a:solidFill>
                  <a:schemeClr val="tx1"/>
                </a:solidFill>
                <a:latin typeface="Verdana" pitchFamily="34" charset="0"/>
                <a:ea typeface="新細明體" charset="-120"/>
                <a:cs typeface="+mn-cs"/>
              </a:defRPr>
            </a:lvl2pPr>
            <a:lvl3pPr marL="914400" algn="l" rtl="0" fontAlgn="base">
              <a:spcBef>
                <a:spcPct val="0"/>
              </a:spcBef>
              <a:spcAft>
                <a:spcPct val="0"/>
              </a:spcAft>
              <a:defRPr kumimoji="1" sz="4000" b="1" kern="1200">
                <a:solidFill>
                  <a:schemeClr val="tx1"/>
                </a:solidFill>
                <a:latin typeface="Verdana" pitchFamily="34" charset="0"/>
                <a:ea typeface="新細明體" charset="-120"/>
                <a:cs typeface="+mn-cs"/>
              </a:defRPr>
            </a:lvl3pPr>
            <a:lvl4pPr marL="1371600" algn="l" rtl="0" fontAlgn="base">
              <a:spcBef>
                <a:spcPct val="0"/>
              </a:spcBef>
              <a:spcAft>
                <a:spcPct val="0"/>
              </a:spcAft>
              <a:defRPr kumimoji="1" sz="4000" b="1" kern="1200">
                <a:solidFill>
                  <a:schemeClr val="tx1"/>
                </a:solidFill>
                <a:latin typeface="Verdana" pitchFamily="34" charset="0"/>
                <a:ea typeface="新細明體" charset="-120"/>
                <a:cs typeface="+mn-cs"/>
              </a:defRPr>
            </a:lvl4pPr>
            <a:lvl5pPr marL="1828800" algn="l" rtl="0" fontAlgn="base">
              <a:spcBef>
                <a:spcPct val="0"/>
              </a:spcBef>
              <a:spcAft>
                <a:spcPct val="0"/>
              </a:spcAft>
              <a:defRPr kumimoji="1" sz="4000" b="1" kern="1200">
                <a:solidFill>
                  <a:schemeClr val="tx1"/>
                </a:solidFill>
                <a:latin typeface="Verdana" pitchFamily="34" charset="0"/>
                <a:ea typeface="新細明體" charset="-120"/>
                <a:cs typeface="+mn-cs"/>
              </a:defRPr>
            </a:lvl5pPr>
            <a:lvl6pPr marL="2286000" algn="l" defTabSz="914400" rtl="0" eaLnBrk="1" latinLnBrk="0" hangingPunct="1">
              <a:defRPr kumimoji="1" sz="4000" b="1" kern="1200">
                <a:solidFill>
                  <a:schemeClr val="tx1"/>
                </a:solidFill>
                <a:latin typeface="Verdana" pitchFamily="34" charset="0"/>
                <a:ea typeface="新細明體" charset="-120"/>
                <a:cs typeface="+mn-cs"/>
              </a:defRPr>
            </a:lvl6pPr>
            <a:lvl7pPr marL="2743200" algn="l" defTabSz="914400" rtl="0" eaLnBrk="1" latinLnBrk="0" hangingPunct="1">
              <a:defRPr kumimoji="1" sz="4000" b="1" kern="1200">
                <a:solidFill>
                  <a:schemeClr val="tx1"/>
                </a:solidFill>
                <a:latin typeface="Verdana" pitchFamily="34" charset="0"/>
                <a:ea typeface="新細明體" charset="-120"/>
                <a:cs typeface="+mn-cs"/>
              </a:defRPr>
            </a:lvl7pPr>
            <a:lvl8pPr marL="3200400" algn="l" defTabSz="914400" rtl="0" eaLnBrk="1" latinLnBrk="0" hangingPunct="1">
              <a:defRPr kumimoji="1" sz="4000" b="1" kern="1200">
                <a:solidFill>
                  <a:schemeClr val="tx1"/>
                </a:solidFill>
                <a:latin typeface="Verdana" pitchFamily="34" charset="0"/>
                <a:ea typeface="新細明體" charset="-120"/>
                <a:cs typeface="+mn-cs"/>
              </a:defRPr>
            </a:lvl8pPr>
            <a:lvl9pPr marL="3657600" algn="l" defTabSz="914400" rtl="0" eaLnBrk="1" latinLnBrk="0" hangingPunct="1">
              <a:defRPr kumimoji="1" sz="4000" b="1" kern="1200">
                <a:solidFill>
                  <a:schemeClr val="tx1"/>
                </a:solidFill>
                <a:latin typeface="Verdana" pitchFamily="34" charset="0"/>
                <a:ea typeface="新細明體" charset="-120"/>
                <a:cs typeface="+mn-cs"/>
              </a:defRPr>
            </a:lvl9pPr>
          </a:lstStyle>
          <a:p>
            <a:pPr>
              <a:defRPr/>
            </a:pPr>
            <a:r>
              <a:rPr lang="en-US" altLang="zh-TW" smtClean="0"/>
              <a:t>Slide </a:t>
            </a:r>
            <a:fld id="{B658BF2E-D629-473E-96FA-B044A90FBC41}" type="slidenum">
              <a:rPr lang="en-US" altLang="zh-TW" smtClean="0"/>
              <a:pPr>
                <a:defRPr/>
              </a:pPr>
              <a:t>‹#›</a:t>
            </a:fld>
            <a:r>
              <a:rPr lang="en-US" altLang="zh-TW" smtClean="0"/>
              <a:t>/38</a:t>
            </a:r>
            <a:endParaRPr lang="en-US" altLang="zh-TW" dirty="0"/>
          </a:p>
        </p:txBody>
      </p:sp>
    </p:spTree>
    <p:extLst>
      <p:ext uri="{BB962C8B-B14F-4D97-AF65-F5344CB8AC3E}">
        <p14:creationId xmlns:p14="http://schemas.microsoft.com/office/powerpoint/2010/main" val="2834679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13" name="Footer Placeholder 4"/>
          <p:cNvSpPr>
            <a:spLocks noGrp="1"/>
          </p:cNvSpPr>
          <p:nvPr>
            <p:ph type="ftr" sz="quarter" idx="11"/>
          </p:nvPr>
        </p:nvSpPr>
        <p:spPr>
          <a:xfrm>
            <a:off x="3733800" y="6537325"/>
            <a:ext cx="5410200" cy="320675"/>
          </a:xfrm>
          <a:prstGeom prst="rect">
            <a:avLst/>
          </a:prstGeom>
        </p:spPr>
        <p:txBody>
          <a:bodyPr/>
          <a:lstStyle>
            <a:lvl1pPr>
              <a:defRPr sz="800" b="1">
                <a:solidFill>
                  <a:schemeClr val="bg1"/>
                </a:solidFill>
                <a:latin typeface="+mn-lt"/>
              </a:defRPr>
            </a:lvl1pPr>
          </a:lstStyle>
          <a:p>
            <a:pPr algn="l"/>
            <a:r>
              <a:rPr lang="en-US" dirty="0" smtClean="0"/>
              <a:t>© 2019 McGraw-Hill Education. All rights reserved. Authorized only for instructor use in the classroom. No reproduction or distribution without the prior written consent of McGraw-Hill Education.</a:t>
            </a:r>
          </a:p>
        </p:txBody>
      </p:sp>
    </p:spTree>
    <p:extLst>
      <p:ext uri="{BB962C8B-B14F-4D97-AF65-F5344CB8AC3E}">
        <p14:creationId xmlns:p14="http://schemas.microsoft.com/office/powerpoint/2010/main" val="9756867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2" y="274637"/>
            <a:ext cx="8077197" cy="1173163"/>
          </a:xfrm>
          <a:noFill/>
        </p:spPr>
        <p:txBody>
          <a:bodyPr>
            <a:normAutofit/>
          </a:bodyPr>
          <a:lstStyle>
            <a:lvl1pPr algn="ctr">
              <a:defRPr sz="4400" b="1" cap="none" spc="0">
                <a:ln w="18415" cmpd="sng">
                  <a:noFill/>
                  <a:prstDash val="solid"/>
                </a:ln>
                <a:solidFill>
                  <a:srgbClr val="C00000"/>
                </a:solidFill>
                <a:effectLst/>
                <a:latin typeface="Helvetic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latin typeface="Helvetica" pitchFamily="34" charset="0"/>
              </a:defRPr>
            </a:lvl1pPr>
            <a:lvl2pPr>
              <a:defRPr>
                <a:solidFill>
                  <a:schemeClr val="tx1"/>
                </a:solidFill>
                <a:latin typeface="Helvetica" pitchFamily="34" charset="0"/>
              </a:defRPr>
            </a:lvl2pPr>
            <a:lvl3pPr>
              <a:defRPr>
                <a:solidFill>
                  <a:schemeClr val="tx1"/>
                </a:solidFill>
                <a:latin typeface="Helvetica" pitchFamily="34" charset="0"/>
              </a:defRPr>
            </a:lvl3pPr>
            <a:lvl4pPr>
              <a:defRPr>
                <a:solidFill>
                  <a:schemeClr val="tx1"/>
                </a:solidFill>
                <a:latin typeface="Helvetica" pitchFamily="34" charset="0"/>
              </a:defRPr>
            </a:lvl4pPr>
            <a:lvl5pPr>
              <a:defRPr>
                <a:solidFill>
                  <a:schemeClr val="tx1"/>
                </a:solidFill>
                <a:latin typeface="Helvetic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048000" y="6537325"/>
            <a:ext cx="3048000" cy="320675"/>
          </a:xfrm>
          <a:prstGeom prst="rect">
            <a:avLst/>
          </a:prstGeom>
        </p:spPr>
        <p:txBody>
          <a:bodyPr/>
          <a:lstStyle>
            <a:lvl1pPr>
              <a:defRPr i="0">
                <a:solidFill>
                  <a:schemeClr val="bg1"/>
                </a:solidFill>
                <a:latin typeface="+mn-lt"/>
              </a:defRPr>
            </a:lvl1pPr>
          </a:lstStyle>
          <a:p>
            <a:pPr>
              <a:defRPr/>
            </a:pPr>
            <a:r>
              <a:rPr lang="en-US" altLang="en-US" smtClean="0">
                <a:solidFill>
                  <a:schemeClr val="tx1"/>
                </a:solidFill>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71777D99-81BB-4083-9651-AD0214EF0B24}" type="slidenum">
              <a:rPr lang="en-US" smtClean="0"/>
              <a:pPr>
                <a:defRPr/>
              </a:pPr>
              <a:t>‹#›</a:t>
            </a:fld>
            <a:endParaRPr lang="en-US" dirty="0"/>
          </a:p>
        </p:txBody>
      </p:sp>
    </p:spTree>
    <p:extLst>
      <p:ext uri="{BB962C8B-B14F-4D97-AF65-F5344CB8AC3E}">
        <p14:creationId xmlns:p14="http://schemas.microsoft.com/office/powerpoint/2010/main" val="82785852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31155232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925768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15200991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565640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3971898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157122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7"/>
          <p:cNvSpPr>
            <a:spLocks noGrp="1" noChangeArrowheads="1"/>
          </p:cNvSpPr>
          <p:nvPr>
            <p:ph type="dt" sz="half" idx="10"/>
          </p:nvPr>
        </p:nvSpPr>
        <p:spPr>
          <a:ln/>
        </p:spPr>
        <p:txBody>
          <a:bodyPr/>
          <a:lstStyle>
            <a:lvl1pPr>
              <a:defRPr/>
            </a:lvl1pPr>
          </a:lstStyle>
          <a:p>
            <a:fld id="{5443AF6E-BA62-4BCF-9E90-9617EFC91437}" type="datetime1">
              <a:rPr lang="zh-TW" altLang="en-US" smtClean="0"/>
              <a:t>2020/10/6</a:t>
            </a:fld>
            <a:endParaRPr lang="en-US" altLang="zh-TW"/>
          </a:p>
        </p:txBody>
      </p:sp>
      <p:sp>
        <p:nvSpPr>
          <p:cNvPr id="5" name="Rectangle 68"/>
          <p:cNvSpPr>
            <a:spLocks noGrp="1" noChangeArrowheads="1"/>
          </p:cNvSpPr>
          <p:nvPr>
            <p:ph type="ftr" sz="quarter" idx="11"/>
          </p:nvPr>
        </p:nvSpPr>
        <p:spPr>
          <a:ln/>
        </p:spPr>
        <p:txBody>
          <a:bodyPr/>
          <a:lstStyle>
            <a:lvl1pPr>
              <a:defRPr/>
            </a:lvl1pPr>
          </a:lstStyle>
          <a:p>
            <a:endParaRPr lang="en-US" altLang="zh-TW" dirty="0"/>
          </a:p>
        </p:txBody>
      </p:sp>
      <p:sp>
        <p:nvSpPr>
          <p:cNvPr id="7"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976380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770628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335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7"/>
          <p:cNvSpPr>
            <a:spLocks noGrp="1" noChangeArrowheads="1"/>
          </p:cNvSpPr>
          <p:nvPr>
            <p:ph type="dt" sz="half" idx="10"/>
          </p:nvPr>
        </p:nvSpPr>
        <p:spPr>
          <a:ln/>
        </p:spPr>
        <p:txBody>
          <a:bodyPr/>
          <a:lstStyle>
            <a:lvl1pPr>
              <a:defRPr/>
            </a:lvl1pPr>
          </a:lstStyle>
          <a:p>
            <a:fld id="{4693455E-48AE-4C28-A0F3-899C672E334F}" type="datetime1">
              <a:rPr lang="zh-TW" altLang="en-US" smtClean="0"/>
              <a:t>2020/10/6</a:t>
            </a:fld>
            <a:endParaRPr lang="en-US" altLang="zh-TW"/>
          </a:p>
        </p:txBody>
      </p:sp>
      <p:sp>
        <p:nvSpPr>
          <p:cNvPr id="6" name="Rectangle 68"/>
          <p:cNvSpPr>
            <a:spLocks noGrp="1" noChangeArrowheads="1"/>
          </p:cNvSpPr>
          <p:nvPr>
            <p:ph type="ftr" sz="quarter" idx="11"/>
          </p:nvPr>
        </p:nvSpPr>
        <p:spPr>
          <a:ln/>
        </p:spPr>
        <p:txBody>
          <a:bodyPr/>
          <a:lstStyle>
            <a:lvl1pPr>
              <a:defRPr/>
            </a:lvl1pPr>
          </a:lstStyle>
          <a:p>
            <a:endParaRPr lang="en-US" altLang="zh-TW"/>
          </a:p>
        </p:txBody>
      </p:sp>
      <p:sp>
        <p:nvSpPr>
          <p:cNvPr id="8"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7"/>
          <p:cNvSpPr>
            <a:spLocks noGrp="1" noChangeArrowheads="1"/>
          </p:cNvSpPr>
          <p:nvPr>
            <p:ph type="dt" sz="half" idx="10"/>
          </p:nvPr>
        </p:nvSpPr>
        <p:spPr>
          <a:ln/>
        </p:spPr>
        <p:txBody>
          <a:bodyPr/>
          <a:lstStyle>
            <a:lvl1pPr>
              <a:defRPr/>
            </a:lvl1pPr>
          </a:lstStyle>
          <a:p>
            <a:fld id="{A078536F-F743-432A-9D44-BB268C2A1475}" type="datetime1">
              <a:rPr lang="zh-TW" altLang="en-US" smtClean="0"/>
              <a:t>2020/10/6</a:t>
            </a:fld>
            <a:endParaRPr lang="en-US" altLang="zh-TW"/>
          </a:p>
        </p:txBody>
      </p:sp>
      <p:sp>
        <p:nvSpPr>
          <p:cNvPr id="8" name="Rectangle 68"/>
          <p:cNvSpPr>
            <a:spLocks noGrp="1" noChangeArrowheads="1"/>
          </p:cNvSpPr>
          <p:nvPr>
            <p:ph type="ftr" sz="quarter" idx="11"/>
          </p:nvPr>
        </p:nvSpPr>
        <p:spPr>
          <a:ln/>
        </p:spPr>
        <p:txBody>
          <a:bodyPr/>
          <a:lstStyle>
            <a:lvl1pPr>
              <a:defRPr/>
            </a:lvl1pPr>
          </a:lstStyle>
          <a:p>
            <a:endParaRPr lang="en-US" altLang="zh-TW"/>
          </a:p>
        </p:txBody>
      </p:sp>
      <p:sp>
        <p:nvSpPr>
          <p:cNvPr id="10"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7"/>
          <p:cNvSpPr>
            <a:spLocks noGrp="1" noChangeArrowheads="1"/>
          </p:cNvSpPr>
          <p:nvPr>
            <p:ph type="dt" sz="half" idx="10"/>
          </p:nvPr>
        </p:nvSpPr>
        <p:spPr>
          <a:ln/>
        </p:spPr>
        <p:txBody>
          <a:bodyPr/>
          <a:lstStyle>
            <a:lvl1pPr>
              <a:defRPr/>
            </a:lvl1pPr>
          </a:lstStyle>
          <a:p>
            <a:fld id="{4B3DCC71-DBE2-4E7E-9734-CCE3C23FA6DA}" type="datetime1">
              <a:rPr lang="zh-TW" altLang="en-US" smtClean="0"/>
              <a:t>2020/10/6</a:t>
            </a:fld>
            <a:endParaRPr lang="en-US" altLang="zh-TW"/>
          </a:p>
        </p:txBody>
      </p:sp>
      <p:sp>
        <p:nvSpPr>
          <p:cNvPr id="4" name="Rectangle 68"/>
          <p:cNvSpPr>
            <a:spLocks noGrp="1" noChangeArrowheads="1"/>
          </p:cNvSpPr>
          <p:nvPr>
            <p:ph type="ftr" sz="quarter" idx="11"/>
          </p:nvPr>
        </p:nvSpPr>
        <p:spPr>
          <a:ln/>
        </p:spPr>
        <p:txBody>
          <a:bodyPr/>
          <a:lstStyle>
            <a:lvl1pPr>
              <a:defRPr/>
            </a:lvl1pPr>
          </a:lstStyle>
          <a:p>
            <a:endParaRPr lang="en-US" altLang="zh-TW"/>
          </a:p>
        </p:txBody>
      </p:sp>
      <p:sp>
        <p:nvSpPr>
          <p:cNvPr id="6"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fld id="{BC294F85-C67E-465A-A068-E63E9634BBF6}" type="datetime1">
              <a:rPr lang="zh-TW" altLang="en-US" smtClean="0"/>
              <a:t>2020/10/6</a:t>
            </a:fld>
            <a:endParaRPr lang="en-US" altLang="zh-TW"/>
          </a:p>
        </p:txBody>
      </p:sp>
      <p:sp>
        <p:nvSpPr>
          <p:cNvPr id="3" name="Rectangle 68"/>
          <p:cNvSpPr>
            <a:spLocks noGrp="1" noChangeArrowheads="1"/>
          </p:cNvSpPr>
          <p:nvPr>
            <p:ph type="ftr" sz="quarter" idx="11"/>
          </p:nvPr>
        </p:nvSpPr>
        <p:spPr>
          <a:ln/>
        </p:spPr>
        <p:txBody>
          <a:bodyPr/>
          <a:lstStyle>
            <a:lvl1pPr>
              <a:defRPr/>
            </a:lvl1pPr>
          </a:lstStyle>
          <a:p>
            <a:endParaRPr lang="en-US" altLang="zh-TW"/>
          </a:p>
        </p:txBody>
      </p:sp>
      <p:sp>
        <p:nvSpPr>
          <p:cNvPr id="5"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7"/>
          <p:cNvSpPr>
            <a:spLocks noGrp="1" noChangeArrowheads="1"/>
          </p:cNvSpPr>
          <p:nvPr>
            <p:ph type="dt" sz="half" idx="10"/>
          </p:nvPr>
        </p:nvSpPr>
        <p:spPr>
          <a:ln/>
        </p:spPr>
        <p:txBody>
          <a:bodyPr/>
          <a:lstStyle>
            <a:lvl1pPr>
              <a:defRPr/>
            </a:lvl1pPr>
          </a:lstStyle>
          <a:p>
            <a:fld id="{A5FBEF6C-BE64-46AC-A240-B6C7C29206FD}" type="datetime1">
              <a:rPr lang="zh-TW" altLang="en-US" smtClean="0"/>
              <a:t>2020/10/6</a:t>
            </a:fld>
            <a:endParaRPr lang="en-US" altLang="zh-TW"/>
          </a:p>
        </p:txBody>
      </p:sp>
      <p:sp>
        <p:nvSpPr>
          <p:cNvPr id="6" name="Rectangle 68"/>
          <p:cNvSpPr>
            <a:spLocks noGrp="1" noChangeArrowheads="1"/>
          </p:cNvSpPr>
          <p:nvPr>
            <p:ph type="ftr" sz="quarter" idx="11"/>
          </p:nvPr>
        </p:nvSpPr>
        <p:spPr>
          <a:ln/>
        </p:spPr>
        <p:txBody>
          <a:bodyPr/>
          <a:lstStyle>
            <a:lvl1pPr>
              <a:defRPr/>
            </a:lvl1pPr>
          </a:lstStyle>
          <a:p>
            <a:endParaRPr lang="en-US" altLang="zh-TW"/>
          </a:p>
        </p:txBody>
      </p:sp>
      <p:sp>
        <p:nvSpPr>
          <p:cNvPr id="8"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7"/>
          <p:cNvSpPr>
            <a:spLocks noGrp="1" noChangeArrowheads="1"/>
          </p:cNvSpPr>
          <p:nvPr>
            <p:ph type="dt" sz="half" idx="10"/>
          </p:nvPr>
        </p:nvSpPr>
        <p:spPr>
          <a:ln/>
        </p:spPr>
        <p:txBody>
          <a:bodyPr/>
          <a:lstStyle>
            <a:lvl1pPr>
              <a:defRPr/>
            </a:lvl1pPr>
          </a:lstStyle>
          <a:p>
            <a:fld id="{B32CEC09-3B09-4250-BA5F-F37B89DF31D0}" type="datetime1">
              <a:rPr lang="zh-TW" altLang="en-US" smtClean="0"/>
              <a:t>2020/10/6</a:t>
            </a:fld>
            <a:endParaRPr lang="en-US" altLang="zh-TW"/>
          </a:p>
        </p:txBody>
      </p:sp>
      <p:sp>
        <p:nvSpPr>
          <p:cNvPr id="6" name="Rectangle 68"/>
          <p:cNvSpPr>
            <a:spLocks noGrp="1" noChangeArrowheads="1"/>
          </p:cNvSpPr>
          <p:nvPr>
            <p:ph type="ftr" sz="quarter" idx="11"/>
          </p:nvPr>
        </p:nvSpPr>
        <p:spPr>
          <a:ln/>
        </p:spPr>
        <p:txBody>
          <a:bodyPr/>
          <a:lstStyle>
            <a:lvl1pPr>
              <a:defRPr/>
            </a:lvl1pPr>
          </a:lstStyle>
          <a:p>
            <a:endParaRPr lang="en-US" altLang="zh-TW"/>
          </a:p>
        </p:txBody>
      </p:sp>
      <p:sp>
        <p:nvSpPr>
          <p:cNvPr id="9" name="Rectangle 69"/>
          <p:cNvSpPr>
            <a:spLocks noGrp="1" noChangeArrowheads="1"/>
          </p:cNvSpPr>
          <p:nvPr>
            <p:ph type="sldNum" sz="quarter" idx="12"/>
          </p:nvPr>
        </p:nvSpPr>
        <p:spPr>
          <a:xfrm>
            <a:off x="7239000" y="6413798"/>
            <a:ext cx="1905000" cy="457200"/>
          </a:xfrm>
          <a:ln/>
        </p:spPr>
        <p:txBody>
          <a:bodyPr/>
          <a:lstStyle>
            <a:lvl1pPr>
              <a:defRPr/>
            </a:lvl1pPr>
          </a:lstStyle>
          <a:p>
            <a:pPr>
              <a:defRPr/>
            </a:pPr>
            <a:r>
              <a:rPr lang="en-US" altLang="zh-TW" dirty="0" smtClean="0"/>
              <a:t>Slide </a:t>
            </a:r>
            <a:fld id="{B658BF2E-D629-473E-96FA-B044A90FBC41}" type="slidenum">
              <a:rPr lang="en-US" altLang="zh-TW" smtClean="0"/>
              <a:pPr>
                <a:defRPr/>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7175" cy="6867525"/>
            <a:chOff x="0" y="0"/>
            <a:chExt cx="5762" cy="4326"/>
          </a:xfrm>
        </p:grpSpPr>
        <p:sp>
          <p:nvSpPr>
            <p:cNvPr id="185347" name="Rectangle 3"/>
            <p:cNvSpPr>
              <a:spLocks noChangeArrowheads="1"/>
            </p:cNvSpPr>
            <p:nvPr userDrawn="1"/>
          </p:nvSpPr>
          <p:spPr bwMode="hidden">
            <a:xfrm>
              <a:off x="0" y="0"/>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48" name="Rectangle 4"/>
            <p:cNvSpPr>
              <a:spLocks noChangeArrowheads="1"/>
            </p:cNvSpPr>
            <p:nvPr userDrawn="1"/>
          </p:nvSpPr>
          <p:spPr bwMode="hidden">
            <a:xfrm>
              <a:off x="9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49" name="Rectangle 5"/>
            <p:cNvSpPr>
              <a:spLocks noChangeArrowheads="1"/>
            </p:cNvSpPr>
            <p:nvPr userDrawn="1"/>
          </p:nvSpPr>
          <p:spPr bwMode="hidden">
            <a:xfrm>
              <a:off x="19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0" name="Rectangle 6"/>
            <p:cNvSpPr>
              <a:spLocks noChangeArrowheads="1"/>
            </p:cNvSpPr>
            <p:nvPr userDrawn="1"/>
          </p:nvSpPr>
          <p:spPr bwMode="hidden">
            <a:xfrm>
              <a:off x="28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1" name="Rectangle 7"/>
            <p:cNvSpPr>
              <a:spLocks noChangeArrowheads="1"/>
            </p:cNvSpPr>
            <p:nvPr userDrawn="1"/>
          </p:nvSpPr>
          <p:spPr bwMode="hidden">
            <a:xfrm>
              <a:off x="38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2" name="Rectangle 8"/>
            <p:cNvSpPr>
              <a:spLocks noChangeArrowheads="1"/>
            </p:cNvSpPr>
            <p:nvPr userDrawn="1"/>
          </p:nvSpPr>
          <p:spPr bwMode="hidden">
            <a:xfrm>
              <a:off x="48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3" name="Rectangle 9"/>
            <p:cNvSpPr>
              <a:spLocks noChangeArrowheads="1"/>
            </p:cNvSpPr>
            <p:nvPr userDrawn="1"/>
          </p:nvSpPr>
          <p:spPr bwMode="hidden">
            <a:xfrm>
              <a:off x="57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4" name="Rectangle 10"/>
            <p:cNvSpPr>
              <a:spLocks noChangeArrowheads="1"/>
            </p:cNvSpPr>
            <p:nvPr userDrawn="1"/>
          </p:nvSpPr>
          <p:spPr bwMode="hidden">
            <a:xfrm>
              <a:off x="67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5" name="Rectangle 11"/>
            <p:cNvSpPr>
              <a:spLocks noChangeArrowheads="1"/>
            </p:cNvSpPr>
            <p:nvPr userDrawn="1"/>
          </p:nvSpPr>
          <p:spPr bwMode="hidden">
            <a:xfrm>
              <a:off x="76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6" name="Rectangle 12"/>
            <p:cNvSpPr>
              <a:spLocks noChangeArrowheads="1"/>
            </p:cNvSpPr>
            <p:nvPr userDrawn="1"/>
          </p:nvSpPr>
          <p:spPr bwMode="hidden">
            <a:xfrm>
              <a:off x="86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7" name="Rectangle 13"/>
            <p:cNvSpPr>
              <a:spLocks noChangeArrowheads="1"/>
            </p:cNvSpPr>
            <p:nvPr userDrawn="1"/>
          </p:nvSpPr>
          <p:spPr bwMode="hidden">
            <a:xfrm>
              <a:off x="96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8" name="Rectangle 14"/>
            <p:cNvSpPr>
              <a:spLocks noChangeArrowheads="1"/>
            </p:cNvSpPr>
            <p:nvPr userDrawn="1"/>
          </p:nvSpPr>
          <p:spPr bwMode="hidden">
            <a:xfrm>
              <a:off x="105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9" name="Rectangle 15"/>
            <p:cNvSpPr>
              <a:spLocks noChangeArrowheads="1"/>
            </p:cNvSpPr>
            <p:nvPr userDrawn="1"/>
          </p:nvSpPr>
          <p:spPr bwMode="hidden">
            <a:xfrm>
              <a:off x="115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0" name="Rectangle 16"/>
            <p:cNvSpPr>
              <a:spLocks noChangeArrowheads="1"/>
            </p:cNvSpPr>
            <p:nvPr userDrawn="1"/>
          </p:nvSpPr>
          <p:spPr bwMode="hidden">
            <a:xfrm>
              <a:off x="124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1" name="Rectangle 17"/>
            <p:cNvSpPr>
              <a:spLocks noChangeArrowheads="1"/>
            </p:cNvSpPr>
            <p:nvPr userDrawn="1"/>
          </p:nvSpPr>
          <p:spPr bwMode="hidden">
            <a:xfrm>
              <a:off x="134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2" name="Rectangle 18"/>
            <p:cNvSpPr>
              <a:spLocks noChangeArrowheads="1"/>
            </p:cNvSpPr>
            <p:nvPr userDrawn="1"/>
          </p:nvSpPr>
          <p:spPr bwMode="hidden">
            <a:xfrm>
              <a:off x="144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3" name="Rectangle 19"/>
            <p:cNvSpPr>
              <a:spLocks noChangeArrowheads="1"/>
            </p:cNvSpPr>
            <p:nvPr userDrawn="1"/>
          </p:nvSpPr>
          <p:spPr bwMode="hidden">
            <a:xfrm>
              <a:off x="153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4" name="Rectangle 20"/>
            <p:cNvSpPr>
              <a:spLocks noChangeArrowheads="1"/>
            </p:cNvSpPr>
            <p:nvPr userDrawn="1"/>
          </p:nvSpPr>
          <p:spPr bwMode="hidden">
            <a:xfrm>
              <a:off x="163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5" name="Rectangle 21"/>
            <p:cNvSpPr>
              <a:spLocks noChangeArrowheads="1"/>
            </p:cNvSpPr>
            <p:nvPr userDrawn="1"/>
          </p:nvSpPr>
          <p:spPr bwMode="hidden">
            <a:xfrm>
              <a:off x="172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6" name="Rectangle 22"/>
            <p:cNvSpPr>
              <a:spLocks noChangeArrowheads="1"/>
            </p:cNvSpPr>
            <p:nvPr userDrawn="1"/>
          </p:nvSpPr>
          <p:spPr bwMode="hidden">
            <a:xfrm>
              <a:off x="182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7" name="Rectangle 23"/>
            <p:cNvSpPr>
              <a:spLocks noChangeArrowheads="1"/>
            </p:cNvSpPr>
            <p:nvPr userDrawn="1"/>
          </p:nvSpPr>
          <p:spPr bwMode="hidden">
            <a:xfrm>
              <a:off x="192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8" name="Rectangle 24"/>
            <p:cNvSpPr>
              <a:spLocks noChangeArrowheads="1"/>
            </p:cNvSpPr>
            <p:nvPr userDrawn="1"/>
          </p:nvSpPr>
          <p:spPr bwMode="hidden">
            <a:xfrm>
              <a:off x="201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9" name="Rectangle 25"/>
            <p:cNvSpPr>
              <a:spLocks noChangeArrowheads="1"/>
            </p:cNvSpPr>
            <p:nvPr userDrawn="1"/>
          </p:nvSpPr>
          <p:spPr bwMode="hidden">
            <a:xfrm>
              <a:off x="211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0" name="Rectangle 26"/>
            <p:cNvSpPr>
              <a:spLocks noChangeArrowheads="1"/>
            </p:cNvSpPr>
            <p:nvPr userDrawn="1"/>
          </p:nvSpPr>
          <p:spPr bwMode="hidden">
            <a:xfrm>
              <a:off x="220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1" name="Rectangle 27"/>
            <p:cNvSpPr>
              <a:spLocks noChangeArrowheads="1"/>
            </p:cNvSpPr>
            <p:nvPr userDrawn="1"/>
          </p:nvSpPr>
          <p:spPr bwMode="hidden">
            <a:xfrm>
              <a:off x="230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2" name="Rectangle 28"/>
            <p:cNvSpPr>
              <a:spLocks noChangeArrowheads="1"/>
            </p:cNvSpPr>
            <p:nvPr userDrawn="1"/>
          </p:nvSpPr>
          <p:spPr bwMode="hidden">
            <a:xfrm>
              <a:off x="240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3" name="Rectangle 29"/>
            <p:cNvSpPr>
              <a:spLocks noChangeArrowheads="1"/>
            </p:cNvSpPr>
            <p:nvPr userDrawn="1"/>
          </p:nvSpPr>
          <p:spPr bwMode="hidden">
            <a:xfrm>
              <a:off x="249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4" name="Rectangle 30"/>
            <p:cNvSpPr>
              <a:spLocks noChangeArrowheads="1"/>
            </p:cNvSpPr>
            <p:nvPr userDrawn="1"/>
          </p:nvSpPr>
          <p:spPr bwMode="hidden">
            <a:xfrm>
              <a:off x="259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5" name="Rectangle 31"/>
            <p:cNvSpPr>
              <a:spLocks noChangeArrowheads="1"/>
            </p:cNvSpPr>
            <p:nvPr userDrawn="1"/>
          </p:nvSpPr>
          <p:spPr bwMode="hidden">
            <a:xfrm>
              <a:off x="268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6" name="Rectangle 32"/>
            <p:cNvSpPr>
              <a:spLocks noChangeArrowheads="1"/>
            </p:cNvSpPr>
            <p:nvPr userDrawn="1"/>
          </p:nvSpPr>
          <p:spPr bwMode="hidden">
            <a:xfrm>
              <a:off x="278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7" name="Rectangle 33"/>
            <p:cNvSpPr>
              <a:spLocks noChangeArrowheads="1"/>
            </p:cNvSpPr>
            <p:nvPr userDrawn="1"/>
          </p:nvSpPr>
          <p:spPr bwMode="hidden">
            <a:xfrm>
              <a:off x="288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8" name="Rectangle 34"/>
            <p:cNvSpPr>
              <a:spLocks noChangeArrowheads="1"/>
            </p:cNvSpPr>
            <p:nvPr userDrawn="1"/>
          </p:nvSpPr>
          <p:spPr bwMode="hidden">
            <a:xfrm>
              <a:off x="297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9" name="Rectangle 35"/>
            <p:cNvSpPr>
              <a:spLocks noChangeArrowheads="1"/>
            </p:cNvSpPr>
            <p:nvPr userDrawn="1"/>
          </p:nvSpPr>
          <p:spPr bwMode="hidden">
            <a:xfrm>
              <a:off x="307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0" name="Rectangle 36"/>
            <p:cNvSpPr>
              <a:spLocks noChangeArrowheads="1"/>
            </p:cNvSpPr>
            <p:nvPr userDrawn="1"/>
          </p:nvSpPr>
          <p:spPr bwMode="hidden">
            <a:xfrm>
              <a:off x="316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1" name="Rectangle 37"/>
            <p:cNvSpPr>
              <a:spLocks noChangeArrowheads="1"/>
            </p:cNvSpPr>
            <p:nvPr userDrawn="1"/>
          </p:nvSpPr>
          <p:spPr bwMode="hidden">
            <a:xfrm>
              <a:off x="326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2" name="Rectangle 38"/>
            <p:cNvSpPr>
              <a:spLocks noChangeArrowheads="1"/>
            </p:cNvSpPr>
            <p:nvPr userDrawn="1"/>
          </p:nvSpPr>
          <p:spPr bwMode="hidden">
            <a:xfrm>
              <a:off x="336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3" name="Rectangle 39"/>
            <p:cNvSpPr>
              <a:spLocks noChangeArrowheads="1"/>
            </p:cNvSpPr>
            <p:nvPr userDrawn="1"/>
          </p:nvSpPr>
          <p:spPr bwMode="hidden">
            <a:xfrm>
              <a:off x="345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4" name="Rectangle 40"/>
            <p:cNvSpPr>
              <a:spLocks noChangeArrowheads="1"/>
            </p:cNvSpPr>
            <p:nvPr userDrawn="1"/>
          </p:nvSpPr>
          <p:spPr bwMode="hidden">
            <a:xfrm>
              <a:off x="355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5" name="Rectangle 41"/>
            <p:cNvSpPr>
              <a:spLocks noChangeArrowheads="1"/>
            </p:cNvSpPr>
            <p:nvPr userDrawn="1"/>
          </p:nvSpPr>
          <p:spPr bwMode="hidden">
            <a:xfrm>
              <a:off x="364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6" name="Rectangle 42"/>
            <p:cNvSpPr>
              <a:spLocks noChangeArrowheads="1"/>
            </p:cNvSpPr>
            <p:nvPr userDrawn="1"/>
          </p:nvSpPr>
          <p:spPr bwMode="hidden">
            <a:xfrm>
              <a:off x="374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7" name="Rectangle 43"/>
            <p:cNvSpPr>
              <a:spLocks noChangeArrowheads="1"/>
            </p:cNvSpPr>
            <p:nvPr userDrawn="1"/>
          </p:nvSpPr>
          <p:spPr bwMode="hidden">
            <a:xfrm>
              <a:off x="384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8" name="Rectangle 44"/>
            <p:cNvSpPr>
              <a:spLocks noChangeArrowheads="1"/>
            </p:cNvSpPr>
            <p:nvPr userDrawn="1"/>
          </p:nvSpPr>
          <p:spPr bwMode="hidden">
            <a:xfrm>
              <a:off x="393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9" name="Rectangle 45"/>
            <p:cNvSpPr>
              <a:spLocks noChangeArrowheads="1"/>
            </p:cNvSpPr>
            <p:nvPr userDrawn="1"/>
          </p:nvSpPr>
          <p:spPr bwMode="hidden">
            <a:xfrm>
              <a:off x="403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0" name="Rectangle 46"/>
            <p:cNvSpPr>
              <a:spLocks noChangeArrowheads="1"/>
            </p:cNvSpPr>
            <p:nvPr userDrawn="1"/>
          </p:nvSpPr>
          <p:spPr bwMode="hidden">
            <a:xfrm>
              <a:off x="412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1" name="Rectangle 47"/>
            <p:cNvSpPr>
              <a:spLocks noChangeArrowheads="1"/>
            </p:cNvSpPr>
            <p:nvPr userDrawn="1"/>
          </p:nvSpPr>
          <p:spPr bwMode="hidden">
            <a:xfrm>
              <a:off x="422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2" name="Rectangle 48"/>
            <p:cNvSpPr>
              <a:spLocks noChangeArrowheads="1"/>
            </p:cNvSpPr>
            <p:nvPr userDrawn="1"/>
          </p:nvSpPr>
          <p:spPr bwMode="hidden">
            <a:xfrm>
              <a:off x="432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3" name="Rectangle 49"/>
            <p:cNvSpPr>
              <a:spLocks noChangeArrowheads="1"/>
            </p:cNvSpPr>
            <p:nvPr userDrawn="1"/>
          </p:nvSpPr>
          <p:spPr bwMode="hidden">
            <a:xfrm>
              <a:off x="441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4" name="Rectangle 50"/>
            <p:cNvSpPr>
              <a:spLocks noChangeArrowheads="1"/>
            </p:cNvSpPr>
            <p:nvPr userDrawn="1"/>
          </p:nvSpPr>
          <p:spPr bwMode="hidden">
            <a:xfrm>
              <a:off x="451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5" name="Rectangle 51"/>
            <p:cNvSpPr>
              <a:spLocks noChangeArrowheads="1"/>
            </p:cNvSpPr>
            <p:nvPr userDrawn="1"/>
          </p:nvSpPr>
          <p:spPr bwMode="hidden">
            <a:xfrm>
              <a:off x="460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6" name="Rectangle 52"/>
            <p:cNvSpPr>
              <a:spLocks noChangeArrowheads="1"/>
            </p:cNvSpPr>
            <p:nvPr userDrawn="1"/>
          </p:nvSpPr>
          <p:spPr bwMode="hidden">
            <a:xfrm>
              <a:off x="470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7" name="Rectangle 53"/>
            <p:cNvSpPr>
              <a:spLocks noChangeArrowheads="1"/>
            </p:cNvSpPr>
            <p:nvPr userDrawn="1"/>
          </p:nvSpPr>
          <p:spPr bwMode="hidden">
            <a:xfrm>
              <a:off x="480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8" name="Rectangle 54"/>
            <p:cNvSpPr>
              <a:spLocks noChangeArrowheads="1"/>
            </p:cNvSpPr>
            <p:nvPr userDrawn="1"/>
          </p:nvSpPr>
          <p:spPr bwMode="hidden">
            <a:xfrm>
              <a:off x="489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9" name="Rectangle 55"/>
            <p:cNvSpPr>
              <a:spLocks noChangeArrowheads="1"/>
            </p:cNvSpPr>
            <p:nvPr userDrawn="1"/>
          </p:nvSpPr>
          <p:spPr bwMode="hidden">
            <a:xfrm>
              <a:off x="499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0" name="Rectangle 56"/>
            <p:cNvSpPr>
              <a:spLocks noChangeArrowheads="1"/>
            </p:cNvSpPr>
            <p:nvPr userDrawn="1"/>
          </p:nvSpPr>
          <p:spPr bwMode="hidden">
            <a:xfrm>
              <a:off x="508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1" name="Rectangle 57"/>
            <p:cNvSpPr>
              <a:spLocks noChangeArrowheads="1"/>
            </p:cNvSpPr>
            <p:nvPr userDrawn="1"/>
          </p:nvSpPr>
          <p:spPr bwMode="hidden">
            <a:xfrm>
              <a:off x="518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2" name="Rectangle 58"/>
            <p:cNvSpPr>
              <a:spLocks noChangeArrowheads="1"/>
            </p:cNvSpPr>
            <p:nvPr userDrawn="1"/>
          </p:nvSpPr>
          <p:spPr bwMode="hidden">
            <a:xfrm>
              <a:off x="528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3" name="Rectangle 59"/>
            <p:cNvSpPr>
              <a:spLocks noChangeArrowheads="1"/>
            </p:cNvSpPr>
            <p:nvPr userDrawn="1"/>
          </p:nvSpPr>
          <p:spPr bwMode="hidden">
            <a:xfrm>
              <a:off x="537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4" name="Rectangle 60"/>
            <p:cNvSpPr>
              <a:spLocks noChangeArrowheads="1"/>
            </p:cNvSpPr>
            <p:nvPr userDrawn="1"/>
          </p:nvSpPr>
          <p:spPr bwMode="hidden">
            <a:xfrm>
              <a:off x="547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5" name="Rectangle 61"/>
            <p:cNvSpPr>
              <a:spLocks noChangeArrowheads="1"/>
            </p:cNvSpPr>
            <p:nvPr userDrawn="1"/>
          </p:nvSpPr>
          <p:spPr bwMode="hidden">
            <a:xfrm>
              <a:off x="556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6" name="Rectangle 62"/>
            <p:cNvSpPr>
              <a:spLocks noChangeArrowheads="1"/>
            </p:cNvSpPr>
            <p:nvPr userDrawn="1"/>
          </p:nvSpPr>
          <p:spPr bwMode="hidden">
            <a:xfrm>
              <a:off x="566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7" name="Rectangle 63"/>
            <p:cNvSpPr>
              <a:spLocks noChangeArrowheads="1"/>
            </p:cNvSpPr>
            <p:nvPr userDrawn="1"/>
          </p:nvSpPr>
          <p:spPr bwMode="hidden">
            <a:xfrm>
              <a:off x="431" y="0"/>
              <a:ext cx="5331" cy="4320"/>
            </a:xfrm>
            <a:prstGeom prst="rect">
              <a:avLst/>
            </a:prstGeom>
            <a:solidFill>
              <a:schemeClr val="accent1">
                <a:alpha val="50000"/>
              </a:schemeClr>
            </a:solidFill>
            <a:ln>
              <a:noFill/>
            </a:ln>
            <a:effectLst/>
            <a:extLst/>
          </p:spPr>
          <p:txBody>
            <a:bodyPr wrap="none" anchor="ctr"/>
            <a:lstStyle/>
            <a:p>
              <a:pPr>
                <a:defRPr/>
              </a:pPr>
              <a:endParaRPr lang="zh-TW" altLang="en-US">
                <a:ea typeface="新細明體" pitchFamily="18" charset="-120"/>
              </a:endParaRPr>
            </a:p>
          </p:txBody>
        </p:sp>
        <p:sp>
          <p:nvSpPr>
            <p:cNvPr id="185408" name="Rectangle 64"/>
            <p:cNvSpPr>
              <a:spLocks noChangeArrowheads="1"/>
            </p:cNvSpPr>
            <p:nvPr userDrawn="1"/>
          </p:nvSpPr>
          <p:spPr bwMode="blackGray">
            <a:xfrm>
              <a:off x="0" y="618"/>
              <a:ext cx="4378" cy="47"/>
            </a:xfrm>
            <a:prstGeom prst="rect">
              <a:avLst/>
            </a:prstGeom>
            <a:solidFill>
              <a:schemeClr val="hlink">
                <a:alpha val="50000"/>
              </a:schemeClr>
            </a:solidFill>
            <a:ln>
              <a:noFill/>
            </a:ln>
            <a:effectLst/>
            <a:extLst/>
          </p:spPr>
          <p:txBody>
            <a:bodyPr wrap="none" anchor="ctr"/>
            <a:lstStyle/>
            <a:p>
              <a:pPr>
                <a:defRPr/>
              </a:pPr>
              <a:endParaRPr lang="zh-TW" altLang="en-US">
                <a:ea typeface="新細明體" pitchFamily="18" charset="-120"/>
              </a:endParaRPr>
            </a:p>
          </p:txBody>
        </p:sp>
      </p:grpSp>
      <p:sp>
        <p:nvSpPr>
          <p:cNvPr id="1027"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zh-TW" altLang="en-US" smtClean="0"/>
              <a:t>按一下以編輯母片標題樣式</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85411" name="Rectangle 67"/>
          <p:cNvSpPr>
            <a:spLocks noGrp="1" noChangeArrowheads="1"/>
          </p:cNvSpPr>
          <p:nvPr>
            <p:ph type="dt" sz="half" idx="2"/>
          </p:nvPr>
        </p:nvSpPr>
        <p:spPr bwMode="auto">
          <a:xfrm>
            <a:off x="1152525" y="62865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0" sz="1400" b="0"/>
            </a:lvl1pPr>
          </a:lstStyle>
          <a:p>
            <a:fld id="{A9430704-8B07-4262-B5A8-74D6598513E8}" type="datetime1">
              <a:rPr lang="zh-TW" altLang="en-US" smtClean="0"/>
              <a:t>2020/10/6</a:t>
            </a:fld>
            <a:endParaRPr lang="en-US" altLang="zh-TW"/>
          </a:p>
        </p:txBody>
      </p:sp>
      <p:sp>
        <p:nvSpPr>
          <p:cNvPr id="185412" name="Rectangle 68"/>
          <p:cNvSpPr>
            <a:spLocks noGrp="1" noChangeArrowheads="1"/>
          </p:cNvSpPr>
          <p:nvPr>
            <p:ph type="ftr" sz="quarter" idx="3"/>
          </p:nvPr>
        </p:nvSpPr>
        <p:spPr bwMode="auto">
          <a:xfrm>
            <a:off x="3590925" y="62865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b="0"/>
            </a:lvl1pPr>
          </a:lstStyle>
          <a:p>
            <a:endParaRPr lang="en-US" altLang="zh-TW"/>
          </a:p>
        </p:txBody>
      </p:sp>
      <p:sp>
        <p:nvSpPr>
          <p:cNvPr id="185413" name="Rectangle 69"/>
          <p:cNvSpPr>
            <a:spLocks noGrp="1" noChangeArrowheads="1"/>
          </p:cNvSpPr>
          <p:nvPr>
            <p:ph type="sldNum" sz="quarter" idx="4"/>
          </p:nvPr>
        </p:nvSpPr>
        <p:spPr bwMode="auto">
          <a:xfrm>
            <a:off x="7239000" y="641379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200" b="0">
                <a:latin typeface="Times New Roman" panose="02020603050405020304" pitchFamily="18" charset="0"/>
                <a:ea typeface="新細明體" pitchFamily="18" charset="-120"/>
                <a:cs typeface="Times New Roman" panose="02020603050405020304" pitchFamily="18" charset="0"/>
              </a:defRPr>
            </a:lvl1pPr>
          </a:lstStyle>
          <a:p>
            <a:pPr>
              <a:defRPr/>
            </a:pPr>
            <a:fld id="{73B54885-FD97-498B-B774-37243A478C7E}" type="slidenum">
              <a:rPr lang="en-US" altLang="zh-TW" smtClean="0"/>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729" r:id="rId12"/>
    <p:sldLayoutId id="2147483713" r:id="rId13"/>
    <p:sldLayoutId id="2147483714" r:id="rId14"/>
    <p:sldLayoutId id="2147483715" r:id="rId15"/>
    <p:sldLayoutId id="2147483716" r:id="rId16"/>
    <p:sldLayoutId id="2147483717" r:id="rId17"/>
    <p:sldLayoutId id="2147483718" r:id="rId18"/>
    <p:sldLayoutId id="2147483719" r:id="rId19"/>
    <p:sldLayoutId id="2147483730" r:id="rId20"/>
    <p:sldLayoutId id="2147483731" r:id="rId2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smtClean="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6184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7.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3892" y="1468234"/>
            <a:ext cx="8964612" cy="2446824"/>
          </a:xfrm>
        </p:spPr>
        <p:txBody>
          <a:bodyPr/>
          <a:lstStyle/>
          <a:p>
            <a:pPr indent="-2063750" algn="ctr" eaLnBrk="1" hangingPunct="1">
              <a:lnSpc>
                <a:spcPct val="150000"/>
              </a:lnSpc>
              <a:spcAft>
                <a:spcPts val="600"/>
              </a:spcAft>
              <a:defRPr/>
            </a:pPr>
            <a:r>
              <a:rPr lang="zh-TW" altLang="en-US" sz="4800" b="1" dirty="0" smtClean="0">
                <a:solidFill>
                  <a:srgbClr val="003366"/>
                </a:solidFill>
                <a:latin typeface="標楷體" panose="03000509000000000000" pitchFamily="65" charset="-120"/>
                <a:ea typeface="標楷體" panose="03000509000000000000" pitchFamily="65" charset="-120"/>
                <a:cs typeface="Times New Roman" pitchFamily="18" charset="0"/>
              </a:rPr>
              <a:t>從經濟學看世界</a:t>
            </a:r>
            <a:r>
              <a:rPr lang="en-US" altLang="zh-TW" sz="5400" b="1" dirty="0" smtClean="0">
                <a:solidFill>
                  <a:srgbClr val="003366"/>
                </a:solidFill>
                <a:latin typeface="標楷體" panose="03000509000000000000" pitchFamily="65" charset="-120"/>
                <a:ea typeface="標楷體" panose="03000509000000000000" pitchFamily="65" charset="-120"/>
                <a:cs typeface="Times New Roman" pitchFamily="18" charset="0"/>
              </a:rPr>
              <a:t/>
            </a:r>
            <a:br>
              <a:rPr lang="en-US" altLang="zh-TW" sz="5400" b="1" dirty="0" smtClean="0">
                <a:solidFill>
                  <a:srgbClr val="003366"/>
                </a:solidFill>
                <a:latin typeface="標楷體" panose="03000509000000000000" pitchFamily="65" charset="-120"/>
                <a:ea typeface="標楷體" panose="03000509000000000000" pitchFamily="65" charset="-120"/>
                <a:cs typeface="Times New Roman" pitchFamily="18" charset="0"/>
              </a:rPr>
            </a:br>
            <a:r>
              <a:rPr lang="en-US" altLang="zh-TW" sz="54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4.1 </a:t>
            </a:r>
            <a:r>
              <a:rPr lang="zh-TW" altLang="en-US" sz="5400" b="1" dirty="0" smtClean="0">
                <a:solidFill>
                  <a:srgbClr val="906030"/>
                </a:solidFill>
                <a:latin typeface="標楷體" panose="03000509000000000000" pitchFamily="65" charset="-120"/>
                <a:ea typeface="標楷體" panose="03000509000000000000" pitchFamily="65" charset="-120"/>
              </a:rPr>
              <a:t>供給與需求</a:t>
            </a:r>
            <a:r>
              <a:rPr lang="zh-TW" altLang="en-US" sz="5400" b="1" dirty="0" smtClean="0">
                <a:solidFill>
                  <a:srgbClr val="996633"/>
                </a:solidFill>
                <a:latin typeface="標楷體" panose="03000509000000000000" pitchFamily="65" charset="-120"/>
                <a:ea typeface="標楷體" panose="03000509000000000000" pitchFamily="65" charset="-120"/>
              </a:rPr>
              <a:t>的</a:t>
            </a:r>
            <a:r>
              <a:rPr lang="zh-TW" altLang="en-US" sz="5400" b="1" dirty="0">
                <a:solidFill>
                  <a:srgbClr val="996633"/>
                </a:solidFill>
                <a:latin typeface="標楷體" panose="03000509000000000000" pitchFamily="65" charset="-120"/>
                <a:ea typeface="標楷體" panose="03000509000000000000" pitchFamily="65" charset="-120"/>
              </a:rPr>
              <a:t>推導</a:t>
            </a:r>
            <a:endParaRPr lang="en-US" altLang="zh-TW" sz="5400" b="1" dirty="0">
              <a:solidFill>
                <a:srgbClr val="996633"/>
              </a:solidFill>
              <a:latin typeface="標楷體" panose="03000509000000000000" pitchFamily="65" charset="-120"/>
              <a:ea typeface="標楷體" panose="03000509000000000000" pitchFamily="65" charset="-120"/>
              <a:cs typeface="Times New Roman" pitchFamily="18" charset="0"/>
            </a:endParaRPr>
          </a:p>
        </p:txBody>
      </p:sp>
      <p:sp>
        <p:nvSpPr>
          <p:cNvPr id="15363" name="Rectangle 3"/>
          <p:cNvSpPr>
            <a:spLocks noGrp="1" noChangeArrowheads="1"/>
          </p:cNvSpPr>
          <p:nvPr>
            <p:ph type="subTitle" idx="1"/>
          </p:nvPr>
        </p:nvSpPr>
        <p:spPr>
          <a:xfrm>
            <a:off x="769166" y="5445224"/>
            <a:ext cx="7776864" cy="1701552"/>
          </a:xfrm>
        </p:spPr>
        <p:txBody>
          <a:bodyPr/>
          <a:lstStyle/>
          <a:p>
            <a:pPr algn="ctr" eaLnBrk="1" hangingPunct="1">
              <a:spcAft>
                <a:spcPct val="10000"/>
              </a:spcAft>
            </a:pPr>
            <a:r>
              <a:rPr lang="zh-TW" altLang="en-US" sz="2400" b="1" dirty="0">
                <a:latin typeface="Times New Roman" panose="02020603050405020304" pitchFamily="18" charset="0"/>
                <a:cs typeface="Times New Roman" panose="02020603050405020304" pitchFamily="18" charset="0"/>
              </a:rPr>
              <a:t>陳建良</a:t>
            </a:r>
            <a:endParaRPr lang="en-US" altLang="zh-TW" sz="2400" b="1" dirty="0">
              <a:latin typeface="Times New Roman" panose="02020603050405020304" pitchFamily="18" charset="0"/>
              <a:cs typeface="Times New Roman" panose="02020603050405020304" pitchFamily="18" charset="0"/>
            </a:endParaRPr>
          </a:p>
          <a:p>
            <a:pPr algn="ctr" eaLnBrk="1" hangingPunct="1">
              <a:spcAft>
                <a:spcPct val="10000"/>
              </a:spcAft>
            </a:pPr>
            <a:r>
              <a:rPr lang="zh-TW" altLang="en-US" sz="2400" b="1" dirty="0" smtClean="0">
                <a:latin typeface="Times New Roman" panose="02020603050405020304" pitchFamily="18" charset="0"/>
                <a:cs typeface="Times New Roman" panose="02020603050405020304" pitchFamily="18" charset="0"/>
              </a:rPr>
              <a:t>國立暨南國際大學經濟學系</a:t>
            </a:r>
            <a:endParaRPr lang="en-US" altLang="zh-TW" sz="2400" b="1" dirty="0">
              <a:latin typeface="Times New Roman" panose="02020603050405020304" pitchFamily="18" charset="0"/>
              <a:cs typeface="Times New Roman" panose="02020603050405020304" pitchFamily="18" charset="0"/>
            </a:endParaRPr>
          </a:p>
          <a:p>
            <a:pPr algn="ctr" eaLnBrk="1" hangingPunct="1">
              <a:spcAft>
                <a:spcPct val="10000"/>
              </a:spcAft>
            </a:pPr>
            <a:r>
              <a:rPr lang="en-US" altLang="zh-TW" sz="2400" b="1" dirty="0" smtClean="0">
                <a:latin typeface="Times New Roman" panose="02020603050405020304" pitchFamily="18" charset="0"/>
                <a:cs typeface="Times New Roman" panose="02020603050405020304" pitchFamily="18" charset="0"/>
              </a:rPr>
              <a:t>Oct. </a:t>
            </a:r>
            <a:r>
              <a:rPr lang="en-US" altLang="zh-TW" sz="2400" b="1" dirty="0" smtClean="0">
                <a:latin typeface="Times New Roman" panose="02020603050405020304" pitchFamily="18" charset="0"/>
                <a:cs typeface="Times New Roman" panose="02020603050405020304" pitchFamily="18" charset="0"/>
              </a:rPr>
              <a:t>6, 2020</a:t>
            </a:r>
            <a:endParaRPr lang="en-US" altLang="zh-TW" sz="2400" b="1" dirty="0" smtClean="0">
              <a:latin typeface="Times New Roman" panose="02020603050405020304" pitchFamily="18" charset="0"/>
              <a:cs typeface="Times New Roman" panose="02020603050405020304" pitchFamily="18" charset="0"/>
            </a:endParaRPr>
          </a:p>
        </p:txBody>
      </p:sp>
      <p:sp>
        <p:nvSpPr>
          <p:cNvPr id="2" name="文字方塊 1"/>
          <p:cNvSpPr txBox="1"/>
          <p:nvPr/>
        </p:nvSpPr>
        <p:spPr>
          <a:xfrm>
            <a:off x="36512" y="-14659"/>
            <a:ext cx="9144000" cy="572208"/>
          </a:xfrm>
          <a:prstGeom prst="rect">
            <a:avLst/>
          </a:prstGeom>
          <a:noFill/>
        </p:spPr>
        <p:txBody>
          <a:bodyPr wrap="square" rtlCol="0">
            <a:spAutoFit/>
          </a:bodyPr>
          <a:lstStyle/>
          <a:p>
            <a:pPr algn="ctr">
              <a:lnSpc>
                <a:spcPts val="4100"/>
              </a:lnSpc>
            </a:pPr>
            <a:r>
              <a:rPr lang="zh-TW" altLang="en-US" sz="2800" dirty="0" smtClean="0">
                <a:solidFill>
                  <a:schemeClr val="accent4"/>
                </a:solidFill>
                <a:latin typeface="Times New Roman" panose="02020603050405020304" pitchFamily="18" charset="0"/>
                <a:ea typeface="+mn-ea"/>
                <a:cs typeface="Times New Roman" panose="02020603050405020304" pitchFamily="18" charset="0"/>
              </a:rPr>
              <a:t>國立暨南國際大學</a:t>
            </a:r>
            <a:endParaRPr lang="en-US" altLang="zh-TW" sz="2800" dirty="0" smtClean="0">
              <a:solidFill>
                <a:schemeClr val="accent4"/>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0409981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724798" y="332656"/>
            <a:ext cx="8419202" cy="1154162"/>
          </a:xfrm>
        </p:spPr>
        <p:txBody>
          <a:bodyPr/>
          <a:lstStyle/>
          <a:p>
            <a:r>
              <a:rPr lang="en-US" altLang="zh-TW" sz="4000" b="1" dirty="0" smtClean="0">
                <a:latin typeface="Times New Roman" pitchFamily="18" charset="0"/>
                <a:ea typeface="標楷體" pitchFamily="65" charset="-120"/>
              </a:rPr>
              <a:t>4. </a:t>
            </a:r>
            <a:r>
              <a:rPr lang="zh-TW" altLang="en-US" sz="4000" b="1" dirty="0" smtClean="0">
                <a:latin typeface="Times New Roman" pitchFamily="18" charset="0"/>
                <a:ea typeface="標楷體" pitchFamily="65" charset="-120"/>
              </a:rPr>
              <a:t>市場機制下的效率</a:t>
            </a:r>
            <a:r>
              <a:rPr lang="zh-TW" altLang="en-US" sz="4000" b="1" dirty="0">
                <a:latin typeface="Times New Roman" pitchFamily="18" charset="0"/>
                <a:ea typeface="標楷體" pitchFamily="65" charset="-120"/>
              </a:rPr>
              <a:t>原則 </a:t>
            </a:r>
            <a:r>
              <a:rPr lang="en-US" altLang="zh-TW" sz="3600" b="1" dirty="0" smtClean="0">
                <a:latin typeface="Times New Roman" pitchFamily="18" charset="0"/>
                <a:ea typeface="標楷體" pitchFamily="65" charset="-120"/>
              </a:rPr>
              <a:t/>
            </a:r>
            <a:br>
              <a:rPr lang="en-US" altLang="zh-TW" sz="3600" b="1" dirty="0" smtClean="0">
                <a:latin typeface="Times New Roman" pitchFamily="18" charset="0"/>
                <a:ea typeface="標楷體" pitchFamily="65" charset="-120"/>
              </a:rPr>
            </a:br>
            <a:r>
              <a:rPr lang="zh-TW" altLang="en-US" sz="2900" b="1" dirty="0" smtClean="0">
                <a:latin typeface="Times New Roman" pitchFamily="18" charset="0"/>
                <a:ea typeface="標楷體" pitchFamily="65" charset="-120"/>
              </a:rPr>
              <a:t>　</a:t>
            </a:r>
            <a:r>
              <a:rPr lang="zh-TW" altLang="en-US" sz="2900" b="1" dirty="0" smtClean="0">
                <a:solidFill>
                  <a:srgbClr val="906030"/>
                </a:solidFill>
                <a:latin typeface="Times New Roman" pitchFamily="18" charset="0"/>
                <a:ea typeface="標楷體" pitchFamily="65" charset="-120"/>
              </a:rPr>
              <a:t> </a:t>
            </a:r>
            <a:r>
              <a:rPr lang="en-US" altLang="zh-TW" sz="2900" b="1" dirty="0" smtClean="0">
                <a:solidFill>
                  <a:srgbClr val="906030"/>
                </a:solidFill>
                <a:latin typeface="Times New Roman" panose="02020603050405020304" pitchFamily="18" charset="0"/>
                <a:ea typeface="標楷體" pitchFamily="65" charset="-120"/>
                <a:cs typeface="Times New Roman" panose="02020603050405020304" pitchFamily="18" charset="0"/>
              </a:rPr>
              <a:t>Market mechanism leads to efficiency principle</a:t>
            </a:r>
            <a:endParaRPr lang="en-US" altLang="zh-TW" sz="2900" b="1" dirty="0">
              <a:solidFill>
                <a:srgbClr val="906030"/>
              </a:solidFill>
              <a:latin typeface="Times New Roman" pitchFamily="18" charset="0"/>
              <a:ea typeface="標楷體" pitchFamily="65" charset="-120"/>
              <a:cs typeface="Times New Roman" panose="02020603050405020304" pitchFamily="18" charset="0"/>
            </a:endParaRPr>
          </a:p>
        </p:txBody>
      </p:sp>
      <p:sp>
        <p:nvSpPr>
          <p:cNvPr id="248835" name="Rectangle 3"/>
          <p:cNvSpPr>
            <a:spLocks noGrp="1" noChangeArrowheads="1"/>
          </p:cNvSpPr>
          <p:nvPr>
            <p:ph type="body" idx="1"/>
          </p:nvPr>
        </p:nvSpPr>
        <p:spPr>
          <a:xfrm>
            <a:off x="539552" y="1614264"/>
            <a:ext cx="8496944" cy="5055096"/>
          </a:xfrm>
        </p:spPr>
        <p:txBody>
          <a:bodyPr/>
          <a:lstStyle/>
          <a:p>
            <a:r>
              <a:rPr lang="zh-TW" altLang="en-US" sz="2400" dirty="0" smtClean="0">
                <a:solidFill>
                  <a:srgbClr val="C00000"/>
                </a:solidFill>
                <a:latin typeface="Times New Roman" panose="02020603050405020304" pitchFamily="18" charset="0"/>
                <a:ea typeface="標楷體" pitchFamily="65" charset="-120"/>
                <a:cs typeface="Times New Roman" panose="02020603050405020304" pitchFamily="18" charset="0"/>
              </a:rPr>
              <a:t>市場機制 </a:t>
            </a:r>
            <a:r>
              <a:rPr lang="en-US" altLang="zh-TW" sz="2400" dirty="0" smtClean="0">
                <a:solidFill>
                  <a:srgbClr val="C00000"/>
                </a:solidFill>
                <a:latin typeface="Times New Roman" panose="02020603050405020304" pitchFamily="18" charset="0"/>
                <a:ea typeface="標楷體" pitchFamily="65" charset="-120"/>
                <a:cs typeface="Times New Roman" panose="02020603050405020304" pitchFamily="18" charset="0"/>
              </a:rPr>
              <a:t>(market mechanism) </a:t>
            </a:r>
            <a:r>
              <a:rPr lang="zh-TW" altLang="en-US" sz="2400" dirty="0" smtClean="0">
                <a:solidFill>
                  <a:srgbClr val="C00000"/>
                </a:solidFill>
                <a:latin typeface="Times New Roman" panose="02020603050405020304" pitchFamily="18" charset="0"/>
                <a:ea typeface="標楷體" pitchFamily="65" charset="-120"/>
                <a:cs typeface="Times New Roman" panose="02020603050405020304" pitchFamily="18" charset="0"/>
              </a:rPr>
              <a:t>等同於價格機制 </a:t>
            </a:r>
            <a:r>
              <a:rPr lang="en-US" altLang="zh-TW" sz="2400" dirty="0" smtClean="0">
                <a:solidFill>
                  <a:srgbClr val="C00000"/>
                </a:solidFill>
                <a:latin typeface="Times New Roman" panose="02020603050405020304" pitchFamily="18" charset="0"/>
                <a:ea typeface="標楷體" pitchFamily="65" charset="-120"/>
                <a:cs typeface="Times New Roman" panose="02020603050405020304" pitchFamily="18" charset="0"/>
              </a:rPr>
              <a:t>(price mechanism)</a:t>
            </a:r>
            <a:endParaRPr lang="en-US" altLang="zh-TW" sz="2400" dirty="0">
              <a:solidFill>
                <a:srgbClr val="C00000"/>
              </a:solidFill>
              <a:latin typeface="Times New Roman" panose="02020603050405020304" pitchFamily="18" charset="0"/>
              <a:ea typeface="標楷體" pitchFamily="65" charset="-120"/>
              <a:cs typeface="Times New Roman" panose="02020603050405020304" pitchFamily="18" charset="0"/>
            </a:endParaRPr>
          </a:p>
          <a:p>
            <a:r>
              <a:rPr lang="zh-TW" altLang="en-US" sz="2400" dirty="0" smtClean="0">
                <a:latin typeface="Times New Roman" panose="02020603050405020304" pitchFamily="18" charset="0"/>
                <a:ea typeface="標楷體" pitchFamily="65" charset="-120"/>
                <a:cs typeface="Times New Roman" panose="02020603050405020304" pitchFamily="18" charset="0"/>
              </a:rPr>
              <a:t>價格是引導資源配置的信號 </a:t>
            </a:r>
            <a:r>
              <a:rPr lang="en-US" altLang="zh-TW" sz="2400" dirty="0" smtClean="0">
                <a:solidFill>
                  <a:srgbClr val="C00000"/>
                </a:solidFill>
                <a:latin typeface="Times New Roman" panose="02020603050405020304" pitchFamily="18" charset="0"/>
                <a:ea typeface="標楷體" pitchFamily="65" charset="-120"/>
                <a:cs typeface="Times New Roman" panose="02020603050405020304" pitchFamily="18" charset="0"/>
              </a:rPr>
              <a:t>(signal)</a:t>
            </a:r>
          </a:p>
          <a:p>
            <a:r>
              <a:rPr lang="zh-TW" altLang="en-US" sz="2400" dirty="0" smtClean="0">
                <a:latin typeface="Times New Roman" panose="02020603050405020304" pitchFamily="18" charset="0"/>
                <a:ea typeface="標楷體" pitchFamily="65" charset="-120"/>
                <a:cs typeface="Times New Roman" panose="02020603050405020304" pitchFamily="18" charset="0"/>
              </a:rPr>
              <a:t>如果</a:t>
            </a:r>
            <a:r>
              <a:rPr lang="zh-TW" altLang="en-US" sz="2400" dirty="0">
                <a:latin typeface="Times New Roman" panose="02020603050405020304" pitchFamily="18" charset="0"/>
                <a:ea typeface="標楷體" pitchFamily="65" charset="-120"/>
                <a:cs typeface="Times New Roman" panose="02020603050405020304" pitchFamily="18" charset="0"/>
              </a:rPr>
              <a:t>價量彼此相關，為何價格是信號但數量不是</a:t>
            </a:r>
            <a:r>
              <a:rPr lang="zh-TW" altLang="en-US" sz="2400" dirty="0" smtClean="0">
                <a:latin typeface="Times New Roman" panose="02020603050405020304" pitchFamily="18" charset="0"/>
                <a:ea typeface="標楷體" pitchFamily="65" charset="-120"/>
                <a:cs typeface="Times New Roman" panose="02020603050405020304" pitchFamily="18" charset="0"/>
              </a:rPr>
              <a:t>？</a:t>
            </a:r>
            <a:endParaRPr lang="en-US" altLang="zh-TW" sz="2400" dirty="0" smtClean="0">
              <a:latin typeface="Times New Roman" panose="02020603050405020304" pitchFamily="18" charset="0"/>
              <a:ea typeface="標楷體" pitchFamily="65" charset="-120"/>
              <a:cs typeface="Times New Roman" panose="02020603050405020304" pitchFamily="18" charset="0"/>
            </a:endParaRPr>
          </a:p>
          <a:p>
            <a:r>
              <a:rPr lang="zh-TW" altLang="en-US" sz="2400" dirty="0" smtClean="0">
                <a:latin typeface="Times New Roman" panose="02020603050405020304" pitchFamily="18" charset="0"/>
                <a:ea typeface="標楷體" pitchFamily="65" charset="-120"/>
                <a:cs typeface="Times New Roman" panose="02020603050405020304" pitchFamily="18" charset="0"/>
              </a:rPr>
              <a:t>因為價格隨處可見 </a:t>
            </a:r>
            <a:r>
              <a:rPr lang="en-US" altLang="zh-TW" sz="2400" dirty="0" smtClean="0">
                <a:latin typeface="Times New Roman" panose="02020603050405020304" pitchFamily="18" charset="0"/>
                <a:ea typeface="標楷體" pitchFamily="65" charset="-120"/>
                <a:cs typeface="Times New Roman" panose="02020603050405020304" pitchFamily="18" charset="0"/>
              </a:rPr>
              <a:t>(observable)</a:t>
            </a:r>
            <a:r>
              <a:rPr lang="zh-TW" altLang="en-US" sz="2400" dirty="0" smtClean="0">
                <a:latin typeface="Times New Roman" panose="02020603050405020304" pitchFamily="18" charset="0"/>
                <a:ea typeface="標楷體" pitchFamily="65" charset="-120"/>
                <a:cs typeface="Times New Roman" panose="02020603050405020304" pitchFamily="18" charset="0"/>
              </a:rPr>
              <a:t>，但是數量未必可見 </a:t>
            </a:r>
            <a:r>
              <a:rPr lang="en-US" altLang="zh-TW" sz="2400" dirty="0" smtClean="0">
                <a:latin typeface="Times New Roman" panose="02020603050405020304" pitchFamily="18" charset="0"/>
                <a:ea typeface="標楷體" pitchFamily="65" charset="-120"/>
                <a:cs typeface="Times New Roman" panose="02020603050405020304" pitchFamily="18" charset="0"/>
              </a:rPr>
              <a:t>(unobservable)</a:t>
            </a:r>
            <a:endParaRPr lang="zh-TW" altLang="en-US" sz="2400" dirty="0">
              <a:latin typeface="Times New Roman" panose="02020603050405020304" pitchFamily="18" charset="0"/>
              <a:ea typeface="標楷體" pitchFamily="65" charset="-120"/>
              <a:cs typeface="Times New Roman" panose="02020603050405020304" pitchFamily="18" charset="0"/>
            </a:endParaRPr>
          </a:p>
          <a:p>
            <a:r>
              <a:rPr lang="zh-TW" altLang="en-US" sz="2400" dirty="0">
                <a:latin typeface="Times New Roman" panose="02020603050405020304" pitchFamily="18" charset="0"/>
                <a:ea typeface="標楷體" pitchFamily="65" charset="-120"/>
                <a:cs typeface="Times New Roman" panose="02020603050405020304" pitchFamily="18" charset="0"/>
              </a:rPr>
              <a:t>供給</a:t>
            </a:r>
            <a:r>
              <a:rPr lang="zh-TW" altLang="en-US" sz="2400" dirty="0" smtClean="0">
                <a:latin typeface="Times New Roman" panose="02020603050405020304" pitchFamily="18" charset="0"/>
                <a:ea typeface="標楷體" pitchFamily="65" charset="-120"/>
                <a:cs typeface="Times New Roman" panose="02020603050405020304" pitchFamily="18" charset="0"/>
              </a:rPr>
              <a:t>和需求來自不同的力量主導，前者來自供給者，後者來自需求者</a:t>
            </a:r>
            <a:endParaRPr lang="en-US" altLang="zh-TW" sz="2400" dirty="0" smtClean="0">
              <a:latin typeface="Times New Roman" panose="02020603050405020304" pitchFamily="18" charset="0"/>
              <a:ea typeface="標楷體" pitchFamily="65" charset="-120"/>
              <a:cs typeface="Times New Roman" panose="02020603050405020304" pitchFamily="18" charset="0"/>
            </a:endParaRPr>
          </a:p>
          <a:p>
            <a:r>
              <a:rPr lang="zh-TW" altLang="en-US" sz="2400" dirty="0" smtClean="0">
                <a:latin typeface="Times New Roman" panose="02020603050405020304" pitchFamily="18" charset="0"/>
                <a:ea typeface="標楷體" pitchFamily="65" charset="-120"/>
                <a:cs typeface="Times New Roman" panose="02020603050405020304" pitchFamily="18" charset="0"/>
              </a:rPr>
              <a:t>當供給</a:t>
            </a:r>
            <a:r>
              <a:rPr lang="zh-TW" altLang="en-US" sz="2400" dirty="0">
                <a:latin typeface="Times New Roman" panose="02020603050405020304" pitchFamily="18" charset="0"/>
                <a:ea typeface="標楷體" pitchFamily="65" charset="-120"/>
                <a:cs typeface="Times New Roman" panose="02020603050405020304" pitchFamily="18" charset="0"/>
              </a:rPr>
              <a:t>和</a:t>
            </a:r>
            <a:r>
              <a:rPr lang="zh-TW" altLang="en-US" sz="2400" dirty="0" smtClean="0">
                <a:latin typeface="Times New Roman" panose="02020603050405020304" pitchFamily="18" charset="0"/>
                <a:ea typeface="標楷體" pitchFamily="65" charset="-120"/>
                <a:cs typeface="Times New Roman" panose="02020603050405020304" pitchFamily="18" charset="0"/>
              </a:rPr>
              <a:t>需求雙方達</a:t>
            </a:r>
            <a:r>
              <a:rPr lang="zh-TW" altLang="en-US" sz="2400" dirty="0">
                <a:latin typeface="Times New Roman" panose="02020603050405020304" pitchFamily="18" charset="0"/>
                <a:ea typeface="標楷體" pitchFamily="65" charset="-120"/>
                <a:cs typeface="Times New Roman" panose="02020603050405020304" pitchFamily="18" charset="0"/>
              </a:rPr>
              <a:t>於</a:t>
            </a:r>
            <a:r>
              <a:rPr lang="zh-TW" altLang="en-US" sz="2400" dirty="0" smtClean="0">
                <a:latin typeface="Times New Roman" panose="02020603050405020304" pitchFamily="18" charset="0"/>
                <a:ea typeface="標楷體" pitchFamily="65" charset="-120"/>
                <a:cs typeface="Times New Roman" panose="02020603050405020304" pitchFamily="18" charset="0"/>
              </a:rPr>
              <a:t>均衡時，社會就達到最效率境界</a:t>
            </a:r>
            <a:endParaRPr lang="zh-TW" altLang="en-US" sz="2400" dirty="0">
              <a:latin typeface="Times New Roman" panose="02020603050405020304" pitchFamily="18" charset="0"/>
              <a:ea typeface="標楷體" pitchFamily="65" charset="-120"/>
              <a:cs typeface="Times New Roman" panose="02020603050405020304" pitchFamily="18" charset="0"/>
            </a:endParaRPr>
          </a:p>
          <a:p>
            <a:r>
              <a:rPr lang="zh-TW" altLang="en-US" sz="2400" dirty="0" smtClean="0">
                <a:latin typeface="Times New Roman" panose="02020603050405020304" pitchFamily="18" charset="0"/>
                <a:ea typeface="標楷體" pitchFamily="65" charset="-120"/>
                <a:cs typeface="Times New Roman" panose="02020603050405020304" pitchFamily="18" charset="0"/>
              </a:rPr>
              <a:t>透過市場機制可以</a:t>
            </a:r>
            <a:r>
              <a:rPr lang="zh-TW" altLang="en-US" sz="2400" dirty="0">
                <a:latin typeface="Times New Roman" panose="02020603050405020304" pitchFamily="18" charset="0"/>
                <a:ea typeface="標楷體" pitchFamily="65" charset="-120"/>
                <a:cs typeface="Times New Roman" panose="02020603050405020304" pitchFamily="18" charset="0"/>
              </a:rPr>
              <a:t>追求社會福利最大：效率</a:t>
            </a:r>
            <a:r>
              <a:rPr lang="zh-TW" altLang="en-US" sz="2400" dirty="0" smtClean="0">
                <a:latin typeface="Times New Roman" panose="02020603050405020304" pitchFamily="18" charset="0"/>
                <a:ea typeface="標楷體" pitchFamily="65" charset="-120"/>
                <a:cs typeface="Times New Roman" panose="02020603050405020304" pitchFamily="18" charset="0"/>
              </a:rPr>
              <a:t>原則</a:t>
            </a:r>
            <a:endParaRPr lang="en-US" altLang="zh-TW" sz="2400" dirty="0" smtClean="0">
              <a:latin typeface="Times New Roman" panose="02020603050405020304" pitchFamily="18" charset="0"/>
              <a:ea typeface="標楷體" pitchFamily="65" charset="-120"/>
              <a:cs typeface="Times New Roman" panose="02020603050405020304" pitchFamily="18" charset="0"/>
            </a:endParaRPr>
          </a:p>
          <a:p>
            <a:r>
              <a:rPr lang="zh-TW" altLang="en-US" sz="2400" dirty="0" smtClean="0">
                <a:solidFill>
                  <a:srgbClr val="C00000"/>
                </a:solidFill>
                <a:latin typeface="Times New Roman" panose="02020603050405020304" pitchFamily="18" charset="0"/>
                <a:ea typeface="標楷體" pitchFamily="65" charset="-120"/>
                <a:cs typeface="Times New Roman" panose="02020603050405020304" pitchFamily="18" charset="0"/>
              </a:rPr>
              <a:t>回顧第一章的決策準則：</a:t>
            </a:r>
            <a:r>
              <a:rPr lang="en-US" altLang="zh-TW" sz="2400" dirty="0" smtClean="0">
                <a:solidFill>
                  <a:srgbClr val="C00000"/>
                </a:solidFill>
                <a:latin typeface="Times New Roman" panose="02020603050405020304" pitchFamily="18" charset="0"/>
                <a:ea typeface="標楷體" pitchFamily="65" charset="-120"/>
                <a:cs typeface="Times New Roman" panose="02020603050405020304" pitchFamily="18" charset="0"/>
              </a:rPr>
              <a:t>MB = MC</a:t>
            </a:r>
            <a:r>
              <a:rPr lang="zh-TW" altLang="en-US" sz="2400" dirty="0" smtClean="0">
                <a:solidFill>
                  <a:srgbClr val="C00000"/>
                </a:solidFill>
                <a:latin typeface="Times New Roman" panose="02020603050405020304" pitchFamily="18" charset="0"/>
                <a:ea typeface="標楷體" pitchFamily="65" charset="-120"/>
                <a:cs typeface="Times New Roman" panose="02020603050405020304" pitchFamily="18" charset="0"/>
              </a:rPr>
              <a:t>，保證經濟剩餘加總的最大化</a:t>
            </a:r>
            <a:endParaRPr lang="zh-TW" altLang="en-US" sz="2400" dirty="0">
              <a:solidFill>
                <a:srgbClr val="C00000"/>
              </a:solidFill>
              <a:latin typeface="Times New Roman" panose="02020603050405020304" pitchFamily="18" charset="0"/>
              <a:ea typeface="新細明體" pitchFamily="18"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10</a:t>
            </a:fld>
            <a:r>
              <a:rPr lang="en-US" altLang="zh-TW" smtClean="0"/>
              <a:t>/38</a:t>
            </a:r>
            <a:endParaRPr lang="en-US" altLang="zh-TW" dirty="0"/>
          </a:p>
        </p:txBody>
      </p:sp>
    </p:spTree>
    <p:extLst>
      <p:ext uri="{BB962C8B-B14F-4D97-AF65-F5344CB8AC3E}">
        <p14:creationId xmlns:p14="http://schemas.microsoft.com/office/powerpoint/2010/main" val="387992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250195"/>
            <a:ext cx="8162925" cy="707886"/>
          </a:xfrm>
        </p:spPr>
        <p:txBody>
          <a:bodyPr/>
          <a:lstStyle/>
          <a:p>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史記貨殖列傳第六十九</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書卷 (垂直) 8"/>
          <p:cNvSpPr/>
          <p:nvPr/>
        </p:nvSpPr>
        <p:spPr bwMode="auto">
          <a:xfrm>
            <a:off x="558457" y="1124745"/>
            <a:ext cx="8110537" cy="4104456"/>
          </a:xfrm>
          <a:prstGeom prst="verticalScroll">
            <a:avLst>
              <a:gd name="adj" fmla="val 5528"/>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457200" indent="-457200">
              <a:lnSpc>
                <a:spcPts val="3120"/>
              </a:lnSpc>
              <a:spcBef>
                <a:spcPts val="2400"/>
              </a:spcBef>
              <a:spcAft>
                <a:spcPts val="1200"/>
              </a:spcAft>
              <a:buClr>
                <a:srgbClr val="990000"/>
              </a:buClr>
              <a:buSzPct val="75000"/>
              <a:buFont typeface="Wingdings" panose="05000000000000000000" pitchFamily="2" charset="2"/>
              <a:buChar char="n"/>
            </a:pPr>
            <a:r>
              <a:rPr lang="zh-TW" altLang="en-US" sz="2400" b="0" dirty="0">
                <a:latin typeface="Times New Roman" panose="02020603050405020304" pitchFamily="18" charset="0"/>
                <a:ea typeface="標楷體" panose="03000509000000000000" pitchFamily="65" charset="-120"/>
                <a:cs typeface="Times New Roman" panose="02020603050405020304" pitchFamily="18" charset="0"/>
              </a:rPr>
              <a:t>太史公寫史記，漢武帝太初年間 </a:t>
            </a:r>
            <a:r>
              <a:rPr lang="en-US" altLang="zh-TW" sz="2400" b="0" dirty="0">
                <a:latin typeface="Times New Roman" panose="02020603050405020304" pitchFamily="18" charset="0"/>
                <a:ea typeface="標楷體" panose="03000509000000000000" pitchFamily="65" charset="-120"/>
                <a:cs typeface="Times New Roman" panose="02020603050405020304" pitchFamily="18" charset="0"/>
              </a:rPr>
              <a:t>(104-101 BC)</a:t>
            </a:r>
          </a:p>
          <a:p>
            <a:pPr marL="457200" indent="-457200">
              <a:lnSpc>
                <a:spcPts val="3120"/>
              </a:lnSpc>
              <a:spcBef>
                <a:spcPts val="1200"/>
              </a:spcBef>
              <a:spcAft>
                <a:spcPts val="1200"/>
              </a:spcAft>
              <a:buClr>
                <a:srgbClr val="990000"/>
              </a:buClr>
              <a:buSzPct val="75000"/>
              <a:buFont typeface="Wingdings" panose="05000000000000000000" pitchFamily="2" charset="2"/>
              <a:buChar char="n"/>
            </a:pPr>
            <a:r>
              <a:rPr lang="zh-TW" altLang="en-US" sz="2400" b="0" dirty="0">
                <a:latin typeface="Times New Roman" panose="02020603050405020304" pitchFamily="18" charset="0"/>
                <a:ea typeface="標楷體" panose="03000509000000000000" pitchFamily="65" charset="-120"/>
                <a:cs typeface="Times New Roman" panose="02020603050405020304" pitchFamily="18" charset="0"/>
              </a:rPr>
              <a:t>人各任其能，竭其力，以得所欲。</a:t>
            </a:r>
            <a:endParaRPr lang="en-US" altLang="zh-TW" sz="2400" b="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ts val="3120"/>
              </a:lnSpc>
              <a:spcBef>
                <a:spcPts val="1200"/>
              </a:spcBef>
              <a:spcAft>
                <a:spcPts val="1200"/>
              </a:spcAft>
              <a:buClr>
                <a:srgbClr val="990000"/>
              </a:buClr>
              <a:buSzPct val="75000"/>
              <a:buFont typeface="Wingdings" panose="05000000000000000000" pitchFamily="2" charset="2"/>
              <a:buChar char="n"/>
            </a:pPr>
            <a:r>
              <a:rPr lang="zh-TW" altLang="en-US" sz="2400" b="0" dirty="0">
                <a:latin typeface="Times New Roman" panose="02020603050405020304" pitchFamily="18" charset="0"/>
                <a:ea typeface="標楷體" panose="03000509000000000000" pitchFamily="65" charset="-120"/>
                <a:cs typeface="Times New Roman" panose="02020603050405020304" pitchFamily="18" charset="0"/>
              </a:rPr>
              <a:t>故物賤之徵貴，貴之徵賤，各勸其業，樂其事，若水之趨下，日夜無休時</a:t>
            </a:r>
            <a:endParaRPr lang="en-US" altLang="zh-TW" sz="2400" b="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ts val="3120"/>
              </a:lnSpc>
              <a:spcBef>
                <a:spcPts val="1200"/>
              </a:spcBef>
              <a:spcAft>
                <a:spcPts val="1200"/>
              </a:spcAft>
              <a:buClr>
                <a:srgbClr val="990000"/>
              </a:buClr>
              <a:buSzPct val="75000"/>
              <a:buFont typeface="Wingdings" panose="05000000000000000000" pitchFamily="2" charset="2"/>
              <a:buChar char="n"/>
            </a:pPr>
            <a:r>
              <a:rPr lang="zh-TW" altLang="en-US" sz="2400" b="0" dirty="0">
                <a:latin typeface="Times New Roman" panose="02020603050405020304" pitchFamily="18" charset="0"/>
                <a:ea typeface="標楷體" panose="03000509000000000000" pitchFamily="65" charset="-120"/>
                <a:cs typeface="Times New Roman" panose="02020603050405020304" pitchFamily="18" charset="0"/>
              </a:rPr>
              <a:t>不召而自來，不求而民出之</a:t>
            </a:r>
            <a:endParaRPr lang="en-US" altLang="zh-TW" sz="2400" b="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ts val="3120"/>
              </a:lnSpc>
              <a:spcBef>
                <a:spcPts val="1200"/>
              </a:spcBef>
              <a:spcAft>
                <a:spcPts val="1200"/>
              </a:spcAft>
              <a:buClr>
                <a:srgbClr val="990000"/>
              </a:buClr>
              <a:buSzPct val="75000"/>
              <a:buFont typeface="Wingdings" panose="05000000000000000000" pitchFamily="2" charset="2"/>
              <a:buChar char="n"/>
            </a:pPr>
            <a:r>
              <a:rPr lang="zh-TW" altLang="en-US" sz="2400" b="0" dirty="0">
                <a:latin typeface="Times New Roman" panose="02020603050405020304" pitchFamily="18" charset="0"/>
                <a:ea typeface="標楷體" panose="03000509000000000000" pitchFamily="65" charset="-120"/>
                <a:cs typeface="Times New Roman" panose="02020603050405020304" pitchFamily="18" charset="0"/>
              </a:rPr>
              <a:t>豈非道之所符，而自然之驗邪？</a:t>
            </a:r>
            <a:endParaRPr lang="en-US" altLang="zh-TW" sz="2400" b="0" dirty="0">
              <a:latin typeface="Times New Roman" panose="02020603050405020304" pitchFamily="18" charset="0"/>
              <a:ea typeface="標楷體" panose="03000509000000000000" pitchFamily="65" charset="-12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3600" b="1" i="0" u="none" strike="noStrike" cap="none" normalizeH="0" baseline="0" dirty="0" smtClean="0">
              <a:ln>
                <a:noFill/>
              </a:ln>
              <a:solidFill>
                <a:schemeClr val="tx1"/>
              </a:solidFill>
              <a:effectLst/>
              <a:latin typeface="Verdana" pitchFamily="34" charset="0"/>
              <a:ea typeface="新細明體" pitchFamily="18" charset="-120"/>
            </a:endParaRPr>
          </a:p>
        </p:txBody>
      </p:sp>
      <p:sp>
        <p:nvSpPr>
          <p:cNvPr id="13" name="矩形 12"/>
          <p:cNvSpPr/>
          <p:nvPr/>
        </p:nvSpPr>
        <p:spPr>
          <a:xfrm>
            <a:off x="1619672" y="5571237"/>
            <a:ext cx="7200800" cy="461665"/>
          </a:xfrm>
          <a:prstGeom prst="rect">
            <a:avLst/>
          </a:prstGeom>
          <a:ln>
            <a:solidFill>
              <a:srgbClr val="002060"/>
            </a:solidFill>
          </a:ln>
        </p:spPr>
        <p:txBody>
          <a:bodyPr wrap="square">
            <a:spAutoFit/>
          </a:bodyPr>
          <a:lstStyle/>
          <a:p>
            <a:r>
              <a:rPr lang="zh-TW" altLang="en-US" sz="240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充分反映當今市場</a:t>
            </a:r>
            <a:r>
              <a:rPr lang="zh-TW" altLang="en-US" sz="24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經濟現象</a:t>
            </a:r>
            <a:r>
              <a:rPr lang="zh-TW" altLang="en-US" sz="240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，和二千多年前並無二致</a:t>
            </a:r>
            <a:endParaRPr lang="zh-TW" altLang="en-US" sz="2400" dirty="0">
              <a:solidFill>
                <a:srgbClr val="990000"/>
              </a:solidFill>
            </a:endParaRPr>
          </a:p>
        </p:txBody>
      </p:sp>
      <p:sp>
        <p:nvSpPr>
          <p:cNvPr id="14" name="右彎箭號 13"/>
          <p:cNvSpPr/>
          <p:nvPr/>
        </p:nvSpPr>
        <p:spPr bwMode="auto">
          <a:xfrm rot="10800000" flipH="1">
            <a:off x="853787" y="5375841"/>
            <a:ext cx="748134" cy="789463"/>
          </a:xfrm>
          <a:prstGeom prst="bentArrow">
            <a:avLst/>
          </a:prstGeom>
          <a:solidFill>
            <a:srgbClr val="003399"/>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4000" b="0" i="0" u="none" strike="noStrike" normalizeH="0" baseline="0" smtClean="0">
              <a:ln w="0"/>
              <a:effectLst>
                <a:outerShdw blurRad="38100" dist="19050" dir="2700000" algn="tl" rotWithShape="0">
                  <a:schemeClr val="dk1">
                    <a:alpha val="40000"/>
                  </a:schemeClr>
                </a:outerShdw>
              </a:effectLst>
              <a:latin typeface="Verdana" pitchFamily="34" charset="0"/>
              <a:ea typeface="新細明體" pitchFamily="18" charset="-120"/>
            </a:endParaRPr>
          </a:p>
        </p:txBody>
      </p:sp>
      <p:sp>
        <p:nvSpPr>
          <p:cNvPr id="15" name="投影片編號版面配置區 14"/>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11</a:t>
            </a:fld>
            <a:r>
              <a:rPr lang="en-US" altLang="zh-TW" smtClean="0"/>
              <a:t>/38</a:t>
            </a:r>
            <a:endParaRPr lang="en-US" altLang="zh-TW" dirty="0"/>
          </a:p>
        </p:txBody>
      </p:sp>
    </p:spTree>
    <p:extLst>
      <p:ext uri="{BB962C8B-B14F-4D97-AF65-F5344CB8AC3E}">
        <p14:creationId xmlns:p14="http://schemas.microsoft.com/office/powerpoint/2010/main" val="1634224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074"/>
          <p:cNvSpPr>
            <a:spLocks noGrp="1" noChangeArrowheads="1"/>
          </p:cNvSpPr>
          <p:nvPr>
            <p:ph type="title"/>
          </p:nvPr>
        </p:nvSpPr>
        <p:spPr>
          <a:xfrm>
            <a:off x="683568" y="416648"/>
            <a:ext cx="7918648" cy="587375"/>
          </a:xfrm>
        </p:spPr>
        <p:txBody>
          <a:bodyPr/>
          <a:lstStyle/>
          <a:p>
            <a:r>
              <a:rPr lang="en-US" altLang="zh-TW" sz="4000" b="1" dirty="0" smtClean="0">
                <a:latin typeface="Times New Roman" pitchFamily="18" charset="0"/>
                <a:ea typeface="標楷體" pitchFamily="65" charset="-120"/>
              </a:rPr>
              <a:t>5. </a:t>
            </a:r>
            <a:r>
              <a:rPr lang="zh-TW" altLang="en-US" sz="4000" b="1" dirty="0" smtClean="0">
                <a:latin typeface="Times New Roman" pitchFamily="18" charset="0"/>
                <a:ea typeface="標楷體" pitchFamily="65" charset="-120"/>
              </a:rPr>
              <a:t>市場上的供給有無短缺或不足？</a:t>
            </a:r>
            <a:endParaRPr lang="zh-TW" altLang="en-US" sz="4000" b="1" dirty="0">
              <a:latin typeface="Times New Roman" pitchFamily="18" charset="0"/>
              <a:ea typeface="標楷體" pitchFamily="65" charset="-120"/>
            </a:endParaRPr>
          </a:p>
        </p:txBody>
      </p:sp>
      <p:sp>
        <p:nvSpPr>
          <p:cNvPr id="230403" name="Rectangle 3075"/>
          <p:cNvSpPr>
            <a:spLocks noGrp="1" noChangeArrowheads="1"/>
          </p:cNvSpPr>
          <p:nvPr>
            <p:ph type="body" idx="1"/>
          </p:nvPr>
        </p:nvSpPr>
        <p:spPr>
          <a:xfrm>
            <a:off x="838200" y="1241798"/>
            <a:ext cx="7910264" cy="5400600"/>
          </a:xfrm>
        </p:spPr>
        <p:txBody>
          <a:bodyPr/>
          <a:lstStyle/>
          <a:p>
            <a:r>
              <a:rPr lang="zh-TW" altLang="en-US" sz="2600" dirty="0" smtClean="0">
                <a:latin typeface="Times New Roman" panose="02020603050405020304" pitchFamily="18" charset="0"/>
                <a:ea typeface="標楷體" pitchFamily="65" charset="-120"/>
                <a:cs typeface="Times New Roman" panose="02020603050405020304" pitchFamily="18" charset="0"/>
              </a:rPr>
              <a:t>臺灣有 </a:t>
            </a:r>
            <a:r>
              <a:rPr lang="en-US" altLang="zh-TW" sz="2600" dirty="0" smtClean="0">
                <a:latin typeface="Times New Roman" panose="02020603050405020304" pitchFamily="18" charset="0"/>
                <a:ea typeface="標楷體" pitchFamily="65" charset="-120"/>
                <a:cs typeface="Times New Roman" panose="02020603050405020304" pitchFamily="18" charset="0"/>
              </a:rPr>
              <a:t>2,300 </a:t>
            </a:r>
            <a:r>
              <a:rPr lang="zh-TW" altLang="en-US" sz="2600" dirty="0" smtClean="0">
                <a:latin typeface="Times New Roman" panose="02020603050405020304" pitchFamily="18" charset="0"/>
                <a:ea typeface="標楷體" pitchFamily="65" charset="-120"/>
                <a:cs typeface="Times New Roman" panose="02020603050405020304" pitchFamily="18" charset="0"/>
              </a:rPr>
              <a:t>萬人口</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smtClean="0">
                <a:latin typeface="Times New Roman" panose="02020603050405020304" pitchFamily="18" charset="0"/>
                <a:ea typeface="標楷體" pitchFamily="65" charset="-120"/>
                <a:cs typeface="Times New Roman" panose="02020603050405020304" pitchFamily="18" charset="0"/>
              </a:rPr>
              <a:t>供應</a:t>
            </a:r>
            <a:r>
              <a:rPr lang="zh-TW" altLang="en-US" sz="2600" dirty="0">
                <a:latin typeface="Times New Roman" panose="02020603050405020304" pitchFamily="18" charset="0"/>
                <a:ea typeface="標楷體" pitchFamily="65" charset="-120"/>
                <a:cs typeface="Times New Roman" panose="02020603050405020304" pitchFamily="18" charset="0"/>
              </a:rPr>
              <a:t>這些</a:t>
            </a:r>
            <a:r>
              <a:rPr lang="zh-TW" altLang="en-US" sz="2600" dirty="0" smtClean="0">
                <a:latin typeface="Times New Roman" panose="02020603050405020304" pitchFamily="18" charset="0"/>
                <a:ea typeface="標楷體" pitchFamily="65" charset="-120"/>
                <a:cs typeface="Times New Roman" panose="02020603050405020304" pitchFamily="18" charset="0"/>
              </a:rPr>
              <a:t>人每日所需的食、衣、住、行、育、樂，有無不足？</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a:latin typeface="Times New Roman" panose="02020603050405020304" pitchFamily="18" charset="0"/>
                <a:ea typeface="標楷體" pitchFamily="65" charset="-120"/>
                <a:cs typeface="Times New Roman" panose="02020603050405020304" pitchFamily="18" charset="0"/>
              </a:rPr>
              <a:t>遊覽車</a:t>
            </a:r>
            <a:r>
              <a:rPr lang="zh-TW" altLang="en-US" sz="2600" dirty="0" smtClean="0">
                <a:latin typeface="Times New Roman" panose="02020603050405020304" pitchFamily="18" charset="0"/>
                <a:ea typeface="標楷體" pitchFamily="65" charset="-120"/>
                <a:cs typeface="Times New Roman" panose="02020603050405020304" pitchFamily="18" charset="0"/>
              </a:rPr>
              <a:t>的供應在旺季時可能不足</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smtClean="0">
                <a:latin typeface="Times New Roman" panose="02020603050405020304" pitchFamily="18" charset="0"/>
                <a:ea typeface="標楷體" pitchFamily="65" charset="-120"/>
                <a:cs typeface="Times New Roman" panose="02020603050405020304" pitchFamily="18" charset="0"/>
              </a:rPr>
              <a:t>自由市場背後有一股很大的力量主導</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a:latin typeface="Times New Roman" panose="02020603050405020304" pitchFamily="18" charset="0"/>
                <a:ea typeface="標楷體" pitchFamily="65" charset="-120"/>
                <a:cs typeface="Times New Roman" panose="02020603050405020304" pitchFamily="18" charset="0"/>
              </a:rPr>
              <a:t>主導</a:t>
            </a:r>
            <a:r>
              <a:rPr lang="zh-TW" altLang="en-US" sz="2600" dirty="0" smtClean="0">
                <a:latin typeface="Times New Roman" panose="02020603050405020304" pitchFamily="18" charset="0"/>
                <a:ea typeface="標楷體" pitchFamily="65" charset="-120"/>
                <a:cs typeface="Times New Roman" panose="02020603050405020304" pitchFamily="18" charset="0"/>
              </a:rPr>
              <a:t>者是政府嗎？還是市場自己</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smtClean="0">
                <a:latin typeface="Times New Roman" panose="02020603050405020304" pitchFamily="18" charset="0"/>
                <a:ea typeface="標楷體" pitchFamily="65" charset="-120"/>
                <a:cs typeface="Times New Roman" panose="02020603050405020304" pitchFamily="18" charset="0"/>
              </a:rPr>
              <a:t>市場是誰？</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smtClean="0">
                <a:latin typeface="Times New Roman" panose="02020603050405020304" pitchFamily="18" charset="0"/>
                <a:ea typeface="標楷體" pitchFamily="65" charset="-120"/>
                <a:cs typeface="Times New Roman" panose="02020603050405020304" pitchFamily="18" charset="0"/>
              </a:rPr>
              <a:t>是無數個個人和企業所構成</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a:latin typeface="Times New Roman" panose="02020603050405020304" pitchFamily="18" charset="0"/>
                <a:ea typeface="標楷體" pitchFamily="65" charset="-120"/>
                <a:cs typeface="Times New Roman" panose="02020603050405020304" pitchFamily="18" charset="0"/>
              </a:rPr>
              <a:t>看不見</a:t>
            </a:r>
            <a:r>
              <a:rPr lang="zh-TW" altLang="en-US" sz="2600" dirty="0" smtClean="0">
                <a:latin typeface="Times New Roman" panose="02020603050405020304" pitchFamily="18" charset="0"/>
                <a:ea typeface="標楷體" pitchFamily="65" charset="-120"/>
                <a:cs typeface="Times New Roman" panose="02020603050405020304" pitchFamily="18" charset="0"/>
              </a:rPr>
              <a:t>的手原則 </a:t>
            </a:r>
            <a:r>
              <a:rPr lang="en-US" altLang="zh-TW" sz="2600" dirty="0" smtClean="0">
                <a:latin typeface="Times New Roman" panose="02020603050405020304" pitchFamily="18" charset="0"/>
                <a:ea typeface="標楷體" pitchFamily="65" charset="-120"/>
                <a:cs typeface="Times New Roman" panose="02020603050405020304" pitchFamily="18" charset="0"/>
              </a:rPr>
              <a:t>(invisible hand</a:t>
            </a:r>
            <a:r>
              <a:rPr lang="zh-TW" altLang="en-US" sz="2600" dirty="0" smtClean="0">
                <a:latin typeface="Times New Roman" panose="02020603050405020304" pitchFamily="18" charset="0"/>
                <a:ea typeface="標楷體" pitchFamily="65" charset="-120"/>
                <a:cs typeface="Times New Roman" panose="02020603050405020304" pitchFamily="18" charset="0"/>
              </a:rPr>
              <a:t> </a:t>
            </a:r>
            <a:r>
              <a:rPr lang="en-US" altLang="zh-TW" sz="2600" dirty="0" smtClean="0">
                <a:latin typeface="Times New Roman" panose="02020603050405020304" pitchFamily="18" charset="0"/>
                <a:ea typeface="標楷體" pitchFamily="65" charset="-120"/>
                <a:cs typeface="Times New Roman" panose="02020603050405020304" pitchFamily="18" charset="0"/>
              </a:rPr>
              <a:t>principle)</a:t>
            </a:r>
          </a:p>
          <a:p>
            <a:r>
              <a:rPr lang="zh-TW" altLang="en-US" sz="2600" dirty="0" smtClean="0">
                <a:latin typeface="Times New Roman" panose="02020603050405020304" pitchFamily="18" charset="0"/>
                <a:ea typeface="標楷體" pitchFamily="65" charset="-120"/>
                <a:cs typeface="Times New Roman" panose="02020603050405020304" pitchFamily="18" charset="0"/>
              </a:rPr>
              <a:t>政府管制遊覽車的牌照</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r>
              <a:rPr lang="zh-TW" altLang="en-US" sz="2600" dirty="0" smtClean="0">
                <a:latin typeface="Times New Roman" panose="02020603050405020304" pitchFamily="18" charset="0"/>
                <a:ea typeface="標楷體" pitchFamily="65" charset="-120"/>
                <a:cs typeface="Times New Roman" panose="02020603050405020304" pitchFamily="18" charset="0"/>
              </a:rPr>
              <a:t>政府管制數量之後，就可能造成供需失衡</a:t>
            </a:r>
            <a:endParaRPr lang="en-US" altLang="zh-TW" sz="2600" dirty="0" smtClean="0">
              <a:latin typeface="Times New Roman" panose="02020603050405020304" pitchFamily="18" charset="0"/>
              <a:ea typeface="標楷體" pitchFamily="65" charset="-120"/>
              <a:cs typeface="Times New Roman" panose="02020603050405020304" pitchFamily="18" charset="0"/>
            </a:endParaRPr>
          </a:p>
          <a:p>
            <a:endParaRPr lang="zh-TW" altLang="en-US" sz="2600" dirty="0">
              <a:latin typeface="Times New Roman" panose="02020603050405020304" pitchFamily="18" charset="0"/>
              <a:ea typeface="標楷體"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12</a:t>
            </a:fld>
            <a:r>
              <a:rPr lang="en-US" altLang="zh-TW" smtClean="0"/>
              <a:t>/38</a:t>
            </a:r>
            <a:endParaRPr lang="en-US" altLang="zh-TW" dirty="0"/>
          </a:p>
        </p:txBody>
      </p:sp>
    </p:spTree>
    <p:extLst>
      <p:ext uri="{BB962C8B-B14F-4D97-AF65-F5344CB8AC3E}">
        <p14:creationId xmlns:p14="http://schemas.microsoft.com/office/powerpoint/2010/main" val="691928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idx="4294967295"/>
          </p:nvPr>
        </p:nvSpPr>
        <p:spPr>
          <a:xfrm>
            <a:off x="611560" y="294908"/>
            <a:ext cx="7772400" cy="1261884"/>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6.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市場的構成：買</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者與賣</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Buyers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and Sellers in the </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Market</a:t>
            </a:r>
            <a:endParaRPr lang="zh-TW" altLang="en-US" sz="3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Content Placeholder 2"/>
          <p:cNvSpPr>
            <a:spLocks noGrp="1"/>
          </p:cNvSpPr>
          <p:nvPr>
            <p:ph idx="4294967295"/>
          </p:nvPr>
        </p:nvSpPr>
        <p:spPr>
          <a:xfrm>
            <a:off x="755576" y="1484784"/>
            <a:ext cx="8064500" cy="5410944"/>
          </a:xfrm>
        </p:spPr>
        <p:txBody>
          <a:bodyPr/>
          <a:lstStyle/>
          <a:p>
            <a:pPr marL="225425" indent="-225425">
              <a:lnSpc>
                <a:spcPts val="3500"/>
              </a:lnSpc>
              <a:spcBef>
                <a:spcPts val="0"/>
              </a:spcBef>
            </a:pPr>
            <a:r>
              <a:rPr lang="zh-TW" altLang="en-US" sz="24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買者和賣者雙方</a:t>
            </a:r>
            <a:r>
              <a:rPr lang="zh-TW" altLang="en-US" sz="240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的動機不同</a:t>
            </a:r>
          </a:p>
          <a:p>
            <a:pPr marL="676275" lvl="1" indent="-227013">
              <a:lnSpc>
                <a:spcPts val="3500"/>
              </a:lnSpc>
              <a:spcBef>
                <a:spcPts val="0"/>
              </a:spcBef>
              <a:buClr>
                <a:schemeClr val="tx2"/>
              </a:buCl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買</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者要</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從所購買的財貨</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取得效益</a:t>
            </a:r>
          </a:p>
          <a:p>
            <a:pPr marL="676275" lvl="1" indent="-227013">
              <a:lnSpc>
                <a:spcPts val="3500"/>
              </a:lnSpc>
              <a:spcBef>
                <a:spcPts val="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賣者要從所出售的財貨獲取利潤</a:t>
            </a:r>
          </a:p>
          <a:p>
            <a:pPr marL="225425" indent="-225425">
              <a:lnSpc>
                <a:spcPts val="3500"/>
              </a:lnSpc>
              <a:spcBef>
                <a:spcPts val="0"/>
              </a:spcBef>
            </a:pPr>
            <a:r>
              <a:rPr lang="zh-TW" altLang="en-US" sz="24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買賣雙方在市場碰面</a:t>
            </a:r>
            <a:endParaRPr lang="zh-TW" altLang="en-US" sz="240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endParaRPr>
          </a:p>
          <a:p>
            <a:pPr marL="676275" lvl="1" indent="-227013">
              <a:lnSpc>
                <a:spcPts val="3500"/>
              </a:lnSpc>
              <a:spcBef>
                <a:spcPts val="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買賣雙方共同決定財貨的交易</a:t>
            </a:r>
          </a:p>
          <a:p>
            <a:pPr marL="225425" indent="-225425">
              <a:lnSpc>
                <a:spcPts val="3500"/>
              </a:lnSpc>
              <a:spcBef>
                <a:spcPts val="0"/>
              </a:spcBef>
            </a:pPr>
            <a:r>
              <a:rPr lang="zh-TW" altLang="en-US" sz="24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40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平衡供需雙方力量</a:t>
            </a:r>
          </a:p>
          <a:p>
            <a:pPr marL="676275" lvl="1" indent="-227013">
              <a:lnSpc>
                <a:spcPts val="3500"/>
              </a:lnSpc>
              <a:spcBef>
                <a:spcPts val="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價格對於供需雙方有不同的意義</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76275" lvl="1" indent="-227013">
              <a:lnSpc>
                <a:spcPts val="3500"/>
              </a:lnSpc>
              <a:spcBef>
                <a:spcPts val="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對買者而言，價格是效益</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76275" lvl="1" indent="-227013">
              <a:lnSpc>
                <a:spcPts val="3500"/>
              </a:lnSpc>
              <a:spcBef>
                <a:spcPts val="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對賣者而言，價格是成本</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76275" lvl="1" indent="-227013">
              <a:lnSpc>
                <a:spcPts val="3500"/>
              </a:lnSpc>
              <a:spcBef>
                <a:spcPts val="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回顧第一章的保留價格概念，效益面是買者願意出的最高價，成本面是賣者願意接受的最低價</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13</a:t>
            </a:fld>
            <a:r>
              <a:rPr lang="en-US" altLang="zh-TW" smtClean="0"/>
              <a:t>/38</a:t>
            </a:r>
            <a:endParaRPr lang="en-US" altLang="zh-TW" dirty="0"/>
          </a:p>
        </p:txBody>
      </p:sp>
    </p:spTree>
    <p:extLst>
      <p:ext uri="{BB962C8B-B14F-4D97-AF65-F5344CB8AC3E}">
        <p14:creationId xmlns:p14="http://schemas.microsoft.com/office/powerpoint/2010/main" val="2368042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11560" y="1844824"/>
            <a:ext cx="8110537" cy="4619802"/>
          </a:xfrm>
        </p:spPr>
        <p:txBody>
          <a:bodyPr/>
          <a:lstStyle/>
          <a:p>
            <a:pPr>
              <a:spcBef>
                <a:spcPts val="600"/>
              </a:spcBef>
              <a:spcAft>
                <a:spcPts val="600"/>
              </a:spcAft>
            </a:pPr>
            <a:r>
              <a:rPr lang="zh-TW" altLang="en-US" sz="2400" dirty="0" smtClean="0">
                <a:solidFill>
                  <a:srgbClr val="990000"/>
                </a:solidFill>
                <a:ea typeface="標楷體" pitchFamily="65" charset="-120"/>
              </a:rPr>
              <a:t>任一財貨或勞務的市場，皆由</a:t>
            </a:r>
            <a:r>
              <a:rPr lang="zh-TW" altLang="en-US" sz="2400" dirty="0">
                <a:solidFill>
                  <a:srgbClr val="990000"/>
                </a:solidFill>
                <a:ea typeface="標楷體" pitchFamily="65" charset="-120"/>
              </a:rPr>
              <a:t>買者與賣者構成</a:t>
            </a:r>
          </a:p>
          <a:p>
            <a:pPr lvl="1">
              <a:spcBef>
                <a:spcPts val="600"/>
              </a:spcBef>
              <a:spcAft>
                <a:spcPts val="600"/>
              </a:spcAft>
              <a:buClr>
                <a:schemeClr val="tx2"/>
              </a:buClr>
              <a:buFont typeface="Wingdings" panose="05000000000000000000" pitchFamily="2" charset="2"/>
              <a:buChar char="l"/>
            </a:pPr>
            <a:r>
              <a:rPr lang="zh-TW" altLang="en-US" sz="2400" dirty="0" smtClean="0">
                <a:ea typeface="標楷體" pitchFamily="65" charset="-120"/>
              </a:rPr>
              <a:t>其中包含可能</a:t>
            </a:r>
            <a:r>
              <a:rPr lang="zh-TW" altLang="en-US" sz="2400" dirty="0">
                <a:ea typeface="標楷體" pitchFamily="65" charset="-120"/>
              </a:rPr>
              <a:t>或確實的買者</a:t>
            </a:r>
          </a:p>
          <a:p>
            <a:pPr lvl="1">
              <a:spcBef>
                <a:spcPts val="600"/>
              </a:spcBef>
              <a:spcAft>
                <a:spcPts val="600"/>
              </a:spcAft>
              <a:buClr>
                <a:schemeClr val="tx2"/>
              </a:buClr>
              <a:buFont typeface="Wingdings" panose="05000000000000000000" pitchFamily="2" charset="2"/>
              <a:buChar char="l"/>
            </a:pPr>
            <a:r>
              <a:rPr lang="zh-TW" altLang="en-US" sz="2400" dirty="0" smtClean="0">
                <a:ea typeface="標楷體" pitchFamily="65" charset="-120"/>
              </a:rPr>
              <a:t>也包含可能</a:t>
            </a:r>
            <a:r>
              <a:rPr lang="zh-TW" altLang="en-US" sz="2400" dirty="0">
                <a:ea typeface="標楷體" pitchFamily="65" charset="-120"/>
              </a:rPr>
              <a:t>或確實的賣</a:t>
            </a:r>
            <a:r>
              <a:rPr lang="zh-TW" altLang="en-US" sz="2400" dirty="0" smtClean="0">
                <a:ea typeface="標楷體" pitchFamily="65" charset="-120"/>
              </a:rPr>
              <a:t>者</a:t>
            </a:r>
            <a:endParaRPr lang="en-US" altLang="zh-TW" sz="2400" dirty="0" smtClean="0">
              <a:ea typeface="標楷體" pitchFamily="65" charset="-120"/>
            </a:endParaRPr>
          </a:p>
          <a:p>
            <a:pPr lvl="1">
              <a:spcBef>
                <a:spcPts val="600"/>
              </a:spcBef>
              <a:spcAft>
                <a:spcPts val="600"/>
              </a:spcAft>
              <a:buClr>
                <a:schemeClr val="tx2"/>
              </a:buClr>
              <a:buFont typeface="Wingdings" panose="05000000000000000000" pitchFamily="2" charset="2"/>
              <a:buChar char="l"/>
            </a:pPr>
            <a:r>
              <a:rPr lang="zh-TW" altLang="en-US" sz="2400" dirty="0">
                <a:ea typeface="標楷體" pitchFamily="65" charset="-120"/>
              </a:rPr>
              <a:t>來市場</a:t>
            </a:r>
            <a:r>
              <a:rPr lang="zh-TW" altLang="en-US" sz="2400" dirty="0" smtClean="0">
                <a:ea typeface="標楷體" pitchFamily="65" charset="-120"/>
              </a:rPr>
              <a:t>的</a:t>
            </a:r>
            <a:r>
              <a:rPr lang="zh-TW" altLang="en-US" sz="2400" dirty="0">
                <a:ea typeface="標楷體" pitchFamily="65" charset="-120"/>
              </a:rPr>
              <a:t>人</a:t>
            </a:r>
            <a:r>
              <a:rPr lang="zh-TW" altLang="en-US" sz="2400" dirty="0" smtClean="0">
                <a:ea typeface="標楷體" pitchFamily="65" charset="-120"/>
              </a:rPr>
              <a:t>，不管是買者或賣者，不是每個人都會在每個項目上進行買 </a:t>
            </a:r>
            <a:r>
              <a:rPr lang="en-US" altLang="zh-TW" sz="2400" dirty="0" smtClean="0">
                <a:ea typeface="標楷體" pitchFamily="65" charset="-120"/>
              </a:rPr>
              <a:t>(</a:t>
            </a:r>
            <a:r>
              <a:rPr lang="zh-TW" altLang="en-US" sz="2400" dirty="0" smtClean="0">
                <a:ea typeface="標楷體" pitchFamily="65" charset="-120"/>
              </a:rPr>
              <a:t>賣</a:t>
            </a:r>
            <a:r>
              <a:rPr lang="en-US" altLang="zh-TW" sz="2400" dirty="0" smtClean="0">
                <a:ea typeface="標楷體" pitchFamily="65" charset="-120"/>
              </a:rPr>
              <a:t>)</a:t>
            </a:r>
            <a:r>
              <a:rPr lang="zh-TW" altLang="en-US" sz="2400" dirty="0" smtClean="0">
                <a:ea typeface="標楷體" pitchFamily="65" charset="-120"/>
              </a:rPr>
              <a:t> 的行為</a:t>
            </a:r>
            <a:endParaRPr lang="en-US" altLang="zh-TW" sz="2400" dirty="0" smtClean="0">
              <a:ea typeface="標楷體" pitchFamily="65" charset="-120"/>
            </a:endParaRPr>
          </a:p>
          <a:p>
            <a:pPr lvl="1">
              <a:spcBef>
                <a:spcPts val="600"/>
              </a:spcBef>
              <a:spcAft>
                <a:spcPts val="600"/>
              </a:spcAft>
              <a:buClr>
                <a:schemeClr val="tx2"/>
              </a:buClr>
              <a:buFont typeface="Wingdings" panose="05000000000000000000" pitchFamily="2" charset="2"/>
              <a:buChar char="l"/>
            </a:pPr>
            <a:r>
              <a:rPr lang="zh-TW" altLang="en-US" sz="2400" dirty="0" smtClean="0">
                <a:ea typeface="標楷體" pitchFamily="65" charset="-120"/>
              </a:rPr>
              <a:t>他們心中都有保留價格，端視保留價格和他們所看到的賣者或買者的出 </a:t>
            </a:r>
            <a:r>
              <a:rPr lang="en-US" altLang="zh-TW" sz="2400" dirty="0" smtClean="0">
                <a:ea typeface="標楷體" pitchFamily="65" charset="-120"/>
              </a:rPr>
              <a:t>(</a:t>
            </a:r>
            <a:r>
              <a:rPr lang="zh-TW" altLang="en-US" sz="2400" dirty="0" smtClean="0">
                <a:ea typeface="標楷體" pitchFamily="65" charset="-120"/>
              </a:rPr>
              <a:t>售</a:t>
            </a:r>
            <a:r>
              <a:rPr lang="en-US" altLang="zh-TW" sz="2400" dirty="0" smtClean="0">
                <a:ea typeface="標楷體" pitchFamily="65" charset="-120"/>
              </a:rPr>
              <a:t>) </a:t>
            </a:r>
            <a:r>
              <a:rPr lang="zh-TW" altLang="en-US" sz="2400" dirty="0" smtClean="0">
                <a:ea typeface="標楷體" pitchFamily="65" charset="-120"/>
              </a:rPr>
              <a:t>價比較，才會決定是否交易</a:t>
            </a:r>
            <a:endParaRPr lang="zh-TW" altLang="en-US" sz="2400" dirty="0">
              <a:ea typeface="標楷體" pitchFamily="65" charset="-120"/>
            </a:endParaRPr>
          </a:p>
        </p:txBody>
      </p:sp>
      <p:sp>
        <p:nvSpPr>
          <p:cNvPr id="7" name="Title 1"/>
          <p:cNvSpPr>
            <a:spLocks noGrp="1"/>
          </p:cNvSpPr>
          <p:nvPr>
            <p:ph type="title" idx="4294967295"/>
          </p:nvPr>
        </p:nvSpPr>
        <p:spPr>
          <a:xfrm>
            <a:off x="611560" y="294908"/>
            <a:ext cx="7772400" cy="1261884"/>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6.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市場的構成：買</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者與賣</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Buyers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and Sellers in the </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Market</a:t>
            </a:r>
            <a:endParaRPr lang="zh-TW" altLang="en-US" sz="3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14</a:t>
            </a:fld>
            <a:r>
              <a:rPr lang="en-US" altLang="zh-TW" smtClean="0"/>
              <a:t>/38</a:t>
            </a:r>
            <a:endParaRPr lang="en-US" altLang="zh-TW" dirty="0"/>
          </a:p>
        </p:txBody>
      </p:sp>
    </p:spTree>
    <p:extLst>
      <p:ext uri="{BB962C8B-B14F-4D97-AF65-F5344CB8AC3E}">
        <p14:creationId xmlns:p14="http://schemas.microsoft.com/office/powerpoint/2010/main" val="2096001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idx="1"/>
          </p:nvPr>
        </p:nvSpPr>
        <p:spPr>
          <a:xfrm>
            <a:off x="755576" y="1772816"/>
            <a:ext cx="7992888" cy="4191000"/>
          </a:xfrm>
        </p:spPr>
        <p:txBody>
          <a:bodyPr/>
          <a:lstStyle/>
          <a:p>
            <a:pPr>
              <a:lnSpc>
                <a:spcPts val="3500"/>
              </a:lnSpc>
              <a:spcBef>
                <a:spcPts val="600"/>
              </a:spcBef>
              <a:spcAft>
                <a:spcPts val="600"/>
              </a:spcAft>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買者</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和賣者如何溝通？</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lnSpc>
                <a:spcPts val="3500"/>
              </a:lnSpc>
              <a:spcBef>
                <a:spcPts val="600"/>
              </a:spcBef>
              <a:spcAft>
                <a:spcPts val="600"/>
              </a:spcAft>
              <a:buClr>
                <a:schemeClr val="tx2"/>
              </a:buClr>
              <a:buFont typeface="Wingdings" panose="05000000000000000000" pitchFamily="2" charset="2"/>
              <a:buChar char="l"/>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透過市場，</a:t>
            </a:r>
            <a:r>
              <a:rPr lang="zh-TW" altLang="en-US" sz="2600" dirty="0"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市場</a:t>
            </a:r>
            <a:r>
              <a:rPr lang="zh-TW" altLang="en-US" sz="2600" dirty="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機制決定供給和需求</a:t>
            </a:r>
            <a:r>
              <a:rPr lang="zh-TW" altLang="en-US" sz="2600" dirty="0"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雙方對於數量和品質的要求與配置</a:t>
            </a:r>
            <a:endParaRPr lang="zh-TW" altLang="en-US" sz="2600" dirty="0">
              <a:solidFill>
                <a:srgbClr val="A5002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ts val="3500"/>
              </a:lnSpc>
              <a:spcBef>
                <a:spcPts val="600"/>
              </a:spcBef>
              <a:spcAft>
                <a:spcPts val="600"/>
              </a:spcAft>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為何有些市場均衡結清，有些市場不均衡</a:t>
            </a:r>
          </a:p>
          <a:p>
            <a:pPr lvl="1">
              <a:lnSpc>
                <a:spcPts val="3500"/>
              </a:lnSpc>
              <a:spcBef>
                <a:spcPts val="600"/>
              </a:spcBef>
              <a:spcAft>
                <a:spcPts val="600"/>
              </a:spcAft>
              <a:buClr>
                <a:schemeClr val="tx2"/>
              </a:buClr>
              <a:buFont typeface="Wingdings" panose="05000000000000000000" pitchFamily="2" charset="2"/>
              <a:buChar char="l"/>
            </a:pPr>
            <a:r>
              <a:rPr lang="zh-TW" altLang="en-US" sz="2600" dirty="0"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政府</a:t>
            </a:r>
            <a:r>
              <a:rPr lang="zh-TW" altLang="en-US" sz="2600" dirty="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管制造成財貨勞務配置不</a:t>
            </a:r>
            <a:r>
              <a:rPr lang="zh-TW" altLang="en-US" sz="2600" dirty="0"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均衡</a:t>
            </a:r>
            <a:endParaRPr lang="en-US" altLang="zh-TW" sz="2600" dirty="0"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Title 1"/>
          <p:cNvSpPr>
            <a:spLocks noGrp="1"/>
          </p:cNvSpPr>
          <p:nvPr>
            <p:ph type="title" idx="4294967295"/>
          </p:nvPr>
        </p:nvSpPr>
        <p:spPr>
          <a:xfrm>
            <a:off x="611560" y="294908"/>
            <a:ext cx="7772400" cy="1261884"/>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6.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市場的構成：買</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者與賣</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Buyers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and Sellers in the </a:t>
            </a:r>
            <a:r>
              <a:rPr lang="en-US" altLang="zh-TW" sz="3200" b="1" dirty="0" smtClean="0">
                <a:latin typeface="Times New Roman" panose="02020603050405020304" pitchFamily="18" charset="0"/>
                <a:ea typeface="標楷體" panose="03000509000000000000" pitchFamily="65" charset="-120"/>
                <a:cs typeface="Times New Roman" panose="02020603050405020304" pitchFamily="18" charset="0"/>
              </a:rPr>
              <a:t>Market</a:t>
            </a:r>
            <a:endParaRPr lang="zh-TW" altLang="en-US" sz="3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15</a:t>
            </a:fld>
            <a:r>
              <a:rPr lang="en-US" altLang="zh-TW" smtClean="0"/>
              <a:t>/38</a:t>
            </a:r>
            <a:endParaRPr lang="en-US" altLang="zh-TW" dirty="0"/>
          </a:p>
        </p:txBody>
      </p:sp>
    </p:spTree>
    <p:extLst>
      <p:ext uri="{BB962C8B-B14F-4D97-AF65-F5344CB8AC3E}">
        <p14:creationId xmlns:p14="http://schemas.microsoft.com/office/powerpoint/2010/main" val="3082302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70557" y="260648"/>
            <a:ext cx="8162925" cy="707886"/>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7.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價格是如何決定的</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6803" name="Rectangle 3"/>
          <p:cNvSpPr>
            <a:spLocks noGrp="1" noChangeArrowheads="1"/>
          </p:cNvSpPr>
          <p:nvPr>
            <p:ph type="body" idx="1"/>
          </p:nvPr>
        </p:nvSpPr>
        <p:spPr>
          <a:xfrm>
            <a:off x="755576" y="1268760"/>
            <a:ext cx="7992888" cy="5112568"/>
          </a:xfrm>
        </p:spPr>
        <p:txBody>
          <a:bodyPr/>
          <a:lstStyle/>
          <a:p>
            <a:r>
              <a:rPr lang="zh-TW" altLang="en-US" sz="2600" dirty="0" smtClean="0">
                <a:ea typeface="標楷體" pitchFamily="65" charset="-120"/>
              </a:rPr>
              <a:t>財貨和勞務的價格，是如何決定的？</a:t>
            </a:r>
            <a:endParaRPr lang="en-US" altLang="zh-TW" sz="2600" dirty="0" smtClean="0">
              <a:ea typeface="標楷體" pitchFamily="65" charset="-120"/>
            </a:endParaRPr>
          </a:p>
          <a:p>
            <a:r>
              <a:rPr lang="zh-TW" altLang="en-US" sz="2600" dirty="0">
                <a:ea typeface="標楷體" pitchFamily="65" charset="-120"/>
              </a:rPr>
              <a:t>為何有些</a:t>
            </a:r>
            <a:r>
              <a:rPr lang="zh-TW" altLang="en-US" sz="2600" dirty="0" smtClean="0">
                <a:ea typeface="標楷體" pitchFamily="65" charset="-120"/>
              </a:rPr>
              <a:t>東西貴，有些東西便宜</a:t>
            </a:r>
            <a:endParaRPr lang="en-US" altLang="zh-TW" sz="2600" dirty="0" smtClean="0">
              <a:ea typeface="標楷體" pitchFamily="65" charset="-120"/>
            </a:endParaRPr>
          </a:p>
          <a:p>
            <a:pPr lvl="1">
              <a:buClr>
                <a:schemeClr val="tx2"/>
              </a:buClr>
              <a:buFont typeface="Wingdings" panose="05000000000000000000" pitchFamily="2" charset="2"/>
              <a:buChar char="l"/>
            </a:pPr>
            <a:r>
              <a:rPr lang="zh-TW" altLang="en-US" sz="2600" dirty="0">
                <a:ea typeface="標楷體" pitchFamily="65" charset="-120"/>
              </a:rPr>
              <a:t>每</a:t>
            </a:r>
            <a:r>
              <a:rPr lang="zh-TW" altLang="en-US" sz="2600" dirty="0" smtClean="0">
                <a:ea typeface="標楷體" pitchFamily="65" charset="-120"/>
              </a:rPr>
              <a:t>個人的認知都不同，貴賤與否，和每個人心中的保留價格有關</a:t>
            </a:r>
            <a:endParaRPr lang="en-US" altLang="zh-TW" sz="2600" dirty="0" smtClean="0">
              <a:ea typeface="標楷體" pitchFamily="65" charset="-120"/>
            </a:endParaRPr>
          </a:p>
          <a:p>
            <a:pPr lvl="1"/>
            <a:r>
              <a:rPr lang="zh-TW" altLang="en-US" sz="2600" dirty="0">
                <a:ea typeface="標楷體" pitchFamily="65" charset="-120"/>
              </a:rPr>
              <a:t>所以</a:t>
            </a:r>
            <a:r>
              <a:rPr lang="zh-TW" altLang="en-US" sz="2600" dirty="0" smtClean="0">
                <a:ea typeface="標楷體" pitchFamily="65" charset="-120"/>
              </a:rPr>
              <a:t>，同樣的東西，有些人覺得貴，有些人覺得便宜</a:t>
            </a:r>
            <a:endParaRPr lang="en-US" altLang="zh-TW" sz="2600" dirty="0" smtClean="0">
              <a:ea typeface="標楷體" pitchFamily="65" charset="-120"/>
            </a:endParaRPr>
          </a:p>
          <a:p>
            <a:r>
              <a:rPr lang="zh-TW" altLang="en-US" sz="2600" dirty="0" smtClean="0">
                <a:ea typeface="標楷體" pitchFamily="65" charset="-120"/>
              </a:rPr>
              <a:t>價格取決於兩個因素：</a:t>
            </a:r>
            <a:endParaRPr lang="en-US" altLang="zh-TW" sz="2600" dirty="0">
              <a:ea typeface="標楷體" pitchFamily="65" charset="-120"/>
            </a:endParaRPr>
          </a:p>
          <a:p>
            <a:pPr lvl="1">
              <a:buClr>
                <a:srgbClr val="003300"/>
              </a:buClr>
              <a:buFont typeface="Wingdings" panose="05000000000000000000" pitchFamily="2" charset="2"/>
              <a:buChar char="p"/>
            </a:pPr>
            <a:r>
              <a:rPr lang="zh-TW" altLang="en-US" sz="2600" dirty="0" smtClean="0">
                <a:solidFill>
                  <a:srgbClr val="A50021"/>
                </a:solidFill>
                <a:ea typeface="標楷體" pitchFamily="65" charset="-120"/>
              </a:rPr>
              <a:t>生產成本：</a:t>
            </a:r>
            <a:endParaRPr lang="en-US" altLang="zh-TW" sz="2600" dirty="0" smtClean="0">
              <a:solidFill>
                <a:srgbClr val="A50021"/>
              </a:solidFill>
              <a:ea typeface="標楷體" pitchFamily="65" charset="-120"/>
            </a:endParaRPr>
          </a:p>
          <a:p>
            <a:pPr lvl="2"/>
            <a:r>
              <a:rPr lang="zh-TW" altLang="en-US" sz="2600" dirty="0" smtClean="0">
                <a:solidFill>
                  <a:srgbClr val="A50021"/>
                </a:solidFill>
                <a:ea typeface="標楷體" pitchFamily="65" charset="-120"/>
              </a:rPr>
              <a:t>高級貨或廉價品，一分錢一分貨</a:t>
            </a:r>
            <a:endParaRPr lang="en-US" altLang="zh-TW" sz="2600" dirty="0" smtClean="0">
              <a:solidFill>
                <a:srgbClr val="A50021"/>
              </a:solidFill>
              <a:ea typeface="標楷體" pitchFamily="65" charset="-120"/>
            </a:endParaRPr>
          </a:p>
          <a:p>
            <a:pPr lvl="1">
              <a:buClr>
                <a:srgbClr val="003300"/>
              </a:buClr>
              <a:buFont typeface="Wingdings" panose="05000000000000000000" pitchFamily="2" charset="2"/>
              <a:buChar char="p"/>
            </a:pPr>
            <a:r>
              <a:rPr lang="zh-TW" altLang="en-US" sz="2600" dirty="0">
                <a:solidFill>
                  <a:srgbClr val="A50021"/>
                </a:solidFill>
                <a:ea typeface="標楷體" pitchFamily="65" charset="-120"/>
              </a:rPr>
              <a:t>主觀價值：</a:t>
            </a:r>
            <a:endParaRPr lang="en-US" altLang="zh-TW" sz="2600" dirty="0">
              <a:solidFill>
                <a:srgbClr val="A50021"/>
              </a:solidFill>
              <a:ea typeface="標楷體" pitchFamily="65" charset="-120"/>
            </a:endParaRPr>
          </a:p>
          <a:p>
            <a:pPr lvl="2"/>
            <a:r>
              <a:rPr lang="zh-TW" altLang="en-US" sz="2600" dirty="0" smtClean="0">
                <a:ea typeface="標楷體" pitchFamily="65" charset="-120"/>
              </a:rPr>
              <a:t>黃金或鑽石，古董或名畫</a:t>
            </a:r>
            <a:endParaRPr lang="zh-TW" altLang="en-US" sz="2600" dirty="0">
              <a:ea typeface="標楷體" pitchFamily="65" charset="-12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16</a:t>
            </a:fld>
            <a:r>
              <a:rPr lang="en-US" altLang="zh-TW" smtClean="0"/>
              <a:t>/38</a:t>
            </a:r>
            <a:endParaRPr lang="en-US" altLang="zh-TW" dirty="0"/>
          </a:p>
        </p:txBody>
      </p:sp>
    </p:spTree>
    <p:extLst>
      <p:ext uri="{BB962C8B-B14F-4D97-AF65-F5344CB8AC3E}">
        <p14:creationId xmlns:p14="http://schemas.microsoft.com/office/powerpoint/2010/main" val="1475794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descr="鑽石"/>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4788098" y="2924944"/>
            <a:ext cx="3816350" cy="3816350"/>
          </a:xfrm>
        </p:spPr>
      </p:pic>
      <p:pic>
        <p:nvPicPr>
          <p:cNvPr id="251908" name="Picture 4" descr="杯水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723" y="2948757"/>
            <a:ext cx="3889375" cy="3792537"/>
          </a:xfrm>
          <a:prstGeom prst="rect">
            <a:avLst/>
          </a:prstGeom>
          <a:noFill/>
          <a:extLst>
            <a:ext uri="{909E8E84-426E-40DD-AFC4-6F175D3DCCD1}">
              <a14:hiddenFill xmlns:a14="http://schemas.microsoft.com/office/drawing/2010/main">
                <a:solidFill>
                  <a:srgbClr val="FFFFFF"/>
                </a:solidFill>
              </a14:hiddenFill>
            </a:ext>
          </a:extLst>
        </p:spPr>
      </p:pic>
      <p:sp>
        <p:nvSpPr>
          <p:cNvPr id="251910" name="Text Box 6"/>
          <p:cNvSpPr txBox="1">
            <a:spLocks noChangeArrowheads="1"/>
          </p:cNvSpPr>
          <p:nvPr/>
        </p:nvSpPr>
        <p:spPr bwMode="auto">
          <a:xfrm>
            <a:off x="654622" y="404627"/>
            <a:ext cx="7661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TW" altLang="en-US" sz="3200" dirty="0">
                <a:solidFill>
                  <a:srgbClr val="002060"/>
                </a:solidFill>
                <a:latin typeface="標楷體" pitchFamily="65" charset="-120"/>
                <a:ea typeface="標楷體" pitchFamily="65" charset="-120"/>
              </a:rPr>
              <a:t>一杯水和一顆鑽戒，哪一個比較值錢</a:t>
            </a:r>
            <a:r>
              <a:rPr lang="zh-TW" altLang="en-US" sz="3200" dirty="0" smtClean="0">
                <a:solidFill>
                  <a:srgbClr val="002060"/>
                </a:solidFill>
                <a:latin typeface="標楷體" pitchFamily="65" charset="-120"/>
                <a:ea typeface="標楷體" pitchFamily="65" charset="-120"/>
              </a:rPr>
              <a:t>？</a:t>
            </a:r>
            <a:endParaRPr lang="zh-TW" altLang="en-US" sz="3200" dirty="0">
              <a:solidFill>
                <a:srgbClr val="002060"/>
              </a:solidFill>
              <a:latin typeface="標楷體" pitchFamily="65" charset="-120"/>
              <a:ea typeface="標楷體" pitchFamily="65" charset="-120"/>
            </a:endParaRPr>
          </a:p>
        </p:txBody>
      </p:sp>
      <p:sp>
        <p:nvSpPr>
          <p:cNvPr id="2" name="文字方塊 1"/>
          <p:cNvSpPr txBox="1"/>
          <p:nvPr/>
        </p:nvSpPr>
        <p:spPr>
          <a:xfrm>
            <a:off x="755576" y="1229876"/>
            <a:ext cx="7920880" cy="1600438"/>
          </a:xfrm>
          <a:prstGeom prst="rect">
            <a:avLst/>
          </a:prstGeom>
          <a:noFill/>
        </p:spPr>
        <p:txBody>
          <a:bodyPr wrap="square" rtlCol="0">
            <a:spAutoFit/>
          </a:bodyPr>
          <a:lstStyle/>
          <a:p>
            <a:pPr marL="342900" indent="-342900">
              <a:spcBef>
                <a:spcPts val="600"/>
              </a:spcBef>
              <a:spcAft>
                <a:spcPts val="600"/>
              </a:spcAft>
              <a:buClr>
                <a:srgbClr val="990000"/>
              </a:buClr>
              <a:buFont typeface="Wingdings" panose="05000000000000000000" pitchFamily="2" charset="2"/>
              <a:buChar char="n"/>
            </a:pPr>
            <a:r>
              <a:rPr lang="zh-TW" altLang="en-US" sz="2600" b="0" dirty="0">
                <a:solidFill>
                  <a:srgbClr val="002060"/>
                </a:solidFill>
                <a:latin typeface="標楷體" pitchFamily="65" charset="-120"/>
                <a:ea typeface="標楷體" pitchFamily="65" charset="-120"/>
              </a:rPr>
              <a:t>從生產成本和主觀價值來</a:t>
            </a:r>
            <a:r>
              <a:rPr lang="zh-TW" altLang="en-US" sz="2600" b="0" dirty="0" smtClean="0">
                <a:solidFill>
                  <a:srgbClr val="002060"/>
                </a:solidFill>
                <a:latin typeface="標楷體" pitchFamily="65" charset="-120"/>
                <a:ea typeface="標楷體" pitchFamily="65" charset="-120"/>
              </a:rPr>
              <a:t>比較，兩者有何差異</a:t>
            </a:r>
            <a:endParaRPr lang="en-US" altLang="zh-TW" sz="2600" b="0" dirty="0" smtClean="0">
              <a:solidFill>
                <a:srgbClr val="002060"/>
              </a:solidFill>
              <a:latin typeface="標楷體" pitchFamily="65" charset="-120"/>
              <a:ea typeface="標楷體" pitchFamily="65" charset="-120"/>
            </a:endParaRPr>
          </a:p>
          <a:p>
            <a:pPr marL="342900" indent="-342900">
              <a:spcBef>
                <a:spcPts val="600"/>
              </a:spcBef>
              <a:spcAft>
                <a:spcPts val="600"/>
              </a:spcAft>
              <a:buClr>
                <a:srgbClr val="990000"/>
              </a:buClr>
              <a:buFont typeface="Wingdings" panose="05000000000000000000" pitchFamily="2" charset="2"/>
              <a:buChar char="n"/>
            </a:pPr>
            <a:r>
              <a:rPr lang="zh-TW" altLang="en-US" sz="2600" b="0" dirty="0" smtClean="0">
                <a:solidFill>
                  <a:srgbClr val="002060"/>
                </a:solidFill>
                <a:latin typeface="標楷體" pitchFamily="65" charset="-120"/>
                <a:ea typeface="標楷體" pitchFamily="65" charset="-120"/>
              </a:rPr>
              <a:t>在都市中，兩者的主觀價值如何？市場價值如何？</a:t>
            </a:r>
            <a:endParaRPr lang="en-US" altLang="zh-TW" sz="2600" b="0" dirty="0" smtClean="0">
              <a:solidFill>
                <a:srgbClr val="002060"/>
              </a:solidFill>
              <a:latin typeface="標楷體" pitchFamily="65" charset="-120"/>
              <a:ea typeface="標楷體" pitchFamily="65" charset="-120"/>
            </a:endParaRPr>
          </a:p>
          <a:p>
            <a:pPr marL="342900" indent="-342900">
              <a:spcBef>
                <a:spcPts val="600"/>
              </a:spcBef>
              <a:spcAft>
                <a:spcPts val="600"/>
              </a:spcAft>
              <a:buClr>
                <a:srgbClr val="990000"/>
              </a:buClr>
              <a:buFont typeface="Wingdings" panose="05000000000000000000" pitchFamily="2" charset="2"/>
              <a:buChar char="n"/>
            </a:pPr>
            <a:r>
              <a:rPr lang="zh-TW" altLang="en-US" sz="2600" b="0" dirty="0" smtClean="0">
                <a:solidFill>
                  <a:srgbClr val="002060"/>
                </a:solidFill>
                <a:latin typeface="標楷體" pitchFamily="65" charset="-120"/>
                <a:ea typeface="標楷體" pitchFamily="65" charset="-120"/>
              </a:rPr>
              <a:t>在沙漠中，兩者的主觀價值如何？市場價值如何？</a:t>
            </a:r>
            <a:endParaRPr lang="zh-TW" altLang="en-US" sz="2600" b="0" dirty="0"/>
          </a:p>
        </p:txBody>
      </p:sp>
      <p:sp>
        <p:nvSpPr>
          <p:cNvPr id="3" name="投影片編號版面配置區 2"/>
          <p:cNvSpPr>
            <a:spLocks noGrp="1"/>
          </p:cNvSpPr>
          <p:nvPr>
            <p:ph type="sldNum" sz="quarter" idx="10"/>
          </p:nvPr>
        </p:nvSpPr>
        <p:spPr/>
        <p:txBody>
          <a:bodyPr/>
          <a:lstStyle/>
          <a:p>
            <a:r>
              <a:rPr lang="en-US" altLang="zh-TW" smtClean="0"/>
              <a:t>Slide </a:t>
            </a:r>
            <a:fld id="{372A4945-6A0A-4F1E-8BC1-181C2702D73B}" type="slidenum">
              <a:rPr lang="en-US" altLang="zh-TW" smtClean="0"/>
              <a:pPr/>
              <a:t>17</a:t>
            </a:fld>
            <a:r>
              <a:rPr lang="en-US" altLang="zh-TW" smtClean="0"/>
              <a:t>/72</a:t>
            </a:r>
            <a:endParaRPr lang="en-US" altLang="zh-TW"/>
          </a:p>
        </p:txBody>
      </p:sp>
    </p:spTree>
    <p:extLst>
      <p:ext uri="{BB962C8B-B14F-4D97-AF65-F5344CB8AC3E}">
        <p14:creationId xmlns:p14="http://schemas.microsoft.com/office/powerpoint/2010/main" val="3946647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5800" y="260648"/>
            <a:ext cx="7772400" cy="707886"/>
          </a:xfrm>
        </p:spPr>
        <p:txBody>
          <a:bodyPr/>
          <a:lstStyle/>
          <a:p>
            <a:r>
              <a:rPr lang="en-US" altLang="zh-TW" sz="4000" b="1" dirty="0" smtClean="0">
                <a:latin typeface="Times New Roman" pitchFamily="18" charset="0"/>
                <a:ea typeface="標楷體" pitchFamily="65" charset="-120"/>
              </a:rPr>
              <a:t>8. </a:t>
            </a:r>
            <a:r>
              <a:rPr lang="zh-TW" altLang="en-US" sz="4000" b="1" dirty="0" smtClean="0">
                <a:latin typeface="Times New Roman" pitchFamily="18" charset="0"/>
                <a:ea typeface="標楷體" pitchFamily="65" charset="-120"/>
              </a:rPr>
              <a:t>需求曲線的推導</a:t>
            </a:r>
            <a:r>
              <a:rPr lang="en-US" altLang="zh-TW" sz="4000" b="1" dirty="0" smtClean="0">
                <a:latin typeface="Times New Roman" pitchFamily="18" charset="0"/>
                <a:ea typeface="標楷體" pitchFamily="65" charset="-120"/>
              </a:rPr>
              <a:t> </a:t>
            </a:r>
            <a:r>
              <a:rPr lang="en-US" altLang="zh-TW" sz="4000" b="1" dirty="0">
                <a:latin typeface="Times New Roman" pitchFamily="18" charset="0"/>
                <a:ea typeface="標楷體" pitchFamily="65" charset="-120"/>
              </a:rPr>
              <a:t>Demand Curve</a:t>
            </a:r>
            <a:endParaRPr lang="zh-TW" altLang="en-US" sz="4000" b="1" dirty="0">
              <a:latin typeface="Times New Roman" pitchFamily="18" charset="0"/>
              <a:ea typeface="標楷體" pitchFamily="65" charset="-120"/>
            </a:endParaRPr>
          </a:p>
        </p:txBody>
      </p:sp>
      <p:sp>
        <p:nvSpPr>
          <p:cNvPr id="256003" name="Rectangle 3"/>
          <p:cNvSpPr>
            <a:spLocks noGrp="1" noChangeArrowheads="1"/>
          </p:cNvSpPr>
          <p:nvPr>
            <p:ph type="body" idx="1"/>
          </p:nvPr>
        </p:nvSpPr>
        <p:spPr>
          <a:xfrm>
            <a:off x="539552" y="1052736"/>
            <a:ext cx="8206680" cy="5472608"/>
          </a:xfrm>
        </p:spPr>
        <p:txBody>
          <a:bodyPr/>
          <a:lstStyle/>
          <a:p>
            <a:pPr>
              <a:lnSpc>
                <a:spcPct val="90000"/>
              </a:lnSpc>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需求是價量之間的負</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向</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關係</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直接的理由是邊際</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報酬</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遞減</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spcAft>
                <a:spcPts val="600"/>
              </a:spcAft>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需求者的保留價格，是願意支付購買某一數量的最高價格</a:t>
            </a:r>
          </a:p>
          <a:p>
            <a:pPr>
              <a:spcBef>
                <a:spcPts val="600"/>
              </a:spcBef>
              <a:spcAft>
                <a:spcPts val="6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Buyers value goods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differently. The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buyer’s reservation price is the highest price an individual is willing to pay for a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good</a:t>
            </a:r>
          </a:p>
          <a:p>
            <a:pPr>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數量</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愈大，願意支付的邊際保留價格愈低</a:t>
            </a:r>
          </a:p>
          <a:p>
            <a:pPr>
              <a:lnSpc>
                <a:spcPct val="90000"/>
              </a:lnSpc>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所以，下一個單位的價格要下降，才會持續買；價格上升買不起，就會減少購買</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上漲帶來兩個效果</a:t>
            </a:r>
          </a:p>
          <a:p>
            <a:pPr marL="914400" lvl="1" indent="-457200">
              <a:lnSpc>
                <a:spcPct val="90000"/>
              </a:lnSpc>
              <a:spcBef>
                <a:spcPts val="600"/>
              </a:spcBef>
              <a:spcAft>
                <a:spcPts val="600"/>
              </a:spcAft>
              <a:buSzPct val="100000"/>
              <a:buFont typeface="+mj-lt"/>
              <a:buAutoNum type="arabicPeriod"/>
            </a:pPr>
            <a:r>
              <a:rPr lang="zh-TW" altLang="en-US"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替代效果 </a:t>
            </a:r>
            <a:r>
              <a:rPr lang="en-US" altLang="zh-TW"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en-US" sz="2400" b="1" dirty="0" smtClean="0">
                <a:solidFill>
                  <a:srgbClr val="0070C0"/>
                </a:solidFill>
                <a:latin typeface="Times New Roman" panose="02020603050405020304" pitchFamily="18" charset="0"/>
                <a:cs typeface="Times New Roman" panose="02020603050405020304" pitchFamily="18" charset="0"/>
              </a:rPr>
              <a:t>substitution effect)</a:t>
            </a:r>
            <a:r>
              <a:rPr lang="zh-TW" altLang="en-US" sz="24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：價格變貴就買其他便宜的產品來替代</a:t>
            </a:r>
            <a:endParaRPr lang="zh-TW" altLang="en-US"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marL="914400" lvl="1" indent="-457200">
              <a:lnSpc>
                <a:spcPct val="90000"/>
              </a:lnSpc>
              <a:spcBef>
                <a:spcPts val="600"/>
              </a:spcBef>
              <a:spcAft>
                <a:spcPts val="600"/>
              </a:spcAft>
              <a:buSzPct val="100000"/>
              <a:buFont typeface="+mj-lt"/>
              <a:buAutoNum type="arabicPeriod"/>
            </a:pPr>
            <a:r>
              <a:rPr lang="zh-TW" altLang="en-US"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所得效果 </a:t>
            </a:r>
            <a:r>
              <a:rPr lang="en-US" altLang="zh-TW"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en-US" sz="2400" b="1" dirty="0" smtClean="0">
                <a:solidFill>
                  <a:srgbClr val="0070C0"/>
                </a:solidFill>
                <a:latin typeface="Times New Roman" panose="02020603050405020304" pitchFamily="18" charset="0"/>
                <a:cs typeface="Times New Roman" panose="02020603050405020304" pitchFamily="18" charset="0"/>
              </a:rPr>
              <a:t>income effect)</a:t>
            </a:r>
            <a:r>
              <a:rPr lang="zh-TW" altLang="en-US" sz="24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價格變貴後整體購買力 </a:t>
            </a:r>
            <a:r>
              <a:rPr lang="en-US" altLang="zh-TW"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(purchasing power) </a:t>
            </a:r>
            <a:r>
              <a:rPr lang="zh-TW" altLang="en-US"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下降，因此買得少</a:t>
            </a:r>
          </a:p>
          <a:p>
            <a:pPr>
              <a:lnSpc>
                <a:spcPct val="90000"/>
              </a:lnSpc>
              <a:spcBef>
                <a:spcPts val="600"/>
              </a:spcBef>
              <a:spcAft>
                <a:spcPts val="600"/>
              </a:spcAft>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r>
              <a:rPr lang="en-US" altLang="zh-TW" dirty="0" smtClean="0"/>
              <a:t>Slide </a:t>
            </a:r>
            <a:fld id="{B658BF2E-D629-473E-96FA-B044A90FBC41}" type="slidenum">
              <a:rPr lang="en-US" altLang="zh-TW" smtClean="0"/>
              <a:pPr>
                <a:defRPr/>
              </a:pPr>
              <a:t>18</a:t>
            </a:fld>
            <a:r>
              <a:rPr lang="en-US" altLang="zh-TW" dirty="0" smtClean="0"/>
              <a:t>/38</a:t>
            </a:r>
            <a:endParaRPr lang="en-US" altLang="zh-TW" dirty="0"/>
          </a:p>
        </p:txBody>
      </p:sp>
    </p:spTree>
    <p:extLst>
      <p:ext uri="{BB962C8B-B14F-4D97-AF65-F5344CB8AC3E}">
        <p14:creationId xmlns:p14="http://schemas.microsoft.com/office/powerpoint/2010/main" val="342559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71538" y="300574"/>
            <a:ext cx="8162925" cy="1323439"/>
          </a:xfrm>
        </p:spPr>
        <p:txBody>
          <a:bodyPr/>
          <a:lstStyle/>
          <a:p>
            <a:r>
              <a:rPr lang="zh-TW" altLang="en-US" sz="4000" b="1" dirty="0" smtClean="0">
                <a:latin typeface="Times New Roman" pitchFamily="18" charset="0"/>
                <a:ea typeface="標楷體" pitchFamily="65" charset="-120"/>
                <a:cs typeface="Times New Roman" pitchFamily="18" charset="0"/>
              </a:rPr>
              <a:t>購買力的概念：</a:t>
            </a:r>
            <a:r>
              <a:rPr lang="zh-TW" altLang="en-US" sz="4000" b="1" dirty="0">
                <a:latin typeface="Times New Roman" pitchFamily="18" charset="0"/>
                <a:ea typeface="標楷體" pitchFamily="65" charset="-120"/>
                <a:cs typeface="Times New Roman" pitchFamily="18" charset="0"/>
              </a:rPr>
              <a:t>實質與</a:t>
            </a:r>
            <a:r>
              <a:rPr lang="zh-TW" altLang="en-US" sz="4000" b="1" dirty="0" smtClean="0">
                <a:latin typeface="Times New Roman" pitchFamily="18" charset="0"/>
                <a:ea typeface="標楷體" pitchFamily="65" charset="-120"/>
                <a:cs typeface="Times New Roman" pitchFamily="18" charset="0"/>
              </a:rPr>
              <a:t>名目</a:t>
            </a:r>
            <a:r>
              <a:rPr lang="en-US" altLang="zh-TW" sz="4000" b="1" dirty="0" smtClean="0">
                <a:latin typeface="Times New Roman" pitchFamily="18" charset="0"/>
                <a:ea typeface="標楷體" pitchFamily="65" charset="-120"/>
                <a:cs typeface="Times New Roman" pitchFamily="18" charset="0"/>
              </a:rPr>
              <a:t/>
            </a:r>
            <a:br>
              <a:rPr lang="en-US" altLang="zh-TW" sz="4000" b="1" dirty="0" smtClean="0">
                <a:latin typeface="Times New Roman" pitchFamily="18" charset="0"/>
                <a:ea typeface="標楷體" pitchFamily="65" charset="-120"/>
                <a:cs typeface="Times New Roman" pitchFamily="18" charset="0"/>
              </a:rPr>
            </a:br>
            <a:r>
              <a:rPr lang="en-US" altLang="zh-TW" sz="4000" b="1" dirty="0" smtClean="0">
                <a:solidFill>
                  <a:srgbClr val="906030"/>
                </a:solidFill>
                <a:latin typeface="Times New Roman" pitchFamily="18" charset="0"/>
                <a:ea typeface="標楷體" pitchFamily="65" charset="-120"/>
                <a:cs typeface="Times New Roman" pitchFamily="18" charset="0"/>
              </a:rPr>
              <a:t>Real </a:t>
            </a:r>
            <a:r>
              <a:rPr lang="en-US" altLang="zh-TW" sz="4000" b="1" dirty="0">
                <a:solidFill>
                  <a:srgbClr val="906030"/>
                </a:solidFill>
                <a:latin typeface="Times New Roman" pitchFamily="18" charset="0"/>
                <a:ea typeface="標楷體" pitchFamily="65" charset="-120"/>
                <a:cs typeface="Times New Roman" pitchFamily="18" charset="0"/>
              </a:rPr>
              <a:t>vs. </a:t>
            </a:r>
            <a:r>
              <a:rPr lang="en-US" altLang="zh-TW" sz="4000" b="1" dirty="0" smtClean="0">
                <a:solidFill>
                  <a:srgbClr val="906030"/>
                </a:solidFill>
                <a:latin typeface="Times New Roman" pitchFamily="18" charset="0"/>
                <a:ea typeface="標楷體" pitchFamily="65" charset="-120"/>
                <a:cs typeface="Times New Roman" pitchFamily="18" charset="0"/>
              </a:rPr>
              <a:t>Nominal</a:t>
            </a:r>
            <a:endParaRPr lang="zh-TW" altLang="en-US" sz="4000" b="1" dirty="0">
              <a:solidFill>
                <a:srgbClr val="906030"/>
              </a:solidFill>
              <a:latin typeface="Times New Roman" pitchFamily="18" charset="0"/>
              <a:ea typeface="標楷體" pitchFamily="65" charset="-120"/>
              <a:cs typeface="Times New Roman" pitchFamily="18" charset="0"/>
            </a:endParaRPr>
          </a:p>
        </p:txBody>
      </p:sp>
      <p:sp>
        <p:nvSpPr>
          <p:cNvPr id="115715" name="Rectangle 3"/>
          <p:cNvSpPr>
            <a:spLocks noGrp="1" noChangeArrowheads="1"/>
          </p:cNvSpPr>
          <p:nvPr>
            <p:ph type="body" idx="1"/>
          </p:nvPr>
        </p:nvSpPr>
        <p:spPr>
          <a:xfrm>
            <a:off x="827584" y="1700808"/>
            <a:ext cx="7696200" cy="4114800"/>
          </a:xfrm>
        </p:spPr>
        <p:txBody>
          <a:bodyPr/>
          <a:lstStyle/>
          <a:p>
            <a:pPr>
              <a:spcBef>
                <a:spcPts val="1200"/>
              </a:spcBef>
            </a:pPr>
            <a:r>
              <a:rPr lang="zh-TW" altLang="en-US" sz="2400" dirty="0" smtClean="0">
                <a:latin typeface="Times New Roman" pitchFamily="18" charset="0"/>
                <a:ea typeface="標楷體" pitchFamily="65" charset="-120"/>
                <a:cs typeface="Times New Roman" pitchFamily="18" charset="0"/>
              </a:rPr>
              <a:t>購買力</a:t>
            </a:r>
            <a:r>
              <a:rPr lang="zh-TW" altLang="en-US" sz="2400" dirty="0">
                <a:latin typeface="Times New Roman" pitchFamily="18" charset="0"/>
                <a:ea typeface="標楷體" pitchFamily="65" charset="-120"/>
                <a:cs typeface="Times New Roman" pitchFamily="18" charset="0"/>
              </a:rPr>
              <a:t> </a:t>
            </a:r>
            <a:r>
              <a:rPr lang="en-US" altLang="zh-TW" sz="2400" dirty="0">
                <a:latin typeface="Times New Roman" pitchFamily="18" charset="0"/>
                <a:ea typeface="標楷體" pitchFamily="65" charset="-120"/>
                <a:cs typeface="Times New Roman" pitchFamily="18" charset="0"/>
              </a:rPr>
              <a:t>(</a:t>
            </a:r>
            <a:r>
              <a:rPr lang="en-US" altLang="zh-TW" sz="2400" dirty="0" smtClean="0">
                <a:latin typeface="Times New Roman" pitchFamily="18" charset="0"/>
                <a:ea typeface="標楷體" pitchFamily="65" charset="-120"/>
                <a:cs typeface="Times New Roman" pitchFamily="18" charset="0"/>
              </a:rPr>
              <a:t>Purchasing power) </a:t>
            </a:r>
            <a:r>
              <a:rPr lang="zh-TW" altLang="en-US" sz="2400" dirty="0" smtClean="0">
                <a:latin typeface="Times New Roman" pitchFamily="18" charset="0"/>
                <a:ea typeface="標楷體" pitchFamily="65" charset="-120"/>
                <a:cs typeface="Times New Roman" pitchFamily="18" charset="0"/>
              </a:rPr>
              <a:t>的概念</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名目</a:t>
            </a:r>
            <a:r>
              <a:rPr lang="zh-TW" altLang="en-US" sz="2400" dirty="0">
                <a:latin typeface="Times New Roman" pitchFamily="18" charset="0"/>
                <a:ea typeface="標楷體" pitchFamily="65" charset="-120"/>
                <a:cs typeface="Times New Roman" pitchFamily="18" charset="0"/>
              </a:rPr>
              <a:t>所得</a:t>
            </a:r>
            <a:endParaRPr lang="zh-TW" altLang="en-US" sz="2400" u="sng" dirty="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以貨幣表示的所得絕對值</a:t>
            </a:r>
            <a:endParaRPr lang="en-US" altLang="zh-TW" sz="2400" dirty="0" smtClean="0">
              <a:latin typeface="Times New Roman" pitchFamily="18" charset="0"/>
              <a:ea typeface="標楷體" pitchFamily="65" charset="-120"/>
              <a:cs typeface="Times New Roman" pitchFamily="18" charset="0"/>
            </a:endParaRPr>
          </a:p>
          <a:p>
            <a:pPr>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實質所得</a:t>
            </a:r>
            <a:endParaRPr lang="zh-TW" altLang="en-US" sz="2400" u="sng" dirty="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相對</a:t>
            </a:r>
            <a:r>
              <a:rPr lang="zh-TW" altLang="en-US" sz="2400" dirty="0">
                <a:latin typeface="Times New Roman" pitchFamily="18" charset="0"/>
                <a:ea typeface="標楷體" pitchFamily="65" charset="-120"/>
                <a:cs typeface="Times New Roman" pitchFamily="18" charset="0"/>
              </a:rPr>
              <a:t>於</a:t>
            </a:r>
            <a:r>
              <a:rPr lang="zh-TW" altLang="en-US" sz="2400" dirty="0" smtClean="0">
                <a:latin typeface="Times New Roman" pitchFamily="18" charset="0"/>
                <a:ea typeface="標楷體" pitchFamily="65" charset="-120"/>
                <a:cs typeface="Times New Roman" pitchFamily="18" charset="0"/>
              </a:rPr>
              <a:t>某一價格水準的所得</a:t>
            </a:r>
            <a:endParaRPr lang="zh-TW" altLang="en-US" sz="2400" dirty="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實質購買力</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不同時期的所得水準高低，</a:t>
            </a:r>
            <a:r>
              <a:rPr lang="zh-TW" altLang="en-US" sz="2400">
                <a:latin typeface="Times New Roman" pitchFamily="18" charset="0"/>
                <a:ea typeface="標楷體" pitchFamily="65" charset="-120"/>
                <a:cs typeface="Times New Roman" pitchFamily="18" charset="0"/>
              </a:rPr>
              <a:t>不</a:t>
            </a:r>
            <a:r>
              <a:rPr lang="zh-TW" altLang="en-US" sz="2400" smtClean="0">
                <a:latin typeface="Times New Roman" pitchFamily="18" charset="0"/>
                <a:ea typeface="標楷體" pitchFamily="65" charset="-120"/>
                <a:cs typeface="Times New Roman" pitchFamily="18" charset="0"/>
              </a:rPr>
              <a:t>必然</a:t>
            </a:r>
            <a:r>
              <a:rPr lang="zh-TW" altLang="en-US" sz="2400">
                <a:latin typeface="Times New Roman" pitchFamily="18" charset="0"/>
                <a:ea typeface="標楷體" pitchFamily="65" charset="-120"/>
                <a:cs typeface="Times New Roman" pitchFamily="18" charset="0"/>
              </a:rPr>
              <a:t>表示</a:t>
            </a:r>
            <a:r>
              <a:rPr lang="zh-TW" altLang="en-US" sz="2400" smtClean="0">
                <a:latin typeface="Times New Roman" pitchFamily="18" charset="0"/>
                <a:ea typeface="標楷體" pitchFamily="65" charset="-120"/>
                <a:cs typeface="Times New Roman" pitchFamily="18" charset="0"/>
              </a:rPr>
              <a:t>購買力</a:t>
            </a:r>
            <a:r>
              <a:rPr lang="zh-TW" altLang="en-US" sz="2400" dirty="0" smtClean="0">
                <a:latin typeface="Times New Roman" pitchFamily="18" charset="0"/>
                <a:ea typeface="標楷體" pitchFamily="65" charset="-120"/>
                <a:cs typeface="Times New Roman" pitchFamily="18" charset="0"/>
              </a:rPr>
              <a:t>高低，必需考慮各時期的物價水準才公平</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就如同不同國家的所得水準，受到各國幣值兌換美元匯率的影響</a:t>
            </a:r>
            <a:endParaRPr lang="en-US" altLang="zh-TW" sz="2400" dirty="0" smtClean="0">
              <a:latin typeface="Times New Roman" pitchFamily="18" charset="0"/>
              <a:ea typeface="標楷體" pitchFamily="65" charset="-120"/>
              <a:cs typeface="Times New Roman" pitchFamily="18" charset="0"/>
            </a:endParaRPr>
          </a:p>
          <a:p>
            <a:pPr>
              <a:spcBef>
                <a:spcPts val="1200"/>
              </a:spcBef>
            </a:pPr>
            <a:endParaRPr lang="en-US" altLang="zh-TW" sz="2400" dirty="0">
              <a:latin typeface="Times New Roman" pitchFamily="18" charset="0"/>
              <a:ea typeface="標楷體" pitchFamily="65" charset="-120"/>
              <a:cs typeface="Times New Roman" pitchFamily="18" charset="0"/>
            </a:endParaRPr>
          </a:p>
        </p:txBody>
      </p:sp>
      <p:sp>
        <p:nvSpPr>
          <p:cNvPr id="5" name="投影片編號版面配置區 1"/>
          <p:cNvSpPr>
            <a:spLocks noGrp="1"/>
          </p:cNvSpPr>
          <p:nvPr>
            <p:ph type="sldNum" sz="quarter" idx="12"/>
          </p:nvPr>
        </p:nvSpPr>
        <p:spPr>
          <a:xfrm>
            <a:off x="7239000" y="6413798"/>
            <a:ext cx="1905000" cy="457200"/>
          </a:xfrm>
        </p:spPr>
        <p:txBody>
          <a:bodyPr/>
          <a:lstStyle/>
          <a:p>
            <a:pPr>
              <a:defRPr/>
            </a:pPr>
            <a:r>
              <a:rPr lang="en-US" altLang="zh-TW" dirty="0" smtClean="0"/>
              <a:t>Slide 19/38</a:t>
            </a:r>
            <a:endParaRPr lang="en-US" altLang="zh-TW" dirty="0"/>
          </a:p>
        </p:txBody>
      </p:sp>
    </p:spTree>
    <p:extLst>
      <p:ext uri="{BB962C8B-B14F-4D97-AF65-F5344CB8AC3E}">
        <p14:creationId xmlns:p14="http://schemas.microsoft.com/office/powerpoint/2010/main" val="174102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3568" y="151037"/>
            <a:ext cx="7772400" cy="769441"/>
          </a:xfrm>
        </p:spPr>
        <p:txBody>
          <a:bodyPr/>
          <a:lstStyle/>
          <a:p>
            <a:r>
              <a:rPr lang="zh-TW" altLang="en-US" b="1" dirty="0" smtClean="0">
                <a:latin typeface="Times New Roman" pitchFamily="18" charset="0"/>
                <a:ea typeface="標楷體" pitchFamily="65" charset="-120"/>
              </a:rPr>
              <a:t>課程</a:t>
            </a:r>
            <a:r>
              <a:rPr lang="zh-TW" altLang="en-US" b="1" dirty="0">
                <a:latin typeface="標楷體" panose="03000509000000000000" pitchFamily="65" charset="-120"/>
                <a:ea typeface="標楷體" panose="03000509000000000000" pitchFamily="65" charset="-120"/>
              </a:rPr>
              <a:t>大綱</a:t>
            </a:r>
            <a:endParaRPr lang="zh-TW" altLang="en-US" b="1" dirty="0">
              <a:latin typeface="Times New Roman" pitchFamily="18" charset="0"/>
              <a:ea typeface="標楷體" pitchFamily="65" charset="-12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a:t>
            </a:fld>
            <a:r>
              <a:rPr lang="en-US" altLang="zh-TW" smtClean="0"/>
              <a:t>/38</a:t>
            </a:r>
            <a:endParaRPr lang="en-US" altLang="zh-TW" dirty="0"/>
          </a:p>
        </p:txBody>
      </p:sp>
      <p:sp>
        <p:nvSpPr>
          <p:cNvPr id="6" name="Rectangle 3075"/>
          <p:cNvSpPr txBox="1">
            <a:spLocks noChangeArrowheads="1"/>
          </p:cNvSpPr>
          <p:nvPr/>
        </p:nvSpPr>
        <p:spPr bwMode="auto">
          <a:xfrm>
            <a:off x="611560" y="1083198"/>
            <a:ext cx="4104456" cy="5805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供給的要義</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需求的要義</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市場結構與社會福利</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市場機制下的效率原則</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市場上的供給有無短缺或不足</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市場上的買者與賣者</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eaLnBrk="1" hangingPunct="1">
              <a:lnSpc>
                <a:spcPct val="150000"/>
              </a:lnSpc>
              <a:buSzPct val="100000"/>
              <a:buFont typeface="Wingdings" pitchFamily="2" charset="2"/>
              <a:buNone/>
            </a:pPr>
            <a:endPar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矩形 6"/>
          <p:cNvSpPr/>
          <p:nvPr/>
        </p:nvSpPr>
        <p:spPr>
          <a:xfrm>
            <a:off x="4860032" y="1116879"/>
            <a:ext cx="4104456" cy="5837495"/>
          </a:xfrm>
          <a:prstGeom prst="rect">
            <a:avLst/>
          </a:prstGeom>
        </p:spPr>
        <p:txBody>
          <a:bodyPr wrap="square">
            <a:spAutoFit/>
          </a:bodyPr>
          <a:lstStyle/>
          <a:p>
            <a:pPr>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7.</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是如何決定的</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8.</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需求</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曲線的推導</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9.</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供給</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曲線的推導</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市場</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均衡與失衡</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失衡</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的調整</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立法</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管制與市場機制</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經濟學家</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與貧窮</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問題</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14. </a:t>
            </a:r>
            <a:r>
              <a:rPr lang="en-US" altLang="zh-TW" sz="2800" dirty="0" err="1" smtClean="0">
                <a:latin typeface="Times New Roman" panose="02020603050405020304" pitchFamily="18" charset="0"/>
                <a:ea typeface="標楷體" panose="03000509000000000000" pitchFamily="65" charset="-120"/>
                <a:cs typeface="Times New Roman" panose="02020603050405020304" pitchFamily="18" charset="0"/>
              </a:rPr>
              <a:t>Uber</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的定價系統</a:t>
            </a:r>
            <a:endParaRPr lang="zh-TW" altLang="en-US" sz="2800" dirty="0"/>
          </a:p>
        </p:txBody>
      </p:sp>
    </p:spTree>
    <p:extLst>
      <p:ext uri="{BB962C8B-B14F-4D97-AF65-F5344CB8AC3E}">
        <p14:creationId xmlns:p14="http://schemas.microsoft.com/office/powerpoint/2010/main" val="1087124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11560" y="343109"/>
            <a:ext cx="7772400" cy="584775"/>
          </a:xfrm>
        </p:spPr>
        <p:txBody>
          <a:bodyPr/>
          <a:lstStyle/>
          <a:p>
            <a:r>
              <a:rPr lang="zh-TW" altLang="en-US" sz="3200" dirty="0" smtClean="0">
                <a:latin typeface="Times New Roman" pitchFamily="18" charset="0"/>
                <a:ea typeface="標楷體" pitchFamily="65" charset="-120"/>
              </a:rPr>
              <a:t>圖 </a:t>
            </a:r>
            <a:r>
              <a:rPr lang="en-US" altLang="zh-TW" sz="3200" dirty="0" smtClean="0">
                <a:latin typeface="Times New Roman" pitchFamily="18" charset="0"/>
                <a:ea typeface="標楷體" pitchFamily="65" charset="-120"/>
              </a:rPr>
              <a:t>4.1 </a:t>
            </a:r>
            <a:r>
              <a:rPr lang="zh-TW" altLang="en-US" sz="3200" dirty="0" smtClean="0">
                <a:latin typeface="Times New Roman" pitchFamily="18" charset="0"/>
                <a:ea typeface="標楷體" pitchFamily="65" charset="-120"/>
              </a:rPr>
              <a:t>麵包的</a:t>
            </a:r>
            <a:r>
              <a:rPr lang="zh-TW" altLang="en-US" sz="3200" dirty="0">
                <a:latin typeface="Times New Roman" pitchFamily="18" charset="0"/>
                <a:ea typeface="標楷體" pitchFamily="65" charset="-120"/>
              </a:rPr>
              <a:t>需求曲線</a:t>
            </a:r>
          </a:p>
        </p:txBody>
      </p:sp>
      <p:pic>
        <p:nvPicPr>
          <p:cNvPr id="258053" name="Picture 5" descr="fra89627_f0402-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934200" cy="4841875"/>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20</a:t>
            </a:fld>
            <a:r>
              <a:rPr lang="en-US" altLang="zh-TW" smtClean="0"/>
              <a:t>/38</a:t>
            </a:r>
            <a:endParaRPr lang="en-US" altLang="zh-TW" dirty="0"/>
          </a:p>
        </p:txBody>
      </p:sp>
    </p:spTree>
    <p:extLst>
      <p:ext uri="{BB962C8B-B14F-4D97-AF65-F5344CB8AC3E}">
        <p14:creationId xmlns:p14="http://schemas.microsoft.com/office/powerpoint/2010/main" val="882443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3409" y="1340768"/>
            <a:ext cx="8064895" cy="4824536"/>
          </a:xfrm>
        </p:spPr>
        <p:txBody>
          <a:bodyPr/>
          <a:lstStyle/>
          <a:p>
            <a:pPr>
              <a:lnSpc>
                <a:spcPct val="150000"/>
              </a:lnSpc>
              <a:spcBef>
                <a:spcPts val="600"/>
              </a:spcBef>
              <a:spcAft>
                <a:spcPts val="600"/>
              </a:spcAft>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一個人</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的需求線和整個市場的需求線形狀很類似</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spcBef>
                <a:spcPts val="600"/>
              </a:spcBef>
              <a:spcAft>
                <a:spcPts val="600"/>
              </a:spcAft>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假設每個人都一樣</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，整個市場的曲線就乘以人數</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從垂直的觀點來看，是這個數量下的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保留</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價格是多少</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從水平的觀點來看，是這個價格下的需求數量有多少</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Rectangle 2"/>
          <p:cNvSpPr>
            <a:spLocks noGrp="1" noChangeArrowheads="1"/>
          </p:cNvSpPr>
          <p:nvPr>
            <p:ph type="title"/>
          </p:nvPr>
        </p:nvSpPr>
        <p:spPr>
          <a:xfrm>
            <a:off x="685800" y="260648"/>
            <a:ext cx="7772400" cy="707886"/>
          </a:xfrm>
        </p:spPr>
        <p:txBody>
          <a:bodyPr/>
          <a:lstStyle/>
          <a:p>
            <a:r>
              <a:rPr lang="en-US" altLang="zh-TW" sz="4000" b="1" dirty="0" smtClean="0">
                <a:latin typeface="Times New Roman" pitchFamily="18" charset="0"/>
                <a:ea typeface="標楷體" pitchFamily="65" charset="-120"/>
              </a:rPr>
              <a:t>8. </a:t>
            </a:r>
            <a:r>
              <a:rPr lang="zh-TW" altLang="en-US" sz="4000" b="1" dirty="0" smtClean="0">
                <a:latin typeface="Times New Roman" pitchFamily="18" charset="0"/>
                <a:ea typeface="標楷體" pitchFamily="65" charset="-120"/>
              </a:rPr>
              <a:t>需求曲線的推導</a:t>
            </a:r>
            <a:r>
              <a:rPr lang="en-US" altLang="zh-TW" sz="4000" b="1" dirty="0" smtClean="0">
                <a:latin typeface="Times New Roman" pitchFamily="18" charset="0"/>
                <a:ea typeface="標楷體" pitchFamily="65" charset="-120"/>
              </a:rPr>
              <a:t> </a:t>
            </a:r>
            <a:r>
              <a:rPr lang="en-US" altLang="zh-TW" sz="4000" b="1" dirty="0">
                <a:latin typeface="Times New Roman" pitchFamily="18" charset="0"/>
                <a:ea typeface="標楷體" pitchFamily="65" charset="-120"/>
              </a:rPr>
              <a:t>Demand Curve</a:t>
            </a:r>
            <a:endParaRPr lang="zh-TW" altLang="en-US" sz="4000" b="1" dirty="0">
              <a:latin typeface="Times New Roman" pitchFamily="18" charset="0"/>
              <a:ea typeface="標楷體" pitchFamily="65" charset="-120"/>
            </a:endParaRPr>
          </a:p>
        </p:txBody>
      </p:sp>
      <p:sp>
        <p:nvSpPr>
          <p:cNvPr id="8" name="投影片編號版面配置區 7"/>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21</a:t>
            </a:fld>
            <a:r>
              <a:rPr lang="en-US" altLang="zh-TW" smtClean="0"/>
              <a:t>/38</a:t>
            </a:r>
            <a:endParaRPr lang="en-US" altLang="zh-TW" dirty="0"/>
          </a:p>
        </p:txBody>
      </p:sp>
    </p:spTree>
    <p:extLst>
      <p:ext uri="{BB962C8B-B14F-4D97-AF65-F5344CB8AC3E}">
        <p14:creationId xmlns:p14="http://schemas.microsoft.com/office/powerpoint/2010/main" val="881144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1"/>
          <p:cNvSpPr>
            <a:spLocks noGrp="1"/>
          </p:cNvSpPr>
          <p:nvPr>
            <p:ph type="title" idx="4294967295"/>
          </p:nvPr>
        </p:nvSpPr>
        <p:spPr>
          <a:xfrm>
            <a:off x="611560" y="271101"/>
            <a:ext cx="7772400" cy="707886"/>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9.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供給曲線的推導 </a:t>
            </a:r>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Supply </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Curve</a:t>
            </a:r>
          </a:p>
        </p:txBody>
      </p:sp>
      <p:sp>
        <p:nvSpPr>
          <p:cNvPr id="3" name="Content Placeholder 2"/>
          <p:cNvSpPr>
            <a:spLocks noGrp="1"/>
          </p:cNvSpPr>
          <p:nvPr>
            <p:ph idx="4294967295"/>
          </p:nvPr>
        </p:nvSpPr>
        <p:spPr>
          <a:xfrm>
            <a:off x="684088" y="1197546"/>
            <a:ext cx="8280400" cy="5543822"/>
          </a:xfrm>
        </p:spPr>
        <p:txBody>
          <a:bodyPr/>
          <a:lstStyle/>
          <a:p>
            <a:pPr marL="225425" indent="-225425">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供給線是每</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個價格下，生產者願意提供的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數量，價量關係是正向的</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676275" lvl="1" indent="-315913">
              <a:spcBef>
                <a:spcPts val="600"/>
              </a:spcBef>
              <a:spcAft>
                <a:spcPts val="600"/>
              </a:spcAft>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生產數量的多寡和機會</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成本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其實就是生產成本，因為放棄的最佳選擇</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有關</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676275" lvl="1" indent="-315913">
              <a:spcBef>
                <a:spcPts val="600"/>
              </a:spcBef>
              <a:spcAft>
                <a:spcPts val="600"/>
              </a:spcAft>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某一財貨的價格愈高，超過生產此財貨的機會成本也</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愈高，</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供給量愈</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大；低果先摘原則</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225425" indent="-225425">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機會</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成本不同</a:t>
            </a:r>
          </a:p>
          <a:p>
            <a:pPr marL="676275" lvl="1" indent="-315913">
              <a:spcBef>
                <a:spcPts val="600"/>
              </a:spcBef>
              <a:spcAft>
                <a:spcPts val="600"/>
              </a:spcAft>
              <a:buClr>
                <a:schemeClr val="tx2"/>
              </a:buCl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技術</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成本</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676275" lvl="1" indent="-315913">
              <a:spcBef>
                <a:spcPts val="600"/>
              </a:spcBef>
              <a:spcAft>
                <a:spcPts val="600"/>
              </a:spcAft>
              <a:buClr>
                <a:schemeClr val="tx2"/>
              </a:buCl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技能</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預期</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225425" indent="-225425">
              <a:spcBef>
                <a:spcPts val="600"/>
              </a:spcBef>
              <a:spcAft>
                <a:spcPts val="600"/>
              </a:spcAft>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愈高</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，廠商願意摘下來賣的果子也愈高愈難摘</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流程圖: 接點 1"/>
          <p:cNvSpPr/>
          <p:nvPr/>
        </p:nvSpPr>
        <p:spPr bwMode="auto">
          <a:xfrm>
            <a:off x="2627784" y="4725144"/>
            <a:ext cx="144016" cy="144016"/>
          </a:xfrm>
          <a:prstGeom prst="flowChartConnector">
            <a:avLst/>
          </a:prstGeom>
          <a:solidFill>
            <a:srgbClr val="003366"/>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4000" b="1" i="0" u="none" strike="noStrike" cap="none" normalizeH="0" baseline="0" smtClean="0">
              <a:ln>
                <a:noFill/>
              </a:ln>
              <a:solidFill>
                <a:schemeClr val="tx1"/>
              </a:solidFill>
              <a:effectLst/>
              <a:latin typeface="Verdana" pitchFamily="34" charset="0"/>
              <a:ea typeface="新細明體" pitchFamily="18" charset="-120"/>
            </a:endParaRPr>
          </a:p>
        </p:txBody>
      </p:sp>
      <p:sp>
        <p:nvSpPr>
          <p:cNvPr id="6" name="流程圖: 接點 5"/>
          <p:cNvSpPr/>
          <p:nvPr/>
        </p:nvSpPr>
        <p:spPr bwMode="auto">
          <a:xfrm>
            <a:off x="2627784" y="5229200"/>
            <a:ext cx="144016" cy="144016"/>
          </a:xfrm>
          <a:prstGeom prst="flowChartConnector">
            <a:avLst/>
          </a:prstGeom>
          <a:solidFill>
            <a:srgbClr val="003366"/>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4000" b="1" i="0" u="none" strike="noStrike" cap="none" normalizeH="0" baseline="0" smtClean="0">
              <a:ln>
                <a:noFill/>
              </a:ln>
              <a:solidFill>
                <a:schemeClr val="tx1"/>
              </a:solidFill>
              <a:effectLst/>
              <a:latin typeface="Verdana" pitchFamily="34" charset="0"/>
              <a:ea typeface="新細明體" pitchFamily="18" charset="-120"/>
            </a:endParaRPr>
          </a:p>
        </p:txBody>
      </p:sp>
      <p:sp>
        <p:nvSpPr>
          <p:cNvPr id="5" name="投影片編號版面配置區 4"/>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22</a:t>
            </a:fld>
            <a:r>
              <a:rPr lang="en-US" altLang="zh-TW" smtClean="0"/>
              <a:t>/38</a:t>
            </a:r>
            <a:endParaRPr lang="en-US" altLang="zh-TW" dirty="0"/>
          </a:p>
        </p:txBody>
      </p:sp>
    </p:spTree>
    <p:extLst>
      <p:ext uri="{BB962C8B-B14F-4D97-AF65-F5344CB8AC3E}">
        <p14:creationId xmlns:p14="http://schemas.microsoft.com/office/powerpoint/2010/main" val="2300722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11560" y="269712"/>
            <a:ext cx="7776864" cy="711016"/>
          </a:xfrm>
        </p:spPr>
        <p:txBody>
          <a:bodyPr/>
          <a:lstStyle/>
          <a:p>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4.2  </a:t>
            </a:r>
            <a:r>
              <a:rPr lang="zh-TW" altLang="en-US" sz="3200" dirty="0">
                <a:latin typeface="Times New Roman" pitchFamily="18" charset="0"/>
                <a:ea typeface="標楷體" pitchFamily="65" charset="-120"/>
              </a:rPr>
              <a:t>麵包</a:t>
            </a:r>
            <a:r>
              <a:rPr lang="zh-TW" altLang="en-US" sz="3200" dirty="0" smtClean="0">
                <a:latin typeface="Times New Roman" pitchFamily="18" charset="0"/>
                <a:ea typeface="標楷體" pitchFamily="65" charset="-120"/>
              </a:rPr>
              <a:t>的</a:t>
            </a:r>
            <a:r>
              <a:rPr lang="zh-TW" altLang="en-US" sz="3200" dirty="0">
                <a:latin typeface="Times New Roman" pitchFamily="18" charset="0"/>
                <a:ea typeface="標楷體" pitchFamily="65" charset="-120"/>
              </a:rPr>
              <a:t>每日供應量—低果先摘法則</a:t>
            </a:r>
          </a:p>
        </p:txBody>
      </p:sp>
      <p:pic>
        <p:nvPicPr>
          <p:cNvPr id="78855" name="Picture 7" descr="fra89627_f04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90" y="1340768"/>
            <a:ext cx="6172200" cy="4905375"/>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23</a:t>
            </a:fld>
            <a:r>
              <a:rPr lang="en-US" altLang="zh-TW" smtClean="0"/>
              <a:t>/38</a:t>
            </a:r>
            <a:endParaRPr lang="en-US" altLang="zh-TW" dirty="0"/>
          </a:p>
        </p:txBody>
      </p:sp>
    </p:spTree>
    <p:extLst>
      <p:ext uri="{BB962C8B-B14F-4D97-AF65-F5344CB8AC3E}">
        <p14:creationId xmlns:p14="http://schemas.microsoft.com/office/powerpoint/2010/main" val="766097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25498" y="1340768"/>
            <a:ext cx="8666982" cy="4752528"/>
          </a:xfrm>
        </p:spPr>
        <p:txBody>
          <a:bodyPr/>
          <a:lstStyle/>
          <a:p>
            <a:pPr marL="360000">
              <a:spcBef>
                <a:spcPts val="1200"/>
              </a:spcBef>
            </a:pPr>
            <a:r>
              <a:rPr lang="zh-TW" altLang="en-US"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低果先摘原則</a:t>
            </a:r>
            <a:endParaRPr lang="en-US" altLang="zh-TW"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360000">
              <a:spcBef>
                <a:spcPts val="1200"/>
              </a:spcBef>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The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Low-Hanging Fruit Principle explains the upward sloping supply curve</a:t>
            </a:r>
          </a:p>
          <a:p>
            <a:pPr marL="360000">
              <a:spcBef>
                <a:spcPts val="1200"/>
              </a:spcBef>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The seller’s reservation price is the </a:t>
            </a:r>
            <a:r>
              <a:rPr lang="en-US" altLang="zh-TW"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lowest price the seller would be willing to sell </a:t>
            </a:r>
            <a:r>
              <a:rPr lang="en-US" altLang="zh-TW" sz="24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for</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Equal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to marginal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cost</a:t>
            </a:r>
          </a:p>
          <a:p>
            <a:pPr marL="360000">
              <a:spcBef>
                <a:spcPts val="1200"/>
              </a:spcBef>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一</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個人</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供給</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線</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和整個市場</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供給</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線</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形狀很類似</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360000">
              <a:spcBef>
                <a:spcPts val="12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假設每個人都一樣，整個市場的曲線就乘以人數</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360000">
              <a:spcBef>
                <a:spcPts val="12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從垂直的觀點來看，是這個數量下</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的出售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保留</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是多少</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360000">
              <a:spcBef>
                <a:spcPts val="12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從水平的觀點來看，是這個價格下</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的供給數量</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有</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多少</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000" lvl="1" indent="-342900">
              <a:spcBef>
                <a:spcPts val="1200"/>
              </a:spcBef>
              <a:buSzPct val="75000"/>
            </a:pPr>
            <a:r>
              <a:rPr lang="zh-TW" altLang="en-US"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從生產可能線和價格線可以推導出供給線</a:t>
            </a:r>
            <a:endParaRPr lang="en-US" altLang="zh-TW"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marL="360000">
              <a:spcBef>
                <a:spcPts val="1200"/>
              </a:spcBef>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Title 1"/>
          <p:cNvSpPr>
            <a:spLocks noGrp="1"/>
          </p:cNvSpPr>
          <p:nvPr>
            <p:ph type="title"/>
          </p:nvPr>
        </p:nvSpPr>
        <p:spPr>
          <a:xfrm>
            <a:off x="611560" y="188640"/>
            <a:ext cx="8162925" cy="787301"/>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9.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供給曲線的推導 </a:t>
            </a:r>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Supply </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Curve</a:t>
            </a:r>
          </a:p>
        </p:txBody>
      </p:sp>
      <p:sp>
        <p:nvSpPr>
          <p:cNvPr id="7" name="投影片編號版面配置區 6"/>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24</a:t>
            </a:fld>
            <a:r>
              <a:rPr lang="en-US" altLang="zh-TW" smtClean="0"/>
              <a:t>/38</a:t>
            </a:r>
            <a:endParaRPr lang="en-US" altLang="zh-TW" dirty="0"/>
          </a:p>
        </p:txBody>
      </p:sp>
    </p:spTree>
    <p:extLst>
      <p:ext uri="{BB962C8B-B14F-4D97-AF65-F5344CB8AC3E}">
        <p14:creationId xmlns:p14="http://schemas.microsoft.com/office/powerpoint/2010/main" val="778554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5576" y="332656"/>
            <a:ext cx="8162925" cy="646331"/>
          </a:xfrm>
        </p:spPr>
        <p:txBody>
          <a:bodyPr/>
          <a:lstStyle/>
          <a:p>
            <a:pPr lvl="1"/>
            <a:r>
              <a:rPr lang="zh-TW" altLang="en-US" sz="3600" b="1"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從生產可能線和價格</a:t>
            </a:r>
            <a:r>
              <a:rPr lang="zh-TW" altLang="en-US" sz="3600" b="1" dirty="0" smtClean="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線推導供給線</a:t>
            </a:r>
            <a:endParaRPr lang="zh-TW" altLang="en-US" sz="6000" b="1" dirty="0">
              <a:solidFill>
                <a:srgbClr val="002060"/>
              </a:solidFill>
            </a:endParaRPr>
          </a:p>
        </p:txBody>
      </p:sp>
      <p:sp>
        <p:nvSpPr>
          <p:cNvPr id="3" name="內容版面配置區 2"/>
          <p:cNvSpPr>
            <a:spLocks noGrp="1"/>
          </p:cNvSpPr>
          <p:nvPr>
            <p:ph idx="1"/>
          </p:nvPr>
        </p:nvSpPr>
        <p:spPr>
          <a:xfrm>
            <a:off x="683568" y="1268760"/>
            <a:ext cx="8110537" cy="4191000"/>
          </a:xfrm>
        </p:spPr>
        <p:txBody>
          <a:bodyPr/>
          <a:lstStyle/>
          <a:p>
            <a:endParaRPr lang="zh-TW" altLang="en-US" dirty="0"/>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25</a:t>
            </a:fld>
            <a:r>
              <a:rPr lang="en-US" altLang="zh-TW" smtClean="0"/>
              <a:t>/38</a:t>
            </a:r>
            <a:endParaRPr lang="en-US" altLang="zh-TW"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556792"/>
            <a:ext cx="443794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608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71538" y="116632"/>
            <a:ext cx="8162925" cy="990015"/>
          </a:xfrm>
        </p:spPr>
        <p:txBody>
          <a:bodyPr/>
          <a:lstStyle/>
          <a:p>
            <a:pPr>
              <a:lnSpc>
                <a:spcPts val="3500"/>
              </a:lnSpc>
            </a:pPr>
            <a:r>
              <a:rPr lang="en-US" altLang="zh-TW" sz="4000" b="1" dirty="0" smtClean="0">
                <a:latin typeface="Times New Roman" pitchFamily="18" charset="0"/>
                <a:ea typeface="標楷體" pitchFamily="65" charset="-120"/>
              </a:rPr>
              <a:t>10. </a:t>
            </a:r>
            <a:r>
              <a:rPr lang="zh-TW" altLang="en-US" sz="4000" b="1" dirty="0" smtClean="0">
                <a:latin typeface="Times New Roman" pitchFamily="18" charset="0"/>
                <a:ea typeface="標楷體" pitchFamily="65" charset="-120"/>
              </a:rPr>
              <a:t>市場均衡與失衡</a:t>
            </a:r>
            <a:r>
              <a:rPr lang="en-US" altLang="zh-TW" sz="3600" dirty="0" smtClean="0">
                <a:latin typeface="Times New Roman" pitchFamily="18" charset="0"/>
                <a:ea typeface="標楷體" pitchFamily="65" charset="-120"/>
              </a:rPr>
              <a:t/>
            </a:r>
            <a:br>
              <a:rPr lang="en-US" altLang="zh-TW" sz="3600" dirty="0" smtClean="0">
                <a:latin typeface="Times New Roman" pitchFamily="18" charset="0"/>
                <a:ea typeface="標楷體" pitchFamily="65" charset="-120"/>
              </a:rPr>
            </a:br>
            <a:r>
              <a:rPr lang="zh-TW" altLang="en-US" sz="3600" dirty="0" smtClean="0">
                <a:latin typeface="Times New Roman" pitchFamily="18" charset="0"/>
                <a:ea typeface="標楷體" pitchFamily="65" charset="-120"/>
              </a:rPr>
              <a:t>　　</a:t>
            </a:r>
            <a:r>
              <a:rPr lang="en-US" altLang="zh-TW" sz="3200" dirty="0" smtClean="0">
                <a:solidFill>
                  <a:srgbClr val="906030"/>
                </a:solidFill>
                <a:latin typeface="Times New Roman" pitchFamily="18" charset="0"/>
                <a:ea typeface="標楷體" pitchFamily="65" charset="-120"/>
              </a:rPr>
              <a:t>Market Equilibrium and Disequilibrium</a:t>
            </a:r>
            <a:endParaRPr lang="zh-TW" altLang="en-US" sz="3200" dirty="0">
              <a:solidFill>
                <a:srgbClr val="906030"/>
              </a:solidFill>
              <a:latin typeface="Times New Roman" pitchFamily="18" charset="0"/>
              <a:ea typeface="標楷體" pitchFamily="65" charset="-120"/>
            </a:endParaRPr>
          </a:p>
        </p:txBody>
      </p:sp>
      <p:sp>
        <p:nvSpPr>
          <p:cNvPr id="111619" name="Rectangle 3"/>
          <p:cNvSpPr>
            <a:spLocks noGrp="1" noChangeArrowheads="1"/>
          </p:cNvSpPr>
          <p:nvPr>
            <p:ph type="body" idx="1"/>
          </p:nvPr>
        </p:nvSpPr>
        <p:spPr>
          <a:xfrm>
            <a:off x="626514" y="1196752"/>
            <a:ext cx="8110537" cy="2199254"/>
          </a:xfrm>
        </p:spPr>
        <p:txBody>
          <a:bodyPr/>
          <a:lstStyle/>
          <a:p>
            <a:pPr>
              <a:lnSpc>
                <a:spcPct val="90000"/>
              </a:lnSpc>
            </a:pPr>
            <a:r>
              <a:rPr lang="zh-TW" altLang="en-US" sz="2800" dirty="0" smtClean="0">
                <a:ea typeface="標楷體" pitchFamily="65" charset="-120"/>
              </a:rPr>
              <a:t>當買方</a:t>
            </a:r>
            <a:r>
              <a:rPr lang="zh-TW" altLang="en-US" sz="2800" dirty="0">
                <a:ea typeface="標楷體" pitchFamily="65" charset="-120"/>
              </a:rPr>
              <a:t>與賣方都滿意於市場</a:t>
            </a:r>
            <a:r>
              <a:rPr lang="zh-TW" altLang="en-US" sz="2800" dirty="0" smtClean="0">
                <a:ea typeface="標楷體" pitchFamily="65" charset="-120"/>
              </a:rPr>
              <a:t>的價格與數量時</a:t>
            </a:r>
            <a:endParaRPr lang="en-US" altLang="zh-TW" sz="2400" dirty="0">
              <a:ea typeface="標楷體" pitchFamily="65" charset="-120"/>
            </a:endParaRPr>
          </a:p>
          <a:p>
            <a:pPr lvl="1">
              <a:lnSpc>
                <a:spcPct val="90000"/>
              </a:lnSpc>
              <a:buClr>
                <a:schemeClr val="tx2"/>
              </a:buClr>
              <a:buFont typeface="Wingdings" panose="05000000000000000000" pitchFamily="2" charset="2"/>
              <a:buChar char="l"/>
            </a:pPr>
            <a:r>
              <a:rPr lang="zh-TW" altLang="en-US" sz="2400" dirty="0">
                <a:ea typeface="標楷體" pitchFamily="65" charset="-120"/>
              </a:rPr>
              <a:t>穩定</a:t>
            </a:r>
            <a:r>
              <a:rPr lang="zh-TW" altLang="en-US" sz="2400" dirty="0" smtClean="0">
                <a:ea typeface="標楷體" pitchFamily="65" charset="-120"/>
              </a:rPr>
              <a:t>均衡，表示若無其他外力，均衡點會一直存在</a:t>
            </a:r>
            <a:endParaRPr lang="en-US" altLang="zh-TW" sz="2400" dirty="0">
              <a:ea typeface="標楷體" pitchFamily="65" charset="-120"/>
            </a:endParaRPr>
          </a:p>
          <a:p>
            <a:pPr lvl="1">
              <a:lnSpc>
                <a:spcPct val="90000"/>
              </a:lnSpc>
              <a:buClr>
                <a:schemeClr val="tx2"/>
              </a:buClr>
              <a:buFont typeface="Wingdings" panose="05000000000000000000" pitchFamily="2" charset="2"/>
              <a:buChar char="l"/>
            </a:pPr>
            <a:r>
              <a:rPr lang="zh-TW" altLang="en-US" sz="2400" dirty="0" smtClean="0">
                <a:ea typeface="標楷體" pitchFamily="65" charset="-120"/>
              </a:rPr>
              <a:t>供給線與需求線的相交點</a:t>
            </a:r>
            <a:endParaRPr lang="zh-TW" altLang="en-US" sz="2400" dirty="0">
              <a:ea typeface="標楷體" pitchFamily="65" charset="-120"/>
            </a:endParaRPr>
          </a:p>
          <a:p>
            <a:pPr lvl="1">
              <a:lnSpc>
                <a:spcPct val="90000"/>
              </a:lnSpc>
              <a:buClr>
                <a:schemeClr val="tx2"/>
              </a:buClr>
              <a:buFont typeface="Wingdings" panose="05000000000000000000" pitchFamily="2" charset="2"/>
              <a:buChar char="l"/>
            </a:pPr>
            <a:r>
              <a:rPr lang="zh-TW" altLang="en-US" sz="2400" u="sng" dirty="0" smtClean="0">
                <a:ea typeface="標楷體" pitchFamily="65" charset="-120"/>
              </a:rPr>
              <a:t>均衡價格：均衡點之下供需雙方合意的價格</a:t>
            </a:r>
            <a:endParaRPr lang="zh-TW" altLang="en-US" sz="2400" u="sng" dirty="0">
              <a:ea typeface="標楷體" pitchFamily="65" charset="-120"/>
            </a:endParaRPr>
          </a:p>
          <a:p>
            <a:pPr lvl="1">
              <a:lnSpc>
                <a:spcPct val="90000"/>
              </a:lnSpc>
              <a:buClr>
                <a:schemeClr val="tx2"/>
              </a:buClr>
              <a:buFont typeface="Wingdings" panose="05000000000000000000" pitchFamily="2" charset="2"/>
              <a:buChar char="l"/>
            </a:pPr>
            <a:r>
              <a:rPr lang="zh-TW" altLang="en-US" sz="2400" u="sng" dirty="0" smtClean="0">
                <a:ea typeface="標楷體" pitchFamily="65" charset="-120"/>
              </a:rPr>
              <a:t>均衡數量：均衡點之下供需雙方合意的數量</a:t>
            </a:r>
            <a:endParaRPr lang="zh-TW" altLang="en-US" sz="2400" u="sng" dirty="0">
              <a:ea typeface="標楷體" pitchFamily="65" charset="-120"/>
            </a:endParaRPr>
          </a:p>
        </p:txBody>
      </p:sp>
      <p:pic>
        <p:nvPicPr>
          <p:cNvPr id="7" name="Picture 1030" descr="fra89627_f0403-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573016"/>
            <a:ext cx="406279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782" y="3486411"/>
            <a:ext cx="3842248" cy="330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26</a:t>
            </a:fld>
            <a:r>
              <a:rPr lang="en-US" altLang="zh-TW" smtClean="0"/>
              <a:t>/38</a:t>
            </a:r>
            <a:endParaRPr lang="en-US" altLang="zh-TW" dirty="0"/>
          </a:p>
        </p:txBody>
      </p:sp>
    </p:spTree>
    <p:extLst>
      <p:ext uri="{BB962C8B-B14F-4D97-AF65-F5344CB8AC3E}">
        <p14:creationId xmlns:p14="http://schemas.microsoft.com/office/powerpoint/2010/main" val="3884717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051"/>
          <p:cNvSpPr>
            <a:spLocks noGrp="1" noChangeArrowheads="1"/>
          </p:cNvSpPr>
          <p:nvPr>
            <p:ph type="body" idx="1"/>
          </p:nvPr>
        </p:nvSpPr>
        <p:spPr>
          <a:xfrm>
            <a:off x="755576" y="1233376"/>
            <a:ext cx="8110537" cy="5589240"/>
          </a:xfrm>
        </p:spPr>
        <p:txBody>
          <a:bodyPr/>
          <a:lstStyle/>
          <a:p>
            <a:pPr>
              <a:spcBef>
                <a:spcPts val="400"/>
              </a:spcBef>
              <a:spcAft>
                <a:spcPts val="400"/>
              </a:spcAft>
            </a:pPr>
            <a:r>
              <a:rPr lang="zh-TW" altLang="en-US" sz="2400" dirty="0" smtClean="0">
                <a:ea typeface="標楷體" pitchFamily="65" charset="-120"/>
              </a:rPr>
              <a:t>當價格沒有停在供需線的交叉點時，就是供需的失衡</a:t>
            </a:r>
            <a:endParaRPr lang="en-US" altLang="zh-TW" sz="2400" dirty="0" smtClean="0">
              <a:ea typeface="標楷體" pitchFamily="65" charset="-120"/>
            </a:endParaRPr>
          </a:p>
          <a:p>
            <a:pPr>
              <a:spcBef>
                <a:spcPts val="400"/>
              </a:spcBef>
              <a:spcAft>
                <a:spcPts val="400"/>
              </a:spcAft>
            </a:pPr>
            <a:r>
              <a:rPr lang="zh-TW" altLang="en-US" sz="2400" dirty="0" smtClean="0">
                <a:ea typeface="標楷體" pitchFamily="65" charset="-120"/>
              </a:rPr>
              <a:t>超額</a:t>
            </a:r>
            <a:r>
              <a:rPr lang="zh-TW" altLang="en-US" sz="2400" dirty="0">
                <a:ea typeface="標楷體" pitchFamily="65" charset="-120"/>
              </a:rPr>
              <a:t>供給</a:t>
            </a:r>
            <a:endParaRPr lang="zh-TW" altLang="en-US" sz="2400" u="sng" dirty="0">
              <a:ea typeface="標楷體" pitchFamily="65" charset="-120"/>
            </a:endParaRPr>
          </a:p>
          <a:p>
            <a:pPr lvl="1">
              <a:spcBef>
                <a:spcPts val="400"/>
              </a:spcBef>
              <a:spcAft>
                <a:spcPts val="400"/>
              </a:spcAft>
              <a:buClr>
                <a:schemeClr val="tx2"/>
              </a:buClr>
              <a:buFont typeface="Wingdings" panose="05000000000000000000" pitchFamily="2" charset="2"/>
              <a:buChar char="l"/>
            </a:pPr>
            <a:r>
              <a:rPr lang="zh-TW" altLang="en-US" sz="2400" dirty="0" smtClean="0">
                <a:ea typeface="標楷體" pitchFamily="65" charset="-120"/>
              </a:rPr>
              <a:t>價格高於均衡價格，造成賣方剩餘</a:t>
            </a:r>
            <a:endParaRPr lang="en-US" altLang="zh-TW" sz="2400" dirty="0" smtClean="0">
              <a:ea typeface="標楷體" pitchFamily="65" charset="-120"/>
            </a:endParaRPr>
          </a:p>
          <a:p>
            <a:pPr lvl="1">
              <a:spcBef>
                <a:spcPts val="400"/>
              </a:spcBef>
              <a:spcAft>
                <a:spcPts val="400"/>
              </a:spcAft>
              <a:buClr>
                <a:schemeClr val="tx2"/>
              </a:buClr>
              <a:buFont typeface="Wingdings" panose="05000000000000000000" pitchFamily="2" charset="2"/>
              <a:buChar char="l"/>
            </a:pPr>
            <a:r>
              <a:rPr lang="zh-TW" altLang="en-US" sz="2400" dirty="0" smtClean="0">
                <a:ea typeface="標楷體" pitchFamily="65" charset="-120"/>
              </a:rPr>
              <a:t>賣方不滿足</a:t>
            </a:r>
            <a:endParaRPr lang="zh-TW" altLang="en-US" sz="2400" dirty="0">
              <a:ea typeface="標楷體" pitchFamily="65" charset="-120"/>
            </a:endParaRPr>
          </a:p>
          <a:p>
            <a:pPr lvl="1">
              <a:spcBef>
                <a:spcPts val="400"/>
              </a:spcBef>
              <a:spcAft>
                <a:spcPts val="400"/>
              </a:spcAft>
              <a:buClr>
                <a:schemeClr val="tx2"/>
              </a:buClr>
              <a:buFont typeface="Wingdings" panose="05000000000000000000" pitchFamily="2" charset="2"/>
              <a:buChar char="l"/>
            </a:pPr>
            <a:r>
              <a:rPr lang="zh-TW" altLang="en-US" sz="2400" dirty="0" smtClean="0">
                <a:ea typeface="標楷體" pitchFamily="65" charset="-120"/>
              </a:rPr>
              <a:t>供過於求</a:t>
            </a:r>
            <a:endParaRPr lang="zh-TW" altLang="en-US" sz="2400" dirty="0">
              <a:ea typeface="標楷體" pitchFamily="65" charset="-120"/>
            </a:endParaRPr>
          </a:p>
          <a:p>
            <a:pPr>
              <a:spcBef>
                <a:spcPts val="400"/>
              </a:spcBef>
              <a:spcAft>
                <a:spcPts val="400"/>
              </a:spcAft>
            </a:pPr>
            <a:r>
              <a:rPr lang="zh-TW" altLang="en-US" sz="2400" dirty="0" smtClean="0">
                <a:ea typeface="標楷體" pitchFamily="65" charset="-120"/>
              </a:rPr>
              <a:t>超額</a:t>
            </a:r>
            <a:r>
              <a:rPr lang="zh-TW" altLang="en-US" sz="2400" dirty="0">
                <a:ea typeface="標楷體" pitchFamily="65" charset="-120"/>
              </a:rPr>
              <a:t>需求</a:t>
            </a:r>
            <a:endParaRPr lang="zh-TW" altLang="en-US" sz="2400" u="sng" dirty="0">
              <a:ea typeface="標楷體" pitchFamily="65" charset="-120"/>
            </a:endParaRPr>
          </a:p>
          <a:p>
            <a:pPr lvl="1">
              <a:spcBef>
                <a:spcPts val="400"/>
              </a:spcBef>
              <a:spcAft>
                <a:spcPts val="400"/>
              </a:spcAft>
              <a:buClr>
                <a:schemeClr val="tx2"/>
              </a:buClr>
              <a:buFont typeface="Wingdings" panose="05000000000000000000" pitchFamily="2" charset="2"/>
              <a:buChar char="l"/>
            </a:pPr>
            <a:r>
              <a:rPr lang="zh-TW" altLang="en-US" sz="2400" dirty="0" smtClean="0">
                <a:ea typeface="標楷體" pitchFamily="65" charset="-120"/>
              </a:rPr>
              <a:t>價格低於</a:t>
            </a:r>
            <a:r>
              <a:rPr lang="zh-TW" altLang="en-US" sz="2400" dirty="0">
                <a:ea typeface="標楷體" pitchFamily="65" charset="-120"/>
              </a:rPr>
              <a:t>均衡價格，</a:t>
            </a:r>
            <a:r>
              <a:rPr lang="zh-TW" altLang="en-US" sz="2400" dirty="0" smtClean="0">
                <a:ea typeface="標楷體" pitchFamily="65" charset="-120"/>
              </a:rPr>
              <a:t>造成買方短缺</a:t>
            </a:r>
            <a:endParaRPr lang="en-US" altLang="zh-TW" sz="2400" dirty="0" smtClean="0">
              <a:ea typeface="標楷體" pitchFamily="65" charset="-120"/>
            </a:endParaRPr>
          </a:p>
          <a:p>
            <a:pPr lvl="1">
              <a:spcBef>
                <a:spcPts val="400"/>
              </a:spcBef>
              <a:spcAft>
                <a:spcPts val="400"/>
              </a:spcAft>
              <a:buClr>
                <a:schemeClr val="tx2"/>
              </a:buClr>
              <a:buFont typeface="Wingdings" panose="05000000000000000000" pitchFamily="2" charset="2"/>
              <a:buChar char="l"/>
            </a:pPr>
            <a:r>
              <a:rPr lang="zh-TW" altLang="en-US" sz="2400" dirty="0" smtClean="0">
                <a:ea typeface="標楷體" pitchFamily="65" charset="-120"/>
              </a:rPr>
              <a:t>買方不滿足</a:t>
            </a:r>
            <a:endParaRPr lang="zh-TW" altLang="en-US" sz="2400" dirty="0">
              <a:ea typeface="標楷體" pitchFamily="65" charset="-120"/>
            </a:endParaRPr>
          </a:p>
          <a:p>
            <a:pPr lvl="1">
              <a:spcBef>
                <a:spcPts val="400"/>
              </a:spcBef>
              <a:spcAft>
                <a:spcPts val="400"/>
              </a:spcAft>
              <a:buClr>
                <a:schemeClr val="tx2"/>
              </a:buClr>
              <a:buFont typeface="Wingdings" panose="05000000000000000000" pitchFamily="2" charset="2"/>
              <a:buChar char="l"/>
            </a:pPr>
            <a:r>
              <a:rPr lang="zh-TW" altLang="en-US" sz="2400" dirty="0">
                <a:ea typeface="標楷體" pitchFamily="65" charset="-120"/>
              </a:rPr>
              <a:t>供不應求</a:t>
            </a:r>
            <a:endParaRPr lang="en-US" altLang="zh-TW" sz="2400" dirty="0" smtClean="0">
              <a:ea typeface="標楷體" pitchFamily="65" charset="-120"/>
            </a:endParaRPr>
          </a:p>
          <a:p>
            <a:pPr lvl="1">
              <a:spcBef>
                <a:spcPts val="400"/>
              </a:spcBef>
              <a:spcAft>
                <a:spcPts val="400"/>
              </a:spcAft>
            </a:pPr>
            <a:endParaRPr lang="zh-TW" altLang="en-US" sz="2400" dirty="0">
              <a:ea typeface="標楷體" pitchFamily="65" charset="-120"/>
            </a:endParaRPr>
          </a:p>
          <a:p>
            <a:pPr>
              <a:spcBef>
                <a:spcPts val="400"/>
              </a:spcBef>
              <a:spcAft>
                <a:spcPts val="400"/>
              </a:spcAft>
            </a:pPr>
            <a:endParaRPr lang="zh-TW" altLang="en-US" sz="2400" dirty="0">
              <a:ea typeface="標楷體" pitchFamily="65" charset="-120"/>
            </a:endParaRPr>
          </a:p>
        </p:txBody>
      </p:sp>
      <p:sp>
        <p:nvSpPr>
          <p:cNvPr id="7" name="Rectangle 2"/>
          <p:cNvSpPr>
            <a:spLocks noGrp="1" noChangeArrowheads="1"/>
          </p:cNvSpPr>
          <p:nvPr>
            <p:ph type="title"/>
          </p:nvPr>
        </p:nvSpPr>
        <p:spPr>
          <a:xfrm>
            <a:off x="871538" y="116632"/>
            <a:ext cx="8162925" cy="990015"/>
          </a:xfrm>
        </p:spPr>
        <p:txBody>
          <a:bodyPr/>
          <a:lstStyle/>
          <a:p>
            <a:pPr>
              <a:lnSpc>
                <a:spcPts val="3500"/>
              </a:lnSpc>
            </a:pPr>
            <a:r>
              <a:rPr lang="en-US" altLang="zh-TW" sz="4000" b="1" dirty="0" smtClean="0">
                <a:latin typeface="Times New Roman" pitchFamily="18" charset="0"/>
                <a:ea typeface="標楷體" pitchFamily="65" charset="-120"/>
              </a:rPr>
              <a:t>10. </a:t>
            </a:r>
            <a:r>
              <a:rPr lang="zh-TW" altLang="en-US" sz="4000" b="1" dirty="0" smtClean="0">
                <a:latin typeface="Times New Roman" pitchFamily="18" charset="0"/>
                <a:ea typeface="標楷體" pitchFamily="65" charset="-120"/>
              </a:rPr>
              <a:t>市場均衡與失衡</a:t>
            </a:r>
            <a:r>
              <a:rPr lang="en-US" altLang="zh-TW" sz="3600" dirty="0" smtClean="0">
                <a:latin typeface="Times New Roman" pitchFamily="18" charset="0"/>
                <a:ea typeface="標楷體" pitchFamily="65" charset="-120"/>
              </a:rPr>
              <a:t/>
            </a:r>
            <a:br>
              <a:rPr lang="en-US" altLang="zh-TW" sz="3600" dirty="0" smtClean="0">
                <a:latin typeface="Times New Roman" pitchFamily="18" charset="0"/>
                <a:ea typeface="標楷體" pitchFamily="65" charset="-120"/>
              </a:rPr>
            </a:br>
            <a:r>
              <a:rPr lang="zh-TW" altLang="en-US" sz="3600" dirty="0" smtClean="0">
                <a:latin typeface="Times New Roman" pitchFamily="18" charset="0"/>
                <a:ea typeface="標楷體" pitchFamily="65" charset="-120"/>
              </a:rPr>
              <a:t>　　</a:t>
            </a:r>
            <a:r>
              <a:rPr lang="en-US" altLang="zh-TW" sz="3200" dirty="0" smtClean="0">
                <a:solidFill>
                  <a:srgbClr val="906030"/>
                </a:solidFill>
                <a:latin typeface="Times New Roman" pitchFamily="18" charset="0"/>
                <a:ea typeface="標楷體" pitchFamily="65" charset="-120"/>
              </a:rPr>
              <a:t>Market Equilibrium and Disequilibrium</a:t>
            </a:r>
            <a:endParaRPr lang="zh-TW" altLang="en-US" sz="3200" dirty="0">
              <a:solidFill>
                <a:srgbClr val="906030"/>
              </a:solidFill>
              <a:latin typeface="Times New Roman" pitchFamily="18" charset="0"/>
              <a:ea typeface="標楷體" pitchFamily="65" charset="-12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27</a:t>
            </a:fld>
            <a:r>
              <a:rPr lang="en-US" altLang="zh-TW" smtClean="0"/>
              <a:t>/38</a:t>
            </a:r>
            <a:endParaRPr lang="en-US" altLang="zh-TW" dirty="0"/>
          </a:p>
        </p:txBody>
      </p:sp>
    </p:spTree>
    <p:extLst>
      <p:ext uri="{BB962C8B-B14F-4D97-AF65-F5344CB8AC3E}">
        <p14:creationId xmlns:p14="http://schemas.microsoft.com/office/powerpoint/2010/main" val="2200962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p:nvPr>
        </p:nvSpPr>
        <p:spPr>
          <a:xfrm>
            <a:off x="1115616" y="271101"/>
            <a:ext cx="6705600" cy="584775"/>
          </a:xfrm>
        </p:spPr>
        <p:txBody>
          <a:bodyPr/>
          <a:lstStyle/>
          <a:p>
            <a:r>
              <a:rPr lang="zh-TW" altLang="en-US" sz="3200" dirty="0" smtClean="0">
                <a:latin typeface="Times New Roman" pitchFamily="18" charset="0"/>
                <a:ea typeface="標楷體" pitchFamily="65" charset="-120"/>
              </a:rPr>
              <a:t>超額供給 </a:t>
            </a:r>
            <a:r>
              <a:rPr lang="en-US" altLang="zh-TW" sz="3200" dirty="0" err="1" smtClean="0">
                <a:latin typeface="Times New Roman" pitchFamily="18" charset="0"/>
                <a:ea typeface="標楷體" pitchFamily="65" charset="-120"/>
              </a:rPr>
              <a:t>v.s</a:t>
            </a:r>
            <a:r>
              <a:rPr lang="en-US" altLang="zh-TW" sz="3200" dirty="0" smtClean="0">
                <a:latin typeface="Times New Roman" pitchFamily="18" charset="0"/>
                <a:ea typeface="標楷體" pitchFamily="65" charset="-120"/>
              </a:rPr>
              <a:t>. </a:t>
            </a:r>
            <a:r>
              <a:rPr lang="zh-TW" altLang="en-US" sz="3200" dirty="0" smtClean="0">
                <a:latin typeface="Times New Roman" pitchFamily="18" charset="0"/>
                <a:ea typeface="標楷體" pitchFamily="65" charset="-120"/>
              </a:rPr>
              <a:t>超額需求</a:t>
            </a:r>
            <a:endParaRPr lang="zh-TW" altLang="en-US" sz="3200" dirty="0">
              <a:latin typeface="Times New Roman" pitchFamily="18" charset="0"/>
              <a:ea typeface="標楷體" pitchFamily="65" charset="-120"/>
            </a:endParaRPr>
          </a:p>
        </p:txBody>
      </p:sp>
      <p:pic>
        <p:nvPicPr>
          <p:cNvPr id="115719" name="Picture 1031" descr="fra89627_f04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64446"/>
            <a:ext cx="4537075" cy="4846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367" y="1564446"/>
            <a:ext cx="43910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28</a:t>
            </a:fld>
            <a:r>
              <a:rPr lang="en-US" altLang="zh-TW" smtClean="0"/>
              <a:t>/38</a:t>
            </a:r>
            <a:endParaRPr lang="en-US" altLang="zh-TW" dirty="0"/>
          </a:p>
        </p:txBody>
      </p:sp>
    </p:spTree>
    <p:extLst>
      <p:ext uri="{BB962C8B-B14F-4D97-AF65-F5344CB8AC3E}">
        <p14:creationId xmlns:p14="http://schemas.microsoft.com/office/powerpoint/2010/main" val="2650876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250195"/>
            <a:ext cx="8162925" cy="707886"/>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11.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失衡的調整</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755576" y="1268760"/>
            <a:ext cx="8110537" cy="3384376"/>
          </a:xfrm>
        </p:spPr>
        <p:txBody>
          <a:bodyPr/>
          <a:lstStyle/>
          <a:p>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超額供給的調整</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供過於求，穀賤傷農，價格下降，需求增加，供給減少</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超額</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需求</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的調整</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供不應求，穀貴傷民，價格上升，需求減少，供給增加</a:t>
            </a:r>
            <a:endParaRPr lang="en-US" altLang="zh-TW" sz="2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藉由價格的調整，趨向供需均衡</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流程圖: 替代處理程序 9"/>
          <p:cNvSpPr/>
          <p:nvPr/>
        </p:nvSpPr>
        <p:spPr bwMode="auto">
          <a:xfrm>
            <a:off x="683568" y="4963815"/>
            <a:ext cx="8110537" cy="1152128"/>
          </a:xfrm>
          <a:prstGeom prst="flowChartAlternateProcess">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zh-TW" altLang="en-US" sz="2400" dirty="0">
                <a:solidFill>
                  <a:srgbClr val="990000"/>
                </a:solidFill>
                <a:latin typeface="Times New Roman" panose="02020603050405020304" pitchFamily="18" charset="0"/>
                <a:ea typeface="標楷體" pitchFamily="65" charset="-120"/>
                <a:cs typeface="Times New Roman" panose="02020603050405020304" pitchFamily="18" charset="0"/>
              </a:rPr>
              <a:t>有哪些財貨的超額需求與供給是短時間內均衡的？</a:t>
            </a:r>
            <a:endParaRPr lang="en-US" altLang="zh-TW" sz="2400" dirty="0">
              <a:solidFill>
                <a:srgbClr val="990000"/>
              </a:solidFill>
              <a:latin typeface="Times New Roman" panose="02020603050405020304" pitchFamily="18" charset="0"/>
              <a:ea typeface="標楷體" pitchFamily="65" charset="-120"/>
              <a:cs typeface="Times New Roman" panose="02020603050405020304" pitchFamily="18" charset="0"/>
            </a:endParaRPr>
          </a:p>
          <a:p>
            <a:r>
              <a:rPr lang="zh-TW" altLang="en-US" sz="2400" dirty="0">
                <a:solidFill>
                  <a:srgbClr val="002060"/>
                </a:solidFill>
                <a:latin typeface="Times New Roman" panose="02020603050405020304" pitchFamily="18" charset="0"/>
                <a:ea typeface="標楷體" pitchFamily="65" charset="-120"/>
                <a:cs typeface="Times New Roman" panose="02020603050405020304" pitchFamily="18" charset="0"/>
              </a:rPr>
              <a:t>外匯、股票、蔬菜、書本、</a:t>
            </a:r>
            <a:r>
              <a:rPr lang="zh-TW" altLang="en-US" sz="2400" dirty="0" smtClean="0">
                <a:solidFill>
                  <a:srgbClr val="002060"/>
                </a:solidFill>
                <a:latin typeface="Times New Roman" panose="02020603050405020304" pitchFamily="18" charset="0"/>
                <a:ea typeface="標楷體" pitchFamily="65" charset="-120"/>
                <a:cs typeface="Times New Roman" panose="02020603050405020304" pitchFamily="18" charset="0"/>
              </a:rPr>
              <a:t>雜貨</a:t>
            </a:r>
            <a:endParaRPr kumimoji="1" lang="zh-TW" altLang="en-US" sz="2400" b="1" i="0" u="none" strike="noStrike" cap="none" normalizeH="0" baseline="0" dirty="0" smtClean="0">
              <a:ln>
                <a:noFill/>
              </a:ln>
              <a:solidFill>
                <a:schemeClr val="tx1"/>
              </a:solidFill>
              <a:effectLst/>
              <a:ea typeface="新細明體" pitchFamily="18" charset="-120"/>
            </a:endParaRPr>
          </a:p>
        </p:txBody>
      </p:sp>
      <p:sp>
        <p:nvSpPr>
          <p:cNvPr id="11" name="投影片編號版面配置區 10"/>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29</a:t>
            </a:fld>
            <a:r>
              <a:rPr lang="en-US" altLang="zh-TW" smtClean="0"/>
              <a:t>/38</a:t>
            </a:r>
            <a:endParaRPr lang="en-US" altLang="zh-TW" dirty="0"/>
          </a:p>
        </p:txBody>
      </p:sp>
    </p:spTree>
    <p:extLst>
      <p:ext uri="{BB962C8B-B14F-4D97-AF65-F5344CB8AC3E}">
        <p14:creationId xmlns:p14="http://schemas.microsoft.com/office/powerpoint/2010/main" val="927674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3568" y="151037"/>
            <a:ext cx="7772400" cy="769441"/>
          </a:xfrm>
        </p:spPr>
        <p:txBody>
          <a:bodyPr/>
          <a:lstStyle/>
          <a:p>
            <a:r>
              <a:rPr lang="zh-TW" altLang="en-US" b="1" dirty="0">
                <a:latin typeface="Times New Roman" pitchFamily="18" charset="0"/>
                <a:ea typeface="標楷體" pitchFamily="65" charset="-120"/>
              </a:rPr>
              <a:t>課程主旨</a:t>
            </a:r>
          </a:p>
        </p:txBody>
      </p:sp>
      <p:sp>
        <p:nvSpPr>
          <p:cNvPr id="237571" name="Rectangle 3"/>
          <p:cNvSpPr>
            <a:spLocks noGrp="1" noChangeArrowheads="1"/>
          </p:cNvSpPr>
          <p:nvPr>
            <p:ph type="body" idx="1"/>
          </p:nvPr>
        </p:nvSpPr>
        <p:spPr>
          <a:xfrm>
            <a:off x="835968" y="1139130"/>
            <a:ext cx="7467600" cy="5602238"/>
          </a:xfrm>
        </p:spPr>
        <p:txBody>
          <a:bodyPr/>
          <a:lstStyle/>
          <a:p>
            <a:pPr>
              <a:spcBef>
                <a:spcPts val="1200"/>
              </a:spcBef>
              <a:spcAft>
                <a:spcPts val="1200"/>
              </a:spcAft>
            </a:pPr>
            <a:r>
              <a:rPr lang="zh-TW" altLang="en-US" sz="2400" dirty="0" smtClean="0">
                <a:ea typeface="標楷體" pitchFamily="65" charset="-120"/>
              </a:rPr>
              <a:t>如何</a:t>
            </a:r>
            <a:r>
              <a:rPr lang="zh-TW" altLang="en-US" sz="2400" dirty="0">
                <a:ea typeface="標楷體" pitchFamily="65" charset="-120"/>
              </a:rPr>
              <a:t>表示一個個人的需求</a:t>
            </a:r>
          </a:p>
          <a:p>
            <a:pPr>
              <a:spcBef>
                <a:spcPts val="1200"/>
              </a:spcBef>
              <a:spcAft>
                <a:spcPts val="1200"/>
              </a:spcAft>
            </a:pPr>
            <a:r>
              <a:rPr lang="zh-TW" altLang="en-US" sz="2400" dirty="0">
                <a:ea typeface="標楷體" pitchFamily="65" charset="-120"/>
              </a:rPr>
              <a:t>如何表示整個團體的需求</a:t>
            </a:r>
          </a:p>
          <a:p>
            <a:pPr>
              <a:spcBef>
                <a:spcPts val="1200"/>
              </a:spcBef>
              <a:spcAft>
                <a:spcPts val="1200"/>
              </a:spcAft>
            </a:pPr>
            <a:r>
              <a:rPr lang="zh-TW" altLang="en-US" sz="2400" dirty="0">
                <a:ea typeface="標楷體" pitchFamily="65" charset="-120"/>
              </a:rPr>
              <a:t>如何表示一個個人的供給</a:t>
            </a:r>
          </a:p>
          <a:p>
            <a:pPr>
              <a:spcBef>
                <a:spcPts val="1200"/>
              </a:spcBef>
              <a:spcAft>
                <a:spcPts val="1200"/>
              </a:spcAft>
            </a:pPr>
            <a:r>
              <a:rPr lang="zh-TW" altLang="en-US" sz="2400" dirty="0">
                <a:ea typeface="標楷體" pitchFamily="65" charset="-120"/>
              </a:rPr>
              <a:t>如何表示整個團體的</a:t>
            </a:r>
            <a:r>
              <a:rPr lang="zh-TW" altLang="en-US" sz="2400" dirty="0" smtClean="0">
                <a:ea typeface="標楷體" pitchFamily="65" charset="-120"/>
              </a:rPr>
              <a:t>供給</a:t>
            </a:r>
            <a:endParaRPr lang="en-US" altLang="zh-TW" sz="2400" dirty="0" smtClean="0">
              <a:ea typeface="標楷體" pitchFamily="65" charset="-120"/>
            </a:endParaRPr>
          </a:p>
          <a:p>
            <a:pPr>
              <a:spcBef>
                <a:spcPts val="1200"/>
              </a:spcBef>
              <a:spcAft>
                <a:spcPts val="1200"/>
              </a:spcAft>
            </a:pPr>
            <a:r>
              <a:rPr lang="zh-TW" altLang="en-US" sz="2400" dirty="0" smtClean="0">
                <a:ea typeface="標楷體" pitchFamily="65" charset="-120"/>
              </a:rPr>
              <a:t>供需均衡和失衡的要義何在</a:t>
            </a:r>
            <a:endParaRPr lang="en-US" altLang="zh-TW" sz="2400" dirty="0" smtClean="0">
              <a:ea typeface="標楷體" pitchFamily="65" charset="-120"/>
            </a:endParaRPr>
          </a:p>
          <a:p>
            <a:pPr>
              <a:spcBef>
                <a:spcPts val="1200"/>
              </a:spcBef>
              <a:spcAft>
                <a:spcPts val="1200"/>
              </a:spcAft>
            </a:pPr>
            <a:r>
              <a:rPr lang="zh-TW" altLang="en-US" sz="2400" dirty="0" smtClean="0">
                <a:ea typeface="標楷體" pitchFamily="65" charset="-120"/>
              </a:rPr>
              <a:t>管制是否效率</a:t>
            </a:r>
            <a:endParaRPr lang="en-US" altLang="zh-TW" sz="2400" dirty="0" smtClean="0">
              <a:ea typeface="標楷體" pitchFamily="65" charset="-120"/>
            </a:endParaRPr>
          </a:p>
          <a:p>
            <a:pPr>
              <a:spcBef>
                <a:spcPts val="1200"/>
              </a:spcBef>
              <a:spcAft>
                <a:spcPts val="1200"/>
              </a:spcAft>
            </a:pPr>
            <a:r>
              <a:rPr lang="zh-TW" altLang="en-US" sz="2400" dirty="0" smtClean="0">
                <a:ea typeface="標楷體" pitchFamily="65" charset="-120"/>
              </a:rPr>
              <a:t>如何追求社會最適化</a:t>
            </a:r>
            <a:endParaRPr lang="zh-TW" altLang="en-US" sz="2400" dirty="0">
              <a:ea typeface="標楷體" pitchFamily="65" charset="-12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a:t>
            </a:fld>
            <a:r>
              <a:rPr lang="en-US" altLang="zh-TW" smtClean="0"/>
              <a:t>/38</a:t>
            </a:r>
            <a:endParaRPr lang="en-US" altLang="zh-TW" dirty="0"/>
          </a:p>
        </p:txBody>
      </p:sp>
    </p:spTree>
    <p:extLst>
      <p:ext uri="{BB962C8B-B14F-4D97-AF65-F5344CB8AC3E}">
        <p14:creationId xmlns:p14="http://schemas.microsoft.com/office/powerpoint/2010/main" val="4187086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6" name="Picture 4" descr="耕除保價機制奏效 產地菜價止跌稍回穩 (中廣新聞 2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33848"/>
            <a:ext cx="6264275" cy="46799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68934" y="404664"/>
            <a:ext cx="9117954" cy="1200329"/>
          </a:xfrm>
          <a:prstGeom prst="rect">
            <a:avLst/>
          </a:prstGeom>
        </p:spPr>
        <p:txBody>
          <a:bodyPr wrap="square">
            <a:spAutoFit/>
          </a:bodyPr>
          <a:lstStyle/>
          <a:p>
            <a:r>
              <a:rPr lang="zh-TW" altLang="en-US" sz="36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耕鋤保價機制奏效 產地菜價止跌稍回穩</a:t>
            </a:r>
            <a:br>
              <a:rPr lang="zh-TW" altLang="en-US" sz="36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br>
            <a:r>
              <a:rPr lang="zh-TW" altLang="en-US" sz="36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中廣新聞 </a:t>
            </a:r>
            <a:r>
              <a:rPr lang="en-US" altLang="zh-TW" sz="28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2008.04.01)</a:t>
            </a:r>
            <a:endParaRPr lang="zh-TW" altLang="en-US" sz="2800" dirty="0">
              <a:solidFill>
                <a:srgbClr val="906030"/>
              </a:solidFill>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30</a:t>
            </a:fld>
            <a:r>
              <a:rPr lang="en-US" altLang="zh-TW" smtClean="0"/>
              <a:t>/38</a:t>
            </a:r>
            <a:endParaRPr lang="en-US" altLang="zh-TW" dirty="0"/>
          </a:p>
        </p:txBody>
      </p:sp>
    </p:spTree>
    <p:extLst>
      <p:ext uri="{BB962C8B-B14F-4D97-AF65-F5344CB8AC3E}">
        <p14:creationId xmlns:p14="http://schemas.microsoft.com/office/powerpoint/2010/main" val="1356693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60" name="Picture 4" descr="被瘋狂搶購的環保包"/>
          <p:cNvPicPr>
            <a:picLocks noChangeAspect="1" noChangeArrowheads="1"/>
          </p:cNvPicPr>
          <p:nvPr/>
        </p:nvPicPr>
        <p:blipFill rotWithShape="1">
          <a:blip r:embed="rId3">
            <a:extLst>
              <a:ext uri="{28A0092B-C50C-407E-A947-70E740481C1C}">
                <a14:useLocalDpi xmlns:a14="http://schemas.microsoft.com/office/drawing/2010/main" val="0"/>
              </a:ext>
            </a:extLst>
          </a:blip>
          <a:srcRect l="-39" t="771" r="9520" b="10011"/>
          <a:stretch/>
        </p:blipFill>
        <p:spPr bwMode="auto">
          <a:xfrm>
            <a:off x="5148064" y="4544863"/>
            <a:ext cx="2232248" cy="2153958"/>
          </a:xfrm>
          <a:prstGeom prst="rect">
            <a:avLst/>
          </a:prstGeom>
          <a:noFill/>
          <a:extLst>
            <a:ext uri="{909E8E84-426E-40DD-AFC4-6F175D3DCCD1}">
              <a14:hiddenFill xmlns:a14="http://schemas.microsoft.com/office/drawing/2010/main">
                <a:solidFill>
                  <a:srgbClr val="FFFFFF"/>
                </a:solidFill>
              </a14:hiddenFill>
            </a:ext>
          </a:extLst>
        </p:spPr>
      </p:pic>
      <p:pic>
        <p:nvPicPr>
          <p:cNvPr id="275461" name="Picture 5" descr="甜甜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708920"/>
            <a:ext cx="4176713" cy="3671887"/>
          </a:xfrm>
          <a:prstGeom prst="rect">
            <a:avLst/>
          </a:prstGeom>
          <a:noFill/>
          <a:extLst>
            <a:ext uri="{909E8E84-426E-40DD-AFC4-6F175D3DCCD1}">
              <a14:hiddenFill xmlns:a14="http://schemas.microsoft.com/office/drawing/2010/main">
                <a:solidFill>
                  <a:srgbClr val="FFFFFF"/>
                </a:solidFill>
              </a14:hiddenFill>
            </a:ext>
          </a:extLst>
        </p:spPr>
      </p:pic>
      <p:sp>
        <p:nvSpPr>
          <p:cNvPr id="275462" name="Text Box 6"/>
          <p:cNvSpPr txBox="1">
            <a:spLocks noChangeArrowheads="1"/>
          </p:cNvSpPr>
          <p:nvPr/>
        </p:nvSpPr>
        <p:spPr bwMode="auto">
          <a:xfrm>
            <a:off x="504438" y="401309"/>
            <a:ext cx="770332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TW" altLang="en-US" sz="2800" b="1" dirty="0">
                <a:solidFill>
                  <a:srgbClr val="002060"/>
                </a:solidFill>
                <a:latin typeface="華康儷楷書" pitchFamily="65" charset="-120"/>
                <a:ea typeface="華康儷楷書" pitchFamily="65" charset="-120"/>
              </a:rPr>
              <a:t>這些財貨都供不應求，也就是有超額需求</a:t>
            </a:r>
          </a:p>
          <a:p>
            <a:pPr>
              <a:spcBef>
                <a:spcPct val="50000"/>
              </a:spcBef>
            </a:pPr>
            <a:r>
              <a:rPr lang="zh-TW" altLang="en-US" sz="2800" b="1" dirty="0">
                <a:solidFill>
                  <a:srgbClr val="002060"/>
                </a:solidFill>
                <a:latin typeface="華康儷楷書" pitchFamily="65" charset="-120"/>
                <a:ea typeface="華康儷楷書" pitchFamily="65" charset="-120"/>
              </a:rPr>
              <a:t>超額需求如何反映在價格上</a:t>
            </a:r>
            <a:r>
              <a:rPr lang="en-US" altLang="zh-TW" sz="2800" b="1" dirty="0">
                <a:solidFill>
                  <a:srgbClr val="002060"/>
                </a:solidFill>
                <a:latin typeface="華康儷楷書" pitchFamily="65" charset="-120"/>
                <a:ea typeface="華康儷楷書" pitchFamily="65" charset="-120"/>
              </a:rPr>
              <a:t>?</a:t>
            </a:r>
          </a:p>
        </p:txBody>
      </p:sp>
      <p:pic>
        <p:nvPicPr>
          <p:cNvPr id="275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3419" y="1841350"/>
            <a:ext cx="4787900"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31</a:t>
            </a:fld>
            <a:r>
              <a:rPr lang="en-US" altLang="zh-TW" smtClean="0"/>
              <a:t>/38</a:t>
            </a:r>
            <a:endParaRPr lang="en-US" altLang="zh-TW" dirty="0"/>
          </a:p>
        </p:txBody>
      </p:sp>
    </p:spTree>
    <p:extLst>
      <p:ext uri="{BB962C8B-B14F-4D97-AF65-F5344CB8AC3E}">
        <p14:creationId xmlns:p14="http://schemas.microsoft.com/office/powerpoint/2010/main" val="2905394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71538" y="243805"/>
            <a:ext cx="8162925" cy="1384995"/>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12.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立法</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管制與</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市場機制</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600"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6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Legislation </a:t>
            </a:r>
            <a:r>
              <a:rPr lang="en-US" altLang="zh-TW" sz="36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and </a:t>
            </a:r>
            <a:r>
              <a:rPr lang="en-US" altLang="zh-TW" sz="36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Market Mechanism</a:t>
            </a:r>
            <a:endParaRPr lang="zh-TW" altLang="en-US" sz="36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8003" name="Rectangle 3"/>
          <p:cNvSpPr>
            <a:spLocks noGrp="1" noChangeArrowheads="1"/>
          </p:cNvSpPr>
          <p:nvPr>
            <p:ph type="body" idx="1"/>
          </p:nvPr>
        </p:nvSpPr>
        <p:spPr>
          <a:xfrm>
            <a:off x="871538" y="1844824"/>
            <a:ext cx="7403603" cy="4191000"/>
          </a:xfrm>
        </p:spPr>
        <p:txBody>
          <a:bodyPr/>
          <a:lstStyle/>
          <a:p>
            <a:pPr>
              <a:lnSpc>
                <a:spcPct val="150000"/>
              </a:lnSpc>
            </a:pPr>
            <a:r>
              <a:rPr lang="zh-TW" altLang="en-US" sz="2400" dirty="0" smtClean="0">
                <a:ea typeface="標楷體" pitchFamily="65" charset="-120"/>
              </a:rPr>
              <a:t>市場</a:t>
            </a:r>
            <a:r>
              <a:rPr lang="zh-TW" altLang="en-US" sz="2400" dirty="0">
                <a:ea typeface="標楷體" pitchFamily="65" charset="-120"/>
              </a:rPr>
              <a:t>均衡並不代表每個人的慾望得以</a:t>
            </a:r>
            <a:r>
              <a:rPr lang="zh-TW" altLang="en-US" sz="2400" dirty="0" smtClean="0">
                <a:ea typeface="標楷體" pitchFamily="65" charset="-120"/>
              </a:rPr>
              <a:t>滿足</a:t>
            </a:r>
            <a:endParaRPr lang="en-US" altLang="zh-TW" sz="2400" dirty="0" smtClean="0">
              <a:ea typeface="標楷體" pitchFamily="65" charset="-120"/>
            </a:endParaRPr>
          </a:p>
          <a:p>
            <a:pPr>
              <a:lnSpc>
                <a:spcPct val="150000"/>
              </a:lnSpc>
            </a:pPr>
            <a:r>
              <a:rPr lang="zh-TW" altLang="en-US" sz="2400" dirty="0">
                <a:ea typeface="標楷體" pitchFamily="65" charset="-120"/>
              </a:rPr>
              <a:t>市場上有可能</a:t>
            </a:r>
            <a:r>
              <a:rPr lang="zh-TW" altLang="en-US" sz="2400" dirty="0" smtClean="0">
                <a:ea typeface="標楷體" pitchFamily="65" charset="-120"/>
              </a:rPr>
              <a:t>的買者和賣者</a:t>
            </a:r>
            <a:endParaRPr lang="en-US" altLang="zh-TW" sz="2400" dirty="0" smtClean="0">
              <a:ea typeface="標楷體" pitchFamily="65" charset="-120"/>
            </a:endParaRPr>
          </a:p>
          <a:p>
            <a:pPr>
              <a:lnSpc>
                <a:spcPct val="150000"/>
              </a:lnSpc>
            </a:pPr>
            <a:r>
              <a:rPr lang="zh-TW" altLang="en-US" sz="2400" dirty="0" smtClean="0">
                <a:ea typeface="標楷體" pitchFamily="65" charset="-120"/>
              </a:rPr>
              <a:t>沒有達成交易的人，可能是保留價格不合乎市場均衡價格</a:t>
            </a:r>
            <a:endParaRPr lang="en-US" altLang="zh-TW" sz="2400" dirty="0" smtClean="0">
              <a:ea typeface="標楷體" pitchFamily="65" charset="-120"/>
            </a:endParaRPr>
          </a:p>
          <a:p>
            <a:pPr>
              <a:lnSpc>
                <a:spcPct val="150000"/>
              </a:lnSpc>
            </a:pPr>
            <a:r>
              <a:rPr lang="zh-TW" altLang="en-US" sz="2400" dirty="0" smtClean="0">
                <a:ea typeface="標楷體" pitchFamily="65" charset="-120"/>
              </a:rPr>
              <a:t>出價太低 </a:t>
            </a:r>
            <a:r>
              <a:rPr lang="en-US" altLang="zh-TW" sz="2400" dirty="0" smtClean="0">
                <a:ea typeface="標楷體" pitchFamily="65" charset="-120"/>
              </a:rPr>
              <a:t>(</a:t>
            </a:r>
            <a:r>
              <a:rPr lang="zh-TW" altLang="en-US" sz="2400" dirty="0" smtClean="0">
                <a:ea typeface="標楷體" pitchFamily="65" charset="-120"/>
              </a:rPr>
              <a:t>預算受限</a:t>
            </a:r>
            <a:r>
              <a:rPr lang="en-US" altLang="zh-TW" sz="2400" dirty="0" smtClean="0">
                <a:ea typeface="標楷體" pitchFamily="65" charset="-120"/>
              </a:rPr>
              <a:t>)</a:t>
            </a:r>
            <a:r>
              <a:rPr lang="zh-TW" altLang="en-US" sz="2400" dirty="0" smtClean="0">
                <a:ea typeface="標楷體" pitchFamily="65" charset="-120"/>
              </a:rPr>
              <a:t>，無法購買；售價太高 </a:t>
            </a:r>
            <a:r>
              <a:rPr lang="en-US" altLang="zh-TW" sz="2400" dirty="0" smtClean="0">
                <a:ea typeface="標楷體" pitchFamily="65" charset="-120"/>
              </a:rPr>
              <a:t>(</a:t>
            </a:r>
            <a:r>
              <a:rPr lang="zh-TW" altLang="en-US" sz="2400" dirty="0" smtClean="0">
                <a:ea typeface="標楷體" pitchFamily="65" charset="-120"/>
              </a:rPr>
              <a:t>成本受限</a:t>
            </a:r>
            <a:r>
              <a:rPr lang="en-US" altLang="zh-TW" sz="2400" dirty="0" smtClean="0">
                <a:ea typeface="標楷體" pitchFamily="65" charset="-120"/>
              </a:rPr>
              <a:t>)</a:t>
            </a:r>
            <a:r>
              <a:rPr lang="zh-TW" altLang="en-US" sz="2400" dirty="0" smtClean="0">
                <a:ea typeface="標楷體" pitchFamily="65" charset="-120"/>
              </a:rPr>
              <a:t>，無法賣出</a:t>
            </a:r>
            <a:endParaRPr lang="en-US" altLang="zh-TW" sz="2400" dirty="0">
              <a:ea typeface="標楷體" pitchFamily="65" charset="-120"/>
            </a:endParaRPr>
          </a:p>
          <a:p>
            <a:pPr marL="0" indent="0">
              <a:lnSpc>
                <a:spcPct val="150000"/>
              </a:lnSpc>
              <a:buNone/>
            </a:pPr>
            <a:endParaRPr lang="en-US" altLang="zh-TW" sz="2400" dirty="0" smtClean="0">
              <a:ea typeface="標楷體" pitchFamily="65" charset="-12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32</a:t>
            </a:fld>
            <a:r>
              <a:rPr lang="en-US" altLang="zh-TW" smtClean="0"/>
              <a:t>/38</a:t>
            </a:r>
            <a:endParaRPr lang="en-US" altLang="zh-TW" dirty="0"/>
          </a:p>
        </p:txBody>
      </p:sp>
    </p:spTree>
    <p:extLst>
      <p:ext uri="{BB962C8B-B14F-4D97-AF65-F5344CB8AC3E}">
        <p14:creationId xmlns:p14="http://schemas.microsoft.com/office/powerpoint/2010/main" val="3134761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866111" y="1484784"/>
            <a:ext cx="8110537" cy="4968552"/>
          </a:xfrm>
        </p:spPr>
        <p:txBody>
          <a:bodyPr/>
          <a:lstStyle/>
          <a:p>
            <a:pPr>
              <a:lnSpc>
                <a:spcPct val="90000"/>
              </a:lnSpc>
              <a:spcBef>
                <a:spcPts val="1200"/>
              </a:spcBef>
            </a:pPr>
            <a:r>
              <a:rPr lang="zh-TW" altLang="en-US" sz="2400" dirty="0" smtClean="0">
                <a:ea typeface="標楷體" pitchFamily="65" charset="-120"/>
              </a:rPr>
              <a:t>政府</a:t>
            </a:r>
            <a:r>
              <a:rPr lang="zh-TW" altLang="en-US" sz="2400" dirty="0">
                <a:ea typeface="標楷體" pitchFamily="65" charset="-120"/>
              </a:rPr>
              <a:t>因此可能透過立法管制</a:t>
            </a:r>
            <a:r>
              <a:rPr lang="zh-TW" altLang="en-US" sz="2400" dirty="0" smtClean="0">
                <a:ea typeface="標楷體" pitchFamily="65" charset="-120"/>
              </a:rPr>
              <a:t>價格</a:t>
            </a:r>
            <a:endParaRPr lang="en-US" altLang="zh-TW" sz="2400" dirty="0" smtClean="0">
              <a:ea typeface="標楷體" pitchFamily="65" charset="-120"/>
            </a:endParaRPr>
          </a:p>
          <a:p>
            <a:pPr>
              <a:lnSpc>
                <a:spcPct val="90000"/>
              </a:lnSpc>
              <a:spcBef>
                <a:spcPts val="1200"/>
              </a:spcBef>
            </a:pPr>
            <a:r>
              <a:rPr lang="zh-TW" altLang="en-US" sz="2400" dirty="0" smtClean="0">
                <a:solidFill>
                  <a:srgbClr val="990000"/>
                </a:solidFill>
                <a:ea typeface="標楷體" pitchFamily="65" charset="-120"/>
              </a:rPr>
              <a:t>價格上限 (</a:t>
            </a:r>
            <a:r>
              <a:rPr lang="en-US" altLang="zh-TW" sz="2400" dirty="0" smtClean="0">
                <a:solidFill>
                  <a:srgbClr val="990000"/>
                </a:solidFill>
                <a:ea typeface="標楷體" pitchFamily="65" charset="-120"/>
              </a:rPr>
              <a:t>price ceiling) </a:t>
            </a:r>
            <a:r>
              <a:rPr lang="zh-TW" altLang="en-US" sz="2400" dirty="0" smtClean="0">
                <a:solidFill>
                  <a:srgbClr val="990000"/>
                </a:solidFill>
                <a:ea typeface="標楷體" pitchFamily="65" charset="-120"/>
              </a:rPr>
              <a:t>政策保護消費者</a:t>
            </a:r>
            <a:endParaRPr lang="zh-TW" altLang="en-US" sz="2400" dirty="0">
              <a:solidFill>
                <a:srgbClr val="990000"/>
              </a:solidFill>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smtClean="0">
                <a:ea typeface="標楷體" pitchFamily="65" charset="-120"/>
              </a:rPr>
              <a:t>最高價格由法律制訂</a:t>
            </a:r>
            <a:endParaRPr lang="en-US" altLang="zh-TW" sz="2400" dirty="0" smtClean="0">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a:ea typeface="標楷體" pitchFamily="65" charset="-120"/>
              </a:rPr>
              <a:t>價格太</a:t>
            </a:r>
            <a:r>
              <a:rPr lang="zh-TW" altLang="en-US" sz="2400" dirty="0" smtClean="0">
                <a:ea typeface="標楷體" pitchFamily="65" charset="-120"/>
              </a:rPr>
              <a:t>低，消費者需求過多</a:t>
            </a:r>
            <a:endParaRPr lang="en-US" altLang="zh-TW" sz="2400" dirty="0" smtClean="0">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smtClean="0">
                <a:ea typeface="標楷體" pitchFamily="65" charset="-120"/>
              </a:rPr>
              <a:t>例如油電水價格凍漲，國外有房租管制</a:t>
            </a:r>
            <a:endParaRPr lang="en-US" altLang="zh-TW" sz="2400" dirty="0" smtClean="0">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smtClean="0">
                <a:ea typeface="標楷體" pitchFamily="65" charset="-120"/>
              </a:rPr>
              <a:t>結果是過度消費或是短缺，</a:t>
            </a:r>
            <a:r>
              <a:rPr lang="zh-TW" altLang="en-US" sz="2400" dirty="0">
                <a:ea typeface="標楷體" pitchFamily="65" charset="-120"/>
              </a:rPr>
              <a:t>造成不效率</a:t>
            </a:r>
            <a:endParaRPr lang="en-US" altLang="zh-TW" sz="2400" dirty="0">
              <a:ea typeface="標楷體" pitchFamily="65" charset="-120"/>
            </a:endParaRPr>
          </a:p>
          <a:p>
            <a:pPr>
              <a:lnSpc>
                <a:spcPct val="90000"/>
              </a:lnSpc>
              <a:spcBef>
                <a:spcPts val="1200"/>
              </a:spcBef>
            </a:pPr>
            <a:r>
              <a:rPr lang="zh-TW" altLang="en-US" sz="2400" dirty="0" smtClean="0">
                <a:solidFill>
                  <a:srgbClr val="990000"/>
                </a:solidFill>
                <a:ea typeface="標楷體" pitchFamily="65" charset="-120"/>
              </a:rPr>
              <a:t>價格下限 (</a:t>
            </a:r>
            <a:r>
              <a:rPr lang="en-US" altLang="zh-TW" sz="2400" dirty="0" smtClean="0">
                <a:solidFill>
                  <a:srgbClr val="990000"/>
                </a:solidFill>
                <a:ea typeface="標楷體" pitchFamily="65" charset="-120"/>
              </a:rPr>
              <a:t>price floor) </a:t>
            </a:r>
            <a:r>
              <a:rPr lang="zh-TW" altLang="en-US" sz="2400" dirty="0" smtClean="0">
                <a:solidFill>
                  <a:srgbClr val="990000"/>
                </a:solidFill>
                <a:ea typeface="標楷體" pitchFamily="65" charset="-120"/>
              </a:rPr>
              <a:t>政策保護生產者</a:t>
            </a:r>
            <a:endParaRPr lang="zh-TW" altLang="en-US" sz="2400" dirty="0">
              <a:solidFill>
                <a:srgbClr val="990000"/>
              </a:solidFill>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a:ea typeface="標楷體" pitchFamily="65" charset="-120"/>
              </a:rPr>
              <a:t>最低價格由法律制訂</a:t>
            </a:r>
            <a:endParaRPr lang="en-US" altLang="zh-TW" sz="2400" dirty="0">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a:ea typeface="標楷體" pitchFamily="65" charset="-120"/>
              </a:rPr>
              <a:t>價格太高，生產者生產過多</a:t>
            </a:r>
            <a:endParaRPr lang="en-US" altLang="zh-TW" sz="2400" dirty="0">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a:ea typeface="標楷體" pitchFamily="65" charset="-120"/>
              </a:rPr>
              <a:t>例如最低工資、農產品保證收購價格</a:t>
            </a:r>
            <a:endParaRPr lang="en-US" altLang="zh-TW" sz="2400" dirty="0">
              <a:ea typeface="標楷體" pitchFamily="65" charset="-120"/>
            </a:endParaRPr>
          </a:p>
          <a:p>
            <a:pPr lvl="1">
              <a:lnSpc>
                <a:spcPct val="90000"/>
              </a:lnSpc>
              <a:spcBef>
                <a:spcPts val="1200"/>
              </a:spcBef>
              <a:buClr>
                <a:schemeClr val="tx2"/>
              </a:buClr>
              <a:buFont typeface="Wingdings" panose="05000000000000000000" pitchFamily="2" charset="2"/>
              <a:buChar char="l"/>
            </a:pPr>
            <a:r>
              <a:rPr lang="zh-TW" altLang="en-US" sz="2400" dirty="0">
                <a:ea typeface="標楷體" pitchFamily="65" charset="-120"/>
              </a:rPr>
              <a:t>結果是過度生產，造成不效率</a:t>
            </a:r>
            <a:endParaRPr lang="en-US" altLang="zh-TW" sz="2400" dirty="0">
              <a:ea typeface="標楷體" pitchFamily="65" charset="-120"/>
            </a:endParaRPr>
          </a:p>
          <a:p>
            <a:pPr>
              <a:spcBef>
                <a:spcPts val="1200"/>
              </a:spcBef>
            </a:pPr>
            <a:endParaRPr lang="zh-TW" altLang="en-US" sz="2400" dirty="0">
              <a:ea typeface="標楷體" pitchFamily="65" charset="-120"/>
            </a:endParaRPr>
          </a:p>
        </p:txBody>
      </p:sp>
      <p:sp>
        <p:nvSpPr>
          <p:cNvPr id="7" name="Rectangle 2"/>
          <p:cNvSpPr>
            <a:spLocks noGrp="1" noChangeArrowheads="1"/>
          </p:cNvSpPr>
          <p:nvPr>
            <p:ph type="title"/>
          </p:nvPr>
        </p:nvSpPr>
        <p:spPr>
          <a:xfrm>
            <a:off x="871538" y="-27384"/>
            <a:ext cx="8162925" cy="1384995"/>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12.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立法</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管制與</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市場機制</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Legislation </a:t>
            </a:r>
            <a:r>
              <a:rPr lang="en-US" altLang="zh-TW" sz="28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and </a:t>
            </a:r>
            <a:r>
              <a:rPr lang="en-US" altLang="zh-TW" sz="28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Market Mechanism</a:t>
            </a:r>
            <a:endParaRPr lang="zh-TW" altLang="en-US" sz="28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33</a:t>
            </a:fld>
            <a:r>
              <a:rPr lang="en-US" altLang="zh-TW" smtClean="0"/>
              <a:t>/38</a:t>
            </a:r>
            <a:endParaRPr lang="en-US" altLang="zh-TW" dirty="0"/>
          </a:p>
        </p:txBody>
      </p:sp>
    </p:spTree>
    <p:extLst>
      <p:ext uri="{BB962C8B-B14F-4D97-AF65-F5344CB8AC3E}">
        <p14:creationId xmlns:p14="http://schemas.microsoft.com/office/powerpoint/2010/main" val="2906671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4" name="Picture 6" descr="fra89627_f0406-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99" y="1628800"/>
            <a:ext cx="6934200" cy="5135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871538" y="332656"/>
            <a:ext cx="8162925" cy="1138773"/>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12.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立法</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管制與</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市場機制</a:t>
            </a:r>
            <a: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b="1"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2800"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Legislation </a:t>
            </a:r>
            <a:r>
              <a:rPr lang="en-US" altLang="zh-TW" sz="28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and </a:t>
            </a:r>
            <a:r>
              <a:rPr lang="en-US" altLang="zh-TW" sz="28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Market Mechanism</a:t>
            </a:r>
            <a:endParaRPr lang="zh-TW" altLang="en-US" sz="36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34</a:t>
            </a:fld>
            <a:r>
              <a:rPr lang="en-US" altLang="zh-TW" smtClean="0"/>
              <a:t>/38</a:t>
            </a:r>
            <a:endParaRPr lang="en-US" altLang="zh-TW" dirty="0"/>
          </a:p>
        </p:txBody>
      </p:sp>
    </p:spTree>
    <p:extLst>
      <p:ext uri="{BB962C8B-B14F-4D97-AF65-F5344CB8AC3E}">
        <p14:creationId xmlns:p14="http://schemas.microsoft.com/office/powerpoint/2010/main" val="4227811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9" name="Picture 7" descr="fra89627_f04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33600"/>
            <a:ext cx="7315200" cy="3508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871538" y="260648"/>
            <a:ext cx="8162925" cy="1138773"/>
          </a:xfrm>
        </p:spPr>
        <p:txBody>
          <a:bodyPr/>
          <a:lstStyle/>
          <a:p>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12. </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立法</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管制與</a:t>
            </a:r>
            <a:r>
              <a:rPr lang="zh-TW" altLang="en-US" sz="4000" b="1" dirty="0" smtClean="0">
                <a:latin typeface="Times New Roman" panose="02020603050405020304" pitchFamily="18" charset="0"/>
                <a:ea typeface="標楷體" panose="03000509000000000000" pitchFamily="65" charset="-120"/>
                <a:cs typeface="Times New Roman" panose="02020603050405020304" pitchFamily="18" charset="0"/>
              </a:rPr>
              <a:t>市場機制</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b="1"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800" b="1"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Legislation </a:t>
            </a:r>
            <a:r>
              <a:rPr lang="en-US" altLang="zh-TW" sz="28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and </a:t>
            </a:r>
            <a:r>
              <a:rPr lang="en-US" altLang="zh-TW" sz="28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Market Mechanism</a:t>
            </a:r>
            <a:endParaRPr lang="zh-TW" altLang="en-US" sz="2800" b="1"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35</a:t>
            </a:fld>
            <a:r>
              <a:rPr lang="en-US" altLang="zh-TW" smtClean="0"/>
              <a:t>/38</a:t>
            </a:r>
            <a:endParaRPr lang="en-US" altLang="zh-TW" dirty="0"/>
          </a:p>
        </p:txBody>
      </p:sp>
    </p:spTree>
    <p:extLst>
      <p:ext uri="{BB962C8B-B14F-4D97-AF65-F5344CB8AC3E}">
        <p14:creationId xmlns:p14="http://schemas.microsoft.com/office/powerpoint/2010/main" val="1399482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86618" y="305361"/>
            <a:ext cx="8162925" cy="1323439"/>
          </a:xfrm>
        </p:spPr>
        <p:txBody>
          <a:bodyPr/>
          <a:lstStyle/>
          <a:p>
            <a:r>
              <a:rPr lang="en-US" altLang="zh-TW" sz="4000" b="1" dirty="0" smtClean="0">
                <a:latin typeface="Times New Roman" pitchFamily="18" charset="0"/>
                <a:ea typeface="標楷體" pitchFamily="65" charset="-120"/>
              </a:rPr>
              <a:t>13.</a:t>
            </a:r>
            <a:r>
              <a:rPr lang="zh-TW" altLang="en-US" sz="4000" b="1" dirty="0" smtClean="0">
                <a:latin typeface="Times New Roman" pitchFamily="18" charset="0"/>
                <a:ea typeface="標楷體" pitchFamily="65" charset="-120"/>
              </a:rPr>
              <a:t> 經濟學家</a:t>
            </a:r>
            <a:r>
              <a:rPr lang="zh-TW" altLang="en-US" sz="4000" b="1" dirty="0">
                <a:latin typeface="Times New Roman" pitchFamily="18" charset="0"/>
                <a:ea typeface="標楷體" pitchFamily="65" charset="-120"/>
              </a:rPr>
              <a:t>與貧窮</a:t>
            </a:r>
            <a:r>
              <a:rPr lang="zh-TW" altLang="en-US" sz="4000" b="1" dirty="0" smtClean="0">
                <a:latin typeface="Times New Roman" pitchFamily="18" charset="0"/>
                <a:ea typeface="標楷體" pitchFamily="65" charset="-120"/>
              </a:rPr>
              <a:t>問題</a:t>
            </a:r>
            <a:r>
              <a:rPr lang="en-US" altLang="zh-TW" sz="4000" dirty="0" smtClean="0">
                <a:latin typeface="Times New Roman" pitchFamily="18" charset="0"/>
                <a:ea typeface="標楷體" pitchFamily="65" charset="-120"/>
              </a:rPr>
              <a:t/>
            </a:r>
            <a:br>
              <a:rPr lang="en-US" altLang="zh-TW" sz="4000" dirty="0" smtClean="0">
                <a:latin typeface="Times New Roman" pitchFamily="18" charset="0"/>
                <a:ea typeface="標楷體" pitchFamily="65" charset="-120"/>
              </a:rPr>
            </a:br>
            <a:r>
              <a:rPr lang="en-US" altLang="zh-TW" sz="4000" dirty="0" smtClean="0">
                <a:latin typeface="Times New Roman" pitchFamily="18" charset="0"/>
                <a:ea typeface="標楷體" pitchFamily="65" charset="-120"/>
              </a:rPr>
              <a:t>      </a:t>
            </a:r>
            <a:r>
              <a:rPr lang="en-US" altLang="zh-TW" sz="3600" dirty="0" smtClean="0">
                <a:solidFill>
                  <a:srgbClr val="906030"/>
                </a:solidFill>
                <a:latin typeface="Times New Roman" pitchFamily="18" charset="0"/>
                <a:ea typeface="標楷體" pitchFamily="65" charset="-120"/>
              </a:rPr>
              <a:t>Economists </a:t>
            </a:r>
            <a:r>
              <a:rPr lang="en-US" altLang="zh-TW" sz="3600" dirty="0">
                <a:solidFill>
                  <a:srgbClr val="906030"/>
                </a:solidFill>
                <a:latin typeface="Times New Roman" pitchFamily="18" charset="0"/>
                <a:ea typeface="標楷體" pitchFamily="65" charset="-120"/>
              </a:rPr>
              <a:t>and the </a:t>
            </a:r>
            <a:r>
              <a:rPr lang="en-US" altLang="zh-TW" sz="3600" dirty="0" smtClean="0">
                <a:solidFill>
                  <a:srgbClr val="906030"/>
                </a:solidFill>
                <a:latin typeface="Times New Roman" pitchFamily="18" charset="0"/>
                <a:ea typeface="標楷體" pitchFamily="65" charset="-120"/>
              </a:rPr>
              <a:t>Poverty Problem</a:t>
            </a:r>
            <a:endParaRPr lang="zh-TW" altLang="en-US" sz="3600" dirty="0">
              <a:solidFill>
                <a:srgbClr val="906030"/>
              </a:solidFill>
              <a:latin typeface="Times New Roman" pitchFamily="18" charset="0"/>
              <a:ea typeface="標楷體" pitchFamily="65" charset="-120"/>
            </a:endParaRPr>
          </a:p>
        </p:txBody>
      </p:sp>
      <p:sp>
        <p:nvSpPr>
          <p:cNvPr id="119811" name="Rectangle 3"/>
          <p:cNvSpPr>
            <a:spLocks noGrp="1" noChangeArrowheads="1"/>
          </p:cNvSpPr>
          <p:nvPr>
            <p:ph type="body" idx="1"/>
          </p:nvPr>
        </p:nvSpPr>
        <p:spPr>
          <a:xfrm>
            <a:off x="624518" y="1700808"/>
            <a:ext cx="8483798" cy="5229200"/>
          </a:xfrm>
        </p:spPr>
        <p:txBody>
          <a:bodyPr/>
          <a:lstStyle/>
          <a:p>
            <a:pPr>
              <a:lnSpc>
                <a:spcPts val="2880"/>
              </a:lnSpc>
              <a:spcBef>
                <a:spcPts val="600"/>
              </a:spcBef>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經濟學家不傾向於用干預市場經濟的方式來解決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貧窮</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問題</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lnSpc>
                <a:spcPts val="2880"/>
              </a:lnSpc>
              <a:spcBef>
                <a:spcPts val="6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直言之</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管制通常是不效率的</a:t>
            </a:r>
          </a:p>
          <a:p>
            <a:pPr>
              <a:lnSpc>
                <a:spcPts val="2880"/>
              </a:lnSpc>
              <a:spcBef>
                <a:spcPts val="600"/>
              </a:spcBef>
            </a:pPr>
            <a:r>
              <a:rPr lang="zh-TW" altLang="en-US" sz="24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政府管制汽油、水、電價格是不效率</a:t>
            </a:r>
            <a:r>
              <a:rPr lang="zh-TW" altLang="en-US"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的</a:t>
            </a:r>
            <a:endParaRPr lang="en-US" altLang="zh-TW"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ts val="2880"/>
              </a:lnSpc>
              <a:spcBef>
                <a:spcPts val="600"/>
              </a:spcBef>
            </a:pPr>
            <a:r>
              <a:rPr lang="zh-TW" altLang="en-US"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管制帶來的不效率如何衡量？</a:t>
            </a:r>
            <a:endParaRPr lang="en-US" altLang="zh-TW" sz="2400" dirty="0" smtClean="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ts val="2880"/>
              </a:lnSpc>
              <a:spcBef>
                <a:spcPts val="6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社會最適</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數量就是追求最大</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的經濟剩餘</a:t>
            </a:r>
          </a:p>
          <a:p>
            <a:pPr lvl="1">
              <a:lnSpc>
                <a:spcPts val="2880"/>
              </a:lnSpc>
              <a:spcBef>
                <a:spcPts val="600"/>
              </a:spcBef>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MB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MC </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效率</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準則，第一</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章圖形，經濟剩餘三角形加總最大</a:t>
            </a:r>
          </a:p>
          <a:p>
            <a:pPr>
              <a:lnSpc>
                <a:spcPts val="2880"/>
              </a:lnSpc>
              <a:spcBef>
                <a:spcPts val="6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只有一個生產點（消費點）是明智的，其他都是不智的 </a:t>
            </a:r>
            <a:r>
              <a:rPr lang="en-US" altLang="zh-TW" sz="2400" dirty="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“Smart for one Dumb for all”</a:t>
            </a:r>
            <a:endParaRPr lang="zh-TW" altLang="en-US" sz="2400" dirty="0">
              <a:solidFill>
                <a:srgbClr val="A5002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ts val="2880"/>
              </a:lnSpc>
              <a:spcBef>
                <a:spcPts val="600"/>
              </a:spcBef>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只有在這一點上消費者和生產者經濟剩餘加總最大</a:t>
            </a:r>
          </a:p>
          <a:p>
            <a:pPr>
              <a:lnSpc>
                <a:spcPts val="2880"/>
              </a:lnSpc>
              <a:spcBef>
                <a:spcPts val="600"/>
              </a:spcBef>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從</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社會觀點來看，經濟效率是社會最適</a:t>
            </a:r>
          </a:p>
          <a:p>
            <a:pPr>
              <a:lnSpc>
                <a:spcPts val="2880"/>
              </a:lnSpc>
              <a:spcBef>
                <a:spcPts val="600"/>
              </a:spcBef>
            </a:pPr>
            <a:endParaRPr lang="zh-TW" altLang="en-US" sz="24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36</a:t>
            </a:fld>
            <a:r>
              <a:rPr lang="en-US" altLang="zh-TW" smtClean="0"/>
              <a:t>/38</a:t>
            </a:r>
            <a:endParaRPr lang="en-US" altLang="zh-TW" dirty="0"/>
          </a:p>
        </p:txBody>
      </p:sp>
    </p:spTree>
    <p:extLst>
      <p:ext uri="{BB962C8B-B14F-4D97-AF65-F5344CB8AC3E}">
        <p14:creationId xmlns:p14="http://schemas.microsoft.com/office/powerpoint/2010/main" val="1116906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871538" y="226171"/>
            <a:ext cx="8162925" cy="1330621"/>
          </a:xfrm>
        </p:spPr>
        <p:txBody>
          <a:bodyPr/>
          <a:lstStyle/>
          <a:p>
            <a:pPr>
              <a:lnSpc>
                <a:spcPct val="150000"/>
              </a:lnSpc>
            </a:pPr>
            <a:r>
              <a:rPr lang="zh-TW" altLang="en-US" sz="3600" b="1" dirty="0">
                <a:latin typeface="Times New Roman" panose="02020603050405020304" pitchFamily="18" charset="0"/>
                <a:ea typeface="標楷體" panose="03000509000000000000" pitchFamily="65" charset="-120"/>
                <a:cs typeface="Times New Roman" panose="02020603050405020304" pitchFamily="18" charset="0"/>
              </a:rPr>
              <a:t>油價若升破</a:t>
            </a:r>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120-130</a:t>
            </a:r>
            <a:r>
              <a:rPr lang="zh-TW" altLang="en-US" sz="3600" b="1" dirty="0">
                <a:latin typeface="Times New Roman" panose="02020603050405020304" pitchFamily="18" charset="0"/>
                <a:ea typeface="標楷體" panose="03000509000000000000" pitchFamily="65" charset="-120"/>
                <a:cs typeface="Times New Roman" panose="02020603050405020304" pitchFamily="18" charset="0"/>
              </a:rPr>
              <a:t>美元 政府將補貼</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聯合報╱記者李明賢、朱婉寧／台北報導</a:t>
            </a:r>
            <a:r>
              <a:rPr lang="en-US" altLang="zh-TW" sz="20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】2011.03.06</a:t>
            </a:r>
            <a:endParaRPr lang="zh-TW" altLang="en-US" sz="2000" dirty="0">
              <a:solidFill>
                <a:srgbClr val="90603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67619" name="Rectangle 3"/>
          <p:cNvSpPr>
            <a:spLocks noGrp="1" noChangeArrowheads="1"/>
          </p:cNvSpPr>
          <p:nvPr>
            <p:ph type="body" idx="1"/>
          </p:nvPr>
        </p:nvSpPr>
        <p:spPr>
          <a:xfrm>
            <a:off x="912813" y="1772816"/>
            <a:ext cx="8110537" cy="4191000"/>
          </a:xfrm>
        </p:spPr>
        <p:txBody>
          <a:bodyPr/>
          <a:lstStyle/>
          <a:p>
            <a:pPr>
              <a:spcBef>
                <a:spcPts val="1200"/>
              </a:spcBef>
            </a:pPr>
            <a:r>
              <a:rPr lang="zh-TW" altLang="en-US" sz="2400" dirty="0">
                <a:latin typeface="標楷體" pitchFamily="65" charset="-120"/>
                <a:ea typeface="標楷體" pitchFamily="65" charset="-120"/>
              </a:rPr>
              <a:t>吳揆明確表示，從過去經驗來看，</a:t>
            </a:r>
            <a:r>
              <a:rPr lang="zh-TW" altLang="en-US" sz="2400" dirty="0">
                <a:solidFill>
                  <a:srgbClr val="C00000"/>
                </a:solidFill>
                <a:latin typeface="標楷體" pitchFamily="65" charset="-120"/>
                <a:ea typeface="標楷體" pitchFamily="65" charset="-120"/>
              </a:rPr>
              <a:t>凍漲油價比較不健康</a:t>
            </a:r>
            <a:r>
              <a:rPr lang="zh-TW" altLang="en-US" sz="2400" dirty="0">
                <a:latin typeface="標楷體" pitchFamily="65" charset="-120"/>
                <a:ea typeface="標楷體" pitchFamily="65" charset="-120"/>
              </a:rPr>
              <a:t>，政府會有自己的作法。 </a:t>
            </a:r>
          </a:p>
          <a:p>
            <a:pPr>
              <a:spcBef>
                <a:spcPts val="1200"/>
              </a:spcBef>
            </a:pPr>
            <a:r>
              <a:rPr lang="zh-TW" altLang="en-US" sz="2400" dirty="0">
                <a:latin typeface="標楷體" pitchFamily="65" charset="-120"/>
                <a:ea typeface="標楷體" pitchFamily="65" charset="-120"/>
              </a:rPr>
              <a:t>吳揆表示，</a:t>
            </a:r>
            <a:r>
              <a:rPr lang="zh-TW" altLang="en-US" sz="2400" dirty="0">
                <a:solidFill>
                  <a:srgbClr val="C00000"/>
                </a:solidFill>
                <a:latin typeface="標楷體" pitchFamily="65" charset="-120"/>
                <a:ea typeface="標楷體" pitchFamily="65" charset="-120"/>
              </a:rPr>
              <a:t>民進黨在二○○八年大選前凍漲，當時凍漲讓國庫虧損新台幣一千多億元</a:t>
            </a:r>
            <a:r>
              <a:rPr lang="zh-TW" altLang="en-US" sz="2400" dirty="0">
                <a:latin typeface="標楷體" pitchFamily="65" charset="-120"/>
                <a:ea typeface="標楷體" pitchFamily="65" charset="-120"/>
              </a:rPr>
              <a:t>，結果造成大家拿桶子買油，痛苦仍記憶猶新</a:t>
            </a:r>
          </a:p>
          <a:p>
            <a:pPr>
              <a:spcBef>
                <a:spcPts val="1200"/>
              </a:spcBef>
            </a:pPr>
            <a:r>
              <a:rPr lang="zh-TW" altLang="en-US" sz="2400" dirty="0" smtClean="0">
                <a:latin typeface="標楷體" pitchFamily="65" charset="-120"/>
                <a:ea typeface="標楷體" pitchFamily="65" charset="-120"/>
              </a:rPr>
              <a:t>所以，「</a:t>
            </a:r>
            <a:r>
              <a:rPr lang="zh-TW" altLang="en-US" sz="2400" dirty="0">
                <a:latin typeface="標楷體" pitchFamily="65" charset="-120"/>
                <a:ea typeface="標楷體" pitchFamily="65" charset="-120"/>
              </a:rPr>
              <a:t>我們對凍漲不輕易考量」</a:t>
            </a: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37</a:t>
            </a:fld>
            <a:r>
              <a:rPr lang="en-US" altLang="zh-TW" smtClean="0"/>
              <a:t>/38</a:t>
            </a:r>
            <a:endParaRPr lang="en-US" altLang="zh-TW" dirty="0"/>
          </a:p>
        </p:txBody>
      </p:sp>
    </p:spTree>
    <p:extLst>
      <p:ext uri="{BB962C8B-B14F-4D97-AF65-F5344CB8AC3E}">
        <p14:creationId xmlns:p14="http://schemas.microsoft.com/office/powerpoint/2010/main" val="1321956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683568" y="1628800"/>
            <a:ext cx="8081738" cy="5257800"/>
          </a:xfrm>
        </p:spPr>
        <p:txBody>
          <a:bodyPr/>
          <a:lstStyle/>
          <a:p>
            <a:pPr>
              <a:spcBef>
                <a:spcPts val="600"/>
              </a:spcBef>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效率原則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(Efficiency Principle)</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600"/>
              </a:spcBef>
              <a:buClr>
                <a:schemeClr val="tx2"/>
              </a:buCl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追求效率是重要的社會目標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(social goal)</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600"/>
              </a:spcBef>
              <a:buClr>
                <a:schemeClr val="tx2"/>
              </a:buCl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首要目標是創造更</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大的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派，讓</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每</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個人可能分到的</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份額增加</a:t>
            </a:r>
          </a:p>
          <a:p>
            <a:pPr>
              <a:spcBef>
                <a:spcPts val="600"/>
              </a:spcBef>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均衡原則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(Equilibrium Principle)</a:t>
            </a:r>
            <a:endParaRPr lang="zh-TW" altLang="en-US" sz="2400" u="sng" dirty="0">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60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達到均衡的市場，沒有尚未開發的機會或利益</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spcBef>
                <a:spcPts val="60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還是依循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MB = MC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的原則，隱含個人最適化就是社會最適化</a:t>
            </a:r>
          </a:p>
          <a:p>
            <a:pPr lvl="1">
              <a:spcBef>
                <a:spcPts val="60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桌上沒有現金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 “cash on the table” remains)</a:t>
            </a:r>
          </a:p>
          <a:p>
            <a:pPr lvl="1">
              <a:spcBef>
                <a:spcPts val="600"/>
              </a:spcBef>
              <a:buClr>
                <a:schemeClr val="tx2"/>
              </a:buCl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任何有利可圖的機會都被開發了</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此前都沒有提到分配的問題</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效率是第一考量，分配是次要問題</a:t>
            </a:r>
            <a:endPar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Rectangle 2"/>
          <p:cNvSpPr>
            <a:spLocks noGrp="1" noChangeArrowheads="1"/>
          </p:cNvSpPr>
          <p:nvPr>
            <p:ph type="title"/>
          </p:nvPr>
        </p:nvSpPr>
        <p:spPr>
          <a:xfrm>
            <a:off x="886618" y="366916"/>
            <a:ext cx="8162925" cy="1261884"/>
          </a:xfrm>
        </p:spPr>
        <p:txBody>
          <a:bodyPr/>
          <a:lstStyle/>
          <a:p>
            <a:r>
              <a:rPr lang="en-US" altLang="zh-TW" sz="4000" b="1" dirty="0" smtClean="0">
                <a:latin typeface="Times New Roman" pitchFamily="18" charset="0"/>
                <a:ea typeface="標楷體" pitchFamily="65" charset="-120"/>
              </a:rPr>
              <a:t>13.</a:t>
            </a:r>
            <a:r>
              <a:rPr lang="zh-TW" altLang="en-US" sz="4000" b="1" dirty="0" smtClean="0">
                <a:latin typeface="Times New Roman" pitchFamily="18" charset="0"/>
                <a:ea typeface="標楷體" pitchFamily="65" charset="-120"/>
              </a:rPr>
              <a:t> 經濟學家</a:t>
            </a:r>
            <a:r>
              <a:rPr lang="zh-TW" altLang="en-US" sz="4000" b="1" dirty="0">
                <a:latin typeface="Times New Roman" pitchFamily="18" charset="0"/>
                <a:ea typeface="標楷體" pitchFamily="65" charset="-120"/>
              </a:rPr>
              <a:t>與貧窮</a:t>
            </a:r>
            <a:r>
              <a:rPr lang="zh-TW" altLang="en-US" sz="4000" b="1" dirty="0" smtClean="0">
                <a:latin typeface="Times New Roman" pitchFamily="18" charset="0"/>
                <a:ea typeface="標楷體" pitchFamily="65" charset="-120"/>
              </a:rPr>
              <a:t>問題</a:t>
            </a:r>
            <a:r>
              <a:rPr lang="en-US" altLang="zh-TW" sz="4000" dirty="0" smtClean="0">
                <a:latin typeface="Times New Roman" pitchFamily="18" charset="0"/>
                <a:ea typeface="標楷體" pitchFamily="65" charset="-120"/>
              </a:rPr>
              <a:t/>
            </a:r>
            <a:br>
              <a:rPr lang="en-US" altLang="zh-TW" sz="4000" dirty="0" smtClean="0">
                <a:latin typeface="Times New Roman" pitchFamily="18" charset="0"/>
                <a:ea typeface="標楷體" pitchFamily="65" charset="-120"/>
              </a:rPr>
            </a:br>
            <a:r>
              <a:rPr lang="en-US" altLang="zh-TW" sz="3600" b="1" dirty="0" smtClean="0">
                <a:latin typeface="Times New Roman" pitchFamily="18" charset="0"/>
                <a:ea typeface="標楷體" pitchFamily="65" charset="-120"/>
              </a:rPr>
              <a:t>      </a:t>
            </a:r>
            <a:r>
              <a:rPr lang="en-US" altLang="zh-TW" sz="3200" b="1" dirty="0" smtClean="0">
                <a:solidFill>
                  <a:srgbClr val="906030"/>
                </a:solidFill>
                <a:latin typeface="Times New Roman" pitchFamily="18" charset="0"/>
                <a:ea typeface="標楷體" pitchFamily="65" charset="-120"/>
              </a:rPr>
              <a:t>Economists </a:t>
            </a:r>
            <a:r>
              <a:rPr lang="en-US" altLang="zh-TW" sz="3200" b="1" dirty="0">
                <a:solidFill>
                  <a:srgbClr val="906030"/>
                </a:solidFill>
                <a:latin typeface="Times New Roman" pitchFamily="18" charset="0"/>
                <a:ea typeface="標楷體" pitchFamily="65" charset="-120"/>
              </a:rPr>
              <a:t>and the </a:t>
            </a:r>
            <a:r>
              <a:rPr lang="en-US" altLang="zh-TW" sz="3200" b="1" dirty="0" smtClean="0">
                <a:solidFill>
                  <a:srgbClr val="906030"/>
                </a:solidFill>
                <a:latin typeface="Times New Roman" pitchFamily="18" charset="0"/>
                <a:ea typeface="標楷體" pitchFamily="65" charset="-120"/>
              </a:rPr>
              <a:t>Poverty Problem</a:t>
            </a:r>
            <a:endParaRPr lang="zh-TW" altLang="en-US" sz="3200" b="1" dirty="0">
              <a:solidFill>
                <a:srgbClr val="906030"/>
              </a:solidFill>
              <a:latin typeface="Times New Roman" pitchFamily="18" charset="0"/>
              <a:ea typeface="標楷體" pitchFamily="65" charset="-12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38</a:t>
            </a:fld>
            <a:r>
              <a:rPr lang="en-US" altLang="zh-TW" smtClean="0"/>
              <a:t>/38</a:t>
            </a:r>
            <a:endParaRPr lang="en-US" altLang="zh-TW" dirty="0"/>
          </a:p>
        </p:txBody>
      </p:sp>
    </p:spTree>
    <p:extLst>
      <p:ext uri="{BB962C8B-B14F-4D97-AF65-F5344CB8AC3E}">
        <p14:creationId xmlns:p14="http://schemas.microsoft.com/office/powerpoint/2010/main" val="2953040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44624"/>
            <a:ext cx="8162925" cy="1200329"/>
          </a:xfrm>
        </p:spPr>
        <p:txBody>
          <a:bodyPr/>
          <a:lstStyle/>
          <a:p>
            <a:r>
              <a:rPr lang="en-US" altLang="zh-TW" sz="3600" b="1" dirty="0">
                <a:latin typeface="Times New Roman" pitchFamily="18" charset="0"/>
                <a:cs typeface="Times New Roman" pitchFamily="18" charset="0"/>
              </a:rPr>
              <a:t>Why </a:t>
            </a:r>
            <a:r>
              <a:rPr lang="en-US" altLang="zh-TW" sz="3600" b="1" dirty="0" err="1">
                <a:latin typeface="Times New Roman" pitchFamily="18" charset="0"/>
                <a:cs typeface="Times New Roman" pitchFamily="18" charset="0"/>
              </a:rPr>
              <a:t>Uber's</a:t>
            </a:r>
            <a:r>
              <a:rPr lang="en-US" altLang="zh-TW" sz="3600" b="1" dirty="0">
                <a:latin typeface="Times New Roman" pitchFamily="18" charset="0"/>
                <a:cs typeface="Times New Roman" pitchFamily="18" charset="0"/>
              </a:rPr>
              <a:t> surge pricing is good for you, according to </a:t>
            </a:r>
            <a:r>
              <a:rPr lang="en-US" altLang="zh-TW" sz="3600" b="1" dirty="0" err="1">
                <a:latin typeface="Times New Roman" pitchFamily="18" charset="0"/>
                <a:cs typeface="Times New Roman" pitchFamily="18" charset="0"/>
              </a:rPr>
              <a:t>Uber</a:t>
            </a:r>
            <a:endParaRPr lang="zh-TW" altLang="en-US" sz="3600" b="1" dirty="0">
              <a:latin typeface="Times New Roman" pitchFamily="18" charset="0"/>
              <a:cs typeface="Times New Roman" pitchFamily="18" charset="0"/>
            </a:endParaRPr>
          </a:p>
        </p:txBody>
      </p:sp>
      <p:sp>
        <p:nvSpPr>
          <p:cNvPr id="3" name="內容版面配置區 2"/>
          <p:cNvSpPr>
            <a:spLocks noGrp="1"/>
          </p:cNvSpPr>
          <p:nvPr>
            <p:ph idx="1"/>
          </p:nvPr>
        </p:nvSpPr>
        <p:spPr>
          <a:xfrm>
            <a:off x="611560" y="1556792"/>
            <a:ext cx="8110537" cy="4191000"/>
          </a:xfrm>
        </p:spPr>
        <p:txBody>
          <a:bodyPr/>
          <a:lstStyle/>
          <a:p>
            <a:r>
              <a:rPr lang="en-US" altLang="zh-TW" sz="2800" dirty="0">
                <a:latin typeface="Times New Roman" pitchFamily="18" charset="0"/>
                <a:cs typeface="Times New Roman" pitchFamily="18" charset="0"/>
              </a:rPr>
              <a:t>Study from ride-sharing app's economists claims to show how getting rid of surge pricing would be a </a:t>
            </a:r>
            <a:r>
              <a:rPr lang="en-US" altLang="zh-TW" sz="2800" dirty="0" smtClean="0">
                <a:latin typeface="Times New Roman" pitchFamily="18" charset="0"/>
                <a:cs typeface="Times New Roman" pitchFamily="18" charset="0"/>
              </a:rPr>
              <a:t>disaster</a:t>
            </a:r>
          </a:p>
          <a:p>
            <a:r>
              <a:rPr lang="en-US" altLang="zh-TW" sz="2800" dirty="0">
                <a:latin typeface="Times New Roman" pitchFamily="18" charset="0"/>
                <a:cs typeface="Times New Roman" pitchFamily="18" charset="0"/>
              </a:rPr>
              <a:t>By James </a:t>
            </a:r>
            <a:r>
              <a:rPr lang="en-US" altLang="zh-TW" sz="2800" dirty="0" smtClean="0">
                <a:latin typeface="Times New Roman" pitchFamily="18" charset="0"/>
                <a:cs typeface="Times New Roman" pitchFamily="18" charset="0"/>
              </a:rPr>
              <a:t>Titcomb,18 </a:t>
            </a:r>
            <a:r>
              <a:rPr lang="en-US" altLang="zh-TW" sz="2800" dirty="0">
                <a:latin typeface="Times New Roman" pitchFamily="18" charset="0"/>
                <a:cs typeface="Times New Roman" pitchFamily="18" charset="0"/>
              </a:rPr>
              <a:t>Sep </a:t>
            </a:r>
            <a:r>
              <a:rPr lang="en-US" altLang="zh-TW" sz="2800" dirty="0" smtClean="0">
                <a:latin typeface="Times New Roman" pitchFamily="18" charset="0"/>
                <a:cs typeface="Times New Roman" pitchFamily="18" charset="0"/>
              </a:rPr>
              <a:t>2015</a:t>
            </a:r>
          </a:p>
          <a:p>
            <a:r>
              <a:rPr lang="en-US" altLang="zh-TW" sz="2800" dirty="0" err="1">
                <a:latin typeface="Times New Roman" pitchFamily="18" charset="0"/>
                <a:cs typeface="Times New Roman" pitchFamily="18" charset="0"/>
              </a:rPr>
              <a:t>Uber's</a:t>
            </a:r>
            <a:r>
              <a:rPr lang="en-US" altLang="zh-TW" sz="2800" dirty="0">
                <a:latin typeface="Times New Roman" pitchFamily="18" charset="0"/>
                <a:cs typeface="Times New Roman" pitchFamily="18" charset="0"/>
              </a:rPr>
              <a:t> surge pricing is set using basic supply and demand (although reports have claimed it isn't this simple): </a:t>
            </a:r>
            <a:endParaRPr lang="en-US" altLang="zh-TW" sz="2800" dirty="0" smtClean="0">
              <a:latin typeface="Times New Roman" pitchFamily="18" charset="0"/>
              <a:cs typeface="Times New Roman" pitchFamily="18" charset="0"/>
            </a:endParaRPr>
          </a:p>
          <a:p>
            <a:r>
              <a:rPr lang="en-US" altLang="zh-TW" sz="2800" dirty="0" smtClean="0">
                <a:latin typeface="Times New Roman" pitchFamily="18" charset="0"/>
                <a:cs typeface="Times New Roman" pitchFamily="18" charset="0"/>
              </a:rPr>
              <a:t>At </a:t>
            </a:r>
            <a:r>
              <a:rPr lang="en-US" altLang="zh-TW" sz="2800" dirty="0">
                <a:latin typeface="Times New Roman" pitchFamily="18" charset="0"/>
                <a:cs typeface="Times New Roman" pitchFamily="18" charset="0"/>
              </a:rPr>
              <a:t>busy periods (high demand), or when for whatever reason there aren't many drivers around (low supply), </a:t>
            </a:r>
            <a:r>
              <a:rPr lang="en-US" altLang="zh-TW" sz="2800" dirty="0" err="1">
                <a:latin typeface="Times New Roman" pitchFamily="18" charset="0"/>
                <a:cs typeface="Times New Roman" pitchFamily="18" charset="0"/>
              </a:rPr>
              <a:t>Uber's</a:t>
            </a:r>
            <a:r>
              <a:rPr lang="en-US" altLang="zh-TW" sz="2800" dirty="0">
                <a:latin typeface="Times New Roman" pitchFamily="18" charset="0"/>
                <a:cs typeface="Times New Roman" pitchFamily="18" charset="0"/>
              </a:rPr>
              <a:t> prices go up.</a:t>
            </a:r>
            <a:endParaRPr lang="zh-TW" altLang="en-US" sz="2800"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39</a:t>
            </a:fld>
            <a:r>
              <a:rPr lang="en-US" altLang="zh-TW" smtClean="0"/>
              <a:t>/38</a:t>
            </a:r>
            <a:endParaRPr lang="en-US" altLang="zh-TW" dirty="0"/>
          </a:p>
        </p:txBody>
      </p:sp>
    </p:spTree>
    <p:extLst>
      <p:ext uri="{BB962C8B-B14F-4D97-AF65-F5344CB8AC3E}">
        <p14:creationId xmlns:p14="http://schemas.microsoft.com/office/powerpoint/2010/main" val="424491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idx="4294967295"/>
          </p:nvPr>
        </p:nvSpPr>
        <p:spPr>
          <a:xfrm>
            <a:off x="717619" y="271101"/>
            <a:ext cx="8066159" cy="707886"/>
          </a:xfrm>
        </p:spPr>
        <p:txBody>
          <a:bodyPr/>
          <a:lstStyle/>
          <a:p>
            <a:r>
              <a:rPr lang="en-US" altLang="zh-TW" sz="4000" b="1" dirty="0" smtClean="0">
                <a:latin typeface="Times New Roman" pitchFamily="18" charset="0"/>
                <a:ea typeface="標楷體" pitchFamily="65" charset="-120"/>
              </a:rPr>
              <a:t>1. </a:t>
            </a:r>
            <a:r>
              <a:rPr lang="zh-TW" altLang="en-US" sz="4000" b="1" dirty="0" smtClean="0">
                <a:latin typeface="Times New Roman" pitchFamily="18" charset="0"/>
                <a:ea typeface="標楷體" pitchFamily="65" charset="-120"/>
              </a:rPr>
              <a:t>供給的要義</a:t>
            </a:r>
            <a:endParaRPr lang="en-US" altLang="zh-TW" sz="4000" dirty="0">
              <a:latin typeface="Times New Roman" pitchFamily="18" charset="0"/>
              <a:ea typeface="標楷體" pitchFamily="65" charset="-120"/>
            </a:endParaRPr>
          </a:p>
        </p:txBody>
      </p:sp>
      <p:sp>
        <p:nvSpPr>
          <p:cNvPr id="244739" name="Content Placeholder 2"/>
          <p:cNvSpPr>
            <a:spLocks noGrp="1"/>
          </p:cNvSpPr>
          <p:nvPr>
            <p:ph idx="4294967295"/>
          </p:nvPr>
        </p:nvSpPr>
        <p:spPr>
          <a:xfrm>
            <a:off x="717618" y="2978561"/>
            <a:ext cx="7467600" cy="3330759"/>
          </a:xfrm>
        </p:spPr>
        <p:txBody>
          <a:bodyPr/>
          <a:lstStyle/>
          <a:p>
            <a:pPr marL="225425" indent="-225425">
              <a:lnSpc>
                <a:spcPct val="150000"/>
              </a:lnSpc>
            </a:pPr>
            <a:r>
              <a:rPr lang="zh-TW" altLang="en-US" sz="2400" dirty="0">
                <a:latin typeface="標楷體" panose="03000509000000000000" pitchFamily="65" charset="-120"/>
                <a:ea typeface="標楷體" panose="03000509000000000000" pitchFamily="65" charset="-120"/>
              </a:rPr>
              <a:t>生產</a:t>
            </a:r>
            <a:r>
              <a:rPr lang="zh-TW" altLang="en-US" sz="2400" dirty="0" smtClean="0">
                <a:latin typeface="標楷體" panose="03000509000000000000" pitchFamily="65" charset="-120"/>
                <a:ea typeface="標楷體" panose="03000509000000000000" pitchFamily="65" charset="-120"/>
              </a:rPr>
              <a:t>什麼，生產多少</a:t>
            </a:r>
            <a:endParaRPr lang="en-US" altLang="zh-TW" sz="2400" dirty="0" smtClean="0">
              <a:latin typeface="標楷體" panose="03000509000000000000" pitchFamily="65" charset="-120"/>
              <a:ea typeface="標楷體" panose="03000509000000000000" pitchFamily="65" charset="-120"/>
            </a:endParaRPr>
          </a:p>
          <a:p>
            <a:pPr marL="225425" indent="-225425">
              <a:lnSpc>
                <a:spcPct val="150000"/>
              </a:lnSpc>
            </a:pPr>
            <a:r>
              <a:rPr lang="zh-TW" altLang="en-US" sz="2400" dirty="0" smtClean="0">
                <a:latin typeface="標楷體" panose="03000509000000000000" pitchFamily="65" charset="-120"/>
                <a:ea typeface="標楷體" panose="03000509000000000000" pitchFamily="65" charset="-120"/>
              </a:rPr>
              <a:t>用什麼技術，用什麼資源</a:t>
            </a:r>
            <a:endParaRPr lang="en-US" altLang="zh-TW" sz="2400" dirty="0" smtClean="0">
              <a:latin typeface="標楷體" panose="03000509000000000000" pitchFamily="65" charset="-120"/>
              <a:ea typeface="標楷體" panose="03000509000000000000" pitchFamily="65" charset="-120"/>
            </a:endParaRPr>
          </a:p>
          <a:p>
            <a:pPr marL="225425" indent="-225425">
              <a:lnSpc>
                <a:spcPct val="150000"/>
              </a:lnSpc>
            </a:pPr>
            <a:r>
              <a:rPr lang="zh-TW" altLang="en-US" sz="2400" dirty="0" smtClean="0">
                <a:latin typeface="標楷體" panose="03000509000000000000" pitchFamily="65" charset="-120"/>
                <a:ea typeface="標楷體" panose="03000509000000000000" pitchFamily="65" charset="-120"/>
              </a:rPr>
              <a:t>何時生產，時間點如何掌握</a:t>
            </a:r>
            <a:endParaRPr lang="en-US" altLang="zh-TW" sz="2400" dirty="0" smtClean="0">
              <a:latin typeface="標楷體" panose="03000509000000000000" pitchFamily="65" charset="-120"/>
              <a:ea typeface="標楷體" panose="03000509000000000000" pitchFamily="65" charset="-120"/>
            </a:endParaRPr>
          </a:p>
          <a:p>
            <a:pPr marL="225425" indent="-225425">
              <a:lnSpc>
                <a:spcPct val="150000"/>
              </a:lnSpc>
            </a:pPr>
            <a:r>
              <a:rPr lang="zh-TW" altLang="en-US" sz="2400" dirty="0">
                <a:latin typeface="標楷體" panose="03000509000000000000" pitchFamily="65" charset="-120"/>
                <a:ea typeface="標楷體" panose="03000509000000000000" pitchFamily="65" charset="-120"/>
              </a:rPr>
              <a:t>為</a:t>
            </a:r>
            <a:r>
              <a:rPr lang="zh-TW" altLang="en-US" sz="2400" dirty="0" smtClean="0">
                <a:latin typeface="標楷體" panose="03000509000000000000" pitchFamily="65" charset="-120"/>
                <a:ea typeface="標楷體" panose="03000509000000000000" pitchFamily="65" charset="-120"/>
              </a:rPr>
              <a:t>誰生產，如何分配產品與所得</a:t>
            </a:r>
            <a:endParaRPr lang="zh-TW" altLang="en-US" sz="2400" dirty="0">
              <a:latin typeface="標楷體" panose="03000509000000000000" pitchFamily="65" charset="-120"/>
              <a:ea typeface="標楷體" panose="03000509000000000000" pitchFamily="65" charset="-120"/>
            </a:endParaRPr>
          </a:p>
          <a:p>
            <a:pPr marL="511175" lvl="1" indent="-290513">
              <a:lnSpc>
                <a:spcPct val="150000"/>
              </a:lnSpc>
              <a:buFont typeface="Wingdings" pitchFamily="2" charset="2"/>
              <a:buNone/>
            </a:pPr>
            <a:endParaRPr lang="zh-TW" altLang="en-US" sz="2000" dirty="0">
              <a:latin typeface="標楷體" panose="03000509000000000000" pitchFamily="65" charset="-120"/>
              <a:ea typeface="標楷體" panose="03000509000000000000" pitchFamily="65" charset="-120"/>
            </a:endParaRPr>
          </a:p>
        </p:txBody>
      </p:sp>
      <p:sp>
        <p:nvSpPr>
          <p:cNvPr id="2" name="圓角矩形圖說文字 1"/>
          <p:cNvSpPr/>
          <p:nvPr/>
        </p:nvSpPr>
        <p:spPr bwMode="auto">
          <a:xfrm>
            <a:off x="717618" y="1412776"/>
            <a:ext cx="8066159" cy="1223715"/>
          </a:xfrm>
          <a:prstGeom prst="wedgeRoundRectCallout">
            <a:avLst>
              <a:gd name="adj1" fmla="val -49734"/>
              <a:gd name="adj2" fmla="val 26565"/>
              <a:gd name="adj3" fmla="val 16667"/>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r>
              <a:rPr lang="zh-TW" altLang="en-US" sz="3200" kern="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生產什麼，如何生產，何時生產，為誰生產</a:t>
            </a:r>
            <a:r>
              <a:rPr lang="en-US" altLang="zh-TW" sz="3200" b="0" kern="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0" kern="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0" kern="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What, How, When and For Whom?</a:t>
            </a:r>
          </a:p>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3200" b="1" i="0" u="none" strike="noStrike" cap="none" normalizeH="0" baseline="0" dirty="0" smtClean="0">
              <a:ln>
                <a:noFill/>
              </a:ln>
              <a:solidFill>
                <a:schemeClr val="tx1"/>
              </a:solidFill>
              <a:effectLst/>
              <a:ea typeface="新細明體" pitchFamily="18" charset="-12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a:t>
            </a:fld>
            <a:r>
              <a:rPr lang="en-US" altLang="zh-TW" smtClean="0"/>
              <a:t>/38</a:t>
            </a:r>
            <a:endParaRPr lang="en-US" altLang="zh-TW" dirty="0"/>
          </a:p>
        </p:txBody>
      </p:sp>
    </p:spTree>
    <p:extLst>
      <p:ext uri="{BB962C8B-B14F-4D97-AF65-F5344CB8AC3E}">
        <p14:creationId xmlns:p14="http://schemas.microsoft.com/office/powerpoint/2010/main" val="1905375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177463"/>
            <a:ext cx="8162925" cy="1446550"/>
          </a:xfrm>
        </p:spPr>
        <p:txBody>
          <a:bodyPr/>
          <a:lstStyle/>
          <a:p>
            <a:r>
              <a:rPr lang="en-US" altLang="zh-TW" b="1" dirty="0">
                <a:latin typeface="Times New Roman" pitchFamily="18" charset="0"/>
                <a:cs typeface="Times New Roman" pitchFamily="18" charset="0"/>
              </a:rPr>
              <a:t>Surge pricing</a:t>
            </a:r>
            <a:r>
              <a:rPr lang="zh-TW" altLang="zh-TW" b="1" dirty="0">
                <a:latin typeface="Times New Roman" pitchFamily="18" charset="0"/>
                <a:cs typeface="Times New Roman" pitchFamily="18" charset="0"/>
              </a:rPr>
              <a:t/>
            </a:r>
            <a:br>
              <a:rPr lang="zh-TW" altLang="zh-TW" b="1" dirty="0">
                <a:latin typeface="Times New Roman" pitchFamily="18" charset="0"/>
                <a:cs typeface="Times New Roman" pitchFamily="18" charset="0"/>
              </a:rPr>
            </a:br>
            <a:endParaRPr lang="zh-TW" altLang="en-US" b="1"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40</a:t>
            </a:fld>
            <a:r>
              <a:rPr lang="en-US" altLang="zh-TW" smtClean="0"/>
              <a:t>/38</a:t>
            </a:r>
            <a:endParaRPr lang="en-US" altLang="zh-TW"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12965"/>
            <a:ext cx="6480720" cy="574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3149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41</a:t>
            </a:fld>
            <a:r>
              <a:rPr lang="en-US" altLang="zh-TW" smtClean="0"/>
              <a:t>/38</a:t>
            </a:r>
            <a:endParaRPr lang="en-US" altLang="zh-TW" dirty="0"/>
          </a:p>
        </p:txBody>
      </p:sp>
      <p:pic>
        <p:nvPicPr>
          <p:cNvPr id="5" name="圖片 4" descr="Image result for uber pricing algorithm, pictures"/>
          <p:cNvPicPr/>
          <p:nvPr/>
        </p:nvPicPr>
        <p:blipFill>
          <a:blip r:embed="rId2">
            <a:extLst>
              <a:ext uri="{28A0092B-C50C-407E-A947-70E740481C1C}">
                <a14:useLocalDpi xmlns:a14="http://schemas.microsoft.com/office/drawing/2010/main" val="0"/>
              </a:ext>
            </a:extLst>
          </a:blip>
          <a:srcRect/>
          <a:stretch>
            <a:fillRect/>
          </a:stretch>
        </p:blipFill>
        <p:spPr bwMode="auto">
          <a:xfrm>
            <a:off x="179512" y="528885"/>
            <a:ext cx="3960440" cy="3024336"/>
          </a:xfrm>
          <a:prstGeom prst="rect">
            <a:avLst/>
          </a:prstGeom>
          <a:noFill/>
          <a:ln>
            <a:noFill/>
          </a:ln>
        </p:spPr>
      </p:pic>
      <p:pic>
        <p:nvPicPr>
          <p:cNvPr id="6" name="圖片 5" descr="Image result for uber pricing algorithm, pictures"/>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04864"/>
            <a:ext cx="2520280" cy="4236247"/>
          </a:xfrm>
          <a:prstGeom prst="rect">
            <a:avLst/>
          </a:prstGeom>
          <a:noFill/>
          <a:ln>
            <a:noFill/>
          </a:ln>
        </p:spPr>
      </p:pic>
      <p:pic>
        <p:nvPicPr>
          <p:cNvPr id="7" name="圖片 6" descr="Image result for uber pricing algorithm, picture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404664"/>
            <a:ext cx="2304256" cy="3168352"/>
          </a:xfrm>
          <a:prstGeom prst="rect">
            <a:avLst/>
          </a:prstGeom>
          <a:noFill/>
          <a:ln>
            <a:noFill/>
          </a:ln>
        </p:spPr>
      </p:pic>
    </p:spTree>
    <p:extLst>
      <p:ext uri="{BB962C8B-B14F-4D97-AF65-F5344CB8AC3E}">
        <p14:creationId xmlns:p14="http://schemas.microsoft.com/office/powerpoint/2010/main" val="383522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116632"/>
            <a:ext cx="8162925" cy="769441"/>
          </a:xfrm>
        </p:spPr>
        <p:txBody>
          <a:bodyPr/>
          <a:lstStyle/>
          <a:p>
            <a:r>
              <a:rPr lang="en-US" altLang="zh-TW" b="1" dirty="0">
                <a:latin typeface="Times New Roman" pitchFamily="18" charset="0"/>
                <a:cs typeface="Times New Roman" pitchFamily="18" charset="0"/>
              </a:rPr>
              <a:t>What happens when prices surge</a:t>
            </a:r>
            <a:endParaRPr lang="zh-TW" altLang="en-US" b="1" dirty="0">
              <a:latin typeface="Times New Roman" pitchFamily="18" charset="0"/>
              <a:cs typeface="Times New Roman" pitchFamily="18" charset="0"/>
            </a:endParaRPr>
          </a:p>
        </p:txBody>
      </p:sp>
      <p:sp>
        <p:nvSpPr>
          <p:cNvPr id="3" name="內容版面配置區 2"/>
          <p:cNvSpPr>
            <a:spLocks noGrp="1"/>
          </p:cNvSpPr>
          <p:nvPr>
            <p:ph idx="1"/>
          </p:nvPr>
        </p:nvSpPr>
        <p:spPr>
          <a:xfrm>
            <a:off x="539552" y="1196752"/>
            <a:ext cx="8110537" cy="4191000"/>
          </a:xfrm>
        </p:spPr>
        <p:txBody>
          <a:bodyPr/>
          <a:lstStyle/>
          <a:p>
            <a:r>
              <a:rPr lang="en-US" altLang="zh-TW" sz="2800" dirty="0">
                <a:latin typeface="Times New Roman" pitchFamily="18" charset="0"/>
                <a:cs typeface="Times New Roman" pitchFamily="18" charset="0"/>
              </a:rPr>
              <a:t>The study cites an concert in New York's Madison Square Garden from the </a:t>
            </a:r>
            <a:r>
              <a:rPr lang="en-US" altLang="zh-TW" sz="2800" dirty="0" err="1">
                <a:latin typeface="Times New Roman" pitchFamily="18" charset="0"/>
                <a:cs typeface="Times New Roman" pitchFamily="18" charset="0"/>
              </a:rPr>
              <a:t>popstar</a:t>
            </a:r>
            <a:r>
              <a:rPr lang="en-US" altLang="zh-TW" sz="2800" dirty="0">
                <a:latin typeface="Times New Roman" pitchFamily="18" charset="0"/>
                <a:cs typeface="Times New Roman" pitchFamily="18" charset="0"/>
              </a:rPr>
              <a:t> </a:t>
            </a:r>
            <a:r>
              <a:rPr lang="en-US" altLang="zh-TW" sz="2800" dirty="0" err="1">
                <a:latin typeface="Times New Roman" pitchFamily="18" charset="0"/>
                <a:cs typeface="Times New Roman" pitchFamily="18" charset="0"/>
              </a:rPr>
              <a:t>Ariana</a:t>
            </a:r>
            <a:r>
              <a:rPr lang="en-US" altLang="zh-TW" sz="2800" dirty="0">
                <a:latin typeface="Times New Roman" pitchFamily="18" charset="0"/>
                <a:cs typeface="Times New Roman" pitchFamily="18" charset="0"/>
              </a:rPr>
              <a:t> Grande on March </a:t>
            </a:r>
            <a:r>
              <a:rPr lang="en-US" altLang="zh-TW" sz="2800" dirty="0" smtClean="0">
                <a:latin typeface="Times New Roman" pitchFamily="18" charset="0"/>
                <a:cs typeface="Times New Roman" pitchFamily="18" charset="0"/>
              </a:rPr>
              <a:t>21, 2015 </a:t>
            </a:r>
            <a:r>
              <a:rPr lang="en-US" altLang="zh-TW" sz="2800" dirty="0">
                <a:latin typeface="Times New Roman" pitchFamily="18" charset="0"/>
                <a:cs typeface="Times New Roman" pitchFamily="18" charset="0"/>
              </a:rPr>
              <a:t>for one example of how surge pricing works.</a:t>
            </a:r>
          </a:p>
          <a:p>
            <a:r>
              <a:rPr lang="en-US" altLang="zh-TW" sz="2800" dirty="0">
                <a:latin typeface="Times New Roman" pitchFamily="18" charset="0"/>
                <a:cs typeface="Times New Roman" pitchFamily="18" charset="0"/>
              </a:rPr>
              <a:t>When the concert ended, there was </a:t>
            </a:r>
            <a:r>
              <a:rPr lang="en-US" altLang="zh-TW" sz="2800" dirty="0">
                <a:solidFill>
                  <a:srgbClr val="C00000"/>
                </a:solidFill>
                <a:latin typeface="Times New Roman" pitchFamily="18" charset="0"/>
                <a:cs typeface="Times New Roman" pitchFamily="18" charset="0"/>
              </a:rPr>
              <a:t>a flood of people </a:t>
            </a:r>
            <a:r>
              <a:rPr lang="en-US" altLang="zh-TW" sz="2800" dirty="0">
                <a:latin typeface="Times New Roman" pitchFamily="18" charset="0"/>
                <a:cs typeface="Times New Roman" pitchFamily="18" charset="0"/>
              </a:rPr>
              <a:t>opening their </a:t>
            </a:r>
            <a:r>
              <a:rPr lang="en-US" altLang="zh-TW" sz="2800" dirty="0" err="1">
                <a:latin typeface="Times New Roman" pitchFamily="18" charset="0"/>
                <a:cs typeface="Times New Roman" pitchFamily="18" charset="0"/>
              </a:rPr>
              <a:t>Uber</a:t>
            </a:r>
            <a:r>
              <a:rPr lang="en-US" altLang="zh-TW" sz="2800" dirty="0">
                <a:latin typeface="Times New Roman" pitchFamily="18" charset="0"/>
                <a:cs typeface="Times New Roman" pitchFamily="18" charset="0"/>
              </a:rPr>
              <a:t> app - those considering using it to get home</a:t>
            </a:r>
            <a:r>
              <a:rPr lang="en-US" altLang="zh-TW" sz="2800" dirty="0" smtClean="0">
                <a:latin typeface="Times New Roman" pitchFamily="18" charset="0"/>
                <a:cs typeface="Times New Roman" pitchFamily="18" charset="0"/>
              </a:rPr>
              <a:t>.</a:t>
            </a:r>
          </a:p>
          <a:p>
            <a:r>
              <a:rPr lang="en-US" altLang="zh-TW" sz="2800" dirty="0">
                <a:latin typeface="Times New Roman" pitchFamily="18" charset="0"/>
                <a:cs typeface="Times New Roman" pitchFamily="18" charset="0"/>
              </a:rPr>
              <a:t>When this happened, </a:t>
            </a:r>
            <a:r>
              <a:rPr lang="en-US" altLang="zh-TW" sz="2800" dirty="0">
                <a:solidFill>
                  <a:srgbClr val="C00000"/>
                </a:solidFill>
                <a:latin typeface="Times New Roman" pitchFamily="18" charset="0"/>
                <a:cs typeface="Times New Roman" pitchFamily="18" charset="0"/>
              </a:rPr>
              <a:t>surge pricing kicked in</a:t>
            </a:r>
            <a:r>
              <a:rPr lang="en-US" altLang="zh-TW" sz="2800" dirty="0">
                <a:latin typeface="Times New Roman" pitchFamily="18" charset="0"/>
                <a:cs typeface="Times New Roman" pitchFamily="18" charset="0"/>
              </a:rPr>
              <a:t>, going up to around 1.8 times </a:t>
            </a:r>
            <a:r>
              <a:rPr lang="en-US" altLang="zh-TW" sz="2800" dirty="0" err="1">
                <a:latin typeface="Times New Roman" pitchFamily="18" charset="0"/>
                <a:cs typeface="Times New Roman" pitchFamily="18" charset="0"/>
              </a:rPr>
              <a:t>Uber's</a:t>
            </a:r>
            <a:r>
              <a:rPr lang="en-US" altLang="zh-TW" sz="2800" dirty="0">
                <a:latin typeface="Times New Roman" pitchFamily="18" charset="0"/>
                <a:cs typeface="Times New Roman" pitchFamily="18" charset="0"/>
              </a:rPr>
              <a:t> base fare.</a:t>
            </a:r>
          </a:p>
          <a:p>
            <a:r>
              <a:rPr lang="en-US" altLang="zh-TW" sz="2800" dirty="0">
                <a:latin typeface="Times New Roman" pitchFamily="18" charset="0"/>
                <a:cs typeface="Times New Roman" pitchFamily="18" charset="0"/>
              </a:rPr>
              <a:t>This meant it became more lucrative to be an </a:t>
            </a:r>
            <a:r>
              <a:rPr lang="en-US" altLang="zh-TW" sz="2800" dirty="0" err="1">
                <a:latin typeface="Times New Roman" pitchFamily="18" charset="0"/>
                <a:cs typeface="Times New Roman" pitchFamily="18" charset="0"/>
              </a:rPr>
              <a:t>Uber</a:t>
            </a:r>
            <a:r>
              <a:rPr lang="en-US" altLang="zh-TW" sz="2800" dirty="0">
                <a:latin typeface="Times New Roman" pitchFamily="18" charset="0"/>
                <a:cs typeface="Times New Roman" pitchFamily="18" charset="0"/>
              </a:rPr>
              <a:t> driver, </a:t>
            </a:r>
            <a:r>
              <a:rPr lang="en-US" altLang="zh-TW" sz="2800" dirty="0">
                <a:solidFill>
                  <a:srgbClr val="C00000"/>
                </a:solidFill>
                <a:latin typeface="Times New Roman" pitchFamily="18" charset="0"/>
                <a:cs typeface="Times New Roman" pitchFamily="18" charset="0"/>
              </a:rPr>
              <a:t>and more drivers subsequently came on the road.</a:t>
            </a:r>
          </a:p>
          <a:p>
            <a:endParaRPr lang="en-US" altLang="zh-TW" sz="2800" dirty="0">
              <a:latin typeface="Times New Roman" pitchFamily="18" charset="0"/>
              <a:cs typeface="Times New Roman" pitchFamily="18" charset="0"/>
            </a:endParaRPr>
          </a:p>
          <a:p>
            <a:endParaRPr lang="en-US" altLang="zh-TW" sz="2800" dirty="0">
              <a:latin typeface="Times New Roman" pitchFamily="18" charset="0"/>
              <a:cs typeface="Times New Roman" pitchFamily="18" charset="0"/>
            </a:endParaRPr>
          </a:p>
          <a:p>
            <a:endParaRPr lang="zh-TW" altLang="en-US" sz="2800"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42</a:t>
            </a:fld>
            <a:r>
              <a:rPr lang="en-US" altLang="zh-TW" smtClean="0"/>
              <a:t>/38</a:t>
            </a:r>
            <a:endParaRPr lang="en-US" altLang="zh-TW" dirty="0"/>
          </a:p>
        </p:txBody>
      </p:sp>
    </p:spTree>
    <p:extLst>
      <p:ext uri="{BB962C8B-B14F-4D97-AF65-F5344CB8AC3E}">
        <p14:creationId xmlns:p14="http://schemas.microsoft.com/office/powerpoint/2010/main" val="2481793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43</a:t>
            </a:fld>
            <a:r>
              <a:rPr lang="en-US" altLang="zh-TW" smtClean="0"/>
              <a:t>/38</a:t>
            </a:r>
            <a:endParaRPr lang="en-US" altLang="zh-TW"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41303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78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44</a:t>
            </a:fld>
            <a:r>
              <a:rPr lang="en-US" altLang="zh-TW" smtClean="0"/>
              <a:t>/38</a:t>
            </a:r>
            <a:endParaRPr lang="en-US" altLang="zh-TW" dirty="0"/>
          </a:p>
        </p:txBody>
      </p:sp>
      <p:pic>
        <p:nvPicPr>
          <p:cNvPr id="5" name="內容版面配置區 4" descr="http://s.telegraph.co.uk/graphics/MobileSwitcher/v2/images/1857-14425687651672463159.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8208912" cy="5400600"/>
          </a:xfrm>
          <a:prstGeom prst="rect">
            <a:avLst/>
          </a:prstGeom>
          <a:noFill/>
          <a:ln>
            <a:noFill/>
          </a:ln>
        </p:spPr>
      </p:pic>
    </p:spTree>
    <p:extLst>
      <p:ext uri="{BB962C8B-B14F-4D97-AF65-F5344CB8AC3E}">
        <p14:creationId xmlns:p14="http://schemas.microsoft.com/office/powerpoint/2010/main" val="1308878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45</a:t>
            </a:fld>
            <a:r>
              <a:rPr lang="en-US" altLang="zh-TW" smtClean="0"/>
              <a:t>/38</a:t>
            </a:r>
            <a:endParaRPr lang="en-US" altLang="zh-TW"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475" y="692696"/>
            <a:ext cx="841303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內容版面配置區 4" descr="http://s.telegraph.co.uk/graphics/MobileSwitcher/v2/images/1857-14425687651672463159.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84984"/>
            <a:ext cx="8352928" cy="2016224"/>
          </a:xfrm>
          <a:prstGeom prst="rect">
            <a:avLst/>
          </a:prstGeom>
          <a:noFill/>
          <a:ln w="9525">
            <a:noFill/>
            <a:miter lim="800000"/>
            <a:headEnd/>
            <a:tailEnd/>
          </a:ln>
        </p:spPr>
      </p:pic>
    </p:spTree>
    <p:extLst>
      <p:ext uri="{BB962C8B-B14F-4D97-AF65-F5344CB8AC3E}">
        <p14:creationId xmlns:p14="http://schemas.microsoft.com/office/powerpoint/2010/main" val="6869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516731" y="332656"/>
            <a:ext cx="8110537" cy="4191000"/>
          </a:xfrm>
        </p:spPr>
        <p:txBody>
          <a:bodyPr/>
          <a:lstStyle/>
          <a:p>
            <a:r>
              <a:rPr lang="en-US" altLang="zh-TW" sz="2400" dirty="0">
                <a:latin typeface="Times New Roman" pitchFamily="18" charset="0"/>
                <a:cs typeface="Times New Roman" pitchFamily="18" charset="0"/>
              </a:rPr>
              <a:t>"All of the riders who decided that they were willing to pay the surge price and thus effectively signaled that </a:t>
            </a:r>
            <a:endParaRPr lang="en-US" altLang="zh-TW" sz="2400" dirty="0" smtClean="0">
              <a:latin typeface="Times New Roman" pitchFamily="18" charset="0"/>
              <a:cs typeface="Times New Roman" pitchFamily="18" charset="0"/>
            </a:endParaRPr>
          </a:p>
          <a:p>
            <a:r>
              <a:rPr lang="en-US" altLang="zh-TW" sz="2400" dirty="0" smtClean="0">
                <a:latin typeface="Times New Roman" pitchFamily="18" charset="0"/>
                <a:cs typeface="Times New Roman" pitchFamily="18" charset="0"/>
              </a:rPr>
              <a:t>they </a:t>
            </a:r>
            <a:r>
              <a:rPr lang="en-US" altLang="zh-TW" sz="2400" dirty="0">
                <a:latin typeface="Times New Roman" pitchFamily="18" charset="0"/>
                <a:cs typeface="Times New Roman" pitchFamily="18" charset="0"/>
              </a:rPr>
              <a:t>had a value for </a:t>
            </a:r>
            <a:r>
              <a:rPr lang="en-US" altLang="zh-TW" sz="2400" dirty="0" err="1">
                <a:latin typeface="Times New Roman" pitchFamily="18" charset="0"/>
                <a:cs typeface="Times New Roman" pitchFamily="18" charset="0"/>
              </a:rPr>
              <a:t>Uber</a:t>
            </a:r>
            <a:r>
              <a:rPr lang="en-US" altLang="zh-TW" sz="2400" dirty="0">
                <a:latin typeface="Times New Roman" pitchFamily="18" charset="0"/>
                <a:cs typeface="Times New Roman" pitchFamily="18" charset="0"/>
              </a:rPr>
              <a:t> services in that particular moment were able to get a ride. </a:t>
            </a:r>
            <a:endParaRPr lang="en-US" altLang="zh-TW" sz="2400" dirty="0" smtClean="0">
              <a:latin typeface="Times New Roman" pitchFamily="18" charset="0"/>
              <a:cs typeface="Times New Roman" pitchFamily="18" charset="0"/>
            </a:endParaRPr>
          </a:p>
          <a:p>
            <a:r>
              <a:rPr lang="en-US" altLang="zh-TW" sz="2400" dirty="0" smtClean="0">
                <a:latin typeface="Times New Roman" pitchFamily="18" charset="0"/>
                <a:cs typeface="Times New Roman" pitchFamily="18" charset="0"/>
              </a:rPr>
              <a:t>Others </a:t>
            </a:r>
            <a:r>
              <a:rPr lang="en-US" altLang="zh-TW" sz="2400" dirty="0">
                <a:latin typeface="Times New Roman" pitchFamily="18" charset="0"/>
                <a:cs typeface="Times New Roman" pitchFamily="18" charset="0"/>
              </a:rPr>
              <a:t>had the option of waiting until the surge multiplier fell,"</a:t>
            </a:r>
            <a:endParaRPr lang="zh-TW" altLang="en-US" sz="2400"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46</a:t>
            </a:fld>
            <a:r>
              <a:rPr lang="en-US" altLang="zh-TW" smtClean="0"/>
              <a:t>/38</a:t>
            </a:r>
            <a:endParaRPr lang="en-US" altLang="zh-TW" dirty="0"/>
          </a:p>
        </p:txBody>
      </p:sp>
      <p:pic>
        <p:nvPicPr>
          <p:cNvPr id="5" name="圖片 4" descr="http://s.telegraph.co.uk/graphics/MobileSwitcher/v2/images/1858-1442569158971667591.jpg"/>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24944"/>
            <a:ext cx="8784976" cy="3667224"/>
          </a:xfrm>
          <a:prstGeom prst="rect">
            <a:avLst/>
          </a:prstGeom>
          <a:noFill/>
          <a:ln>
            <a:noFill/>
          </a:ln>
        </p:spPr>
      </p:pic>
    </p:spTree>
    <p:extLst>
      <p:ext uri="{BB962C8B-B14F-4D97-AF65-F5344CB8AC3E}">
        <p14:creationId xmlns:p14="http://schemas.microsoft.com/office/powerpoint/2010/main" val="1726805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47</a:t>
            </a:fld>
            <a:r>
              <a:rPr lang="en-US" altLang="zh-TW" smtClean="0"/>
              <a:t>/38</a:t>
            </a:r>
            <a:endParaRPr lang="en-US" altLang="zh-TW" dirty="0"/>
          </a:p>
        </p:txBody>
      </p:sp>
      <p:pic>
        <p:nvPicPr>
          <p:cNvPr id="5" name="圖片 4" descr="http://s.telegraph.co.uk/graphics/MobileSwitcher/v2/images/1858-1442569158971667591.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8000"/>
            <a:ext cx="8784976" cy="3667224"/>
          </a:xfrm>
          <a:prstGeom prst="rect">
            <a:avLst/>
          </a:prstGeom>
          <a:noFill/>
          <a:ln>
            <a:noFill/>
          </a:ln>
        </p:spPr>
      </p:pic>
    </p:spTree>
    <p:extLst>
      <p:ext uri="{BB962C8B-B14F-4D97-AF65-F5344CB8AC3E}">
        <p14:creationId xmlns:p14="http://schemas.microsoft.com/office/powerpoint/2010/main" val="19981454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199092"/>
            <a:ext cx="8162925" cy="646331"/>
          </a:xfrm>
        </p:spPr>
        <p:txBody>
          <a:bodyPr/>
          <a:lstStyle/>
          <a:p>
            <a:r>
              <a:rPr lang="en-US" altLang="zh-TW" sz="3600" b="1" dirty="0">
                <a:latin typeface="Times New Roman" pitchFamily="18" charset="0"/>
                <a:cs typeface="Times New Roman" pitchFamily="18" charset="0"/>
              </a:rPr>
              <a:t>What happens without surge pricing</a:t>
            </a:r>
            <a:endParaRPr lang="zh-TW" altLang="en-US" sz="3600" b="1" dirty="0">
              <a:latin typeface="Times New Roman" pitchFamily="18" charset="0"/>
              <a:cs typeface="Times New Roman" pitchFamily="18" charset="0"/>
            </a:endParaRPr>
          </a:p>
        </p:txBody>
      </p:sp>
      <p:sp>
        <p:nvSpPr>
          <p:cNvPr id="3" name="內容版面配置區 2"/>
          <p:cNvSpPr>
            <a:spLocks noGrp="1"/>
          </p:cNvSpPr>
          <p:nvPr>
            <p:ph idx="1"/>
          </p:nvPr>
        </p:nvSpPr>
        <p:spPr>
          <a:xfrm>
            <a:off x="395536" y="1196752"/>
            <a:ext cx="8110537" cy="4191000"/>
          </a:xfrm>
        </p:spPr>
        <p:txBody>
          <a:bodyPr/>
          <a:lstStyle/>
          <a:p>
            <a:r>
              <a:rPr lang="en-US" altLang="zh-TW" sz="2800" dirty="0">
                <a:latin typeface="Times New Roman" pitchFamily="18" charset="0"/>
                <a:cs typeface="Times New Roman" pitchFamily="18" charset="0"/>
              </a:rPr>
              <a:t>The researchers compared this to an incident when a glitch in </a:t>
            </a:r>
            <a:r>
              <a:rPr lang="en-US" altLang="zh-TW" sz="2800" dirty="0" err="1">
                <a:latin typeface="Times New Roman" pitchFamily="18" charset="0"/>
                <a:cs typeface="Times New Roman" pitchFamily="18" charset="0"/>
              </a:rPr>
              <a:t>Uber's</a:t>
            </a:r>
            <a:r>
              <a:rPr lang="en-US" altLang="zh-TW" sz="2800" dirty="0">
                <a:latin typeface="Times New Roman" pitchFamily="18" charset="0"/>
                <a:cs typeface="Times New Roman" pitchFamily="18" charset="0"/>
              </a:rPr>
              <a:t> software meant surge pricing broke down for 26 minutes on possibly the busiest time of the year - New Year's Eve 2014.</a:t>
            </a:r>
            <a:endParaRPr lang="zh-TW" altLang="en-US" sz="2800"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48</a:t>
            </a:fld>
            <a:r>
              <a:rPr lang="en-US" altLang="zh-TW" smtClean="0"/>
              <a:t>/38</a:t>
            </a:r>
            <a:endParaRPr lang="en-US" altLang="zh-TW" dirty="0"/>
          </a:p>
        </p:txBody>
      </p:sp>
      <p:pic>
        <p:nvPicPr>
          <p:cNvPr id="5" name="圖片 4" descr="http://s.telegraph.co.uk/graphics/MobileSwitcher/v2/images/1859-1442569367898278279.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56992"/>
            <a:ext cx="8568952" cy="3024336"/>
          </a:xfrm>
          <a:prstGeom prst="rect">
            <a:avLst/>
          </a:prstGeom>
          <a:noFill/>
          <a:ln>
            <a:noFill/>
          </a:ln>
        </p:spPr>
      </p:pic>
    </p:spTree>
    <p:extLst>
      <p:ext uri="{BB962C8B-B14F-4D97-AF65-F5344CB8AC3E}">
        <p14:creationId xmlns:p14="http://schemas.microsoft.com/office/powerpoint/2010/main" val="3421842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49</a:t>
            </a:fld>
            <a:r>
              <a:rPr lang="en-US" altLang="zh-TW" smtClean="0"/>
              <a:t>/38</a:t>
            </a:r>
            <a:endParaRPr lang="en-US" altLang="zh-TW" dirty="0"/>
          </a:p>
        </p:txBody>
      </p:sp>
      <p:pic>
        <p:nvPicPr>
          <p:cNvPr id="5" name="內容版面配置區 4" descr="http://s.telegraph.co.uk/graphics/MobileSwitcher/v2/images/1861-144256972894469192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3429000"/>
            <a:ext cx="6984776" cy="3168352"/>
          </a:xfrm>
          <a:prstGeom prst="rect">
            <a:avLst/>
          </a:prstGeom>
          <a:noFill/>
          <a:ln>
            <a:noFill/>
          </a:ln>
        </p:spPr>
      </p:pic>
      <p:pic>
        <p:nvPicPr>
          <p:cNvPr id="6" name="圖片 5" descr="http://s.telegraph.co.uk/graphics/MobileSwitcher/v2/images/1859-1442569367898278279.jpg"/>
          <p:cNvPicPr/>
          <p:nvPr/>
        </p:nvPicPr>
        <p:blipFill>
          <a:blip r:embed="rId3">
            <a:extLst>
              <a:ext uri="{28A0092B-C50C-407E-A947-70E740481C1C}">
                <a14:useLocalDpi xmlns:a14="http://schemas.microsoft.com/office/drawing/2010/main" val="0"/>
              </a:ext>
            </a:extLst>
          </a:blip>
          <a:srcRect/>
          <a:stretch>
            <a:fillRect/>
          </a:stretch>
        </p:blipFill>
        <p:spPr bwMode="auto">
          <a:xfrm>
            <a:off x="323528" y="260648"/>
            <a:ext cx="8568952" cy="3024336"/>
          </a:xfrm>
          <a:prstGeom prst="rect">
            <a:avLst/>
          </a:prstGeom>
          <a:noFill/>
          <a:ln>
            <a:noFill/>
          </a:ln>
        </p:spPr>
      </p:pic>
    </p:spTree>
    <p:extLst>
      <p:ext uri="{BB962C8B-B14F-4D97-AF65-F5344CB8AC3E}">
        <p14:creationId xmlns:p14="http://schemas.microsoft.com/office/powerpoint/2010/main" val="220991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Content Placeholder 2"/>
          <p:cNvSpPr>
            <a:spLocks noGrp="1"/>
          </p:cNvSpPr>
          <p:nvPr>
            <p:ph idx="4294967295"/>
          </p:nvPr>
        </p:nvSpPr>
        <p:spPr>
          <a:xfrm>
            <a:off x="785280" y="2924944"/>
            <a:ext cx="7467600" cy="3312368"/>
          </a:xfrm>
        </p:spPr>
        <p:txBody>
          <a:bodyPr/>
          <a:lstStyle/>
          <a:p>
            <a:pPr marL="225425" indent="-225425">
              <a:lnSpc>
                <a:spcPct val="150000"/>
              </a:lnSpc>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需求</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什麼，需求多少</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5425" indent="-225425">
              <a:lnSpc>
                <a:spcPct val="150000"/>
              </a:lnSpc>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用什麼資源</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5425" indent="-225425">
              <a:lnSpc>
                <a:spcPct val="150000"/>
              </a:lnSpc>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何時需求，時間點如何掌握</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25425" indent="-225425">
              <a:lnSpc>
                <a:spcPct val="150000"/>
              </a:lnSpc>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誰需求，如何分配所購產品</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pPr marL="511175" lvl="1" indent="-290513">
              <a:lnSpc>
                <a:spcPct val="150000"/>
              </a:lnSpc>
              <a:buFont typeface="Wingdings" pitchFamily="2" charset="2"/>
              <a:buNone/>
            </a:pP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Title 1"/>
          <p:cNvSpPr txBox="1">
            <a:spLocks/>
          </p:cNvSpPr>
          <p:nvPr/>
        </p:nvSpPr>
        <p:spPr bwMode="auto">
          <a:xfrm>
            <a:off x="685800" y="286380"/>
            <a:ext cx="7772400" cy="707886"/>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a:lstStyle>
          <a:p>
            <a:r>
              <a:rPr lang="en-US" altLang="zh-TW" sz="4000" kern="0" dirty="0" smtClean="0">
                <a:latin typeface="Times New Roman" pitchFamily="18" charset="0"/>
                <a:ea typeface="標楷體" pitchFamily="65" charset="-120"/>
              </a:rPr>
              <a:t>2. </a:t>
            </a:r>
            <a:r>
              <a:rPr lang="zh-TW" altLang="en-US" sz="4000" kern="0" dirty="0" smtClean="0">
                <a:latin typeface="Times New Roman" pitchFamily="18" charset="0"/>
                <a:ea typeface="標楷體" pitchFamily="65" charset="-120"/>
              </a:rPr>
              <a:t>需求的要義</a:t>
            </a:r>
            <a:endParaRPr lang="en-US" altLang="zh-TW" sz="4000" kern="0" dirty="0">
              <a:latin typeface="Times New Roman" pitchFamily="18" charset="0"/>
              <a:ea typeface="標楷體" pitchFamily="65" charset="-120"/>
            </a:endParaRPr>
          </a:p>
        </p:txBody>
      </p:sp>
      <p:sp>
        <p:nvSpPr>
          <p:cNvPr id="8" name="圓角矩形圖說文字 7"/>
          <p:cNvSpPr/>
          <p:nvPr/>
        </p:nvSpPr>
        <p:spPr bwMode="auto">
          <a:xfrm>
            <a:off x="785280" y="1365273"/>
            <a:ext cx="8066159" cy="1223715"/>
          </a:xfrm>
          <a:prstGeom prst="wedgeRoundRectCallout">
            <a:avLst>
              <a:gd name="adj1" fmla="val -49734"/>
              <a:gd name="adj2" fmla="val 26565"/>
              <a:gd name="adj3" fmla="val 16667"/>
            </a:avLst>
          </a:prstGeom>
          <a:ln>
            <a:headEnd type="none" w="med" len="med"/>
            <a:tailEnd type="none" w="med" len="med"/>
          </a:ln>
          <a:extLst/>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r>
              <a:rPr lang="zh-TW" altLang="en-US" sz="3200" dirty="0">
                <a:solidFill>
                  <a:srgbClr val="990000"/>
                </a:solidFill>
                <a:latin typeface="Times New Roman" pitchFamily="18" charset="0"/>
                <a:ea typeface="標楷體" pitchFamily="65" charset="-120"/>
              </a:rPr>
              <a:t>購買什麼，如何購買，何時購買，為誰購買</a:t>
            </a:r>
            <a:r>
              <a:rPr lang="en-US" altLang="zh-TW" sz="3200" b="0" kern="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3200" b="0" kern="0" dirty="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dirty="0">
                <a:solidFill>
                  <a:srgbClr val="990000"/>
                </a:solidFill>
                <a:latin typeface="Times New Roman" pitchFamily="18" charset="0"/>
                <a:ea typeface="標楷體" pitchFamily="65" charset="-120"/>
              </a:rPr>
              <a:t>What, How, When and For Whom?</a:t>
            </a:r>
            <a:endParaRPr kumimoji="1" lang="zh-TW" altLang="en-US" sz="3200" b="1" i="0" u="none" strike="noStrike" cap="none" normalizeH="0" baseline="0" dirty="0" smtClean="0">
              <a:ln>
                <a:noFill/>
              </a:ln>
              <a:solidFill>
                <a:srgbClr val="990000"/>
              </a:solidFill>
              <a:effectLst/>
              <a:ea typeface="新細明體" pitchFamily="18" charset="-12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5</a:t>
            </a:fld>
            <a:r>
              <a:rPr lang="en-US" altLang="zh-TW" smtClean="0"/>
              <a:t>/38</a:t>
            </a:r>
            <a:endParaRPr lang="en-US" altLang="zh-TW" dirty="0"/>
          </a:p>
        </p:txBody>
      </p:sp>
    </p:spTree>
    <p:extLst>
      <p:ext uri="{BB962C8B-B14F-4D97-AF65-F5344CB8AC3E}">
        <p14:creationId xmlns:p14="http://schemas.microsoft.com/office/powerpoint/2010/main" val="1956736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467544" y="188640"/>
            <a:ext cx="8110537" cy="4191000"/>
          </a:xfrm>
        </p:spPr>
        <p:txBody>
          <a:bodyPr/>
          <a:lstStyle/>
          <a:p>
            <a:r>
              <a:rPr lang="en-US" altLang="zh-TW" sz="2800" dirty="0">
                <a:latin typeface="Times New Roman" pitchFamily="18" charset="0"/>
                <a:cs typeface="Times New Roman" pitchFamily="18" charset="0"/>
              </a:rPr>
              <a:t>"Without surge pricing, </a:t>
            </a:r>
            <a:r>
              <a:rPr lang="en-US" altLang="zh-TW" sz="2800" dirty="0" err="1">
                <a:latin typeface="Times New Roman" pitchFamily="18" charset="0"/>
                <a:cs typeface="Times New Roman" pitchFamily="18" charset="0"/>
              </a:rPr>
              <a:t>Uber</a:t>
            </a:r>
            <a:r>
              <a:rPr lang="en-US" altLang="zh-TW" sz="2800" dirty="0">
                <a:latin typeface="Times New Roman" pitchFamily="18" charset="0"/>
                <a:cs typeface="Times New Roman" pitchFamily="18" charset="0"/>
              </a:rPr>
              <a:t> is not really </a:t>
            </a:r>
            <a:r>
              <a:rPr lang="en-US" altLang="zh-TW" sz="2800" dirty="0" err="1">
                <a:latin typeface="Times New Roman" pitchFamily="18" charset="0"/>
                <a:cs typeface="Times New Roman" pitchFamily="18" charset="0"/>
              </a:rPr>
              <a:t>Uber</a:t>
            </a:r>
            <a:r>
              <a:rPr lang="en-US" altLang="zh-TW" sz="2800" dirty="0">
                <a:latin typeface="Times New Roman" pitchFamily="18" charset="0"/>
                <a:cs typeface="Times New Roman" pitchFamily="18" charset="0"/>
              </a:rPr>
              <a:t> </a:t>
            </a:r>
            <a:r>
              <a:rPr lang="en-US" altLang="zh-TW" sz="2800" dirty="0" smtClean="0">
                <a:latin typeface="Times New Roman" pitchFamily="18" charset="0"/>
                <a:cs typeface="Times New Roman" pitchFamily="18" charset="0"/>
              </a:rPr>
              <a:t>-- </a:t>
            </a:r>
            <a:r>
              <a:rPr lang="en-US" altLang="zh-TW" sz="2800" dirty="0">
                <a:latin typeface="Times New Roman" pitchFamily="18" charset="0"/>
                <a:cs typeface="Times New Roman" pitchFamily="18" charset="0"/>
              </a:rPr>
              <a:t>you can’t push a button and get a ride in minutes," </a:t>
            </a:r>
            <a:r>
              <a:rPr lang="en-US" altLang="zh-TW" sz="2800" dirty="0" err="1">
                <a:latin typeface="Times New Roman" pitchFamily="18" charset="0"/>
                <a:cs typeface="Times New Roman" pitchFamily="18" charset="0"/>
              </a:rPr>
              <a:t>Uber</a:t>
            </a:r>
            <a:r>
              <a:rPr lang="en-US" altLang="zh-TW" sz="2800" dirty="0">
                <a:latin typeface="Times New Roman" pitchFamily="18" charset="0"/>
                <a:cs typeface="Times New Roman" pitchFamily="18" charset="0"/>
              </a:rPr>
              <a:t> said.</a:t>
            </a:r>
          </a:p>
          <a:p>
            <a:r>
              <a:rPr lang="en-US" altLang="zh-TW" sz="2800" dirty="0">
                <a:solidFill>
                  <a:srgbClr val="C00000"/>
                </a:solidFill>
                <a:latin typeface="Times New Roman" pitchFamily="18" charset="0"/>
                <a:cs typeface="Times New Roman" pitchFamily="18" charset="0"/>
              </a:rPr>
              <a:t>Most economists agree that surge pricing is a good thing, with 80 per cent saying it raises consumer welfare </a:t>
            </a:r>
            <a:r>
              <a:rPr lang="en-US" altLang="zh-TW" sz="2800" dirty="0">
                <a:latin typeface="Times New Roman" pitchFamily="18" charset="0"/>
                <a:cs typeface="Times New Roman" pitchFamily="18" charset="0"/>
              </a:rPr>
              <a:t>according to one report.</a:t>
            </a:r>
          </a:p>
          <a:p>
            <a:r>
              <a:rPr lang="en-US" altLang="zh-TW" sz="2800" dirty="0">
                <a:latin typeface="Times New Roman" pitchFamily="18" charset="0"/>
                <a:cs typeface="Times New Roman" pitchFamily="18" charset="0"/>
              </a:rPr>
              <a:t> </a:t>
            </a:r>
          </a:p>
          <a:p>
            <a:endParaRPr lang="zh-TW" altLang="en-US" sz="2800"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50</a:t>
            </a:fld>
            <a:r>
              <a:rPr lang="en-US" altLang="zh-TW" smtClean="0"/>
              <a:t>/38</a:t>
            </a:r>
            <a:endParaRPr lang="en-US" altLang="zh-TW" dirty="0"/>
          </a:p>
        </p:txBody>
      </p:sp>
      <p:pic>
        <p:nvPicPr>
          <p:cNvPr id="5" name="圖片 4" descr="描述: http://s.telegraph.co.uk/graphics/MobileSwitcher/v2/images/1862-14425699528489681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62" y="3356992"/>
            <a:ext cx="8609075"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1291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475" y="116632"/>
            <a:ext cx="9171037" cy="1368152"/>
          </a:xfrm>
        </p:spPr>
        <p:txBody>
          <a:bodyPr/>
          <a:lstStyle/>
          <a:p>
            <a:r>
              <a:rPr lang="en-US" altLang="zh-TW" sz="4000" b="1" dirty="0" smtClean="0">
                <a:latin typeface="Times New Roman" pitchFamily="18" charset="0"/>
                <a:cs typeface="Times New Roman" pitchFamily="18" charset="0"/>
              </a:rPr>
              <a:t>How to feature Uber’s pricing strategy in a supply-demand framework?</a:t>
            </a:r>
            <a:endParaRPr lang="zh-TW" altLang="en-US" sz="4000" b="1" dirty="0">
              <a:latin typeface="Times New Roman" pitchFamily="18" charset="0"/>
              <a:cs typeface="Times New Roman" pitchFamily="18" charset="0"/>
            </a:endParaRPr>
          </a:p>
        </p:txBody>
      </p:sp>
      <p:sp>
        <p:nvSpPr>
          <p:cNvPr id="3" name="內容版面配置區 2"/>
          <p:cNvSpPr>
            <a:spLocks noGrp="1"/>
          </p:cNvSpPr>
          <p:nvPr>
            <p:ph idx="1"/>
          </p:nvPr>
        </p:nvSpPr>
        <p:spPr>
          <a:xfrm>
            <a:off x="251520" y="1628800"/>
            <a:ext cx="8496944" cy="4752528"/>
          </a:xfrm>
        </p:spPr>
        <p:txBody>
          <a:bodyPr/>
          <a:lstStyle/>
          <a:p>
            <a:r>
              <a:rPr lang="en-US" altLang="zh-TW" sz="2800" dirty="0">
                <a:latin typeface="Times New Roman" pitchFamily="18" charset="0"/>
                <a:cs typeface="Times New Roman" pitchFamily="18" charset="0"/>
              </a:rPr>
              <a:t>M</a:t>
            </a:r>
            <a:r>
              <a:rPr lang="en-US" altLang="zh-TW" sz="2800" dirty="0" smtClean="0">
                <a:latin typeface="Times New Roman" pitchFamily="18" charset="0"/>
                <a:cs typeface="Times New Roman" pitchFamily="18" charset="0"/>
              </a:rPr>
              <a:t>ovement vs. shift of Supply and demand curves</a:t>
            </a:r>
            <a:endParaRPr lang="zh-TW" altLang="en-US" sz="2800"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51</a:t>
            </a:fld>
            <a:r>
              <a:rPr lang="en-US" altLang="zh-TW" smtClean="0"/>
              <a:t>/38</a:t>
            </a:r>
            <a:endParaRPr lang="en-US" altLang="zh-TW" dirty="0"/>
          </a:p>
        </p:txBody>
      </p:sp>
    </p:spTree>
    <p:extLst>
      <p:ext uri="{BB962C8B-B14F-4D97-AF65-F5344CB8AC3E}">
        <p14:creationId xmlns:p14="http://schemas.microsoft.com/office/powerpoint/2010/main" val="40980967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The Algebra of Supply and Demand</a:t>
            </a:r>
            <a:endParaRPr lang="en-US" dirty="0"/>
          </a:p>
        </p:txBody>
      </p:sp>
      <p:sp>
        <p:nvSpPr>
          <p:cNvPr id="3" name="Title 2"/>
          <p:cNvSpPr>
            <a:spLocks noGrp="1"/>
          </p:cNvSpPr>
          <p:nvPr>
            <p:ph type="ctrTitle"/>
          </p:nvPr>
        </p:nvSpPr>
        <p:spPr/>
        <p:txBody>
          <a:bodyPr/>
          <a:lstStyle/>
          <a:p>
            <a:r>
              <a:rPr lang="en-US" dirty="0" smtClean="0"/>
              <a:t>Chapter </a:t>
            </a:r>
            <a:r>
              <a:rPr lang="en-US" dirty="0"/>
              <a:t>3</a:t>
            </a:r>
            <a:r>
              <a:rPr lang="en-US" dirty="0" smtClean="0"/>
              <a:t> Appendix</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prstClr val="white"/>
                </a:solidFill>
                <a:effectLst/>
                <a:uLnTx/>
                <a:uFillTx/>
                <a:latin typeface="Calibri"/>
                <a:ea typeface="+mn-ea"/>
                <a:cs typeface="+mn-cs"/>
              </a:rPr>
              <a:t>© 2019 McGraw-Hill Education.</a:t>
            </a: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74069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lstStyle/>
          <a:p>
            <a:pPr algn="l" eaLnBrk="1" hangingPunct="1"/>
            <a:r>
              <a:rPr lang="en-US" altLang="en-US" dirty="0" smtClean="0"/>
              <a:t>From Graphs to Equations </a:t>
            </a:r>
            <a:r>
              <a:rPr lang="en-US" altLang="en-US" dirty="0" smtClean="0">
                <a:cs typeface="Arial" charset="0"/>
              </a:rPr>
              <a:t>…</a:t>
            </a:r>
            <a:endParaRPr lang="en-US" altLang="en-US" dirty="0" smtClean="0"/>
          </a:p>
        </p:txBody>
      </p:sp>
      <p:sp>
        <p:nvSpPr>
          <p:cNvPr id="5" name="Content Placeholder 4"/>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dirty="0" smtClean="0"/>
              <a:t>Sample equations</a:t>
            </a:r>
          </a:p>
          <a:p>
            <a:pPr eaLnBrk="1" fontAlgn="auto" hangingPunct="1">
              <a:spcAft>
                <a:spcPts val="0"/>
              </a:spcAft>
              <a:buFont typeface="Arial" panose="020B0604020202020204" pitchFamily="34" charset="0"/>
              <a:buChar char="•"/>
              <a:defRPr/>
            </a:pPr>
            <a:endParaRPr lang="en-US" dirty="0" smtClean="0"/>
          </a:p>
          <a:p>
            <a:pPr algn="ctr" eaLnBrk="1" fontAlgn="auto" hangingPunct="1">
              <a:spcAft>
                <a:spcPts val="0"/>
              </a:spcAft>
              <a:buFontTx/>
              <a:buNone/>
              <a:defRPr/>
            </a:pPr>
            <a:r>
              <a:rPr lang="en-US" dirty="0" smtClean="0"/>
              <a:t>P = 16 – 2 </a:t>
            </a:r>
            <a:r>
              <a:rPr lang="en-US" dirty="0" err="1" smtClean="0"/>
              <a:t>Q</a:t>
            </a:r>
            <a:r>
              <a:rPr lang="en-US" baseline="30000" dirty="0" err="1" smtClean="0"/>
              <a:t>d</a:t>
            </a:r>
            <a:endParaRPr lang="en-US" baseline="30000" dirty="0" smtClean="0"/>
          </a:p>
          <a:p>
            <a:pPr eaLnBrk="1" fontAlgn="auto" hangingPunct="1">
              <a:spcAft>
                <a:spcPts val="0"/>
              </a:spcAft>
              <a:buFontTx/>
              <a:buNone/>
              <a:defRPr/>
            </a:pPr>
            <a:r>
              <a:rPr lang="en-US" dirty="0" smtClean="0"/>
              <a:t>	is a straight-line demand curve with intercept 16 on the vertical (P) axis and a slope of – 2</a:t>
            </a:r>
            <a:br>
              <a:rPr lang="en-US" dirty="0" smtClean="0"/>
            </a:br>
            <a:endParaRPr lang="en-US" dirty="0" smtClean="0"/>
          </a:p>
          <a:p>
            <a:pPr algn="ctr" eaLnBrk="1" fontAlgn="auto" hangingPunct="1">
              <a:spcAft>
                <a:spcPts val="0"/>
              </a:spcAft>
              <a:buFontTx/>
              <a:buNone/>
              <a:defRPr/>
            </a:pPr>
            <a:r>
              <a:rPr lang="en-US" dirty="0" smtClean="0"/>
              <a:t>P = 4 + 4 Q</a:t>
            </a:r>
            <a:r>
              <a:rPr lang="en-US" baseline="30000" dirty="0" smtClean="0"/>
              <a:t>s</a:t>
            </a:r>
          </a:p>
          <a:p>
            <a:pPr eaLnBrk="1" fontAlgn="auto" hangingPunct="1">
              <a:spcAft>
                <a:spcPts val="0"/>
              </a:spcAft>
              <a:buFontTx/>
              <a:buNone/>
              <a:defRPr/>
            </a:pPr>
            <a:r>
              <a:rPr lang="en-US" baseline="30000" dirty="0" smtClean="0"/>
              <a:t>	</a:t>
            </a:r>
            <a:r>
              <a:rPr lang="en-US" dirty="0" smtClean="0"/>
              <a:t>is a straight-line supply curve with intercept 4 and a slope of 4</a:t>
            </a:r>
            <a:endParaRPr lang="en-US" baseline="30000" dirty="0" smtClean="0"/>
          </a:p>
        </p:txBody>
      </p:sp>
      <p:sp>
        <p:nvSpPr>
          <p:cNvPr id="2" name="Footer Placeholder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t>© 2019 McGraw-Hill Education.</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777D99-81BB-4083-9651-AD0214EF0B2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26112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Title 1"/>
          <p:cNvSpPr>
            <a:spLocks noGrp="1"/>
          </p:cNvSpPr>
          <p:nvPr>
            <p:ph type="title"/>
          </p:nvPr>
        </p:nvSpPr>
        <p:spPr/>
        <p:txBody>
          <a:bodyPr/>
          <a:lstStyle/>
          <a:p>
            <a:pPr algn="l" eaLnBrk="1" hangingPunct="1"/>
            <a:r>
              <a:rPr lang="en-US" altLang="en-US" dirty="0" smtClean="0">
                <a:cs typeface="Arial" charset="0"/>
              </a:rPr>
              <a:t>… </a:t>
            </a:r>
            <a:r>
              <a:rPr lang="en-US" altLang="en-US" dirty="0" smtClean="0"/>
              <a:t>To Equilibrium P and Q</a:t>
            </a:r>
          </a:p>
        </p:txBody>
      </p:sp>
      <p:sp>
        <p:nvSpPr>
          <p:cNvPr id="3" name="Content Placeholder 2"/>
          <p:cNvSpPr>
            <a:spLocks noGrp="1"/>
          </p:cNvSpPr>
          <p:nvPr>
            <p:ph idx="1"/>
          </p:nvPr>
        </p:nvSpPr>
        <p:spPr/>
        <p:txBody>
          <a:bodyPr>
            <a:normAutofit lnSpcReduction="10000"/>
          </a:bodyPr>
          <a:lstStyle/>
          <a:p>
            <a:pPr eaLnBrk="1" hangingPunct="1"/>
            <a:r>
              <a:rPr lang="en-US" altLang="en-US" sz="2600" dirty="0" smtClean="0"/>
              <a:t>Equilibrium is where P and Q are the same for demand and supply</a:t>
            </a:r>
          </a:p>
          <a:p>
            <a:pPr lvl="1" eaLnBrk="1" hangingPunct="1"/>
            <a:r>
              <a:rPr lang="en-US" altLang="en-US" sz="2200" dirty="0" smtClean="0"/>
              <a:t>Set the two equations equal to each other (P = P) and solve for Q (Q</a:t>
            </a:r>
            <a:r>
              <a:rPr lang="en-US" altLang="en-US" sz="2200" baseline="30000" dirty="0" smtClean="0"/>
              <a:t>s</a:t>
            </a:r>
            <a:r>
              <a:rPr lang="en-US" altLang="en-US" sz="2200" dirty="0" smtClean="0"/>
              <a:t> = </a:t>
            </a:r>
            <a:r>
              <a:rPr lang="en-US" altLang="en-US" sz="2200" dirty="0" err="1" smtClean="0"/>
              <a:t>Q</a:t>
            </a:r>
            <a:r>
              <a:rPr lang="en-US" altLang="en-US" sz="2200" baseline="30000" dirty="0" err="1" smtClean="0"/>
              <a:t>d</a:t>
            </a:r>
            <a:r>
              <a:rPr lang="en-US" altLang="en-US" sz="2200" baseline="30000" dirty="0" smtClean="0"/>
              <a:t> </a:t>
            </a:r>
            <a:r>
              <a:rPr lang="en-US" altLang="en-US" sz="2200" dirty="0" smtClean="0"/>
              <a:t>= Q</a:t>
            </a:r>
            <a:r>
              <a:rPr lang="en-US" altLang="en-US" sz="2200" baseline="30000" dirty="0" smtClean="0"/>
              <a:t>*</a:t>
            </a:r>
            <a:r>
              <a:rPr lang="en-US" altLang="en-US" sz="2200" dirty="0" smtClean="0"/>
              <a:t>)</a:t>
            </a:r>
          </a:p>
          <a:p>
            <a:pPr lvl="1" algn="ctr" eaLnBrk="1" hangingPunct="1">
              <a:buFontTx/>
              <a:buNone/>
            </a:pPr>
            <a:r>
              <a:rPr lang="en-US" altLang="en-US" sz="2200" dirty="0" smtClean="0"/>
              <a:t>16 – 2 Q</a:t>
            </a:r>
            <a:r>
              <a:rPr lang="en-US" altLang="en-US" sz="2200" baseline="30000" dirty="0" smtClean="0"/>
              <a:t>* </a:t>
            </a:r>
            <a:r>
              <a:rPr lang="en-US" altLang="en-US" sz="2200" dirty="0" smtClean="0"/>
              <a:t>=</a:t>
            </a:r>
            <a:r>
              <a:rPr lang="en-US" altLang="en-US" sz="2200" baseline="30000" dirty="0" smtClean="0"/>
              <a:t> </a:t>
            </a:r>
            <a:r>
              <a:rPr lang="en-US" altLang="en-US" sz="2200" dirty="0" smtClean="0"/>
              <a:t>4 + 4 Q</a:t>
            </a:r>
            <a:r>
              <a:rPr lang="en-US" altLang="en-US" sz="2200" baseline="30000" dirty="0" smtClean="0"/>
              <a:t>*</a:t>
            </a:r>
          </a:p>
          <a:p>
            <a:pPr lvl="1" algn="ctr" eaLnBrk="1" hangingPunct="1">
              <a:buFontTx/>
              <a:buNone/>
            </a:pPr>
            <a:r>
              <a:rPr lang="en-US" altLang="en-US" sz="2200" dirty="0" smtClean="0"/>
              <a:t>6 Q</a:t>
            </a:r>
            <a:r>
              <a:rPr lang="en-US" altLang="en-US" sz="2200" baseline="30000" dirty="0" smtClean="0"/>
              <a:t>* </a:t>
            </a:r>
            <a:r>
              <a:rPr lang="en-US" altLang="en-US" sz="2200" dirty="0" smtClean="0"/>
              <a:t>= 12</a:t>
            </a:r>
          </a:p>
          <a:p>
            <a:pPr lvl="1" algn="ctr" eaLnBrk="1" hangingPunct="1">
              <a:buFontTx/>
              <a:buNone/>
            </a:pPr>
            <a:r>
              <a:rPr lang="en-US" altLang="en-US" sz="2200" b="1" dirty="0" smtClean="0"/>
              <a:t>Q</a:t>
            </a:r>
            <a:r>
              <a:rPr lang="en-US" altLang="en-US" sz="2200" b="1" baseline="30000" dirty="0" smtClean="0"/>
              <a:t>*</a:t>
            </a:r>
            <a:r>
              <a:rPr lang="en-US" altLang="en-US" sz="2200" b="1" dirty="0" smtClean="0"/>
              <a:t> = 2</a:t>
            </a:r>
          </a:p>
          <a:p>
            <a:pPr eaLnBrk="1" hangingPunct="1"/>
            <a:r>
              <a:rPr lang="en-US" altLang="en-US" sz="2600" dirty="0" smtClean="0"/>
              <a:t>Use either the supply or demand curve and Q</a:t>
            </a:r>
            <a:r>
              <a:rPr lang="en-US" altLang="en-US" sz="2600" baseline="30000" dirty="0" smtClean="0"/>
              <a:t>* </a:t>
            </a:r>
            <a:r>
              <a:rPr lang="en-US" altLang="en-US" sz="2600" dirty="0" smtClean="0"/>
              <a:t>= 2 to find price</a:t>
            </a:r>
            <a:endParaRPr lang="en-US" altLang="en-US" sz="2000" dirty="0" smtClean="0"/>
          </a:p>
          <a:p>
            <a:pPr lvl="4" eaLnBrk="1" hangingPunct="1">
              <a:buFontTx/>
              <a:buNone/>
            </a:pPr>
            <a:r>
              <a:rPr lang="en-US" altLang="en-US" dirty="0" smtClean="0"/>
              <a:t>P = 16 – 2 Q</a:t>
            </a:r>
            <a:r>
              <a:rPr lang="en-US" altLang="en-US" baseline="30000" dirty="0" smtClean="0"/>
              <a:t>* </a:t>
            </a:r>
            <a:r>
              <a:rPr lang="en-US" altLang="en-US" dirty="0" smtClean="0"/>
              <a:t>	</a:t>
            </a:r>
            <a:endParaRPr lang="en-US" altLang="en-US" baseline="30000" dirty="0" smtClean="0"/>
          </a:p>
          <a:p>
            <a:pPr lvl="4">
              <a:buNone/>
            </a:pPr>
            <a:r>
              <a:rPr lang="en-US" altLang="en-US" dirty="0" smtClean="0"/>
              <a:t>P = 16 </a:t>
            </a:r>
            <a:r>
              <a:rPr lang="en-US" altLang="en-US" dirty="0"/>
              <a:t>– </a:t>
            </a:r>
            <a:r>
              <a:rPr lang="en-US" altLang="en-US" dirty="0" smtClean="0"/>
              <a:t>2 (2)</a:t>
            </a:r>
          </a:p>
          <a:p>
            <a:pPr lvl="4" eaLnBrk="1" hangingPunct="1">
              <a:buFontTx/>
              <a:buNone/>
            </a:pPr>
            <a:r>
              <a:rPr lang="en-US" altLang="en-US" b="1" dirty="0" smtClean="0"/>
              <a:t>P = $12</a:t>
            </a:r>
            <a:r>
              <a:rPr lang="en-US" altLang="en-US" dirty="0" smtClean="0"/>
              <a:t>	</a:t>
            </a:r>
          </a:p>
        </p:txBody>
      </p:sp>
      <p:sp>
        <p:nvSpPr>
          <p:cNvPr id="2" name="Footer Placeholder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t>© 2019 McGraw-Hill Education.</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777D99-81BB-4083-9651-AD0214EF0B2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938693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idx="4294967295"/>
          </p:nvPr>
        </p:nvSpPr>
        <p:spPr>
          <a:xfrm>
            <a:off x="685800" y="139279"/>
            <a:ext cx="7772400" cy="769441"/>
          </a:xfrm>
        </p:spPr>
        <p:txBody>
          <a:bodyPr/>
          <a:lstStyle/>
          <a:p>
            <a:r>
              <a:rPr lang="zh-TW" altLang="en-US" b="1" dirty="0">
                <a:latin typeface="標楷體" panose="03000509000000000000" pitchFamily="65" charset="-120"/>
                <a:ea typeface="標楷體" panose="03000509000000000000" pitchFamily="65" charset="-120"/>
              </a:rPr>
              <a:t>討論主題</a:t>
            </a:r>
            <a:endParaRPr lang="zh-TW" altLang="en-US" b="1" dirty="0" smtClean="0">
              <a:latin typeface="標楷體" panose="03000509000000000000" pitchFamily="65" charset="-120"/>
              <a:ea typeface="標楷體" panose="03000509000000000000" pitchFamily="65" charset="-120"/>
            </a:endParaRPr>
          </a:p>
        </p:txBody>
      </p:sp>
      <p:sp>
        <p:nvSpPr>
          <p:cNvPr id="25603" name="內容版面配置區 2"/>
          <p:cNvSpPr>
            <a:spLocks noGrp="1"/>
          </p:cNvSpPr>
          <p:nvPr>
            <p:ph idx="1"/>
          </p:nvPr>
        </p:nvSpPr>
        <p:spPr>
          <a:xfrm>
            <a:off x="624590" y="1196752"/>
            <a:ext cx="8208268" cy="4114800"/>
          </a:xfrm>
        </p:spPr>
        <p:txBody>
          <a:bodyPr/>
          <a:lstStyle/>
          <a:p>
            <a:pPr marL="360363" indent="-360363">
              <a:lnSpc>
                <a:spcPct val="150000"/>
              </a:lnSpc>
              <a:spcBef>
                <a:spcPts val="1200"/>
              </a:spcBef>
              <a:buSzPct val="100000"/>
              <a:buFont typeface="Elephant" pitchFamily="18" charset="0"/>
              <a:buAutoNum type="arabicPeriod"/>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需求曲線反映邊際效益遞減法則，有無違背的例子</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a:lnSpc>
                <a:spcPct val="150000"/>
              </a:lnSpc>
              <a:spcBef>
                <a:spcPts val="1200"/>
              </a:spcBef>
              <a:buSzPct val="90000"/>
              <a:buFont typeface="Elephant" pitchFamily="18" charset="0"/>
              <a:buAutoNum type="arabicPeriod"/>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供給曲線反映邊際成本遞增法則，有無違背</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的例子</a:t>
            </a:r>
            <a:endParaRPr lang="en-US" altLang="zh-TW" sz="2600" dirty="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a:lnSpc>
                <a:spcPct val="150000"/>
              </a:lnSpc>
              <a:spcBef>
                <a:spcPts val="1200"/>
              </a:spcBef>
              <a:buSzPct val="90000"/>
              <a:buFont typeface="Elephant" pitchFamily="18" charset="0"/>
              <a:buAutoNum type="arabicPeriod"/>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供需均衡一定存在嗎？自然或人為的？</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a:lnSpc>
                <a:spcPct val="150000"/>
              </a:lnSpc>
              <a:spcBef>
                <a:spcPts val="1200"/>
              </a:spcBef>
              <a:buSzPct val="90000"/>
              <a:buFont typeface="Elephant" pitchFamily="18" charset="0"/>
              <a:buAutoNum type="arabicPeriod"/>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供需失衡時，調整的速度與方向何在？</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a:lnSpc>
                <a:spcPct val="150000"/>
              </a:lnSpc>
              <a:spcBef>
                <a:spcPts val="1200"/>
              </a:spcBef>
              <a:buSzPct val="90000"/>
              <a:buFont typeface="Elephant" pitchFamily="18" charset="0"/>
              <a:buAutoNum type="arabicPeriod"/>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供需</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均衡一定帶來個人和社會最適化的同時達成嗎？</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lnSpc>
                <a:spcPct val="150000"/>
              </a:lnSpc>
              <a:spcBef>
                <a:spcPts val="1200"/>
              </a:spcBef>
              <a:buSzPct val="90000"/>
              <a:buFont typeface="Elephant" pitchFamily="18" charset="0"/>
              <a:buAutoNum type="arabicPeriod"/>
            </a:pP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55</a:t>
            </a:fld>
            <a:r>
              <a:rPr lang="en-US" altLang="zh-TW" smtClean="0"/>
              <a:t>/38</a:t>
            </a:r>
            <a:endParaRPr lang="en-US" altLang="zh-TW" dirty="0"/>
          </a:p>
        </p:txBody>
      </p:sp>
    </p:spTree>
    <p:extLst>
      <p:ext uri="{BB962C8B-B14F-4D97-AF65-F5344CB8AC3E}">
        <p14:creationId xmlns:p14="http://schemas.microsoft.com/office/powerpoint/2010/main" val="33284793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r>
              <a:rPr lang="en-US" altLang="zh-TW" dirty="0" smtClean="0"/>
              <a:t>Slide </a:t>
            </a:r>
            <a:fld id="{B658BF2E-D629-473E-96FA-B044A90FBC41}" type="slidenum">
              <a:rPr lang="en-US" altLang="zh-TW" smtClean="0"/>
              <a:pPr>
                <a:defRPr/>
              </a:pPr>
              <a:t>56</a:t>
            </a:fld>
            <a:r>
              <a:rPr lang="en-US" altLang="zh-TW" dirty="0" smtClean="0"/>
              <a:t>/38</a:t>
            </a:r>
            <a:endParaRPr lang="en-US" altLang="zh-TW" dirty="0"/>
          </a:p>
        </p:txBody>
      </p:sp>
      <p:sp>
        <p:nvSpPr>
          <p:cNvPr id="6" name="Rectangle 3075"/>
          <p:cNvSpPr txBox="1">
            <a:spLocks noChangeArrowheads="1"/>
          </p:cNvSpPr>
          <p:nvPr/>
        </p:nvSpPr>
        <p:spPr bwMode="auto">
          <a:xfrm>
            <a:off x="611560" y="1083198"/>
            <a:ext cx="4104456" cy="5805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供給的要義</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需求的要義</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市場結構與社會福利</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市場機制下的效率原則</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市場上的供給有無短缺或不足</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360363" indent="-360363" eaLnBrk="1" hangingPunct="1">
              <a:lnSpc>
                <a:spcPct val="150000"/>
              </a:lnSpc>
              <a:buSzPct val="100000"/>
              <a:buFont typeface="+mj-lt"/>
              <a:buAutoNum type="arabicPeriod"/>
            </a:pPr>
            <a:r>
              <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rPr>
              <a:t>市場上的買者與賣者</a:t>
            </a:r>
            <a:endParaRPr lang="en-US" altLang="zh-TW"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eaLnBrk="1" hangingPunct="1">
              <a:lnSpc>
                <a:spcPct val="150000"/>
              </a:lnSpc>
              <a:buSzPct val="100000"/>
              <a:buFont typeface="Wingdings" pitchFamily="2" charset="2"/>
              <a:buNone/>
            </a:pPr>
            <a:endParaRPr lang="zh-TW" altLang="en-US" sz="2800" b="1" kern="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矩形 6"/>
          <p:cNvSpPr/>
          <p:nvPr/>
        </p:nvSpPr>
        <p:spPr>
          <a:xfrm>
            <a:off x="4860032" y="1116879"/>
            <a:ext cx="4104456" cy="5837495"/>
          </a:xfrm>
          <a:prstGeom prst="rect">
            <a:avLst/>
          </a:prstGeom>
        </p:spPr>
        <p:txBody>
          <a:bodyPr wrap="square">
            <a:spAutoFit/>
          </a:bodyPr>
          <a:lstStyle/>
          <a:p>
            <a:pPr>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7.</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價格</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是如何決定的</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8.</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需求</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曲線的推導</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9.</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供給</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曲線的推導</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市場</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均衡與失衡</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失衡</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的調整</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立法</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管制與市場機制</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990000"/>
                </a:solidFill>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經濟學家</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與貧窮</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問題</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lnSpc>
                <a:spcPts val="5600"/>
              </a:lnSpc>
              <a:buSzPct val="100000"/>
            </a:pPr>
            <a:r>
              <a:rPr lang="en-US" altLang="zh-TW" sz="28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14. </a:t>
            </a:r>
            <a:r>
              <a:rPr lang="en-US" altLang="zh-TW" sz="2800" dirty="0" err="1" smtClean="0">
                <a:latin typeface="Times New Roman" panose="02020603050405020304" pitchFamily="18" charset="0"/>
                <a:ea typeface="標楷體" panose="03000509000000000000" pitchFamily="65" charset="-120"/>
                <a:cs typeface="Times New Roman" panose="02020603050405020304" pitchFamily="18" charset="0"/>
              </a:rPr>
              <a:t>Uber</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的定價系統</a:t>
            </a:r>
            <a:endParaRPr lang="zh-TW" altLang="en-US" sz="2800" dirty="0"/>
          </a:p>
        </p:txBody>
      </p:sp>
      <p:sp>
        <p:nvSpPr>
          <p:cNvPr id="8" name="Rectangle 3074"/>
          <p:cNvSpPr txBox="1">
            <a:spLocks noChangeArrowheads="1"/>
          </p:cNvSpPr>
          <p:nvPr/>
        </p:nvSpPr>
        <p:spPr bwMode="auto">
          <a:xfrm>
            <a:off x="683568" y="-11618"/>
            <a:ext cx="7772400" cy="1200329"/>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a:lstStyle>
          <a:p>
            <a:pPr algn="ctr" eaLnBrk="1" hangingPunct="1"/>
            <a:r>
              <a:rPr lang="zh-TW" altLang="en-US" sz="3200" b="1" smtClean="0">
                <a:solidFill>
                  <a:srgbClr val="A50021"/>
                </a:solidFill>
                <a:ea typeface="標楷體" pitchFamily="65" charset="-120"/>
              </a:rPr>
              <a:t>今日課堂複習</a:t>
            </a:r>
            <a:r>
              <a:rPr lang="en-US" altLang="zh-TW" sz="3200" b="1" smtClean="0">
                <a:solidFill>
                  <a:srgbClr val="A50021"/>
                </a:solidFill>
                <a:ea typeface="標楷體" pitchFamily="65" charset="-120"/>
              </a:rPr>
              <a:t/>
            </a:r>
            <a:br>
              <a:rPr lang="en-US" altLang="zh-TW" sz="3200" b="1" smtClean="0">
                <a:solidFill>
                  <a:srgbClr val="A50021"/>
                </a:solidFill>
                <a:ea typeface="標楷體" pitchFamily="65" charset="-120"/>
              </a:rPr>
            </a:br>
            <a:r>
              <a:rPr lang="zh-TW" altLang="en-US" sz="4000" b="1" smtClean="0">
                <a:solidFill>
                  <a:srgbClr val="0066CC"/>
                </a:solidFill>
                <a:latin typeface="標楷體" pitchFamily="65" charset="-120"/>
                <a:ea typeface="標楷體" pitchFamily="65" charset="-120"/>
              </a:rPr>
              <a:t>供給與需求的互動</a:t>
            </a:r>
            <a:endParaRPr lang="en-US" altLang="zh-TW" sz="4000" b="1" dirty="0">
              <a:solidFill>
                <a:srgbClr val="0066CC"/>
              </a:solidFill>
              <a:latin typeface="標楷體" pitchFamily="65" charset="-120"/>
              <a:ea typeface="標楷體" pitchFamily="65" charset="-120"/>
            </a:endParaRPr>
          </a:p>
        </p:txBody>
      </p:sp>
    </p:spTree>
    <p:extLst>
      <p:ext uri="{BB962C8B-B14F-4D97-AF65-F5344CB8AC3E}">
        <p14:creationId xmlns:p14="http://schemas.microsoft.com/office/powerpoint/2010/main" val="127450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a:xfrm>
            <a:off x="685800" y="166554"/>
            <a:ext cx="7772400" cy="707886"/>
          </a:xfrm>
        </p:spPr>
        <p:txBody>
          <a:bodyPr/>
          <a:lstStyle/>
          <a:p>
            <a:r>
              <a:rPr lang="en-US" altLang="zh-TW" sz="4000" b="1" dirty="0" smtClean="0">
                <a:latin typeface="Times New Roman" pitchFamily="18" charset="0"/>
                <a:ea typeface="標楷體" pitchFamily="65" charset="-120"/>
              </a:rPr>
              <a:t>3. </a:t>
            </a:r>
            <a:r>
              <a:rPr lang="zh-TW" altLang="en-US" sz="4000" b="1" dirty="0" smtClean="0">
                <a:latin typeface="Times New Roman" pitchFamily="18" charset="0"/>
                <a:ea typeface="標楷體" pitchFamily="65" charset="-120"/>
              </a:rPr>
              <a:t>市場</a:t>
            </a:r>
            <a:r>
              <a:rPr lang="zh-TW" altLang="en-US" sz="4000" b="1" dirty="0">
                <a:latin typeface="Times New Roman" pitchFamily="18" charset="0"/>
                <a:ea typeface="標楷體" pitchFamily="65" charset="-120"/>
              </a:rPr>
              <a:t>結構與社會福利</a:t>
            </a:r>
          </a:p>
        </p:txBody>
      </p:sp>
      <p:sp>
        <p:nvSpPr>
          <p:cNvPr id="236547" name="Rectangle 1027"/>
          <p:cNvSpPr>
            <a:spLocks noGrp="1" noChangeArrowheads="1"/>
          </p:cNvSpPr>
          <p:nvPr>
            <p:ph type="body" idx="1"/>
          </p:nvPr>
        </p:nvSpPr>
        <p:spPr>
          <a:xfrm>
            <a:off x="683568" y="1080120"/>
            <a:ext cx="7992888" cy="5805264"/>
          </a:xfrm>
        </p:spPr>
        <p:txBody>
          <a:bodyPr/>
          <a:lstStyle/>
          <a:p>
            <a:r>
              <a:rPr lang="zh-TW" altLang="en-US" sz="2400" b="1" dirty="0">
                <a:solidFill>
                  <a:srgbClr val="990000"/>
                </a:solidFill>
                <a:latin typeface="Times New Roman" panose="02020603050405020304" pitchFamily="18" charset="0"/>
                <a:ea typeface="標楷體" pitchFamily="65" charset="-120"/>
                <a:cs typeface="Times New Roman" panose="02020603050405020304" pitchFamily="18" charset="0"/>
              </a:rPr>
              <a:t>中央集權 </a:t>
            </a:r>
            <a:r>
              <a:rPr lang="en-US" altLang="zh-TW" sz="2400" b="1" dirty="0">
                <a:solidFill>
                  <a:srgbClr val="990000"/>
                </a:solidFill>
                <a:latin typeface="Times New Roman" panose="02020603050405020304" pitchFamily="18" charset="0"/>
                <a:ea typeface="標楷體" pitchFamily="65" charset="-120"/>
                <a:cs typeface="Times New Roman" panose="02020603050405020304" pitchFamily="18" charset="0"/>
              </a:rPr>
              <a:t>Central </a:t>
            </a:r>
            <a:r>
              <a:rPr lang="en-US" altLang="zh-TW" sz="2400" b="1" dirty="0" smtClean="0">
                <a:solidFill>
                  <a:srgbClr val="990000"/>
                </a:solidFill>
                <a:latin typeface="Times New Roman" panose="02020603050405020304" pitchFamily="18" charset="0"/>
                <a:ea typeface="標楷體" pitchFamily="65" charset="-120"/>
                <a:cs typeface="Times New Roman" panose="02020603050405020304" pitchFamily="18" charset="0"/>
              </a:rPr>
              <a:t>Planning</a:t>
            </a:r>
            <a:endParaRPr lang="en-US" altLang="zh-TW" sz="2400" b="1" dirty="0">
              <a:solidFill>
                <a:srgbClr val="990000"/>
              </a:solidFill>
              <a:latin typeface="Times New Roman" panose="02020603050405020304" pitchFamily="18" charset="0"/>
              <a:ea typeface="標楷體"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史前</a:t>
            </a:r>
            <a:r>
              <a:rPr lang="zh-TW" altLang="en-US" sz="2400" dirty="0" smtClean="0">
                <a:latin typeface="Times New Roman" panose="02020603050405020304" pitchFamily="18" charset="0"/>
                <a:ea typeface="標楷體" pitchFamily="65" charset="-120"/>
                <a:cs typeface="Times New Roman" panose="02020603050405020304" pitchFamily="18" charset="0"/>
              </a:rPr>
              <a:t>農業社會，前蘇聯，北韓，中國大陸改革開放之前</a:t>
            </a:r>
            <a:endParaRPr lang="en-US" altLang="zh-TW" sz="2400" dirty="0" smtClean="0">
              <a:latin typeface="Times New Roman" panose="02020603050405020304" pitchFamily="18" charset="0"/>
              <a:ea typeface="標楷體"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國家機器或集體意志決定經濟的生產</a:t>
            </a:r>
            <a:endParaRPr lang="en-US" altLang="zh-TW" sz="2400" dirty="0">
              <a:latin typeface="Times New Roman" panose="02020603050405020304" pitchFamily="18" charset="0"/>
              <a:ea typeface="標楷體"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個人在生產及消費上沒有完全自由的意志</a:t>
            </a:r>
            <a:endParaRPr lang="en-US" altLang="zh-TW" sz="2400" dirty="0">
              <a:latin typeface="Times New Roman" panose="02020603050405020304" pitchFamily="18" charset="0"/>
              <a:ea typeface="標楷體"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有些特殊例子，甚至連生育子女的數目都要受到管制</a:t>
            </a:r>
            <a:endParaRPr lang="en-US" altLang="zh-TW" sz="2400" dirty="0">
              <a:latin typeface="Times New Roman" panose="02020603050405020304" pitchFamily="18" charset="0"/>
              <a:ea typeface="標楷體" pitchFamily="65" charset="-120"/>
              <a:cs typeface="Times New Roman" panose="02020603050405020304" pitchFamily="18" charset="0"/>
            </a:endParaRPr>
          </a:p>
          <a:p>
            <a:r>
              <a:rPr lang="zh-TW" altLang="en-US" sz="2400" b="1" dirty="0" smtClean="0">
                <a:solidFill>
                  <a:srgbClr val="990000"/>
                </a:solidFill>
                <a:latin typeface="Times New Roman" panose="02020603050405020304" pitchFamily="18" charset="0"/>
                <a:ea typeface="標楷體" pitchFamily="65" charset="-120"/>
                <a:cs typeface="Times New Roman" panose="02020603050405020304" pitchFamily="18" charset="0"/>
              </a:rPr>
              <a:t>自由市場 </a:t>
            </a:r>
            <a:r>
              <a:rPr lang="en-US" altLang="zh-TW" sz="2400" b="1" dirty="0" smtClean="0">
                <a:solidFill>
                  <a:srgbClr val="990000"/>
                </a:solidFill>
                <a:latin typeface="Times New Roman" panose="02020603050405020304" pitchFamily="18" charset="0"/>
                <a:ea typeface="標楷體" pitchFamily="65" charset="-120"/>
                <a:cs typeface="Times New Roman" panose="02020603050405020304" pitchFamily="18" charset="0"/>
              </a:rPr>
              <a:t>Free</a:t>
            </a:r>
            <a:r>
              <a:rPr lang="zh-TW" altLang="en-US" sz="2400" b="1" dirty="0" smtClean="0">
                <a:solidFill>
                  <a:srgbClr val="990000"/>
                </a:solidFill>
                <a:latin typeface="Times New Roman" panose="02020603050405020304" pitchFamily="18" charset="0"/>
                <a:ea typeface="標楷體" pitchFamily="65" charset="-120"/>
                <a:cs typeface="Times New Roman" panose="02020603050405020304" pitchFamily="18" charset="0"/>
              </a:rPr>
              <a:t> </a:t>
            </a:r>
            <a:r>
              <a:rPr lang="en-US" altLang="zh-TW" sz="2400" b="1" dirty="0" smtClean="0">
                <a:solidFill>
                  <a:srgbClr val="990000"/>
                </a:solidFill>
                <a:latin typeface="Times New Roman" panose="02020603050405020304" pitchFamily="18" charset="0"/>
                <a:ea typeface="標楷體" pitchFamily="65" charset="-120"/>
                <a:cs typeface="Times New Roman" panose="02020603050405020304" pitchFamily="18" charset="0"/>
              </a:rPr>
              <a:t>Market</a:t>
            </a: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大多數國家都是市場經濟</a:t>
            </a:r>
            <a:endParaRPr lang="en-US" altLang="zh-TW" sz="2400" dirty="0">
              <a:latin typeface="Times New Roman" panose="02020603050405020304" pitchFamily="18" charset="0"/>
              <a:ea typeface="標楷體" pitchFamily="65" charset="-120"/>
              <a:cs typeface="Times New Roman" panose="02020603050405020304" pitchFamily="18" charset="0"/>
            </a:endParaRP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資本主義經濟 </a:t>
            </a:r>
            <a:r>
              <a:rPr lang="en-US" altLang="zh-TW" sz="2400" dirty="0">
                <a:latin typeface="Times New Roman" panose="02020603050405020304" pitchFamily="18" charset="0"/>
                <a:ea typeface="標楷體" pitchFamily="65" charset="-120"/>
                <a:cs typeface="Times New Roman" panose="02020603050405020304" pitchFamily="18" charset="0"/>
              </a:rPr>
              <a:t>Capitalist economies</a:t>
            </a:r>
          </a:p>
          <a:p>
            <a:pPr lvl="1">
              <a:buClr>
                <a:schemeClr val="tx2"/>
              </a:buClr>
              <a:buFont typeface="Wingdings" panose="05000000000000000000" pitchFamily="2" charset="2"/>
              <a:buChar char="l"/>
            </a:pPr>
            <a:r>
              <a:rPr lang="zh-TW" altLang="en-US" sz="2400" dirty="0">
                <a:latin typeface="Times New Roman" panose="02020603050405020304" pitchFamily="18" charset="0"/>
                <a:ea typeface="標楷體" pitchFamily="65" charset="-120"/>
                <a:cs typeface="Times New Roman" panose="02020603050405020304" pitchFamily="18" charset="0"/>
              </a:rPr>
              <a:t>個人意志決定經濟行為，包含就業、生產、定價、消費、旅遊、遷移</a:t>
            </a:r>
            <a:endParaRPr lang="en-US" altLang="zh-TW" sz="2400" dirty="0">
              <a:latin typeface="Times New Roman" panose="02020603050405020304" pitchFamily="18" charset="0"/>
              <a:ea typeface="標楷體"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6</a:t>
            </a:fld>
            <a:r>
              <a:rPr lang="en-US" altLang="zh-TW" smtClean="0"/>
              <a:t>/38</a:t>
            </a:r>
            <a:endParaRPr lang="en-US" altLang="zh-TW" dirty="0"/>
          </a:p>
        </p:txBody>
      </p:sp>
    </p:spTree>
    <p:extLst>
      <p:ext uri="{BB962C8B-B14F-4D97-AF65-F5344CB8AC3E}">
        <p14:creationId xmlns:p14="http://schemas.microsoft.com/office/powerpoint/2010/main" val="2367139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408727"/>
            <a:ext cx="7056784" cy="1508105"/>
          </a:xfrm>
        </p:spPr>
        <p:txBody>
          <a:bodyPr/>
          <a:lstStyle/>
          <a:p>
            <a:pPr marL="685800" indent="-685800">
              <a:spcAft>
                <a:spcPts val="0"/>
              </a:spcAft>
            </a:pPr>
            <a:r>
              <a:rPr lang="zh-TW" altLang="zh-TW" sz="3600" b="1" dirty="0">
                <a:latin typeface="Times New Roman"/>
                <a:ea typeface="標楷體"/>
              </a:rPr>
              <a:t>林毅夫，蔡昉，李周</a:t>
            </a:r>
            <a:r>
              <a:rPr lang="zh-TW" altLang="zh-TW" sz="3600" b="1" dirty="0" smtClean="0">
                <a:latin typeface="Times New Roman"/>
                <a:ea typeface="標楷體"/>
              </a:rPr>
              <a:t>，</a:t>
            </a:r>
            <a:r>
              <a:rPr lang="en-US" altLang="zh-TW" sz="2800" dirty="0" smtClean="0">
                <a:latin typeface="Times New Roman"/>
                <a:ea typeface="標楷體"/>
              </a:rPr>
              <a:t/>
            </a:r>
            <a:br>
              <a:rPr lang="en-US" altLang="zh-TW" sz="2800" dirty="0" smtClean="0">
                <a:latin typeface="Times New Roman"/>
                <a:ea typeface="標楷體"/>
              </a:rPr>
            </a:br>
            <a:r>
              <a:rPr lang="zh-TW" altLang="zh-TW" sz="2800" u="sng" dirty="0" smtClean="0">
                <a:solidFill>
                  <a:srgbClr val="906030"/>
                </a:solidFill>
                <a:latin typeface="Times New Roman"/>
                <a:ea typeface="標楷體"/>
              </a:rPr>
              <a:t>中國</a:t>
            </a:r>
            <a:r>
              <a:rPr lang="zh-TW" altLang="zh-TW" sz="2800" u="sng" dirty="0">
                <a:solidFill>
                  <a:srgbClr val="906030"/>
                </a:solidFill>
                <a:latin typeface="Times New Roman"/>
                <a:ea typeface="標楷體"/>
              </a:rPr>
              <a:t>的奇蹟：發展戰略與經濟改革</a:t>
            </a:r>
            <a:r>
              <a:rPr lang="zh-TW" altLang="zh-TW" sz="2800" dirty="0" smtClean="0">
                <a:solidFill>
                  <a:srgbClr val="906030"/>
                </a:solidFill>
                <a:latin typeface="Times New Roman"/>
                <a:ea typeface="標楷體"/>
              </a:rPr>
              <a:t>，</a:t>
            </a:r>
            <a:r>
              <a:rPr lang="en-US" altLang="zh-TW" sz="2800" dirty="0" smtClean="0">
                <a:solidFill>
                  <a:srgbClr val="906030"/>
                </a:solidFill>
                <a:latin typeface="Times New Roman"/>
                <a:ea typeface="標楷體"/>
              </a:rPr>
              <a:t/>
            </a:r>
            <a:br>
              <a:rPr lang="en-US" altLang="zh-TW" sz="2800" dirty="0" smtClean="0">
                <a:solidFill>
                  <a:srgbClr val="906030"/>
                </a:solidFill>
                <a:latin typeface="Times New Roman"/>
                <a:ea typeface="標楷體"/>
              </a:rPr>
            </a:br>
            <a:r>
              <a:rPr lang="zh-TW" altLang="zh-TW" sz="2800" dirty="0" smtClean="0">
                <a:solidFill>
                  <a:srgbClr val="906030"/>
                </a:solidFill>
                <a:latin typeface="Times New Roman"/>
                <a:ea typeface="標楷體"/>
              </a:rPr>
              <a:t>上海</a:t>
            </a:r>
            <a:r>
              <a:rPr lang="zh-TW" altLang="zh-TW" sz="2800" dirty="0">
                <a:solidFill>
                  <a:srgbClr val="906030"/>
                </a:solidFill>
                <a:latin typeface="Times New Roman"/>
                <a:ea typeface="標楷體"/>
              </a:rPr>
              <a:t>三連書店，上海人民出版社，</a:t>
            </a:r>
            <a:r>
              <a:rPr lang="en-US" altLang="zh-TW" sz="2800" dirty="0" smtClean="0">
                <a:solidFill>
                  <a:srgbClr val="906030"/>
                </a:solidFill>
                <a:latin typeface="Times New Roman"/>
                <a:ea typeface="標楷體"/>
              </a:rPr>
              <a:t>1994</a:t>
            </a:r>
            <a:endParaRPr lang="zh-TW" altLang="zh-TW" sz="2800" dirty="0">
              <a:latin typeface="Times New Roman"/>
            </a:endParaRPr>
          </a:p>
        </p:txBody>
      </p:sp>
      <p:sp>
        <p:nvSpPr>
          <p:cNvPr id="3" name="內容版面配置區 2"/>
          <p:cNvSpPr>
            <a:spLocks noGrp="1"/>
          </p:cNvSpPr>
          <p:nvPr>
            <p:ph idx="1"/>
          </p:nvPr>
        </p:nvSpPr>
        <p:spPr>
          <a:xfrm>
            <a:off x="657547" y="1881999"/>
            <a:ext cx="8234933" cy="4680520"/>
          </a:xfrm>
        </p:spPr>
        <p:txBody>
          <a:bodyPr/>
          <a:lstStyle/>
          <a:p>
            <a:pPr>
              <a:lnSpc>
                <a:spcPts val="3300"/>
              </a:lnSpc>
              <a:spcBef>
                <a:spcPts val="1200"/>
              </a:spcBef>
              <a:spcAft>
                <a:spcPts val="1200"/>
              </a:spcAft>
            </a:pPr>
            <a:r>
              <a:rPr lang="zh-TW" altLang="zh-TW" sz="2400" dirty="0">
                <a:latin typeface="Times New Roman" panose="02020603050405020304" pitchFamily="18" charset="0"/>
                <a:ea typeface="標楷體"/>
                <a:cs typeface="Times New Roman" panose="02020603050405020304" pitchFamily="18" charset="0"/>
              </a:rPr>
              <a:t>過去</a:t>
            </a:r>
            <a:r>
              <a:rPr lang="zh-TW" altLang="zh-TW" sz="2400" dirty="0" smtClean="0">
                <a:latin typeface="Times New Roman" panose="02020603050405020304" pitchFamily="18" charset="0"/>
                <a:ea typeface="標楷體"/>
                <a:cs typeface="Times New Roman" panose="02020603050405020304" pitchFamily="18" charset="0"/>
              </a:rPr>
              <a:t>十五年</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中國</a:t>
            </a:r>
            <a:r>
              <a:rPr lang="zh-TW" altLang="zh-TW" sz="2400" dirty="0">
                <a:latin typeface="Times New Roman" panose="02020603050405020304" pitchFamily="18" charset="0"/>
                <a:ea typeface="標楷體"/>
                <a:cs typeface="Times New Roman" panose="02020603050405020304" pitchFamily="18" charset="0"/>
              </a:rPr>
              <a:t>的經濟改革獲得極大的</a:t>
            </a:r>
            <a:r>
              <a:rPr lang="zh-TW" altLang="zh-TW" sz="2400" dirty="0" smtClean="0">
                <a:latin typeface="Times New Roman" panose="02020603050405020304" pitchFamily="18" charset="0"/>
                <a:ea typeface="標楷體"/>
                <a:cs typeface="Times New Roman" panose="02020603050405020304" pitchFamily="18" charset="0"/>
              </a:rPr>
              <a:t>成功</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中</a:t>
            </a:r>
            <a:r>
              <a:rPr lang="zh-TW" altLang="zh-TW" sz="2400" dirty="0">
                <a:latin typeface="Times New Roman" panose="02020603050405020304" pitchFamily="18" charset="0"/>
                <a:ea typeface="標楷體"/>
                <a:cs typeface="Times New Roman" panose="02020603050405020304" pitchFamily="18" charset="0"/>
              </a:rPr>
              <a:t>國是世界上最大的</a:t>
            </a:r>
            <a:r>
              <a:rPr lang="zh-TW" altLang="zh-TW" sz="2400" dirty="0" smtClean="0">
                <a:latin typeface="Times New Roman" panose="02020603050405020304" pitchFamily="18" charset="0"/>
                <a:ea typeface="標楷體"/>
                <a:cs typeface="Times New Roman" panose="02020603050405020304" pitchFamily="18" charset="0"/>
              </a:rPr>
              <a:t>國家</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在</a:t>
            </a:r>
            <a:r>
              <a:rPr lang="zh-TW" altLang="zh-TW" sz="2400" dirty="0">
                <a:latin typeface="Times New Roman" panose="02020603050405020304" pitchFamily="18" charset="0"/>
                <a:ea typeface="標楷體"/>
                <a:cs typeface="Times New Roman" panose="02020603050405020304" pitchFamily="18" charset="0"/>
              </a:rPr>
              <a:t>歷史上經歷了由人類文明的頂峰跌入谷底的</a:t>
            </a:r>
            <a:r>
              <a:rPr lang="zh-TW" altLang="zh-TW" sz="2400" dirty="0" smtClean="0">
                <a:latin typeface="Times New Roman" panose="02020603050405020304" pitchFamily="18" charset="0"/>
                <a:ea typeface="標楷體"/>
                <a:cs typeface="Times New Roman" panose="02020603050405020304" pitchFamily="18" charset="0"/>
              </a:rPr>
              <a:t>過程</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並</a:t>
            </a:r>
            <a:r>
              <a:rPr lang="zh-TW" altLang="zh-TW" sz="2400" dirty="0">
                <a:latin typeface="Times New Roman" panose="02020603050405020304" pitchFamily="18" charset="0"/>
                <a:ea typeface="標楷體"/>
                <a:cs typeface="Times New Roman" panose="02020603050405020304" pitchFamily="18" charset="0"/>
              </a:rPr>
              <a:t>長期處於貧困落後的</a:t>
            </a:r>
            <a:r>
              <a:rPr lang="zh-TW" altLang="zh-TW" sz="2400" dirty="0" smtClean="0">
                <a:latin typeface="Times New Roman" panose="02020603050405020304" pitchFamily="18" charset="0"/>
                <a:ea typeface="標楷體"/>
                <a:cs typeface="Times New Roman" panose="02020603050405020304" pitchFamily="18" charset="0"/>
              </a:rPr>
              <a:t>狀態</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因而</a:t>
            </a:r>
            <a:r>
              <a:rPr lang="zh-TW" altLang="zh-TW" sz="2400" dirty="0">
                <a:latin typeface="Times New Roman" panose="02020603050405020304" pitchFamily="18" charset="0"/>
                <a:ea typeface="標楷體"/>
                <a:cs typeface="Times New Roman" panose="02020603050405020304" pitchFamily="18" charset="0"/>
              </a:rPr>
              <a:t>他的重新崛起引起了世界範圍的</a:t>
            </a:r>
            <a:r>
              <a:rPr lang="zh-TW" altLang="zh-TW" sz="2400" dirty="0" smtClean="0">
                <a:latin typeface="Times New Roman" panose="02020603050405020304" pitchFamily="18" charset="0"/>
                <a:ea typeface="標楷體"/>
                <a:cs typeface="Times New Roman" panose="02020603050405020304" pitchFamily="18" charset="0"/>
              </a:rPr>
              <a:t>關注</a:t>
            </a:r>
            <a:r>
              <a:rPr lang="zh-TW" altLang="en-US" sz="2400" dirty="0" smtClean="0">
                <a:latin typeface="Times New Roman" panose="02020603050405020304" pitchFamily="18" charset="0"/>
                <a:ea typeface="標楷體"/>
                <a:cs typeface="Times New Roman" panose="02020603050405020304" pitchFamily="18" charset="0"/>
              </a:rPr>
              <a:t>。</a:t>
            </a:r>
            <a:endParaRPr lang="en-US" altLang="zh-TW" sz="2400" dirty="0" smtClean="0">
              <a:latin typeface="Times New Roman" panose="02020603050405020304" pitchFamily="18" charset="0"/>
              <a:ea typeface="標楷體"/>
              <a:cs typeface="Times New Roman" panose="02020603050405020304" pitchFamily="18" charset="0"/>
            </a:endParaRPr>
          </a:p>
          <a:p>
            <a:pPr>
              <a:lnSpc>
                <a:spcPts val="3300"/>
              </a:lnSpc>
              <a:spcBef>
                <a:spcPts val="1200"/>
              </a:spcBef>
              <a:spcAft>
                <a:spcPts val="1200"/>
              </a:spcAft>
            </a:pPr>
            <a:r>
              <a:rPr lang="zh-TW" altLang="zh-TW" sz="2400" dirty="0">
                <a:latin typeface="Times New Roman" panose="02020603050405020304" pitchFamily="18" charset="0"/>
                <a:ea typeface="標楷體"/>
                <a:cs typeface="Times New Roman" panose="02020603050405020304" pitchFamily="18" charset="0"/>
              </a:rPr>
              <a:t>中國傳統經濟體制形成</a:t>
            </a:r>
            <a:r>
              <a:rPr lang="zh-TW" altLang="zh-TW" sz="2400" dirty="0" smtClean="0">
                <a:latin typeface="Times New Roman" panose="02020603050405020304" pitchFamily="18" charset="0"/>
                <a:ea typeface="標楷體"/>
                <a:cs typeface="Times New Roman" panose="02020603050405020304" pitchFamily="18" charset="0"/>
              </a:rPr>
              <a:t>的邏輯</a:t>
            </a:r>
            <a:r>
              <a:rPr lang="zh-TW" altLang="zh-TW" sz="2400" dirty="0">
                <a:latin typeface="Times New Roman" panose="02020603050405020304" pitchFamily="18" charset="0"/>
                <a:ea typeface="標楷體"/>
                <a:cs typeface="Times New Roman" panose="02020603050405020304" pitchFamily="18" charset="0"/>
              </a:rPr>
              <a:t>起點是重工業優先發展戰略的</a:t>
            </a:r>
            <a:r>
              <a:rPr lang="zh-TW" altLang="zh-TW" sz="2400" dirty="0" smtClean="0">
                <a:latin typeface="Times New Roman" panose="02020603050405020304" pitchFamily="18" charset="0"/>
                <a:ea typeface="標楷體"/>
                <a:cs typeface="Times New Roman" panose="02020603050405020304" pitchFamily="18" charset="0"/>
              </a:rPr>
              <a:t>選擇</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在</a:t>
            </a:r>
            <a:r>
              <a:rPr lang="zh-TW" altLang="zh-TW" sz="2400" dirty="0">
                <a:latin typeface="Times New Roman" panose="02020603050405020304" pitchFamily="18" charset="0"/>
                <a:ea typeface="標楷體"/>
                <a:cs typeface="Times New Roman" panose="02020603050405020304" pitchFamily="18" charset="0"/>
              </a:rPr>
              <a:t>一個經濟發展初期的</a:t>
            </a:r>
            <a:r>
              <a:rPr lang="zh-TW" altLang="zh-TW" sz="2400" dirty="0" smtClean="0">
                <a:latin typeface="Times New Roman" panose="02020603050405020304" pitchFamily="18" charset="0"/>
                <a:ea typeface="標楷體"/>
                <a:cs typeface="Times New Roman" panose="02020603050405020304" pitchFamily="18" charset="0"/>
              </a:rPr>
              <a:t>國家</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所有</a:t>
            </a:r>
            <a:r>
              <a:rPr lang="zh-TW" altLang="zh-TW" sz="2400" dirty="0">
                <a:latin typeface="Times New Roman" panose="02020603050405020304" pitchFamily="18" charset="0"/>
                <a:ea typeface="標楷體"/>
                <a:cs typeface="Times New Roman" panose="02020603050405020304" pitchFamily="18" charset="0"/>
              </a:rPr>
              <a:t>的條件都未能</a:t>
            </a:r>
            <a:r>
              <a:rPr lang="zh-TW" altLang="zh-TW" sz="2400" dirty="0" smtClean="0">
                <a:latin typeface="Times New Roman" panose="02020603050405020304" pitchFamily="18" charset="0"/>
                <a:ea typeface="標楷體"/>
                <a:cs typeface="Times New Roman" panose="02020603050405020304" pitchFamily="18" charset="0"/>
              </a:rPr>
              <a:t>配合</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solidFill>
                  <a:srgbClr val="FF0000"/>
                </a:solidFill>
                <a:latin typeface="Times New Roman" panose="02020603050405020304" pitchFamily="18" charset="0"/>
                <a:ea typeface="標楷體"/>
                <a:cs typeface="Times New Roman" panose="02020603050405020304" pitchFamily="18" charset="0"/>
              </a:rPr>
              <a:t>因此</a:t>
            </a:r>
            <a:r>
              <a:rPr lang="zh-TW" altLang="zh-TW" sz="2400" dirty="0">
                <a:solidFill>
                  <a:srgbClr val="FF0000"/>
                </a:solidFill>
                <a:latin typeface="Times New Roman" panose="02020603050405020304" pitchFamily="18" charset="0"/>
                <a:ea typeface="標楷體"/>
                <a:cs typeface="Times New Roman" panose="02020603050405020304" pitchFamily="18" charset="0"/>
              </a:rPr>
              <a:t>必須扭曲要素和產品</a:t>
            </a:r>
            <a:r>
              <a:rPr lang="zh-TW" altLang="zh-TW" sz="2400" dirty="0" smtClean="0">
                <a:solidFill>
                  <a:srgbClr val="FF0000"/>
                </a:solidFill>
                <a:latin typeface="Times New Roman" panose="02020603050405020304" pitchFamily="18" charset="0"/>
                <a:ea typeface="標楷體"/>
                <a:cs typeface="Times New Roman" panose="02020603050405020304" pitchFamily="18" charset="0"/>
              </a:rPr>
              <a:t>價格</a:t>
            </a:r>
            <a:r>
              <a:rPr lang="zh-TW" altLang="en-US" sz="2400" dirty="0" smtClean="0">
                <a:solidFill>
                  <a:srgbClr val="FF0000"/>
                </a:solidFill>
                <a:latin typeface="Times New Roman" panose="02020603050405020304" pitchFamily="18" charset="0"/>
                <a:ea typeface="標楷體"/>
                <a:cs typeface="Times New Roman" panose="02020603050405020304" pitchFamily="18" charset="0"/>
              </a:rPr>
              <a:t>，</a:t>
            </a:r>
            <a:r>
              <a:rPr lang="zh-TW" altLang="zh-TW" sz="2400" dirty="0" smtClean="0">
                <a:solidFill>
                  <a:srgbClr val="FF0000"/>
                </a:solidFill>
                <a:latin typeface="Times New Roman" panose="02020603050405020304" pitchFamily="18" charset="0"/>
                <a:ea typeface="標楷體"/>
                <a:cs typeface="Times New Roman" panose="02020603050405020304" pitchFamily="18" charset="0"/>
              </a:rPr>
              <a:t>也就是</a:t>
            </a:r>
            <a:r>
              <a:rPr lang="zh-TW" altLang="zh-TW" sz="2400" dirty="0">
                <a:solidFill>
                  <a:srgbClr val="FF0000"/>
                </a:solidFill>
                <a:latin typeface="Times New Roman" panose="02020603050405020304" pitchFamily="18" charset="0"/>
                <a:ea typeface="標楷體"/>
                <a:cs typeface="Times New Roman" panose="02020603050405020304" pitchFamily="18" charset="0"/>
              </a:rPr>
              <a:t>完全不同於市場機制的資源配置</a:t>
            </a:r>
            <a:r>
              <a:rPr lang="zh-TW" altLang="zh-TW" sz="2400" dirty="0" smtClean="0">
                <a:solidFill>
                  <a:srgbClr val="FF0000"/>
                </a:solidFill>
                <a:latin typeface="Times New Roman" panose="02020603050405020304" pitchFamily="18" charset="0"/>
                <a:ea typeface="標楷體"/>
                <a:cs typeface="Times New Roman" panose="02020603050405020304" pitchFamily="18" charset="0"/>
              </a:rPr>
              <a:t>制度</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為了</a:t>
            </a:r>
            <a:r>
              <a:rPr lang="zh-TW" altLang="zh-TW" sz="2400" dirty="0">
                <a:latin typeface="Times New Roman" panose="02020603050405020304" pitchFamily="18" charset="0"/>
                <a:ea typeface="標楷體"/>
                <a:cs typeface="Times New Roman" panose="02020603050405020304" pitchFamily="18" charset="0"/>
              </a:rPr>
              <a:t>保證微觀經營單位的方向也合乎戰略目標的</a:t>
            </a:r>
            <a:r>
              <a:rPr lang="zh-TW" altLang="zh-TW" sz="2400" dirty="0" smtClean="0">
                <a:latin typeface="Times New Roman" panose="02020603050405020304" pitchFamily="18" charset="0"/>
                <a:ea typeface="標楷體"/>
                <a:cs typeface="Times New Roman" panose="02020603050405020304" pitchFamily="18" charset="0"/>
              </a:rPr>
              <a:t>要求</a:t>
            </a:r>
            <a:r>
              <a:rPr lang="zh-TW" altLang="en-US" sz="2400" dirty="0" smtClean="0">
                <a:latin typeface="Times New Roman" panose="02020603050405020304" pitchFamily="18" charset="0"/>
                <a:ea typeface="標楷體"/>
                <a:cs typeface="Times New Roman" panose="02020603050405020304" pitchFamily="18" charset="0"/>
              </a:rPr>
              <a:t>，</a:t>
            </a:r>
            <a:r>
              <a:rPr lang="zh-TW" altLang="zh-TW" sz="2400" dirty="0" smtClean="0">
                <a:latin typeface="Times New Roman" panose="02020603050405020304" pitchFamily="18" charset="0"/>
                <a:ea typeface="標楷體"/>
                <a:cs typeface="Times New Roman" panose="02020603050405020304" pitchFamily="18" charset="0"/>
              </a:rPr>
              <a:t>所以</a:t>
            </a:r>
            <a:r>
              <a:rPr lang="zh-TW" altLang="zh-TW" sz="2400" dirty="0">
                <a:latin typeface="Times New Roman" panose="02020603050405020304" pitchFamily="18" charset="0"/>
                <a:ea typeface="標楷體"/>
                <a:cs typeface="Times New Roman" panose="02020603050405020304" pitchFamily="18" charset="0"/>
              </a:rPr>
              <a:t>也由工業國有化以及人民公社建立起與重工業發展相應的微觀經營</a:t>
            </a:r>
            <a:r>
              <a:rPr lang="zh-TW" altLang="zh-TW" sz="2400" dirty="0" smtClean="0">
                <a:latin typeface="Times New Roman" panose="02020603050405020304" pitchFamily="18" charset="0"/>
                <a:ea typeface="標楷體"/>
                <a:cs typeface="Times New Roman" panose="02020603050405020304" pitchFamily="18" charset="0"/>
              </a:rPr>
              <a:t>機制</a:t>
            </a:r>
            <a:r>
              <a:rPr lang="zh-TW" altLang="en-US" sz="2400" dirty="0" smtClean="0">
                <a:latin typeface="Times New Roman" panose="02020603050405020304" pitchFamily="18" charset="0"/>
                <a:ea typeface="標楷體"/>
                <a:cs typeface="Times New Roman" panose="02020603050405020304" pitchFamily="18" charset="0"/>
              </a:rPr>
              <a:t>。</a:t>
            </a:r>
            <a:endParaRPr lang="zh-TW" altLang="zh-TW" sz="2400" dirty="0">
              <a:latin typeface="Times New Roman" panose="02020603050405020304" pitchFamily="18" charset="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7</a:t>
            </a:fld>
            <a:r>
              <a:rPr lang="en-US" altLang="zh-TW" smtClean="0"/>
              <a:t>/38</a:t>
            </a:r>
            <a:endParaRPr lang="en-US" altLang="zh-TW" dirty="0"/>
          </a:p>
        </p:txBody>
      </p:sp>
      <p:pic>
        <p:nvPicPr>
          <p:cNvPr id="4" name="圖片 3"/>
          <p:cNvPicPr>
            <a:picLocks noChangeAspect="1"/>
          </p:cNvPicPr>
          <p:nvPr/>
        </p:nvPicPr>
        <p:blipFill>
          <a:blip r:embed="rId3"/>
          <a:stretch>
            <a:fillRect/>
          </a:stretch>
        </p:blipFill>
        <p:spPr>
          <a:xfrm>
            <a:off x="7603182" y="124847"/>
            <a:ext cx="1433314" cy="1719977"/>
          </a:xfrm>
          <a:prstGeom prst="rect">
            <a:avLst/>
          </a:prstGeom>
        </p:spPr>
      </p:pic>
    </p:spTree>
    <p:extLst>
      <p:ext uri="{BB962C8B-B14F-4D97-AF65-F5344CB8AC3E}">
        <p14:creationId xmlns:p14="http://schemas.microsoft.com/office/powerpoint/2010/main" val="1432131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3568" y="1988840"/>
            <a:ext cx="8110537" cy="4550023"/>
          </a:xfrm>
        </p:spPr>
        <p:txBody>
          <a:bodyPr/>
          <a:lstStyle/>
          <a:p>
            <a:pPr lvl="0">
              <a:spcAft>
                <a:spcPts val="0"/>
              </a:spcAft>
              <a:buClr>
                <a:srgbClr val="9A0000"/>
              </a:buClr>
            </a:pP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在扭曲價格的宏觀環境</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下</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微觀</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經營</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單位缺乏客觀評價經營績效的</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標準</a:t>
            </a:r>
            <a:r>
              <a:rPr lang="zh-TW" altLang="en-US"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因此</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不能</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給</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微觀</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經營</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單位以經營</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自主權</a:t>
            </a:r>
            <a:r>
              <a:rPr lang="zh-TW" altLang="en-US"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因此</a:t>
            </a:r>
            <a:r>
              <a:rPr lang="zh-TW" altLang="en-US"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在外</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生的重工業優先發展戰略選擇</a:t>
            </a:r>
            <a:r>
              <a:rPr lang="zh-TW" altLang="zh-TW"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下</a:t>
            </a:r>
            <a:r>
              <a:rPr lang="zh-TW" altLang="en-US" sz="24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，產生：</a:t>
            </a:r>
            <a:endPar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630238" lvl="0" indent="0">
              <a:spcAft>
                <a:spcPts val="0"/>
              </a:spcAft>
              <a:buClr>
                <a:srgbClr val="9A0000"/>
              </a:buClr>
              <a:buSzPct val="100000"/>
              <a:buFont typeface="Times New Roman"/>
              <a:buAutoNum type="arabicPeriod"/>
            </a:pPr>
            <a:r>
              <a:rPr lang="zh-TW" altLang="zh-TW"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扭曲的宏觀政策環境</a:t>
            </a:r>
          </a:p>
          <a:p>
            <a:pPr marL="630238" indent="0">
              <a:spcAft>
                <a:spcPts val="0"/>
              </a:spcAft>
              <a:buClr>
                <a:srgbClr val="9A0000"/>
              </a:buClr>
              <a:buSzPct val="100000"/>
              <a:buFont typeface="Times New Roman"/>
              <a:buAutoNum type="arabicPeriod"/>
            </a:pPr>
            <a:r>
              <a:rPr lang="zh-TW" altLang="zh-TW"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資源計畫配置制度</a:t>
            </a:r>
          </a:p>
          <a:p>
            <a:pPr marL="630238" indent="0">
              <a:spcAft>
                <a:spcPts val="0"/>
              </a:spcAft>
              <a:buClr>
                <a:srgbClr val="9A0000"/>
              </a:buClr>
              <a:buSzPct val="100000"/>
              <a:buFont typeface="Times New Roman"/>
              <a:buAutoNum type="arabicPeriod"/>
            </a:pPr>
            <a:r>
              <a:rPr lang="zh-TW" altLang="zh-TW" sz="240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沒有自主權的微觀經營</a:t>
            </a:r>
            <a:r>
              <a:rPr lang="zh-TW" altLang="zh-TW" sz="24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機制</a:t>
            </a:r>
            <a:endParaRPr lang="en-US" altLang="zh-TW" sz="2400" dirty="0" smtClean="0">
              <a:solidFill>
                <a:srgbClr val="C00000"/>
              </a:solidFill>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buClr>
                <a:srgbClr val="9A0000"/>
              </a:buClr>
            </a:pP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三位一體的制度是內生的</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因為缺乏激勵機制</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效率低下</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以及扭曲的經濟結構</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造成經濟增長緩慢</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傳統經濟體制並未實踐趕超的</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使命</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0">
              <a:spcAft>
                <a:spcPts val="0"/>
              </a:spcAft>
              <a:buClr>
                <a:srgbClr val="9A0000"/>
              </a:buClr>
              <a:buSzPts val="1200"/>
              <a:buFont typeface="Times New Roman"/>
              <a:buAutoNum type="arabicPeriod"/>
            </a:pPr>
            <a:endParaRPr lang="zh-TW"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lvl="0">
              <a:buClr>
                <a:srgbClr val="9A0000"/>
              </a:buClr>
            </a:pPr>
            <a:endPar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標題 1"/>
          <p:cNvSpPr>
            <a:spLocks noGrp="1"/>
          </p:cNvSpPr>
          <p:nvPr>
            <p:ph type="title"/>
          </p:nvPr>
        </p:nvSpPr>
        <p:spPr>
          <a:xfrm>
            <a:off x="683568" y="408727"/>
            <a:ext cx="8162925" cy="1508105"/>
          </a:xfrm>
        </p:spPr>
        <p:txBody>
          <a:bodyPr/>
          <a:lstStyle/>
          <a:p>
            <a:pPr marL="685800" indent="-685800">
              <a:spcAft>
                <a:spcPts val="0"/>
              </a:spcAft>
            </a:pPr>
            <a:r>
              <a:rPr lang="zh-TW" altLang="zh-TW" sz="3600" b="1" dirty="0">
                <a:latin typeface="Times New Roman"/>
                <a:ea typeface="標楷體"/>
              </a:rPr>
              <a:t>林毅夫，蔡昉，李周</a:t>
            </a:r>
            <a:r>
              <a:rPr lang="zh-TW" altLang="zh-TW" sz="3600" b="1" dirty="0" smtClean="0">
                <a:latin typeface="Times New Roman"/>
                <a:ea typeface="標楷體"/>
              </a:rPr>
              <a:t>，</a:t>
            </a:r>
            <a:r>
              <a:rPr lang="en-US" altLang="zh-TW" sz="2800" dirty="0" smtClean="0">
                <a:latin typeface="Times New Roman"/>
                <a:ea typeface="標楷體"/>
              </a:rPr>
              <a:t/>
            </a:r>
            <a:br>
              <a:rPr lang="en-US" altLang="zh-TW" sz="2800" dirty="0" smtClean="0">
                <a:latin typeface="Times New Roman"/>
                <a:ea typeface="標楷體"/>
              </a:rPr>
            </a:br>
            <a:r>
              <a:rPr lang="zh-TW" altLang="zh-TW" sz="2800" u="sng" dirty="0" smtClean="0">
                <a:solidFill>
                  <a:srgbClr val="906030"/>
                </a:solidFill>
                <a:latin typeface="Times New Roman"/>
                <a:ea typeface="標楷體"/>
              </a:rPr>
              <a:t>中國</a:t>
            </a:r>
            <a:r>
              <a:rPr lang="zh-TW" altLang="zh-TW" sz="2800" u="sng" dirty="0">
                <a:solidFill>
                  <a:srgbClr val="906030"/>
                </a:solidFill>
                <a:latin typeface="Times New Roman"/>
                <a:ea typeface="標楷體"/>
              </a:rPr>
              <a:t>的奇蹟：發展戰略與經濟改革</a:t>
            </a:r>
            <a:r>
              <a:rPr lang="zh-TW" altLang="zh-TW" sz="2800" dirty="0" smtClean="0">
                <a:solidFill>
                  <a:srgbClr val="906030"/>
                </a:solidFill>
                <a:latin typeface="Times New Roman"/>
                <a:ea typeface="標楷體"/>
              </a:rPr>
              <a:t>，</a:t>
            </a:r>
            <a:r>
              <a:rPr lang="en-US" altLang="zh-TW" sz="2800" dirty="0" smtClean="0">
                <a:solidFill>
                  <a:srgbClr val="906030"/>
                </a:solidFill>
                <a:latin typeface="Times New Roman"/>
                <a:ea typeface="標楷體"/>
              </a:rPr>
              <a:t/>
            </a:r>
            <a:br>
              <a:rPr lang="en-US" altLang="zh-TW" sz="2800" dirty="0" smtClean="0">
                <a:solidFill>
                  <a:srgbClr val="906030"/>
                </a:solidFill>
                <a:latin typeface="Times New Roman"/>
                <a:ea typeface="標楷體"/>
              </a:rPr>
            </a:br>
            <a:r>
              <a:rPr lang="zh-TW" altLang="zh-TW" sz="2800" dirty="0" smtClean="0">
                <a:solidFill>
                  <a:srgbClr val="906030"/>
                </a:solidFill>
                <a:latin typeface="Times New Roman"/>
                <a:ea typeface="標楷體"/>
              </a:rPr>
              <a:t>上海</a:t>
            </a:r>
            <a:r>
              <a:rPr lang="zh-TW" altLang="zh-TW" sz="2800" dirty="0">
                <a:solidFill>
                  <a:srgbClr val="906030"/>
                </a:solidFill>
                <a:latin typeface="Times New Roman"/>
                <a:ea typeface="標楷體"/>
              </a:rPr>
              <a:t>三連書店，上海人民出版社，</a:t>
            </a:r>
            <a:r>
              <a:rPr lang="en-US" altLang="zh-TW" sz="2800" dirty="0" smtClean="0">
                <a:solidFill>
                  <a:srgbClr val="906030"/>
                </a:solidFill>
                <a:latin typeface="Times New Roman"/>
                <a:ea typeface="標楷體"/>
              </a:rPr>
              <a:t>1994</a:t>
            </a:r>
            <a:endParaRPr lang="zh-TW" altLang="zh-TW" sz="2800" dirty="0">
              <a:latin typeface="Times New Roman"/>
            </a:endParaRPr>
          </a:p>
        </p:txBody>
      </p:sp>
      <p:sp>
        <p:nvSpPr>
          <p:cNvPr id="7" name="投影片編號版面配置區 6"/>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8</a:t>
            </a:fld>
            <a:r>
              <a:rPr lang="en-US" altLang="zh-TW" smtClean="0"/>
              <a:t>/38</a:t>
            </a:r>
            <a:endParaRPr lang="en-US" altLang="zh-TW" dirty="0"/>
          </a:p>
        </p:txBody>
      </p:sp>
    </p:spTree>
    <p:extLst>
      <p:ext uri="{BB962C8B-B14F-4D97-AF65-F5344CB8AC3E}">
        <p14:creationId xmlns:p14="http://schemas.microsoft.com/office/powerpoint/2010/main" val="610956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35957" y="2222798"/>
            <a:ext cx="7868492" cy="4191000"/>
          </a:xfrm>
        </p:spPr>
        <p:txBody>
          <a:bodyPr/>
          <a:lstStyle/>
          <a:p>
            <a:pPr>
              <a:lnSpc>
                <a:spcPts val="3300"/>
              </a:lnSpc>
              <a:spcBef>
                <a:spcPts val="1200"/>
              </a:spcBef>
              <a:spcAft>
                <a:spcPts val="1200"/>
              </a:spcAft>
            </a:pPr>
            <a:r>
              <a:rPr lang="zh-TW" altLang="zh-TW" sz="2400" dirty="0">
                <a:ea typeface="標楷體"/>
                <a:cs typeface="Times New Roman"/>
              </a:rPr>
              <a:t>始於七</a:t>
            </a:r>
            <a:r>
              <a:rPr lang="en-US" altLang="zh-TW" sz="2400" dirty="0">
                <a:ea typeface="標楷體"/>
                <a:cs typeface="Times New Roman"/>
              </a:rPr>
              <a:t>0</a:t>
            </a:r>
            <a:r>
              <a:rPr lang="zh-TW" altLang="zh-TW" sz="2400" dirty="0">
                <a:ea typeface="標楷體"/>
                <a:cs typeface="Times New Roman"/>
              </a:rPr>
              <a:t>年代末的中國經濟</a:t>
            </a:r>
            <a:r>
              <a:rPr lang="zh-TW" altLang="zh-TW" sz="2400" dirty="0" smtClean="0">
                <a:ea typeface="標楷體"/>
                <a:cs typeface="Times New Roman"/>
              </a:rPr>
              <a:t>改革</a:t>
            </a:r>
            <a:r>
              <a:rPr lang="zh-TW" altLang="en-US" sz="2400" dirty="0">
                <a:ea typeface="標楷體"/>
                <a:cs typeface="Times New Roman"/>
              </a:rPr>
              <a:t>，</a:t>
            </a:r>
            <a:r>
              <a:rPr lang="zh-TW" altLang="zh-TW" sz="2400" dirty="0" smtClean="0">
                <a:ea typeface="標楷體"/>
                <a:cs typeface="Times New Roman"/>
              </a:rPr>
              <a:t>是</a:t>
            </a:r>
            <a:r>
              <a:rPr lang="zh-TW" altLang="en-US" sz="2400" dirty="0">
                <a:ea typeface="標楷體"/>
                <a:cs typeface="Times New Roman"/>
              </a:rPr>
              <a:t>微觀</a:t>
            </a:r>
            <a:r>
              <a:rPr lang="zh-TW" altLang="zh-TW" sz="2400" dirty="0" smtClean="0">
                <a:ea typeface="標楷體"/>
                <a:cs typeface="Times New Roman"/>
              </a:rPr>
              <a:t>經營</a:t>
            </a:r>
            <a:r>
              <a:rPr lang="zh-TW" altLang="zh-TW" sz="2400" dirty="0">
                <a:ea typeface="標楷體"/>
                <a:cs typeface="Times New Roman"/>
              </a:rPr>
              <a:t>環境上的放權讓利的</a:t>
            </a:r>
            <a:r>
              <a:rPr lang="zh-TW" altLang="zh-TW" sz="2400" dirty="0" smtClean="0">
                <a:ea typeface="標楷體"/>
                <a:cs typeface="Times New Roman"/>
              </a:rPr>
              <a:t>開始</a:t>
            </a:r>
            <a:r>
              <a:rPr lang="zh-TW" altLang="en-US" sz="2400" dirty="0">
                <a:ea typeface="標楷體"/>
                <a:cs typeface="Times New Roman"/>
              </a:rPr>
              <a:t>。</a:t>
            </a:r>
            <a:endParaRPr lang="en-US" altLang="zh-TW" sz="2400" dirty="0" smtClean="0">
              <a:ea typeface="標楷體"/>
              <a:cs typeface="Times New Roman"/>
            </a:endParaRPr>
          </a:p>
          <a:p>
            <a:pPr>
              <a:lnSpc>
                <a:spcPts val="3300"/>
              </a:lnSpc>
              <a:spcBef>
                <a:spcPts val="1200"/>
              </a:spcBef>
              <a:spcAft>
                <a:spcPts val="1200"/>
              </a:spcAft>
            </a:pPr>
            <a:r>
              <a:rPr lang="zh-TW" altLang="zh-TW" sz="2400" dirty="0" smtClean="0">
                <a:ea typeface="標楷體"/>
                <a:cs typeface="Times New Roman"/>
              </a:rPr>
              <a:t>在</a:t>
            </a:r>
            <a:r>
              <a:rPr lang="zh-TW" altLang="zh-TW" sz="2400" dirty="0">
                <a:ea typeface="標楷體"/>
                <a:cs typeface="Times New Roman"/>
              </a:rPr>
              <a:t>國有企業與農村的開放</a:t>
            </a:r>
            <a:r>
              <a:rPr lang="zh-TW" altLang="zh-TW" sz="2400" dirty="0" smtClean="0">
                <a:ea typeface="標楷體"/>
                <a:cs typeface="Times New Roman"/>
              </a:rPr>
              <a:t>中</a:t>
            </a:r>
            <a:r>
              <a:rPr lang="zh-TW" altLang="en-US" sz="2400" dirty="0" smtClean="0">
                <a:ea typeface="標楷體"/>
                <a:cs typeface="Times New Roman"/>
              </a:rPr>
              <a:t>，</a:t>
            </a:r>
            <a:r>
              <a:rPr lang="zh-TW" altLang="zh-TW" sz="2400" dirty="0" smtClean="0">
                <a:ea typeface="標楷體"/>
                <a:cs typeface="Times New Roman"/>
              </a:rPr>
              <a:t>受</a:t>
            </a:r>
            <a:r>
              <a:rPr lang="zh-TW" altLang="zh-TW" sz="2400" dirty="0">
                <a:ea typeface="標楷體"/>
                <a:cs typeface="Times New Roman"/>
              </a:rPr>
              <a:t>壓抑部門的部門發展了勞動力密集的</a:t>
            </a:r>
            <a:r>
              <a:rPr lang="zh-TW" altLang="zh-TW" sz="2400" dirty="0" smtClean="0">
                <a:ea typeface="標楷體"/>
                <a:cs typeface="Times New Roman"/>
              </a:rPr>
              <a:t>產業</a:t>
            </a:r>
            <a:r>
              <a:rPr lang="zh-TW" altLang="en-US" sz="2400" dirty="0" smtClean="0">
                <a:ea typeface="標楷體"/>
                <a:cs typeface="Times New Roman"/>
              </a:rPr>
              <a:t>，</a:t>
            </a:r>
            <a:r>
              <a:rPr lang="zh-TW" altLang="zh-TW" sz="2400" dirty="0" smtClean="0">
                <a:ea typeface="標楷體"/>
                <a:cs typeface="Times New Roman"/>
              </a:rPr>
              <a:t>矯正</a:t>
            </a:r>
            <a:r>
              <a:rPr lang="zh-TW" altLang="zh-TW" sz="2400" dirty="0">
                <a:ea typeface="標楷體"/>
                <a:cs typeface="Times New Roman"/>
              </a:rPr>
              <a:t>了扭曲的產業結構和</a:t>
            </a:r>
            <a:r>
              <a:rPr lang="zh-TW" altLang="zh-TW" sz="2400" dirty="0">
                <a:solidFill>
                  <a:srgbClr val="C00000"/>
                </a:solidFill>
                <a:ea typeface="標楷體"/>
                <a:cs typeface="Times New Roman"/>
              </a:rPr>
              <a:t>發展資源比較優勢</a:t>
            </a:r>
            <a:r>
              <a:rPr lang="zh-TW" altLang="zh-TW" sz="2400" dirty="0">
                <a:ea typeface="標楷體"/>
                <a:cs typeface="Times New Roman"/>
              </a:rPr>
              <a:t>的</a:t>
            </a:r>
            <a:r>
              <a:rPr lang="zh-TW" altLang="zh-TW" sz="2400" dirty="0" smtClean="0">
                <a:ea typeface="標楷體"/>
                <a:cs typeface="Times New Roman"/>
              </a:rPr>
              <a:t>效應</a:t>
            </a:r>
            <a:r>
              <a:rPr lang="zh-TW" altLang="en-US" sz="2400" dirty="0" smtClean="0">
                <a:ea typeface="標楷體"/>
                <a:cs typeface="Times New Roman"/>
              </a:rPr>
              <a:t>，</a:t>
            </a:r>
            <a:r>
              <a:rPr lang="zh-TW" altLang="zh-TW" sz="2400" dirty="0" smtClean="0">
                <a:ea typeface="標楷體"/>
                <a:cs typeface="Times New Roman"/>
              </a:rPr>
              <a:t>帶來</a:t>
            </a:r>
            <a:r>
              <a:rPr lang="zh-TW" altLang="zh-TW" sz="2400" dirty="0">
                <a:ea typeface="標楷體"/>
                <a:cs typeface="Times New Roman"/>
              </a:rPr>
              <a:t>了中國經濟的巨大</a:t>
            </a:r>
            <a:r>
              <a:rPr lang="zh-TW" altLang="zh-TW" sz="2400" dirty="0" smtClean="0">
                <a:ea typeface="標楷體"/>
                <a:cs typeface="Times New Roman"/>
              </a:rPr>
              <a:t>增長</a:t>
            </a:r>
            <a:endParaRPr lang="en-US" altLang="zh-TW" sz="2400" dirty="0">
              <a:ea typeface="標楷體"/>
              <a:cs typeface="Times New Roman"/>
            </a:endParaRPr>
          </a:p>
          <a:p>
            <a:pPr>
              <a:lnSpc>
                <a:spcPts val="3300"/>
              </a:lnSpc>
              <a:spcBef>
                <a:spcPts val="1200"/>
              </a:spcBef>
              <a:spcAft>
                <a:spcPts val="1200"/>
              </a:spcAft>
            </a:pPr>
            <a:r>
              <a:rPr lang="zh-TW" altLang="zh-TW" sz="2400" dirty="0" smtClean="0">
                <a:ea typeface="標楷體"/>
                <a:cs typeface="Times New Roman"/>
              </a:rPr>
              <a:t>自</a:t>
            </a:r>
            <a:r>
              <a:rPr lang="en-US" altLang="zh-TW" sz="2400" dirty="0">
                <a:ea typeface="標楷體"/>
                <a:cs typeface="Times New Roman"/>
              </a:rPr>
              <a:t>80</a:t>
            </a:r>
            <a:r>
              <a:rPr lang="zh-TW" altLang="zh-TW" sz="2400" dirty="0">
                <a:ea typeface="標楷體"/>
                <a:cs typeface="Times New Roman"/>
              </a:rPr>
              <a:t>年代以來一直保持</a:t>
            </a:r>
            <a:r>
              <a:rPr lang="en-US" altLang="zh-TW" sz="2400" dirty="0">
                <a:ea typeface="標楷體"/>
                <a:cs typeface="Times New Roman"/>
              </a:rPr>
              <a:t>10%</a:t>
            </a:r>
            <a:r>
              <a:rPr lang="zh-TW" altLang="zh-TW" sz="2400" dirty="0">
                <a:ea typeface="標楷體"/>
                <a:cs typeface="Times New Roman"/>
              </a:rPr>
              <a:t>左右的平均成長速度的世界</a:t>
            </a:r>
            <a:r>
              <a:rPr lang="zh-TW" altLang="zh-TW" sz="2400" dirty="0" smtClean="0">
                <a:ea typeface="標楷體"/>
                <a:cs typeface="Times New Roman"/>
              </a:rPr>
              <a:t>奇蹟</a:t>
            </a:r>
            <a:endParaRPr lang="zh-TW" altLang="en-US" sz="2400" dirty="0"/>
          </a:p>
        </p:txBody>
      </p:sp>
      <p:sp>
        <p:nvSpPr>
          <p:cNvPr id="6" name="標題 1"/>
          <p:cNvSpPr txBox="1">
            <a:spLocks/>
          </p:cNvSpPr>
          <p:nvPr/>
        </p:nvSpPr>
        <p:spPr bwMode="auto">
          <a:xfrm>
            <a:off x="683568" y="408727"/>
            <a:ext cx="8162925" cy="150810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a:lstStyle>
          <a:p>
            <a:pPr marL="685800" indent="-685800">
              <a:spcAft>
                <a:spcPts val="0"/>
              </a:spcAft>
            </a:pPr>
            <a:r>
              <a:rPr lang="zh-TW" altLang="zh-TW" sz="3600" b="1" kern="0" smtClean="0">
                <a:latin typeface="Times New Roman"/>
                <a:ea typeface="標楷體"/>
              </a:rPr>
              <a:t>林毅夫，蔡昉，李周，</a:t>
            </a:r>
            <a:r>
              <a:rPr lang="en-US" altLang="zh-TW" sz="2800" b="0" kern="0" smtClean="0">
                <a:latin typeface="Times New Roman"/>
                <a:ea typeface="標楷體"/>
              </a:rPr>
              <a:t/>
            </a:r>
            <a:br>
              <a:rPr lang="en-US" altLang="zh-TW" sz="2800" b="0" kern="0" smtClean="0">
                <a:latin typeface="Times New Roman"/>
                <a:ea typeface="標楷體"/>
              </a:rPr>
            </a:br>
            <a:r>
              <a:rPr lang="zh-TW" altLang="zh-TW" sz="2800" b="0" u="sng" kern="0" smtClean="0">
                <a:solidFill>
                  <a:srgbClr val="906030"/>
                </a:solidFill>
                <a:latin typeface="Times New Roman"/>
                <a:ea typeface="標楷體"/>
              </a:rPr>
              <a:t>中國的奇蹟：發展戰略與經濟改革</a:t>
            </a:r>
            <a:r>
              <a:rPr lang="zh-TW" altLang="zh-TW" sz="2800" b="0" kern="0" smtClean="0">
                <a:solidFill>
                  <a:srgbClr val="906030"/>
                </a:solidFill>
                <a:latin typeface="Times New Roman"/>
                <a:ea typeface="標楷體"/>
              </a:rPr>
              <a:t>，</a:t>
            </a:r>
            <a:r>
              <a:rPr lang="en-US" altLang="zh-TW" sz="2800" b="0" kern="0" smtClean="0">
                <a:solidFill>
                  <a:srgbClr val="906030"/>
                </a:solidFill>
                <a:latin typeface="Times New Roman"/>
                <a:ea typeface="標楷體"/>
              </a:rPr>
              <a:t/>
            </a:r>
            <a:br>
              <a:rPr lang="en-US" altLang="zh-TW" sz="2800" b="0" kern="0" smtClean="0">
                <a:solidFill>
                  <a:srgbClr val="906030"/>
                </a:solidFill>
                <a:latin typeface="Times New Roman"/>
                <a:ea typeface="標楷體"/>
              </a:rPr>
            </a:br>
            <a:r>
              <a:rPr lang="zh-TW" altLang="zh-TW" sz="2800" b="0" kern="0" smtClean="0">
                <a:solidFill>
                  <a:srgbClr val="906030"/>
                </a:solidFill>
                <a:latin typeface="Times New Roman"/>
                <a:ea typeface="標楷體"/>
              </a:rPr>
              <a:t>上海三連書店，上海人民出版社，</a:t>
            </a:r>
            <a:r>
              <a:rPr lang="en-US" altLang="zh-TW" sz="2800" b="0" kern="0" smtClean="0">
                <a:solidFill>
                  <a:srgbClr val="906030"/>
                </a:solidFill>
                <a:latin typeface="Times New Roman"/>
                <a:ea typeface="標楷體"/>
              </a:rPr>
              <a:t>1994</a:t>
            </a:r>
            <a:endParaRPr lang="zh-TW" altLang="zh-TW" sz="2800" b="0" kern="0" dirty="0">
              <a:latin typeface="Times New Roman"/>
            </a:endParaRPr>
          </a:p>
        </p:txBody>
      </p:sp>
      <p:sp>
        <p:nvSpPr>
          <p:cNvPr id="7" name="投影片編號版面配置區 6"/>
          <p:cNvSpPr>
            <a:spLocks noGrp="1"/>
          </p:cNvSpPr>
          <p:nvPr>
            <p:ph type="sldNum" sz="quarter" idx="12"/>
          </p:nvPr>
        </p:nvSpPr>
        <p:spPr/>
        <p:txBody>
          <a:bodyPr/>
          <a:lstStyle/>
          <a:p>
            <a:pPr>
              <a:defRPr/>
            </a:pPr>
            <a:r>
              <a:rPr lang="en-US" altLang="zh-TW" smtClean="0"/>
              <a:t>Slide </a:t>
            </a:r>
            <a:fld id="{B658BF2E-D629-473E-96FA-B044A90FBC41}" type="slidenum">
              <a:rPr lang="en-US" altLang="zh-TW" smtClean="0"/>
              <a:pPr>
                <a:defRPr/>
              </a:pPr>
              <a:t>9</a:t>
            </a:fld>
            <a:r>
              <a:rPr lang="en-US" altLang="zh-TW" smtClean="0"/>
              <a:t>/38</a:t>
            </a:r>
            <a:endParaRPr lang="en-US" altLang="zh-TW" dirty="0"/>
          </a:p>
        </p:txBody>
      </p:sp>
    </p:spTree>
    <p:extLst>
      <p:ext uri="{BB962C8B-B14F-4D97-AF65-F5344CB8AC3E}">
        <p14:creationId xmlns:p14="http://schemas.microsoft.com/office/powerpoint/2010/main" val="1008981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4000" b="1" i="0" u="none" strike="noStrike" cap="none" normalizeH="0" baseline="0" smtClean="0">
            <a:ln>
              <a:noFill/>
            </a:ln>
            <a:solidFill>
              <a:schemeClr val="tx1"/>
            </a:solidFill>
            <a:effectLst/>
            <a:latin typeface="Verdan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4000" b="1" i="0" u="none" strike="noStrike" cap="none" normalizeH="0" baseline="0" smtClean="0">
            <a:ln>
              <a:noFill/>
            </a:ln>
            <a:solidFill>
              <a:schemeClr val="tx1"/>
            </a:solidFill>
            <a:effectLst/>
            <a:latin typeface="Verdana" pitchFamily="34" charset="0"/>
            <a:ea typeface="新細明體" pitchFamily="18" charset="-12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20463</TotalTime>
  <Words>4743</Words>
  <Application>Microsoft Office PowerPoint</Application>
  <PresentationFormat>如螢幕大小 (4:3)</PresentationFormat>
  <Paragraphs>450</Paragraphs>
  <Slides>56</Slides>
  <Notes>42</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56</vt:i4>
      </vt:variant>
    </vt:vector>
  </HeadingPairs>
  <TitlesOfParts>
    <vt:vector size="69" baseType="lpstr">
      <vt:lpstr>ＭＳ Ｐゴシック</vt:lpstr>
      <vt:lpstr>華康儷楷書</vt:lpstr>
      <vt:lpstr>新細明體</vt:lpstr>
      <vt:lpstr>標楷體</vt:lpstr>
      <vt:lpstr>Arial</vt:lpstr>
      <vt:lpstr>Calibri</vt:lpstr>
      <vt:lpstr>Elephant</vt:lpstr>
      <vt:lpstr>Helvetica</vt:lpstr>
      <vt:lpstr>Times New Roman</vt:lpstr>
      <vt:lpstr>Verdana</vt:lpstr>
      <vt:lpstr>Wingdings</vt:lpstr>
      <vt:lpstr>Bold Stripes</vt:lpstr>
      <vt:lpstr>Presentation1</vt:lpstr>
      <vt:lpstr>從經濟學看世界 4.1 供給與需求的推導</vt:lpstr>
      <vt:lpstr>課程大綱</vt:lpstr>
      <vt:lpstr>課程主旨</vt:lpstr>
      <vt:lpstr>1. 供給的要義</vt:lpstr>
      <vt:lpstr>PowerPoint 簡報</vt:lpstr>
      <vt:lpstr>3. 市場結構與社會福利</vt:lpstr>
      <vt:lpstr>林毅夫，蔡昉，李周， 中國的奇蹟：發展戰略與經濟改革， 上海三連書店，上海人民出版社，1994</vt:lpstr>
      <vt:lpstr>林毅夫，蔡昉，李周， 中國的奇蹟：發展戰略與經濟改革， 上海三連書店，上海人民出版社，1994</vt:lpstr>
      <vt:lpstr>PowerPoint 簡報</vt:lpstr>
      <vt:lpstr>4. 市場機制下的效率原則  　 Market mechanism leads to efficiency principle</vt:lpstr>
      <vt:lpstr>史記貨殖列傳第六十九</vt:lpstr>
      <vt:lpstr>5. 市場上的供給有無短缺或不足？</vt:lpstr>
      <vt:lpstr>6. 市場的構成：買者與賣者      Buyers and Sellers in the Market</vt:lpstr>
      <vt:lpstr>6. 市場的構成：買者與賣者      Buyers and Sellers in the Market</vt:lpstr>
      <vt:lpstr>6. 市場的構成：買者與賣者      Buyers and Sellers in the Market</vt:lpstr>
      <vt:lpstr>7. 價格是如何決定的</vt:lpstr>
      <vt:lpstr>PowerPoint 簡報</vt:lpstr>
      <vt:lpstr>8. 需求曲線的推導 Demand Curve</vt:lpstr>
      <vt:lpstr>購買力的概念：實質與名目 Real vs. Nominal</vt:lpstr>
      <vt:lpstr>圖 4.1 麵包的需求曲線</vt:lpstr>
      <vt:lpstr>8. 需求曲線的推導 Demand Curve</vt:lpstr>
      <vt:lpstr>9. 供給曲線的推導 Supply Curve</vt:lpstr>
      <vt:lpstr>圖4.2  麵包的每日供應量—低果先摘法則</vt:lpstr>
      <vt:lpstr>9. 供給曲線的推導 Supply Curve</vt:lpstr>
      <vt:lpstr>從生產可能線和價格線推導供給線</vt:lpstr>
      <vt:lpstr>10. 市場均衡與失衡 　　Market Equilibrium and Disequilibrium</vt:lpstr>
      <vt:lpstr>10. 市場均衡與失衡 　　Market Equilibrium and Disequilibrium</vt:lpstr>
      <vt:lpstr>超額供給 v.s. 超額需求</vt:lpstr>
      <vt:lpstr>11. 失衡的調整</vt:lpstr>
      <vt:lpstr>PowerPoint 簡報</vt:lpstr>
      <vt:lpstr>PowerPoint 簡報</vt:lpstr>
      <vt:lpstr>12. 立法管制與市場機制 　   Legislation and Market Mechanism</vt:lpstr>
      <vt:lpstr>12. 立法管制與市場機制 　Legislation and Market Mechanism</vt:lpstr>
      <vt:lpstr>12. 立法管制與市場機制   Legislation and Market Mechanism</vt:lpstr>
      <vt:lpstr>12. 立法管制與市場機制    Legislation and Market Mechanism</vt:lpstr>
      <vt:lpstr>13. 經濟學家與貧窮問題       Economists and the Poverty Problem</vt:lpstr>
      <vt:lpstr>油價若升破120-130美元 政府將補貼 【聯合報╱記者李明賢、朱婉寧／台北報導】2011.03.06</vt:lpstr>
      <vt:lpstr>13. 經濟學家與貧窮問題       Economists and the Poverty Problem</vt:lpstr>
      <vt:lpstr>Why Uber's surge pricing is good for you, according to Uber</vt:lpstr>
      <vt:lpstr>Surge pricing </vt:lpstr>
      <vt:lpstr>PowerPoint 簡報</vt:lpstr>
      <vt:lpstr>What happens when prices surge</vt:lpstr>
      <vt:lpstr>PowerPoint 簡報</vt:lpstr>
      <vt:lpstr>PowerPoint 簡報</vt:lpstr>
      <vt:lpstr>PowerPoint 簡報</vt:lpstr>
      <vt:lpstr>PowerPoint 簡報</vt:lpstr>
      <vt:lpstr>PowerPoint 簡報</vt:lpstr>
      <vt:lpstr>What happens without surge pricing</vt:lpstr>
      <vt:lpstr>PowerPoint 簡報</vt:lpstr>
      <vt:lpstr>PowerPoint 簡報</vt:lpstr>
      <vt:lpstr>How to feature Uber’s pricing strategy in a supply-demand framework?</vt:lpstr>
      <vt:lpstr>Chapter 3 Appendix</vt:lpstr>
      <vt:lpstr>From Graphs to Equations …</vt:lpstr>
      <vt:lpstr>… To Equilibrium P and Q</vt:lpstr>
      <vt:lpstr>討論主題</vt:lpstr>
      <vt:lpstr>PowerPoint 簡報</vt:lpstr>
    </vt:vector>
  </TitlesOfParts>
  <Company>ncnu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住宅貸款選擇與住宅租擁選擇</dc:title>
  <dc:creator>chiao-lin</dc:creator>
  <cp:lastModifiedBy>陳建良</cp:lastModifiedBy>
  <cp:revision>1232</cp:revision>
  <cp:lastPrinted>2012-06-26T14:44:43Z</cp:lastPrinted>
  <dcterms:created xsi:type="dcterms:W3CDTF">1998-04-25T05:30:48Z</dcterms:created>
  <dcterms:modified xsi:type="dcterms:W3CDTF">2020-10-06T14:08:39Z</dcterms:modified>
</cp:coreProperties>
</file>