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2">
  <p:sldMasterIdLst>
    <p:sldMasterId id="2147483659" r:id="rId1"/>
    <p:sldMasterId id="2147483731" r:id="rId2"/>
  </p:sldMasterIdLst>
  <p:notesMasterIdLst>
    <p:notesMasterId r:id="rId58"/>
  </p:notesMasterIdLst>
  <p:handoutMasterIdLst>
    <p:handoutMasterId r:id="rId59"/>
  </p:handoutMasterIdLst>
  <p:sldIdLst>
    <p:sldId id="939" r:id="rId3"/>
    <p:sldId id="1392" r:id="rId4"/>
    <p:sldId id="1387" r:id="rId5"/>
    <p:sldId id="1419" r:id="rId6"/>
    <p:sldId id="1420" r:id="rId7"/>
    <p:sldId id="1421" r:id="rId8"/>
    <p:sldId id="1422" r:id="rId9"/>
    <p:sldId id="1423" r:id="rId10"/>
    <p:sldId id="1424" r:id="rId11"/>
    <p:sldId id="1425" r:id="rId12"/>
    <p:sldId id="1426" r:id="rId13"/>
    <p:sldId id="1427" r:id="rId14"/>
    <p:sldId id="1428" r:id="rId15"/>
    <p:sldId id="1429" r:id="rId16"/>
    <p:sldId id="1430" r:id="rId17"/>
    <p:sldId id="1355" r:id="rId18"/>
    <p:sldId id="1393" r:id="rId19"/>
    <p:sldId id="1394" r:id="rId20"/>
    <p:sldId id="1395" r:id="rId21"/>
    <p:sldId id="1396" r:id="rId22"/>
    <p:sldId id="1397" r:id="rId23"/>
    <p:sldId id="1361" r:id="rId24"/>
    <p:sldId id="1390" r:id="rId25"/>
    <p:sldId id="1362" r:id="rId26"/>
    <p:sldId id="1391" r:id="rId27"/>
    <p:sldId id="1363" r:id="rId28"/>
    <p:sldId id="1399" r:id="rId29"/>
    <p:sldId id="1398" r:id="rId30"/>
    <p:sldId id="1401" r:id="rId31"/>
    <p:sldId id="1437" r:id="rId32"/>
    <p:sldId id="1400" r:id="rId33"/>
    <p:sldId id="1402" r:id="rId34"/>
    <p:sldId id="1369" r:id="rId35"/>
    <p:sldId id="1411" r:id="rId36"/>
    <p:sldId id="1372" r:id="rId37"/>
    <p:sldId id="1373" r:id="rId38"/>
    <p:sldId id="1403" r:id="rId39"/>
    <p:sldId id="1388" r:id="rId40"/>
    <p:sldId id="1376" r:id="rId41"/>
    <p:sldId id="1404" r:id="rId42"/>
    <p:sldId id="1405" r:id="rId43"/>
    <p:sldId id="1415" r:id="rId44"/>
    <p:sldId id="1406" r:id="rId45"/>
    <p:sldId id="1414" r:id="rId46"/>
    <p:sldId id="1412" r:id="rId47"/>
    <p:sldId id="1408" r:id="rId48"/>
    <p:sldId id="1407" r:id="rId49"/>
    <p:sldId id="1385" r:id="rId50"/>
    <p:sldId id="1389" r:id="rId51"/>
    <p:sldId id="1410" r:id="rId52"/>
    <p:sldId id="1432" r:id="rId53"/>
    <p:sldId id="1433" r:id="rId54"/>
    <p:sldId id="1434" r:id="rId55"/>
    <p:sldId id="1435" r:id="rId56"/>
    <p:sldId id="1431" r:id="rId57"/>
  </p:sldIdLst>
  <p:sldSz cx="9144000" cy="6858000" type="screen4x3"/>
  <p:notesSz cx="6735763" cy="9866313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sz="4000" b="1" kern="1200">
        <a:solidFill>
          <a:schemeClr val="tx1"/>
        </a:solidFill>
        <a:latin typeface="Verdana" pitchFamily="34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4000" b="1" kern="1200">
        <a:solidFill>
          <a:schemeClr val="tx1"/>
        </a:solidFill>
        <a:latin typeface="Verdana" pitchFamily="34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4000" b="1" kern="1200">
        <a:solidFill>
          <a:schemeClr val="tx1"/>
        </a:solidFill>
        <a:latin typeface="Verdana" pitchFamily="34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4000" b="1" kern="1200">
        <a:solidFill>
          <a:schemeClr val="tx1"/>
        </a:solidFill>
        <a:latin typeface="Verdana" pitchFamily="34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4000" b="1" kern="1200">
        <a:solidFill>
          <a:schemeClr val="tx1"/>
        </a:solidFill>
        <a:latin typeface="Verdana" pitchFamily="34" charset="0"/>
        <a:ea typeface="新細明體" charset="-120"/>
        <a:cs typeface="+mn-cs"/>
      </a:defRPr>
    </a:lvl5pPr>
    <a:lvl6pPr marL="2286000" algn="l" defTabSz="914400" rtl="0" eaLnBrk="1" latinLnBrk="0" hangingPunct="1">
      <a:defRPr kumimoji="1" sz="4000" b="1" kern="1200">
        <a:solidFill>
          <a:schemeClr val="tx1"/>
        </a:solidFill>
        <a:latin typeface="Verdana" pitchFamily="34" charset="0"/>
        <a:ea typeface="新細明體" charset="-120"/>
        <a:cs typeface="+mn-cs"/>
      </a:defRPr>
    </a:lvl6pPr>
    <a:lvl7pPr marL="2743200" algn="l" defTabSz="914400" rtl="0" eaLnBrk="1" latinLnBrk="0" hangingPunct="1">
      <a:defRPr kumimoji="1" sz="4000" b="1" kern="1200">
        <a:solidFill>
          <a:schemeClr val="tx1"/>
        </a:solidFill>
        <a:latin typeface="Verdana" pitchFamily="34" charset="0"/>
        <a:ea typeface="新細明體" charset="-120"/>
        <a:cs typeface="+mn-cs"/>
      </a:defRPr>
    </a:lvl7pPr>
    <a:lvl8pPr marL="3200400" algn="l" defTabSz="914400" rtl="0" eaLnBrk="1" latinLnBrk="0" hangingPunct="1">
      <a:defRPr kumimoji="1" sz="4000" b="1" kern="1200">
        <a:solidFill>
          <a:schemeClr val="tx1"/>
        </a:solidFill>
        <a:latin typeface="Verdana" pitchFamily="34" charset="0"/>
        <a:ea typeface="新細明體" charset="-120"/>
        <a:cs typeface="+mn-cs"/>
      </a:defRPr>
    </a:lvl8pPr>
    <a:lvl9pPr marL="3657600" algn="l" defTabSz="914400" rtl="0" eaLnBrk="1" latinLnBrk="0" hangingPunct="1">
      <a:defRPr kumimoji="1" sz="4000" b="1" kern="1200">
        <a:solidFill>
          <a:schemeClr val="tx1"/>
        </a:solidFill>
        <a:latin typeface="Verdana" pitchFamily="34" charset="0"/>
        <a:ea typeface="新細明體" charset="-120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109819FA-2856-4C1A-BBB9-B4811B49EE8F}">
          <p14:sldIdLst>
            <p14:sldId id="939"/>
            <p14:sldId id="1392"/>
            <p14:sldId id="1387"/>
            <p14:sldId id="1419"/>
            <p14:sldId id="1420"/>
            <p14:sldId id="1421"/>
            <p14:sldId id="1422"/>
            <p14:sldId id="1423"/>
            <p14:sldId id="1424"/>
            <p14:sldId id="1425"/>
            <p14:sldId id="1426"/>
            <p14:sldId id="1427"/>
            <p14:sldId id="1428"/>
            <p14:sldId id="1429"/>
            <p14:sldId id="1430"/>
            <p14:sldId id="1355"/>
            <p14:sldId id="1393"/>
            <p14:sldId id="1394"/>
            <p14:sldId id="1395"/>
            <p14:sldId id="1396"/>
            <p14:sldId id="1397"/>
            <p14:sldId id="1361"/>
            <p14:sldId id="1390"/>
            <p14:sldId id="1362"/>
            <p14:sldId id="1391"/>
            <p14:sldId id="1363"/>
            <p14:sldId id="1399"/>
            <p14:sldId id="1398"/>
            <p14:sldId id="1401"/>
            <p14:sldId id="1437"/>
            <p14:sldId id="1400"/>
            <p14:sldId id="1402"/>
            <p14:sldId id="1369"/>
            <p14:sldId id="1411"/>
            <p14:sldId id="1372"/>
            <p14:sldId id="1373"/>
            <p14:sldId id="1403"/>
            <p14:sldId id="1388"/>
            <p14:sldId id="1376"/>
            <p14:sldId id="1404"/>
            <p14:sldId id="1405"/>
            <p14:sldId id="1415"/>
            <p14:sldId id="1406"/>
            <p14:sldId id="1414"/>
            <p14:sldId id="1412"/>
            <p14:sldId id="1408"/>
            <p14:sldId id="1407"/>
            <p14:sldId id="1385"/>
            <p14:sldId id="1389"/>
            <p14:sldId id="1410"/>
            <p14:sldId id="1432"/>
            <p14:sldId id="1433"/>
            <p14:sldId id="1434"/>
            <p14:sldId id="1435"/>
            <p14:sldId id="1431"/>
          </p14:sldIdLst>
        </p14:section>
        <p14:section name="未命名的章節" id="{BAC35BF1-B451-4726-845C-DFBE117F421F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06030"/>
    <a:srgbClr val="A50021"/>
    <a:srgbClr val="990000"/>
    <a:srgbClr val="5783A7"/>
    <a:srgbClr val="003366"/>
    <a:srgbClr val="003399"/>
    <a:srgbClr val="336699"/>
    <a:srgbClr val="0033CC"/>
    <a:srgbClr val="FFFFFF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900" autoAdjust="0"/>
    <p:restoredTop sz="83273" autoAdjust="0"/>
  </p:normalViewPr>
  <p:slideViewPr>
    <p:cSldViewPr>
      <p:cViewPr varScale="1">
        <p:scale>
          <a:sx n="94" d="100"/>
          <a:sy n="94" d="100"/>
        </p:scale>
        <p:origin x="66" y="31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&#27963;&#38913;&#31807;1" TargetMode="External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oleObject" Target="&#27963;&#38913;&#31807;1" TargetMode="External"/><Relationship Id="rId1" Type="http://schemas.openxmlformats.org/officeDocument/2006/relationships/themeOverride" Target="../theme/themeOverrid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 sz="20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總效用</a:t>
            </a:r>
            <a:endParaRPr lang="en-US" altLang="en-US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工作表1!$B$2</c:f>
              <c:strCache>
                <c:ptCount val="1"/>
                <c:pt idx="0">
                  <c:v>x</c:v>
                </c:pt>
              </c:strCache>
            </c:strRef>
          </c:tx>
          <c:cat>
            <c:numRef>
              <c:f>工作表1!$A$3:$A$12</c:f>
              <c:numCache>
                <c:formatCode>General</c:formatCode>
                <c:ptCount val="1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</c:numCache>
            </c:numRef>
          </c:cat>
          <c:val>
            <c:numRef>
              <c:f>工作表1!$B$3:$B$12</c:f>
              <c:numCache>
                <c:formatCode>General</c:formatCode>
                <c:ptCount val="10"/>
                <c:pt idx="0">
                  <c:v>0</c:v>
                </c:pt>
                <c:pt idx="1">
                  <c:v>10</c:v>
                </c:pt>
                <c:pt idx="2">
                  <c:v>15</c:v>
                </c:pt>
                <c:pt idx="3">
                  <c:v>18</c:v>
                </c:pt>
                <c:pt idx="4">
                  <c:v>20</c:v>
                </c:pt>
                <c:pt idx="5">
                  <c:v>21</c:v>
                </c:pt>
                <c:pt idx="6">
                  <c:v>21</c:v>
                </c:pt>
                <c:pt idx="7">
                  <c:v>20</c:v>
                </c:pt>
                <c:pt idx="8">
                  <c:v>17</c:v>
                </c:pt>
                <c:pt idx="9">
                  <c:v>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ED6-4B30-944A-0729C0A615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1304064"/>
        <c:axId val="171499904"/>
      </c:lineChart>
      <c:catAx>
        <c:axId val="17130406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71499904"/>
        <c:crosses val="autoZero"/>
        <c:auto val="1"/>
        <c:lblAlgn val="ctr"/>
        <c:lblOffset val="100"/>
        <c:noMultiLvlLbl val="0"/>
      </c:catAx>
      <c:valAx>
        <c:axId val="17149990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71304064"/>
        <c:crosses val="autoZero"/>
        <c:crossBetween val="between"/>
      </c:valAx>
    </c:plotArea>
    <c:plotVisOnly val="1"/>
    <c:dispBlanksAs val="gap"/>
    <c:showDLblsOverMax val="0"/>
  </c:chart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 sz="2000">
                <a:latin typeface="標楷體" panose="03000509000000000000" pitchFamily="65" charset="-120"/>
                <a:ea typeface="標楷體" panose="03000509000000000000" pitchFamily="65" charset="-120"/>
              </a:defRPr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邊際效用</a:t>
            </a:r>
            <a:endParaRPr lang="en-US" altLang="en-US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工作表1!$B$2</c:f>
              <c:strCache>
                <c:ptCount val="1"/>
                <c:pt idx="0">
                  <c:v>x</c:v>
                </c:pt>
              </c:strCache>
            </c:strRef>
          </c:tx>
          <c:cat>
            <c:numRef>
              <c:f>工作表1!$A$4:$A$12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</c:numCache>
            </c:numRef>
          </c:cat>
          <c:val>
            <c:numRef>
              <c:f>工作表1!$F$4:$F$12</c:f>
              <c:numCache>
                <c:formatCode>General</c:formatCode>
                <c:ptCount val="9"/>
                <c:pt idx="0">
                  <c:v>10</c:v>
                </c:pt>
                <c:pt idx="1">
                  <c:v>5</c:v>
                </c:pt>
                <c:pt idx="2">
                  <c:v>3</c:v>
                </c:pt>
                <c:pt idx="3">
                  <c:v>2</c:v>
                </c:pt>
                <c:pt idx="4">
                  <c:v>1</c:v>
                </c:pt>
                <c:pt idx="5">
                  <c:v>0</c:v>
                </c:pt>
                <c:pt idx="6">
                  <c:v>-1</c:v>
                </c:pt>
                <c:pt idx="7">
                  <c:v>-3</c:v>
                </c:pt>
                <c:pt idx="8">
                  <c:v>-5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B85-4007-BF8C-FEEA9EDB79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2414080"/>
        <c:axId val="172415616"/>
      </c:lineChart>
      <c:catAx>
        <c:axId val="17241408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72415616"/>
        <c:crosses val="autoZero"/>
        <c:auto val="1"/>
        <c:lblAlgn val="ctr"/>
        <c:lblOffset val="100"/>
        <c:noMultiLvlLbl val="0"/>
      </c:catAx>
      <c:valAx>
        <c:axId val="17241561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72414080"/>
        <c:crosses val="autoZero"/>
        <c:crossBetween val="between"/>
      </c:valAx>
    </c:plotArea>
    <c:plotVisOnly val="1"/>
    <c:dispBlanksAs val="gap"/>
    <c:showDLblsOverMax val="0"/>
  </c:chart>
  <c:externalData r:id="rId2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4937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Times New Roman" pitchFamily="18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6350" y="0"/>
            <a:ext cx="2919413" cy="4937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itchFamily="18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2600"/>
            <a:ext cx="2919413" cy="4937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Times New Roman" pitchFamily="18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6350" y="9372600"/>
            <a:ext cx="2919413" cy="4937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itchFamily="18" charset="0"/>
                <a:ea typeface="新細明體" pitchFamily="18" charset="-120"/>
              </a:defRPr>
            </a:lvl1pPr>
          </a:lstStyle>
          <a:p>
            <a:pPr>
              <a:defRPr/>
            </a:pPr>
            <a:fld id="{A3ED7769-FC03-4563-8064-EB6999231F1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744670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4667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6350" y="0"/>
            <a:ext cx="2919413" cy="4667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8688" y="777875"/>
            <a:ext cx="4878387" cy="36591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4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8525" y="4670425"/>
            <a:ext cx="4938713" cy="44370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444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40850"/>
            <a:ext cx="2919413" cy="5445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44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6350" y="9340850"/>
            <a:ext cx="2919413" cy="5445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fld id="{677D8D1B-C405-4CB5-AD6C-9A252A58AEB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617650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7D8D1B-C405-4CB5-AD6C-9A252A58AEB2}" type="slidenum">
              <a:rPr lang="en-US" altLang="zh-TW" smtClean="0"/>
              <a:pPr>
                <a:defRPr/>
              </a:pPr>
              <a:t>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793877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570EFB-A2BE-420D-AF62-FD8CB8C1E3AA}" type="slidenum">
              <a:rPr lang="zh-TW" altLang="en-US"/>
              <a:pPr/>
              <a:t>22</a:t>
            </a:fld>
            <a:endParaRPr lang="en-US" altLang="zh-TW"/>
          </a:p>
        </p:txBody>
      </p:sp>
      <p:sp>
        <p:nvSpPr>
          <p:cNvPr id="292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2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61003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7D8D1B-C405-4CB5-AD6C-9A252A58AEB2}" type="slidenum">
              <a:rPr lang="en-US" altLang="zh-TW" smtClean="0"/>
              <a:pPr>
                <a:defRPr/>
              </a:pPr>
              <a:t>25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824768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BDD4B45-F8E9-4C85-B5C7-FD56E2DB0AFC}" type="slidenum">
              <a:rPr lang="zh-TW" altLang="en-US"/>
              <a:pPr/>
              <a:t>26</a:t>
            </a:fld>
            <a:endParaRPr lang="en-US" altLang="zh-TW"/>
          </a:p>
        </p:txBody>
      </p:sp>
      <p:sp>
        <p:nvSpPr>
          <p:cNvPr id="296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02594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EC1176-7744-437E-B70B-ABD836B97B31}" type="slidenum">
              <a:rPr lang="zh-TW" altLang="en-US"/>
              <a:pPr/>
              <a:t>27</a:t>
            </a:fld>
            <a:endParaRPr lang="en-US" altLang="zh-TW"/>
          </a:p>
        </p:txBody>
      </p:sp>
      <p:sp>
        <p:nvSpPr>
          <p:cNvPr id="207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14787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EC1176-7744-437E-B70B-ABD836B97B31}" type="slidenum">
              <a:rPr lang="zh-TW" altLang="en-US"/>
              <a:pPr/>
              <a:t>28</a:t>
            </a:fld>
            <a:endParaRPr lang="en-US" altLang="zh-TW"/>
          </a:p>
        </p:txBody>
      </p:sp>
      <p:sp>
        <p:nvSpPr>
          <p:cNvPr id="207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89903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EC1176-7744-437E-B70B-ABD836B97B31}" type="slidenum">
              <a:rPr lang="zh-TW" altLang="en-US"/>
              <a:pPr/>
              <a:t>29</a:t>
            </a:fld>
            <a:endParaRPr lang="en-US" altLang="zh-TW"/>
          </a:p>
        </p:txBody>
      </p:sp>
      <p:sp>
        <p:nvSpPr>
          <p:cNvPr id="207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28017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652482-E06B-4943-A28B-A48DBA567994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32559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EC1176-7744-437E-B70B-ABD836B97B31}" type="slidenum">
              <a:rPr lang="zh-TW" altLang="en-US"/>
              <a:pPr/>
              <a:t>31</a:t>
            </a:fld>
            <a:endParaRPr lang="en-US" altLang="zh-TW"/>
          </a:p>
        </p:txBody>
      </p:sp>
      <p:sp>
        <p:nvSpPr>
          <p:cNvPr id="207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74300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EC1176-7744-437E-B70B-ABD836B97B31}" type="slidenum">
              <a:rPr lang="zh-TW" altLang="en-US"/>
              <a:pPr/>
              <a:t>32</a:t>
            </a:fld>
            <a:endParaRPr lang="en-US" altLang="zh-TW"/>
          </a:p>
        </p:txBody>
      </p:sp>
      <p:sp>
        <p:nvSpPr>
          <p:cNvPr id="207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70204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109C66-D84A-41F5-945E-F768A773E25E}" type="slidenum">
              <a:rPr lang="zh-TW" altLang="en-US"/>
              <a:pPr/>
              <a:t>33</a:t>
            </a:fld>
            <a:endParaRPr lang="en-US" altLang="zh-TW"/>
          </a:p>
        </p:txBody>
      </p:sp>
      <p:sp>
        <p:nvSpPr>
          <p:cNvPr id="21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690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EC1176-7744-437E-B70B-ABD836B97B31}" type="slidenum">
              <a:rPr lang="zh-TW" altLang="en-US"/>
              <a:pPr/>
              <a:t>2</a:t>
            </a:fld>
            <a:endParaRPr lang="en-US" altLang="zh-TW"/>
          </a:p>
        </p:txBody>
      </p:sp>
      <p:sp>
        <p:nvSpPr>
          <p:cNvPr id="207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55480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EC1176-7744-437E-B70B-ABD836B97B31}" type="slidenum">
              <a:rPr lang="zh-TW" altLang="en-US"/>
              <a:pPr/>
              <a:t>34</a:t>
            </a:fld>
            <a:endParaRPr lang="en-US" altLang="zh-TW"/>
          </a:p>
        </p:txBody>
      </p:sp>
      <p:sp>
        <p:nvSpPr>
          <p:cNvPr id="207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2235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7D8D1B-C405-4CB5-AD6C-9A252A58AEB2}" type="slidenum">
              <a:rPr lang="en-US" altLang="zh-TW" smtClean="0"/>
              <a:pPr>
                <a:defRPr/>
              </a:pPr>
              <a:t>35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914743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2DCEB8-EE3C-4437-AC7A-9171566E6255}" type="slidenum">
              <a:rPr lang="zh-TW" altLang="en-US"/>
              <a:pPr/>
              <a:t>36</a:t>
            </a:fld>
            <a:endParaRPr lang="en-US" altLang="zh-TW"/>
          </a:p>
        </p:txBody>
      </p:sp>
      <p:sp>
        <p:nvSpPr>
          <p:cNvPr id="220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78197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EC1176-7744-437E-B70B-ABD836B97B31}" type="slidenum">
              <a:rPr lang="zh-TW" altLang="en-US"/>
              <a:pPr/>
              <a:t>37</a:t>
            </a:fld>
            <a:endParaRPr lang="en-US" altLang="zh-TW"/>
          </a:p>
        </p:txBody>
      </p:sp>
      <p:sp>
        <p:nvSpPr>
          <p:cNvPr id="207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520550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2AD20B-4A96-41F3-9945-74789AD12284}" type="slidenum">
              <a:rPr lang="zh-TW" altLang="en-US"/>
              <a:pPr/>
              <a:t>39</a:t>
            </a:fld>
            <a:endParaRPr lang="en-US" altLang="zh-TW"/>
          </a:p>
        </p:txBody>
      </p:sp>
      <p:sp>
        <p:nvSpPr>
          <p:cNvPr id="222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312793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EC1176-7744-437E-B70B-ABD836B97B31}" type="slidenum">
              <a:rPr lang="zh-TW" altLang="en-US"/>
              <a:pPr/>
              <a:t>40</a:t>
            </a:fld>
            <a:endParaRPr lang="en-US" altLang="zh-TW"/>
          </a:p>
        </p:txBody>
      </p:sp>
      <p:sp>
        <p:nvSpPr>
          <p:cNvPr id="207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542278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EC1176-7744-437E-B70B-ABD836B97B31}" type="slidenum">
              <a:rPr lang="zh-TW" altLang="en-US"/>
              <a:pPr/>
              <a:t>41</a:t>
            </a:fld>
            <a:endParaRPr lang="en-US" altLang="zh-TW"/>
          </a:p>
        </p:txBody>
      </p:sp>
      <p:sp>
        <p:nvSpPr>
          <p:cNvPr id="207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663552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EC1176-7744-437E-B70B-ABD836B97B31}" type="slidenum">
              <a:rPr lang="zh-TW" altLang="en-US"/>
              <a:pPr/>
              <a:t>43</a:t>
            </a:fld>
            <a:endParaRPr lang="en-US" altLang="zh-TW"/>
          </a:p>
        </p:txBody>
      </p:sp>
      <p:sp>
        <p:nvSpPr>
          <p:cNvPr id="207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80467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33B009-B8E7-4BEC-9032-A999EE4EB662}" type="slidenum">
              <a:rPr lang="zh-TW" altLang="en-US"/>
              <a:pPr/>
              <a:t>44</a:t>
            </a:fld>
            <a:endParaRPr lang="zh-TW" altLang="en-US"/>
          </a:p>
        </p:txBody>
      </p:sp>
      <p:sp>
        <p:nvSpPr>
          <p:cNvPr id="19353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353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208638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EC1176-7744-437E-B70B-ABD836B97B31}" type="slidenum">
              <a:rPr lang="zh-TW" altLang="en-US"/>
              <a:pPr/>
              <a:t>46</a:t>
            </a:fld>
            <a:endParaRPr lang="en-US" altLang="zh-TW"/>
          </a:p>
        </p:txBody>
      </p:sp>
      <p:sp>
        <p:nvSpPr>
          <p:cNvPr id="207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7629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5F2675-45CD-416A-960C-5605F0660100}" type="slidenum">
              <a:rPr lang="zh-TW" altLang="en-US"/>
              <a:pPr/>
              <a:t>4</a:t>
            </a:fld>
            <a:endParaRPr lang="zh-TW" altLang="en-US"/>
          </a:p>
        </p:txBody>
      </p:sp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03288" y="739775"/>
            <a:ext cx="4930775" cy="36988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8102" y="4686628"/>
            <a:ext cx="4939560" cy="44392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785580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EC1176-7744-437E-B70B-ABD836B97B31}" type="slidenum">
              <a:rPr lang="zh-TW" altLang="en-US"/>
              <a:pPr/>
              <a:t>47</a:t>
            </a:fld>
            <a:endParaRPr lang="en-US" altLang="zh-TW"/>
          </a:p>
        </p:txBody>
      </p:sp>
      <p:sp>
        <p:nvSpPr>
          <p:cNvPr id="207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79468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EC1176-7744-437E-B70B-ABD836B97B31}" type="slidenum">
              <a:rPr lang="zh-TW" altLang="en-US"/>
              <a:pPr/>
              <a:t>50</a:t>
            </a:fld>
            <a:endParaRPr lang="en-US" altLang="zh-TW"/>
          </a:p>
        </p:txBody>
      </p:sp>
      <p:sp>
        <p:nvSpPr>
          <p:cNvPr id="207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004812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0547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7497C22-C20E-437C-9598-267932C8030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9395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165852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0547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7497C22-C20E-437C-9598-267932C8030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9395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044092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0547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7497C22-C20E-437C-9598-267932C8030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9395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869902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EC1176-7744-437E-B70B-ABD836B97B31}" type="slidenum">
              <a:rPr lang="zh-TW" altLang="en-US"/>
              <a:pPr/>
              <a:t>55</a:t>
            </a:fld>
            <a:endParaRPr lang="en-US" altLang="zh-TW"/>
          </a:p>
        </p:txBody>
      </p:sp>
      <p:sp>
        <p:nvSpPr>
          <p:cNvPr id="207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67862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EC1176-7744-437E-B70B-ABD836B97B31}" type="slidenum">
              <a:rPr lang="zh-TW" altLang="en-US"/>
              <a:pPr/>
              <a:t>16</a:t>
            </a:fld>
            <a:endParaRPr lang="en-US" altLang="zh-TW"/>
          </a:p>
        </p:txBody>
      </p:sp>
      <p:sp>
        <p:nvSpPr>
          <p:cNvPr id="207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56239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EC1176-7744-437E-B70B-ABD836B97B31}" type="slidenum">
              <a:rPr lang="zh-TW" altLang="en-US"/>
              <a:pPr/>
              <a:t>17</a:t>
            </a:fld>
            <a:endParaRPr lang="en-US" altLang="zh-TW"/>
          </a:p>
        </p:txBody>
      </p:sp>
      <p:sp>
        <p:nvSpPr>
          <p:cNvPr id="207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50045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EC1176-7744-437E-B70B-ABD836B97B31}" type="slidenum">
              <a:rPr lang="zh-TW" altLang="en-US"/>
              <a:pPr/>
              <a:t>18</a:t>
            </a:fld>
            <a:endParaRPr lang="en-US" altLang="zh-TW"/>
          </a:p>
        </p:txBody>
      </p:sp>
      <p:sp>
        <p:nvSpPr>
          <p:cNvPr id="207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72653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EC1176-7744-437E-B70B-ABD836B97B31}" type="slidenum">
              <a:rPr lang="zh-TW" altLang="en-US"/>
              <a:pPr/>
              <a:t>19</a:t>
            </a:fld>
            <a:endParaRPr lang="en-US" altLang="zh-TW"/>
          </a:p>
        </p:txBody>
      </p:sp>
      <p:sp>
        <p:nvSpPr>
          <p:cNvPr id="207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28684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EC1176-7744-437E-B70B-ABD836B97B31}" type="slidenum">
              <a:rPr lang="zh-TW" altLang="en-US"/>
              <a:pPr/>
              <a:t>20</a:t>
            </a:fld>
            <a:endParaRPr lang="en-US" altLang="zh-TW"/>
          </a:p>
        </p:txBody>
      </p:sp>
      <p:sp>
        <p:nvSpPr>
          <p:cNvPr id="207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77739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EC1176-7744-437E-B70B-ABD836B97B31}" type="slidenum">
              <a:rPr lang="zh-TW" altLang="en-US"/>
              <a:pPr/>
              <a:t>21</a:t>
            </a:fld>
            <a:endParaRPr lang="en-US" altLang="zh-TW"/>
          </a:p>
        </p:txBody>
      </p:sp>
      <p:sp>
        <p:nvSpPr>
          <p:cNvPr id="207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79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-3175" y="0"/>
            <a:ext cx="9147175" cy="6867525"/>
            <a:chOff x="-2" y="0"/>
            <a:chExt cx="5762" cy="4326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-2" y="0"/>
              <a:ext cx="5712" cy="4326"/>
              <a:chOff x="-2" y="0"/>
              <a:chExt cx="5712" cy="4326"/>
            </a:xfrm>
          </p:grpSpPr>
          <p:sp>
            <p:nvSpPr>
              <p:cNvPr id="8" name="Rectangle 4"/>
              <p:cNvSpPr>
                <a:spLocks noChangeArrowheads="1"/>
              </p:cNvSpPr>
              <p:nvPr/>
            </p:nvSpPr>
            <p:spPr bwMode="auto">
              <a:xfrm>
                <a:off x="-2" y="0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9" name="Rectangle 5"/>
              <p:cNvSpPr>
                <a:spLocks noChangeArrowheads="1"/>
              </p:cNvSpPr>
              <p:nvPr/>
            </p:nvSpPr>
            <p:spPr bwMode="auto">
              <a:xfrm>
                <a:off x="9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10" name="Rectangle 6"/>
              <p:cNvSpPr>
                <a:spLocks noChangeArrowheads="1"/>
              </p:cNvSpPr>
              <p:nvPr/>
            </p:nvSpPr>
            <p:spPr bwMode="auto">
              <a:xfrm>
                <a:off x="19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11" name="Rectangle 7"/>
              <p:cNvSpPr>
                <a:spLocks noChangeArrowheads="1"/>
              </p:cNvSpPr>
              <p:nvPr/>
            </p:nvSpPr>
            <p:spPr bwMode="auto">
              <a:xfrm>
                <a:off x="28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12" name="Rectangle 8"/>
              <p:cNvSpPr>
                <a:spLocks noChangeArrowheads="1"/>
              </p:cNvSpPr>
              <p:nvPr/>
            </p:nvSpPr>
            <p:spPr bwMode="auto">
              <a:xfrm>
                <a:off x="38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13" name="Rectangle 9"/>
              <p:cNvSpPr>
                <a:spLocks noChangeArrowheads="1"/>
              </p:cNvSpPr>
              <p:nvPr/>
            </p:nvSpPr>
            <p:spPr bwMode="auto">
              <a:xfrm>
                <a:off x="47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14" name="Rectangle 10"/>
              <p:cNvSpPr>
                <a:spLocks noChangeArrowheads="1"/>
              </p:cNvSpPr>
              <p:nvPr/>
            </p:nvSpPr>
            <p:spPr bwMode="auto">
              <a:xfrm>
                <a:off x="57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15" name="Rectangle 11"/>
              <p:cNvSpPr>
                <a:spLocks noChangeArrowheads="1"/>
              </p:cNvSpPr>
              <p:nvPr/>
            </p:nvSpPr>
            <p:spPr bwMode="auto">
              <a:xfrm>
                <a:off x="67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16" name="Rectangle 12"/>
              <p:cNvSpPr>
                <a:spLocks noChangeArrowheads="1"/>
              </p:cNvSpPr>
              <p:nvPr/>
            </p:nvSpPr>
            <p:spPr bwMode="auto">
              <a:xfrm>
                <a:off x="76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17" name="Rectangle 13"/>
              <p:cNvSpPr>
                <a:spLocks noChangeArrowheads="1"/>
              </p:cNvSpPr>
              <p:nvPr/>
            </p:nvSpPr>
            <p:spPr bwMode="auto">
              <a:xfrm>
                <a:off x="86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18" name="Rectangle 14"/>
              <p:cNvSpPr>
                <a:spLocks noChangeArrowheads="1"/>
              </p:cNvSpPr>
              <p:nvPr/>
            </p:nvSpPr>
            <p:spPr bwMode="auto">
              <a:xfrm>
                <a:off x="95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19" name="Rectangle 15"/>
              <p:cNvSpPr>
                <a:spLocks noChangeArrowheads="1"/>
              </p:cNvSpPr>
              <p:nvPr/>
            </p:nvSpPr>
            <p:spPr bwMode="auto">
              <a:xfrm>
                <a:off x="105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20" name="Rectangle 16"/>
              <p:cNvSpPr>
                <a:spLocks noChangeArrowheads="1"/>
              </p:cNvSpPr>
              <p:nvPr/>
            </p:nvSpPr>
            <p:spPr bwMode="auto">
              <a:xfrm>
                <a:off x="115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21" name="Rectangle 17"/>
              <p:cNvSpPr>
                <a:spLocks noChangeArrowheads="1"/>
              </p:cNvSpPr>
              <p:nvPr/>
            </p:nvSpPr>
            <p:spPr bwMode="auto">
              <a:xfrm>
                <a:off x="124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22" name="Rectangle 18"/>
              <p:cNvSpPr>
                <a:spLocks noChangeArrowheads="1"/>
              </p:cNvSpPr>
              <p:nvPr/>
            </p:nvSpPr>
            <p:spPr bwMode="auto">
              <a:xfrm>
                <a:off x="134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23" name="Rectangle 19"/>
              <p:cNvSpPr>
                <a:spLocks noChangeArrowheads="1"/>
              </p:cNvSpPr>
              <p:nvPr/>
            </p:nvSpPr>
            <p:spPr bwMode="auto">
              <a:xfrm>
                <a:off x="143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24" name="Rectangle 20"/>
              <p:cNvSpPr>
                <a:spLocks noChangeArrowheads="1"/>
              </p:cNvSpPr>
              <p:nvPr/>
            </p:nvSpPr>
            <p:spPr bwMode="auto">
              <a:xfrm>
                <a:off x="153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25" name="Rectangle 21"/>
              <p:cNvSpPr>
                <a:spLocks noChangeArrowheads="1"/>
              </p:cNvSpPr>
              <p:nvPr/>
            </p:nvSpPr>
            <p:spPr bwMode="auto">
              <a:xfrm>
                <a:off x="163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26" name="Rectangle 22"/>
              <p:cNvSpPr>
                <a:spLocks noChangeArrowheads="1"/>
              </p:cNvSpPr>
              <p:nvPr/>
            </p:nvSpPr>
            <p:spPr bwMode="auto">
              <a:xfrm>
                <a:off x="172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27" name="Rectangle 23"/>
              <p:cNvSpPr>
                <a:spLocks noChangeArrowheads="1"/>
              </p:cNvSpPr>
              <p:nvPr/>
            </p:nvSpPr>
            <p:spPr bwMode="auto">
              <a:xfrm>
                <a:off x="182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28" name="Rectangle 24"/>
              <p:cNvSpPr>
                <a:spLocks noChangeArrowheads="1"/>
              </p:cNvSpPr>
              <p:nvPr/>
            </p:nvSpPr>
            <p:spPr bwMode="auto">
              <a:xfrm>
                <a:off x="191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29" name="Rectangle 25"/>
              <p:cNvSpPr>
                <a:spLocks noChangeArrowheads="1"/>
              </p:cNvSpPr>
              <p:nvPr/>
            </p:nvSpPr>
            <p:spPr bwMode="auto">
              <a:xfrm>
                <a:off x="201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30" name="Rectangle 26"/>
              <p:cNvSpPr>
                <a:spLocks noChangeArrowheads="1"/>
              </p:cNvSpPr>
              <p:nvPr/>
            </p:nvSpPr>
            <p:spPr bwMode="auto">
              <a:xfrm>
                <a:off x="211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31" name="Rectangle 27"/>
              <p:cNvSpPr>
                <a:spLocks noChangeArrowheads="1"/>
              </p:cNvSpPr>
              <p:nvPr/>
            </p:nvSpPr>
            <p:spPr bwMode="auto">
              <a:xfrm>
                <a:off x="220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32" name="Rectangle 28"/>
              <p:cNvSpPr>
                <a:spLocks noChangeArrowheads="1"/>
              </p:cNvSpPr>
              <p:nvPr/>
            </p:nvSpPr>
            <p:spPr bwMode="auto">
              <a:xfrm>
                <a:off x="230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33" name="Rectangle 29"/>
              <p:cNvSpPr>
                <a:spLocks noChangeArrowheads="1"/>
              </p:cNvSpPr>
              <p:nvPr/>
            </p:nvSpPr>
            <p:spPr bwMode="auto">
              <a:xfrm>
                <a:off x="239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34" name="Rectangle 30"/>
              <p:cNvSpPr>
                <a:spLocks noChangeArrowheads="1"/>
              </p:cNvSpPr>
              <p:nvPr/>
            </p:nvSpPr>
            <p:spPr bwMode="auto">
              <a:xfrm>
                <a:off x="249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35" name="Rectangle 31"/>
              <p:cNvSpPr>
                <a:spLocks noChangeArrowheads="1"/>
              </p:cNvSpPr>
              <p:nvPr/>
            </p:nvSpPr>
            <p:spPr bwMode="auto">
              <a:xfrm>
                <a:off x="259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36" name="Rectangle 32"/>
              <p:cNvSpPr>
                <a:spLocks noChangeArrowheads="1"/>
              </p:cNvSpPr>
              <p:nvPr/>
            </p:nvSpPr>
            <p:spPr bwMode="auto">
              <a:xfrm>
                <a:off x="268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37" name="Rectangle 33"/>
              <p:cNvSpPr>
                <a:spLocks noChangeArrowheads="1"/>
              </p:cNvSpPr>
              <p:nvPr/>
            </p:nvSpPr>
            <p:spPr bwMode="auto">
              <a:xfrm>
                <a:off x="278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38" name="Rectangle 34"/>
              <p:cNvSpPr>
                <a:spLocks noChangeArrowheads="1"/>
              </p:cNvSpPr>
              <p:nvPr/>
            </p:nvSpPr>
            <p:spPr bwMode="auto">
              <a:xfrm>
                <a:off x="287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39" name="Rectangle 35"/>
              <p:cNvSpPr>
                <a:spLocks noChangeArrowheads="1"/>
              </p:cNvSpPr>
              <p:nvPr/>
            </p:nvSpPr>
            <p:spPr bwMode="auto">
              <a:xfrm>
                <a:off x="297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40" name="Rectangle 36"/>
              <p:cNvSpPr>
                <a:spLocks noChangeArrowheads="1"/>
              </p:cNvSpPr>
              <p:nvPr/>
            </p:nvSpPr>
            <p:spPr bwMode="auto">
              <a:xfrm>
                <a:off x="307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41" name="Rectangle 37"/>
              <p:cNvSpPr>
                <a:spLocks noChangeArrowheads="1"/>
              </p:cNvSpPr>
              <p:nvPr/>
            </p:nvSpPr>
            <p:spPr bwMode="auto">
              <a:xfrm>
                <a:off x="316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42" name="Rectangle 38"/>
              <p:cNvSpPr>
                <a:spLocks noChangeArrowheads="1"/>
              </p:cNvSpPr>
              <p:nvPr/>
            </p:nvSpPr>
            <p:spPr bwMode="auto">
              <a:xfrm>
                <a:off x="326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43" name="Rectangle 39"/>
              <p:cNvSpPr>
                <a:spLocks noChangeArrowheads="1"/>
              </p:cNvSpPr>
              <p:nvPr/>
            </p:nvSpPr>
            <p:spPr bwMode="auto">
              <a:xfrm>
                <a:off x="335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44" name="Rectangle 40"/>
              <p:cNvSpPr>
                <a:spLocks noChangeArrowheads="1"/>
              </p:cNvSpPr>
              <p:nvPr/>
            </p:nvSpPr>
            <p:spPr bwMode="auto">
              <a:xfrm>
                <a:off x="345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45" name="Rectangle 41"/>
              <p:cNvSpPr>
                <a:spLocks noChangeArrowheads="1"/>
              </p:cNvSpPr>
              <p:nvPr/>
            </p:nvSpPr>
            <p:spPr bwMode="auto">
              <a:xfrm>
                <a:off x="355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46" name="Rectangle 42"/>
              <p:cNvSpPr>
                <a:spLocks noChangeArrowheads="1"/>
              </p:cNvSpPr>
              <p:nvPr/>
            </p:nvSpPr>
            <p:spPr bwMode="auto">
              <a:xfrm>
                <a:off x="364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47" name="Rectangle 43"/>
              <p:cNvSpPr>
                <a:spLocks noChangeArrowheads="1"/>
              </p:cNvSpPr>
              <p:nvPr/>
            </p:nvSpPr>
            <p:spPr bwMode="auto">
              <a:xfrm>
                <a:off x="374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48" name="Rectangle 44"/>
              <p:cNvSpPr>
                <a:spLocks noChangeArrowheads="1"/>
              </p:cNvSpPr>
              <p:nvPr/>
            </p:nvSpPr>
            <p:spPr bwMode="auto">
              <a:xfrm>
                <a:off x="383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49" name="Rectangle 45"/>
              <p:cNvSpPr>
                <a:spLocks noChangeArrowheads="1"/>
              </p:cNvSpPr>
              <p:nvPr/>
            </p:nvSpPr>
            <p:spPr bwMode="auto">
              <a:xfrm>
                <a:off x="393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50" name="Rectangle 46"/>
              <p:cNvSpPr>
                <a:spLocks noChangeArrowheads="1"/>
              </p:cNvSpPr>
              <p:nvPr/>
            </p:nvSpPr>
            <p:spPr bwMode="auto">
              <a:xfrm>
                <a:off x="403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51" name="Rectangle 47"/>
              <p:cNvSpPr>
                <a:spLocks noChangeArrowheads="1"/>
              </p:cNvSpPr>
              <p:nvPr/>
            </p:nvSpPr>
            <p:spPr bwMode="auto">
              <a:xfrm>
                <a:off x="412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52" name="Rectangle 48"/>
              <p:cNvSpPr>
                <a:spLocks noChangeArrowheads="1"/>
              </p:cNvSpPr>
              <p:nvPr/>
            </p:nvSpPr>
            <p:spPr bwMode="auto">
              <a:xfrm>
                <a:off x="422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53" name="Rectangle 49"/>
              <p:cNvSpPr>
                <a:spLocks noChangeArrowheads="1"/>
              </p:cNvSpPr>
              <p:nvPr/>
            </p:nvSpPr>
            <p:spPr bwMode="auto">
              <a:xfrm>
                <a:off x="431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54" name="Rectangle 50"/>
              <p:cNvSpPr>
                <a:spLocks noChangeArrowheads="1"/>
              </p:cNvSpPr>
              <p:nvPr/>
            </p:nvSpPr>
            <p:spPr bwMode="auto">
              <a:xfrm>
                <a:off x="441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55" name="Rectangle 51"/>
              <p:cNvSpPr>
                <a:spLocks noChangeArrowheads="1"/>
              </p:cNvSpPr>
              <p:nvPr/>
            </p:nvSpPr>
            <p:spPr bwMode="auto">
              <a:xfrm>
                <a:off x="451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56" name="Rectangle 52"/>
              <p:cNvSpPr>
                <a:spLocks noChangeArrowheads="1"/>
              </p:cNvSpPr>
              <p:nvPr/>
            </p:nvSpPr>
            <p:spPr bwMode="auto">
              <a:xfrm>
                <a:off x="460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57" name="Rectangle 53"/>
              <p:cNvSpPr>
                <a:spLocks noChangeArrowheads="1"/>
              </p:cNvSpPr>
              <p:nvPr/>
            </p:nvSpPr>
            <p:spPr bwMode="auto">
              <a:xfrm>
                <a:off x="470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58" name="Rectangle 54"/>
              <p:cNvSpPr>
                <a:spLocks noChangeArrowheads="1"/>
              </p:cNvSpPr>
              <p:nvPr/>
            </p:nvSpPr>
            <p:spPr bwMode="auto">
              <a:xfrm>
                <a:off x="479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59" name="Rectangle 55"/>
              <p:cNvSpPr>
                <a:spLocks noChangeArrowheads="1"/>
              </p:cNvSpPr>
              <p:nvPr/>
            </p:nvSpPr>
            <p:spPr bwMode="auto">
              <a:xfrm>
                <a:off x="489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60" name="Rectangle 56"/>
              <p:cNvSpPr>
                <a:spLocks noChangeArrowheads="1"/>
              </p:cNvSpPr>
              <p:nvPr/>
            </p:nvSpPr>
            <p:spPr bwMode="auto">
              <a:xfrm>
                <a:off x="499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61" name="Rectangle 57"/>
              <p:cNvSpPr>
                <a:spLocks noChangeArrowheads="1"/>
              </p:cNvSpPr>
              <p:nvPr/>
            </p:nvSpPr>
            <p:spPr bwMode="auto">
              <a:xfrm>
                <a:off x="508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62" name="Rectangle 58"/>
              <p:cNvSpPr>
                <a:spLocks noChangeArrowheads="1"/>
              </p:cNvSpPr>
              <p:nvPr/>
            </p:nvSpPr>
            <p:spPr bwMode="auto">
              <a:xfrm>
                <a:off x="518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63" name="Rectangle 59"/>
              <p:cNvSpPr>
                <a:spLocks noChangeArrowheads="1"/>
              </p:cNvSpPr>
              <p:nvPr/>
            </p:nvSpPr>
            <p:spPr bwMode="auto">
              <a:xfrm>
                <a:off x="527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64" name="Rectangle 60"/>
              <p:cNvSpPr>
                <a:spLocks noChangeArrowheads="1"/>
              </p:cNvSpPr>
              <p:nvPr/>
            </p:nvSpPr>
            <p:spPr bwMode="auto">
              <a:xfrm>
                <a:off x="537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65" name="Rectangle 61"/>
              <p:cNvSpPr>
                <a:spLocks noChangeArrowheads="1"/>
              </p:cNvSpPr>
              <p:nvPr/>
            </p:nvSpPr>
            <p:spPr bwMode="auto">
              <a:xfrm>
                <a:off x="547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66" name="Rectangle 62"/>
              <p:cNvSpPr>
                <a:spLocks noChangeArrowheads="1"/>
              </p:cNvSpPr>
              <p:nvPr/>
            </p:nvSpPr>
            <p:spPr bwMode="auto">
              <a:xfrm>
                <a:off x="556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67" name="Rectangle 63"/>
              <p:cNvSpPr>
                <a:spLocks noChangeArrowheads="1"/>
              </p:cNvSpPr>
              <p:nvPr/>
            </p:nvSpPr>
            <p:spPr bwMode="auto">
              <a:xfrm>
                <a:off x="566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>
                  <a:ea typeface="新細明體" pitchFamily="18" charset="-120"/>
                </a:endParaRPr>
              </a:p>
            </p:txBody>
          </p:sp>
        </p:grpSp>
        <p:sp>
          <p:nvSpPr>
            <p:cNvPr id="6" name="Rectangle 64"/>
            <p:cNvSpPr>
              <a:spLocks noChangeArrowheads="1"/>
            </p:cNvSpPr>
            <p:nvPr userDrawn="1"/>
          </p:nvSpPr>
          <p:spPr bwMode="auto">
            <a:xfrm>
              <a:off x="429" y="0"/>
              <a:ext cx="5331" cy="432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7" name="Rectangle 65"/>
            <p:cNvSpPr>
              <a:spLocks noChangeArrowheads="1"/>
            </p:cNvSpPr>
            <p:nvPr userDrawn="1"/>
          </p:nvSpPr>
          <p:spPr bwMode="auto">
            <a:xfrm>
              <a:off x="0" y="0"/>
              <a:ext cx="5760" cy="321"/>
            </a:xfrm>
            <a:prstGeom prst="rect">
              <a:avLst/>
            </a:prstGeom>
            <a:solidFill>
              <a:schemeClr val="hlink">
                <a:alpha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</p:grpSp>
      <p:sp>
        <p:nvSpPr>
          <p:cNvPr id="68" name="Rectangle 66"/>
          <p:cNvSpPr>
            <a:spLocks noChangeArrowheads="1"/>
          </p:cNvSpPr>
          <p:nvPr/>
        </p:nvSpPr>
        <p:spPr bwMode="auto">
          <a:xfrm>
            <a:off x="3505200" y="2590800"/>
            <a:ext cx="4892675" cy="76200"/>
          </a:xfrm>
          <a:prstGeom prst="rect">
            <a:avLst/>
          </a:prstGeom>
          <a:solidFill>
            <a:schemeClr val="hlink">
              <a:alpha val="50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>
              <a:defRPr/>
            </a:pPr>
            <a:endParaRPr lang="zh-TW" altLang="zh-TW" sz="2400" b="0">
              <a:ea typeface="新細明體" pitchFamily="18" charset="-120"/>
            </a:endParaRPr>
          </a:p>
        </p:txBody>
      </p:sp>
      <p:sp>
        <p:nvSpPr>
          <p:cNvPr id="186435" name="Rectangle 67"/>
          <p:cNvSpPr>
            <a:spLocks noGrp="1" noChangeArrowheads="1"/>
          </p:cNvSpPr>
          <p:nvPr>
            <p:ph type="ctrTitle" sz="quarter"/>
          </p:nvPr>
        </p:nvSpPr>
        <p:spPr>
          <a:xfrm>
            <a:off x="779463" y="1096963"/>
            <a:ext cx="7678737" cy="143192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zh-TW" altLang="en-US" noProof="0" smtClean="0"/>
              <a:t>按一下以編輯母片標題樣式</a:t>
            </a:r>
          </a:p>
        </p:txBody>
      </p:sp>
      <p:sp>
        <p:nvSpPr>
          <p:cNvPr id="186436" name="Rectangle 6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021138" y="2860675"/>
            <a:ext cx="4437062" cy="3114675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zh-TW" altLang="en-US" noProof="0" smtClean="0"/>
              <a:t>按一下以編輯母片副標題樣式</a:t>
            </a:r>
          </a:p>
        </p:txBody>
      </p:sp>
      <p:sp>
        <p:nvSpPr>
          <p:cNvPr id="69" name="Rectangle 69"/>
          <p:cNvSpPr>
            <a:spLocks noGrp="1" noChangeArrowheads="1"/>
          </p:cNvSpPr>
          <p:nvPr>
            <p:ph type="dt" sz="quarter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0" name="Rectangle 70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3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7239000" y="6413798"/>
            <a:ext cx="1905000" cy="457200"/>
          </a:xfrm>
          <a:prstGeom prst="rect">
            <a:avLst/>
          </a:prstGeom>
        </p:spPr>
        <p:txBody>
          <a:bodyPr/>
          <a:lstStyle>
            <a:lvl1pPr algn="r">
              <a:defRPr sz="1200" b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TW" smtClean="0"/>
              <a:t>Slide </a:t>
            </a:r>
            <a:fld id="{2EAD8DAA-EA19-4AB7-B271-CDA343FF3072}" type="slidenum">
              <a:rPr lang="en-US" altLang="zh-TW" smtClean="0"/>
              <a:pPr/>
              <a:t>‹#›</a:t>
            </a:fld>
            <a:r>
              <a:rPr lang="en-US" altLang="zh-TW" smtClean="0"/>
              <a:t>/35</a:t>
            </a:r>
            <a:endParaRPr lang="en-US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7239000" y="6413798"/>
            <a:ext cx="1905000" cy="457200"/>
          </a:xfrm>
          <a:prstGeom prst="rect">
            <a:avLst/>
          </a:prstGeom>
        </p:spPr>
        <p:txBody>
          <a:bodyPr/>
          <a:lstStyle>
            <a:lvl1pPr algn="r">
              <a:defRPr sz="1200" b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TW" smtClean="0"/>
              <a:t>Slide </a:t>
            </a:r>
            <a:fld id="{2EAD8DAA-EA19-4AB7-B271-CDA343FF3072}" type="slidenum">
              <a:rPr lang="en-US" altLang="zh-TW" smtClean="0"/>
              <a:pPr/>
              <a:t>‹#›</a:t>
            </a:fld>
            <a:r>
              <a:rPr lang="en-US" altLang="zh-TW" smtClean="0"/>
              <a:t>/35</a:t>
            </a:r>
            <a:endParaRPr lang="en-US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994525" y="192088"/>
            <a:ext cx="2039938" cy="5903912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71538" y="192088"/>
            <a:ext cx="5970587" cy="5903912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8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7239000" y="6413798"/>
            <a:ext cx="1905000" cy="457200"/>
          </a:xfrm>
          <a:prstGeom prst="rect">
            <a:avLst/>
          </a:prstGeom>
        </p:spPr>
        <p:txBody>
          <a:bodyPr/>
          <a:lstStyle>
            <a:lvl1pPr algn="r">
              <a:defRPr sz="1200" b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TW" smtClean="0"/>
              <a:t>Slide </a:t>
            </a:r>
            <a:fld id="{2EAD8DAA-EA19-4AB7-B271-CDA343FF3072}" type="slidenum">
              <a:rPr lang="en-US" altLang="zh-TW" smtClean="0"/>
              <a:pPr/>
              <a:t>‹#›</a:t>
            </a:fld>
            <a:r>
              <a:rPr lang="en-US" altLang="zh-TW" smtClean="0"/>
              <a:t>/35</a:t>
            </a:r>
            <a:endParaRPr lang="en-US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539552" y="1052736"/>
            <a:ext cx="8229600" cy="4781128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baseline="0"/>
            </a:lvl1pPr>
          </a:lstStyle>
          <a:p>
            <a:pPr lvl="0"/>
            <a:endParaRPr lang="zh-TW" altLang="en-US" noProof="0" dirty="0" smtClean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7239000" y="6413798"/>
            <a:ext cx="1905000" cy="457200"/>
          </a:xfrm>
          <a:prstGeom prst="rect">
            <a:avLst/>
          </a:prstGeom>
        </p:spPr>
        <p:txBody>
          <a:bodyPr/>
          <a:lstStyle>
            <a:lvl1pPr algn="r">
              <a:defRPr sz="1200" b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TW" smtClean="0"/>
              <a:t>Slide </a:t>
            </a:r>
            <a:fld id="{2EAD8DAA-EA19-4AB7-B271-CDA343FF3072}" type="slidenum">
              <a:rPr lang="en-US" altLang="zh-TW" smtClean="0"/>
              <a:pPr/>
              <a:t>‹#›</a:t>
            </a:fld>
            <a:r>
              <a:rPr lang="en-US" altLang="zh-TW" smtClean="0"/>
              <a:t>/35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9840096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baseline="0"/>
            </a:lvl1pPr>
          </a:lstStyle>
          <a:p>
            <a:pPr lvl="0"/>
            <a:endParaRPr lang="zh-TW" altLang="en-US" noProof="0" dirty="0" smtClean="0"/>
          </a:p>
        </p:txBody>
      </p:sp>
      <p:sp>
        <p:nvSpPr>
          <p:cNvPr id="6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7239000" y="6413798"/>
            <a:ext cx="1905000" cy="457200"/>
          </a:xfrm>
          <a:prstGeom prst="rect">
            <a:avLst/>
          </a:prstGeom>
        </p:spPr>
        <p:txBody>
          <a:bodyPr/>
          <a:lstStyle>
            <a:lvl1pPr algn="r">
              <a:defRPr sz="1200" b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TW" smtClean="0"/>
              <a:t>Slide </a:t>
            </a:r>
            <a:fld id="{2EAD8DAA-EA19-4AB7-B271-CDA343FF3072}" type="slidenum">
              <a:rPr lang="en-US" altLang="zh-TW" smtClean="0"/>
              <a:pPr/>
              <a:t>‹#›</a:t>
            </a:fld>
            <a:r>
              <a:rPr lang="en-US" altLang="zh-TW" smtClean="0"/>
              <a:t>/35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2199458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baseline="0"/>
            </a:lvl1pPr>
          </a:lstStyle>
          <a:p>
            <a:pPr lvl="0"/>
            <a:endParaRPr lang="zh-TW" altLang="en-US" noProof="0" dirty="0" smtClean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7239000" y="6413798"/>
            <a:ext cx="1905000" cy="457200"/>
          </a:xfrm>
          <a:prstGeom prst="rect">
            <a:avLst/>
          </a:prstGeom>
        </p:spPr>
        <p:txBody>
          <a:bodyPr/>
          <a:lstStyle>
            <a:lvl1pPr algn="r">
              <a:defRPr sz="1200" b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TW" smtClean="0"/>
              <a:t>Slide </a:t>
            </a:r>
            <a:fld id="{2EAD8DAA-EA19-4AB7-B271-CDA343FF3072}" type="slidenum">
              <a:rPr lang="en-US" altLang="zh-TW" smtClean="0"/>
              <a:pPr/>
              <a:t>‹#›</a:t>
            </a:fld>
            <a:r>
              <a:rPr lang="en-US" altLang="zh-TW" smtClean="0"/>
              <a:t>/35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6573091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baseline="0"/>
            </a:lvl1pPr>
          </a:lstStyle>
          <a:p>
            <a:pPr lvl="0"/>
            <a:endParaRPr lang="zh-TW" altLang="en-US" noProof="0" dirty="0" smtClean="0"/>
          </a:p>
        </p:txBody>
      </p:sp>
      <p:sp>
        <p:nvSpPr>
          <p:cNvPr id="6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7239000" y="6413798"/>
            <a:ext cx="1905000" cy="457200"/>
          </a:xfrm>
          <a:prstGeom prst="rect">
            <a:avLst/>
          </a:prstGeom>
        </p:spPr>
        <p:txBody>
          <a:bodyPr/>
          <a:lstStyle>
            <a:lvl1pPr algn="r">
              <a:defRPr sz="1200" b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TW" smtClean="0"/>
              <a:t>Slide </a:t>
            </a:r>
            <a:fld id="{2EAD8DAA-EA19-4AB7-B271-CDA343FF3072}" type="slidenum">
              <a:rPr lang="en-US" altLang="zh-TW" smtClean="0"/>
              <a:pPr/>
              <a:t>‹#›</a:t>
            </a:fld>
            <a:r>
              <a:rPr lang="en-US" altLang="zh-TW" smtClean="0"/>
              <a:t>/35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7454889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baseline="0"/>
            </a:lvl1pPr>
          </a:lstStyle>
          <a:p>
            <a:pPr lvl="0"/>
            <a:endParaRPr lang="zh-TW" altLang="en-US" noProof="0" dirty="0" smtClean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7239000" y="6413798"/>
            <a:ext cx="1905000" cy="457200"/>
          </a:xfrm>
          <a:prstGeom prst="rect">
            <a:avLst/>
          </a:prstGeom>
        </p:spPr>
        <p:txBody>
          <a:bodyPr/>
          <a:lstStyle>
            <a:lvl1pPr algn="r">
              <a:defRPr sz="1200" b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TW" smtClean="0"/>
              <a:t>Slide </a:t>
            </a:r>
            <a:fld id="{2EAD8DAA-EA19-4AB7-B271-CDA343FF3072}" type="slidenum">
              <a:rPr lang="en-US" altLang="zh-TW" smtClean="0"/>
              <a:pPr/>
              <a:t>‹#›</a:t>
            </a:fld>
            <a:r>
              <a:rPr lang="en-US" altLang="zh-TW" smtClean="0"/>
              <a:t>/35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9555056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baseline="0"/>
            </a:lvl1pPr>
          </a:lstStyle>
          <a:p>
            <a:pPr lvl="0"/>
            <a:endParaRPr lang="zh-TW" altLang="en-US" noProof="0" dirty="0" smtClean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7239000" y="6413798"/>
            <a:ext cx="1905000" cy="457200"/>
          </a:xfrm>
          <a:prstGeom prst="rect">
            <a:avLst/>
          </a:prstGeom>
        </p:spPr>
        <p:txBody>
          <a:bodyPr/>
          <a:lstStyle>
            <a:lvl1pPr algn="r">
              <a:defRPr sz="1200" b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TW" smtClean="0"/>
              <a:t>Slide </a:t>
            </a:r>
            <a:fld id="{2EAD8DAA-EA19-4AB7-B271-CDA343FF3072}" type="slidenum">
              <a:rPr lang="en-US" altLang="zh-TW" smtClean="0"/>
              <a:pPr/>
              <a:t>‹#›</a:t>
            </a:fld>
            <a:r>
              <a:rPr lang="en-US" altLang="zh-TW" smtClean="0"/>
              <a:t>/35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6796495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baseline="0"/>
            </a:lvl1pPr>
          </a:lstStyle>
          <a:p>
            <a:pPr lvl="0"/>
            <a:endParaRPr lang="zh-TW" altLang="en-US" noProof="0" dirty="0" smtClean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7239000" y="6413798"/>
            <a:ext cx="1905000" cy="457200"/>
          </a:xfrm>
          <a:prstGeom prst="rect">
            <a:avLst/>
          </a:prstGeom>
        </p:spPr>
        <p:txBody>
          <a:bodyPr/>
          <a:lstStyle>
            <a:lvl1pPr algn="r">
              <a:defRPr sz="1200" b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TW" smtClean="0"/>
              <a:t>Slide </a:t>
            </a:r>
            <a:fld id="{2EAD8DAA-EA19-4AB7-B271-CDA343FF3072}" type="slidenum">
              <a:rPr lang="en-US" altLang="zh-TW" smtClean="0"/>
              <a:pPr/>
              <a:t>‹#›</a:t>
            </a:fld>
            <a:r>
              <a:rPr lang="en-US" altLang="zh-TW" smtClean="0"/>
              <a:t>/35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437194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Click to edit Master title style</a:t>
            </a:r>
            <a:endParaRPr lang="zh-TW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baseline="0"/>
            </a:lvl1pPr>
          </a:lstStyle>
          <a:p>
            <a:pPr lvl="0"/>
            <a:endParaRPr lang="zh-TW" altLang="en-US" noProof="0" dirty="0" smtClean="0"/>
          </a:p>
        </p:txBody>
      </p:sp>
      <p:sp>
        <p:nvSpPr>
          <p:cNvPr id="7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7239000" y="6413798"/>
            <a:ext cx="1905000" cy="457200"/>
          </a:xfrm>
          <a:prstGeom prst="rect">
            <a:avLst/>
          </a:prstGeom>
        </p:spPr>
        <p:txBody>
          <a:bodyPr/>
          <a:lstStyle>
            <a:lvl1pPr algn="r">
              <a:defRPr sz="1200" b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TW" smtClean="0"/>
              <a:t>Slide </a:t>
            </a:r>
            <a:fld id="{2EAD8DAA-EA19-4AB7-B271-CDA343FF3072}" type="slidenum">
              <a:rPr lang="en-US" altLang="zh-TW" smtClean="0"/>
              <a:pPr/>
              <a:t>‹#›</a:t>
            </a:fld>
            <a:r>
              <a:rPr lang="en-US" altLang="zh-TW" smtClean="0"/>
              <a:t>/35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521203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6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7239000" y="6413798"/>
            <a:ext cx="1905000" cy="457200"/>
          </a:xfrm>
          <a:prstGeom prst="rect">
            <a:avLst/>
          </a:prstGeom>
        </p:spPr>
        <p:txBody>
          <a:bodyPr/>
          <a:lstStyle>
            <a:lvl1pPr algn="r">
              <a:defRPr sz="1200" b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TW" smtClean="0"/>
              <a:t>Slide </a:t>
            </a:r>
            <a:fld id="{2EAD8DAA-EA19-4AB7-B271-CDA343FF3072}" type="slidenum">
              <a:rPr lang="en-US" altLang="zh-TW" smtClean="0"/>
              <a:pPr/>
              <a:t>‹#›</a:t>
            </a:fld>
            <a:r>
              <a:rPr lang="en-US" altLang="zh-TW" smtClean="0"/>
              <a:t>/35</a:t>
            </a:r>
            <a:endParaRPr lang="en-US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9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7239000" y="6413798"/>
            <a:ext cx="1905000" cy="457200"/>
          </a:xfrm>
          <a:prstGeom prst="rect">
            <a:avLst/>
          </a:prstGeom>
        </p:spPr>
        <p:txBody>
          <a:bodyPr/>
          <a:lstStyle>
            <a:lvl1pPr algn="r">
              <a:defRPr sz="1200" b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TW" smtClean="0"/>
              <a:t>Slide </a:t>
            </a:r>
            <a:fld id="{2EAD8DAA-EA19-4AB7-B271-CDA343FF3072}" type="slidenum">
              <a:rPr lang="en-US" altLang="zh-TW" smtClean="0"/>
              <a:pPr/>
              <a:t>‹#›</a:t>
            </a:fld>
            <a:r>
              <a:rPr lang="en-US" altLang="zh-TW" smtClean="0"/>
              <a:t>/35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5012047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0" y="2971800"/>
            <a:ext cx="9144000" cy="1294410"/>
          </a:xfr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84000"/>
                  <a:lumOff val="16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 anchor="ctr">
            <a:normAutofit/>
          </a:bodyPr>
          <a:lstStyle>
            <a:lvl1pPr marL="0" indent="0" algn="ctr">
              <a:buNone/>
              <a:defRPr sz="4400">
                <a:solidFill>
                  <a:schemeClr val="bg1"/>
                </a:solidFill>
                <a:latin typeface="Helvetic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Chapter Title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6200" y="1219200"/>
            <a:ext cx="4495800" cy="1470025"/>
          </a:xfrm>
        </p:spPr>
        <p:txBody>
          <a:bodyPr/>
          <a:lstStyle>
            <a:lvl1pPr>
              <a:defRPr b="0" cap="none" spc="0">
                <a:ln w="18415" cmpd="sng">
                  <a:noFill/>
                  <a:prstDash val="solid"/>
                </a:ln>
                <a:solidFill>
                  <a:schemeClr val="tx1"/>
                </a:solidFill>
                <a:effectLst/>
                <a:latin typeface="Helvetica" pitchFamily="34" charset="0"/>
              </a:defRPr>
            </a:lvl1pPr>
          </a:lstStyle>
          <a:p>
            <a:r>
              <a:rPr lang="en-US" dirty="0" smtClean="0"/>
              <a:t>Chapter #</a:t>
            </a:r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33800" y="6537325"/>
            <a:ext cx="5410200" cy="320675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 smtClean="0"/>
              <a:t>© 2019 McGraw-Hill Education. All rights reserved. Authorized only for instructor use in the classroom. No reproduction or distribution without the prior written consent of McGraw-Hill Education.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6730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2" y="274637"/>
            <a:ext cx="8077197" cy="1173163"/>
          </a:xfrm>
          <a:noFill/>
        </p:spPr>
        <p:txBody>
          <a:bodyPr>
            <a:normAutofit/>
          </a:bodyPr>
          <a:lstStyle>
            <a:lvl1pPr algn="ctr">
              <a:defRPr sz="4400" b="1" cap="none" spc="0">
                <a:ln w="18415" cmpd="sng">
                  <a:noFill/>
                  <a:prstDash val="solid"/>
                </a:ln>
                <a:solidFill>
                  <a:srgbClr val="C00000"/>
                </a:solidFill>
                <a:effectLst/>
                <a:latin typeface="Helvetic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>
              <a:defRPr>
                <a:solidFill>
                  <a:schemeClr val="tx1"/>
                </a:solidFill>
                <a:latin typeface="Helvetica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8000" y="6537325"/>
            <a:ext cx="3048000" cy="3206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 smtClean="0">
                <a:solidFill>
                  <a:schemeClr val="tx1"/>
                </a:solidFill>
              </a:rPr>
              <a:t>© 2019 McGraw-Hill Education. 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fld id="{4B3A45EB-3BC6-4964-962C-0CC005523C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6752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© 2019 McGraw-Hill Education.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C7E88-17D9-438A-9DC5-B2937024D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614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© 2019 McGraw-Hill Education. 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12781-A8DF-4CE8-BA73-5911AAA4AB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10214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© 2019 McGraw-Hill Education.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00">
                <a:latin typeface="+mj-lt"/>
              </a:defRPr>
            </a:lvl1pPr>
          </a:lstStyle>
          <a:p>
            <a:fld id="{4904998C-3F10-49F4-A22F-CE58B9B4D3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41255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© 2019 McGraw-Hill Education.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6A2C-358D-4EC5-A2B6-2C4B9F1321C9}" type="slidenum">
              <a:rPr lang="en-US" sz="1000" smtClean="0">
                <a:latin typeface="+mj-lt"/>
              </a:rPr>
              <a:pPr/>
              <a:t>‹#›</a:t>
            </a:fld>
            <a:endParaRPr lang="en-US" sz="1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8897273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© 2019 McGraw-Hill Education.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00">
                <a:latin typeface="+mj-lt"/>
              </a:defRPr>
            </a:lvl1pPr>
          </a:lstStyle>
          <a:p>
            <a:fld id="{D52702BF-5849-464C-8F53-3CEAA86AB5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79722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© 2019 McGraw-Hill Education.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5-</a:t>
            </a:r>
            <a:fld id="{01F8BA83-A2AD-40AD-98AF-E9CB88F441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51166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© 2019 McGraw-Hill Education.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5-</a:t>
            </a:r>
            <a:fld id="{D2BCD1E0-6B1D-405F-AF36-8522BBA7E02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181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 dirty="0"/>
          </a:p>
        </p:txBody>
      </p:sp>
      <p:sp>
        <p:nvSpPr>
          <p:cNvPr id="7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7239000" y="6413798"/>
            <a:ext cx="1905000" cy="457200"/>
          </a:xfrm>
          <a:prstGeom prst="rect">
            <a:avLst/>
          </a:prstGeom>
        </p:spPr>
        <p:txBody>
          <a:bodyPr/>
          <a:lstStyle>
            <a:lvl1pPr algn="r">
              <a:defRPr sz="1200" b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TW" smtClean="0"/>
              <a:t>Slide </a:t>
            </a:r>
            <a:fld id="{2EAD8DAA-EA19-4AB7-B271-CDA343FF3072}" type="slidenum">
              <a:rPr lang="en-US" altLang="zh-TW" smtClean="0"/>
              <a:pPr/>
              <a:t>‹#›</a:t>
            </a:fld>
            <a:r>
              <a:rPr lang="en-US" altLang="zh-TW" smtClean="0"/>
              <a:t>/35</a:t>
            </a:r>
            <a:endParaRPr lang="en-US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© 2019 McGraw-Hill Education.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5-</a:t>
            </a:r>
            <a:fld id="{9BC704E4-DB84-4BC0-8FC4-C626DF6161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14571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© 2019 McGraw-Hill Education.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5-</a:t>
            </a:r>
            <a:fld id="{248BED6E-349E-4FC7-932C-79C115103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802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912813" y="1905000"/>
            <a:ext cx="3978275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043488" y="1905000"/>
            <a:ext cx="3979862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8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7239000" y="6413798"/>
            <a:ext cx="1905000" cy="457200"/>
          </a:xfrm>
          <a:prstGeom prst="rect">
            <a:avLst/>
          </a:prstGeom>
        </p:spPr>
        <p:txBody>
          <a:bodyPr/>
          <a:lstStyle>
            <a:lvl1pPr algn="r">
              <a:defRPr sz="1200" b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TW" smtClean="0"/>
              <a:t>Slide </a:t>
            </a:r>
            <a:fld id="{2EAD8DAA-EA19-4AB7-B271-CDA343FF3072}" type="slidenum">
              <a:rPr lang="en-US" altLang="zh-TW" smtClean="0"/>
              <a:pPr/>
              <a:t>‹#›</a:t>
            </a:fld>
            <a:r>
              <a:rPr lang="en-US" altLang="zh-TW" smtClean="0"/>
              <a:t>/35</a:t>
            </a:r>
            <a:endParaRPr lang="en-US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8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10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7239000" y="6413798"/>
            <a:ext cx="1905000" cy="457200"/>
          </a:xfrm>
          <a:prstGeom prst="rect">
            <a:avLst/>
          </a:prstGeom>
        </p:spPr>
        <p:txBody>
          <a:bodyPr/>
          <a:lstStyle>
            <a:lvl1pPr algn="r">
              <a:defRPr sz="1200" b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TW" smtClean="0"/>
              <a:t>Slide </a:t>
            </a:r>
            <a:fld id="{2EAD8DAA-EA19-4AB7-B271-CDA343FF3072}" type="slidenum">
              <a:rPr lang="en-US" altLang="zh-TW" smtClean="0"/>
              <a:pPr/>
              <a:t>‹#›</a:t>
            </a:fld>
            <a:r>
              <a:rPr lang="en-US" altLang="zh-TW" smtClean="0"/>
              <a:t>/35</a:t>
            </a:r>
            <a:endParaRPr lang="en-US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7239000" y="6413798"/>
            <a:ext cx="1905000" cy="457200"/>
          </a:xfrm>
          <a:prstGeom prst="rect">
            <a:avLst/>
          </a:prstGeom>
        </p:spPr>
        <p:txBody>
          <a:bodyPr/>
          <a:lstStyle>
            <a:lvl1pPr algn="r">
              <a:defRPr sz="1200" b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TW" smtClean="0"/>
              <a:t>Slide </a:t>
            </a:r>
            <a:fld id="{2EAD8DAA-EA19-4AB7-B271-CDA343FF3072}" type="slidenum">
              <a:rPr lang="en-US" altLang="zh-TW" smtClean="0"/>
              <a:pPr/>
              <a:t>‹#›</a:t>
            </a:fld>
            <a:r>
              <a:rPr lang="en-US" altLang="zh-TW" smtClean="0"/>
              <a:t>/35</a:t>
            </a:r>
            <a:endParaRPr lang="en-US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3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7239000" y="6413798"/>
            <a:ext cx="1905000" cy="457200"/>
          </a:xfrm>
          <a:prstGeom prst="rect">
            <a:avLst/>
          </a:prstGeom>
        </p:spPr>
        <p:txBody>
          <a:bodyPr/>
          <a:lstStyle>
            <a:lvl1pPr algn="r">
              <a:defRPr sz="1200" b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TW" smtClean="0"/>
              <a:t>Slide </a:t>
            </a:r>
            <a:fld id="{2EAD8DAA-EA19-4AB7-B271-CDA343FF3072}" type="slidenum">
              <a:rPr lang="en-US" altLang="zh-TW" smtClean="0"/>
              <a:pPr/>
              <a:t>‹#›</a:t>
            </a:fld>
            <a:r>
              <a:rPr lang="en-US" altLang="zh-TW" smtClean="0"/>
              <a:t>/35</a:t>
            </a:r>
            <a:endParaRPr lang="en-US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8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7239000" y="6413798"/>
            <a:ext cx="1905000" cy="457200"/>
          </a:xfrm>
          <a:prstGeom prst="rect">
            <a:avLst/>
          </a:prstGeom>
        </p:spPr>
        <p:txBody>
          <a:bodyPr/>
          <a:lstStyle>
            <a:lvl1pPr algn="r">
              <a:defRPr sz="1200" b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TW" smtClean="0"/>
              <a:t>Slide </a:t>
            </a:r>
            <a:fld id="{2EAD8DAA-EA19-4AB7-B271-CDA343FF3072}" type="slidenum">
              <a:rPr lang="en-US" altLang="zh-TW" smtClean="0"/>
              <a:pPr/>
              <a:t>‹#›</a:t>
            </a:fld>
            <a:r>
              <a:rPr lang="en-US" altLang="zh-TW" smtClean="0"/>
              <a:t>/35</a:t>
            </a:r>
            <a:endParaRPr lang="en-US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9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7239000" y="6413798"/>
            <a:ext cx="1905000" cy="457200"/>
          </a:xfrm>
          <a:prstGeom prst="rect">
            <a:avLst/>
          </a:prstGeom>
        </p:spPr>
        <p:txBody>
          <a:bodyPr/>
          <a:lstStyle>
            <a:lvl1pPr algn="r">
              <a:defRPr sz="1200" b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TW" smtClean="0"/>
              <a:t>Slide </a:t>
            </a:r>
            <a:fld id="{2EAD8DAA-EA19-4AB7-B271-CDA343FF3072}" type="slidenum">
              <a:rPr lang="en-US" altLang="zh-TW" smtClean="0"/>
              <a:pPr/>
              <a:t>‹#›</a:t>
            </a:fld>
            <a:r>
              <a:rPr lang="en-US" altLang="zh-TW" smtClean="0"/>
              <a:t>/35</a:t>
            </a:r>
            <a:endParaRPr lang="en-US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7175" cy="6867525"/>
            <a:chOff x="0" y="0"/>
            <a:chExt cx="5762" cy="4326"/>
          </a:xfrm>
        </p:grpSpPr>
        <p:sp>
          <p:nvSpPr>
            <p:cNvPr id="185347" name="Rectangle 3"/>
            <p:cNvSpPr>
              <a:spLocks noChangeArrowheads="1"/>
            </p:cNvSpPr>
            <p:nvPr userDrawn="1"/>
          </p:nvSpPr>
          <p:spPr bwMode="hidden">
            <a:xfrm>
              <a:off x="0" y="0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85348" name="Rectangle 4"/>
            <p:cNvSpPr>
              <a:spLocks noChangeArrowheads="1"/>
            </p:cNvSpPr>
            <p:nvPr userDrawn="1"/>
          </p:nvSpPr>
          <p:spPr bwMode="hidden">
            <a:xfrm>
              <a:off x="9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85349" name="Rectangle 5"/>
            <p:cNvSpPr>
              <a:spLocks noChangeArrowheads="1"/>
            </p:cNvSpPr>
            <p:nvPr userDrawn="1"/>
          </p:nvSpPr>
          <p:spPr bwMode="hidden">
            <a:xfrm>
              <a:off x="19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85350" name="Rectangle 6"/>
            <p:cNvSpPr>
              <a:spLocks noChangeArrowheads="1"/>
            </p:cNvSpPr>
            <p:nvPr userDrawn="1"/>
          </p:nvSpPr>
          <p:spPr bwMode="hidden">
            <a:xfrm>
              <a:off x="28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85351" name="Rectangle 7"/>
            <p:cNvSpPr>
              <a:spLocks noChangeArrowheads="1"/>
            </p:cNvSpPr>
            <p:nvPr userDrawn="1"/>
          </p:nvSpPr>
          <p:spPr bwMode="hidden">
            <a:xfrm>
              <a:off x="38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85352" name="Rectangle 8"/>
            <p:cNvSpPr>
              <a:spLocks noChangeArrowheads="1"/>
            </p:cNvSpPr>
            <p:nvPr userDrawn="1"/>
          </p:nvSpPr>
          <p:spPr bwMode="hidden">
            <a:xfrm>
              <a:off x="480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85353" name="Rectangle 9"/>
            <p:cNvSpPr>
              <a:spLocks noChangeArrowheads="1"/>
            </p:cNvSpPr>
            <p:nvPr userDrawn="1"/>
          </p:nvSpPr>
          <p:spPr bwMode="hidden">
            <a:xfrm>
              <a:off x="57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85354" name="Rectangle 10"/>
            <p:cNvSpPr>
              <a:spLocks noChangeArrowheads="1"/>
            </p:cNvSpPr>
            <p:nvPr userDrawn="1"/>
          </p:nvSpPr>
          <p:spPr bwMode="hidden">
            <a:xfrm>
              <a:off x="67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85355" name="Rectangle 11"/>
            <p:cNvSpPr>
              <a:spLocks noChangeArrowheads="1"/>
            </p:cNvSpPr>
            <p:nvPr userDrawn="1"/>
          </p:nvSpPr>
          <p:spPr bwMode="hidden">
            <a:xfrm>
              <a:off x="76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85356" name="Rectangle 12"/>
            <p:cNvSpPr>
              <a:spLocks noChangeArrowheads="1"/>
            </p:cNvSpPr>
            <p:nvPr userDrawn="1"/>
          </p:nvSpPr>
          <p:spPr bwMode="hidden">
            <a:xfrm>
              <a:off x="86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85357" name="Rectangle 13"/>
            <p:cNvSpPr>
              <a:spLocks noChangeArrowheads="1"/>
            </p:cNvSpPr>
            <p:nvPr userDrawn="1"/>
          </p:nvSpPr>
          <p:spPr bwMode="hidden">
            <a:xfrm>
              <a:off x="960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85358" name="Rectangle 14"/>
            <p:cNvSpPr>
              <a:spLocks noChangeArrowheads="1"/>
            </p:cNvSpPr>
            <p:nvPr userDrawn="1"/>
          </p:nvSpPr>
          <p:spPr bwMode="hidden">
            <a:xfrm>
              <a:off x="105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85359" name="Rectangle 15"/>
            <p:cNvSpPr>
              <a:spLocks noChangeArrowheads="1"/>
            </p:cNvSpPr>
            <p:nvPr userDrawn="1"/>
          </p:nvSpPr>
          <p:spPr bwMode="hidden">
            <a:xfrm>
              <a:off x="115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85360" name="Rectangle 16"/>
            <p:cNvSpPr>
              <a:spLocks noChangeArrowheads="1"/>
            </p:cNvSpPr>
            <p:nvPr userDrawn="1"/>
          </p:nvSpPr>
          <p:spPr bwMode="hidden">
            <a:xfrm>
              <a:off x="124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85361" name="Rectangle 17"/>
            <p:cNvSpPr>
              <a:spLocks noChangeArrowheads="1"/>
            </p:cNvSpPr>
            <p:nvPr userDrawn="1"/>
          </p:nvSpPr>
          <p:spPr bwMode="hidden">
            <a:xfrm>
              <a:off x="134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85362" name="Rectangle 18"/>
            <p:cNvSpPr>
              <a:spLocks noChangeArrowheads="1"/>
            </p:cNvSpPr>
            <p:nvPr userDrawn="1"/>
          </p:nvSpPr>
          <p:spPr bwMode="hidden">
            <a:xfrm>
              <a:off x="1440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85363" name="Rectangle 19"/>
            <p:cNvSpPr>
              <a:spLocks noChangeArrowheads="1"/>
            </p:cNvSpPr>
            <p:nvPr userDrawn="1"/>
          </p:nvSpPr>
          <p:spPr bwMode="hidden">
            <a:xfrm>
              <a:off x="153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85364" name="Rectangle 20"/>
            <p:cNvSpPr>
              <a:spLocks noChangeArrowheads="1"/>
            </p:cNvSpPr>
            <p:nvPr userDrawn="1"/>
          </p:nvSpPr>
          <p:spPr bwMode="hidden">
            <a:xfrm>
              <a:off x="163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85365" name="Rectangle 21"/>
            <p:cNvSpPr>
              <a:spLocks noChangeArrowheads="1"/>
            </p:cNvSpPr>
            <p:nvPr userDrawn="1"/>
          </p:nvSpPr>
          <p:spPr bwMode="hidden">
            <a:xfrm>
              <a:off x="172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85366" name="Rectangle 22"/>
            <p:cNvSpPr>
              <a:spLocks noChangeArrowheads="1"/>
            </p:cNvSpPr>
            <p:nvPr userDrawn="1"/>
          </p:nvSpPr>
          <p:spPr bwMode="hidden">
            <a:xfrm>
              <a:off x="182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85367" name="Rectangle 23"/>
            <p:cNvSpPr>
              <a:spLocks noChangeArrowheads="1"/>
            </p:cNvSpPr>
            <p:nvPr userDrawn="1"/>
          </p:nvSpPr>
          <p:spPr bwMode="hidden">
            <a:xfrm>
              <a:off x="1920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85368" name="Rectangle 24"/>
            <p:cNvSpPr>
              <a:spLocks noChangeArrowheads="1"/>
            </p:cNvSpPr>
            <p:nvPr userDrawn="1"/>
          </p:nvSpPr>
          <p:spPr bwMode="hidden">
            <a:xfrm>
              <a:off x="201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85369" name="Rectangle 25"/>
            <p:cNvSpPr>
              <a:spLocks noChangeArrowheads="1"/>
            </p:cNvSpPr>
            <p:nvPr userDrawn="1"/>
          </p:nvSpPr>
          <p:spPr bwMode="hidden">
            <a:xfrm>
              <a:off x="211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85370" name="Rectangle 26"/>
            <p:cNvSpPr>
              <a:spLocks noChangeArrowheads="1"/>
            </p:cNvSpPr>
            <p:nvPr userDrawn="1"/>
          </p:nvSpPr>
          <p:spPr bwMode="hidden">
            <a:xfrm>
              <a:off x="220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85371" name="Rectangle 27"/>
            <p:cNvSpPr>
              <a:spLocks noChangeArrowheads="1"/>
            </p:cNvSpPr>
            <p:nvPr userDrawn="1"/>
          </p:nvSpPr>
          <p:spPr bwMode="hidden">
            <a:xfrm>
              <a:off x="230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85372" name="Rectangle 28"/>
            <p:cNvSpPr>
              <a:spLocks noChangeArrowheads="1"/>
            </p:cNvSpPr>
            <p:nvPr userDrawn="1"/>
          </p:nvSpPr>
          <p:spPr bwMode="hidden">
            <a:xfrm>
              <a:off x="2400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85373" name="Rectangle 29"/>
            <p:cNvSpPr>
              <a:spLocks noChangeArrowheads="1"/>
            </p:cNvSpPr>
            <p:nvPr userDrawn="1"/>
          </p:nvSpPr>
          <p:spPr bwMode="hidden">
            <a:xfrm>
              <a:off x="249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85374" name="Rectangle 30"/>
            <p:cNvSpPr>
              <a:spLocks noChangeArrowheads="1"/>
            </p:cNvSpPr>
            <p:nvPr userDrawn="1"/>
          </p:nvSpPr>
          <p:spPr bwMode="hidden">
            <a:xfrm>
              <a:off x="259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85375" name="Rectangle 31"/>
            <p:cNvSpPr>
              <a:spLocks noChangeArrowheads="1"/>
            </p:cNvSpPr>
            <p:nvPr userDrawn="1"/>
          </p:nvSpPr>
          <p:spPr bwMode="hidden">
            <a:xfrm>
              <a:off x="268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85376" name="Rectangle 32"/>
            <p:cNvSpPr>
              <a:spLocks noChangeArrowheads="1"/>
            </p:cNvSpPr>
            <p:nvPr userDrawn="1"/>
          </p:nvSpPr>
          <p:spPr bwMode="hidden">
            <a:xfrm>
              <a:off x="278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85377" name="Rectangle 33"/>
            <p:cNvSpPr>
              <a:spLocks noChangeArrowheads="1"/>
            </p:cNvSpPr>
            <p:nvPr userDrawn="1"/>
          </p:nvSpPr>
          <p:spPr bwMode="hidden">
            <a:xfrm>
              <a:off x="2880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85378" name="Rectangle 34"/>
            <p:cNvSpPr>
              <a:spLocks noChangeArrowheads="1"/>
            </p:cNvSpPr>
            <p:nvPr userDrawn="1"/>
          </p:nvSpPr>
          <p:spPr bwMode="hidden">
            <a:xfrm>
              <a:off x="297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85379" name="Rectangle 35"/>
            <p:cNvSpPr>
              <a:spLocks noChangeArrowheads="1"/>
            </p:cNvSpPr>
            <p:nvPr userDrawn="1"/>
          </p:nvSpPr>
          <p:spPr bwMode="hidden">
            <a:xfrm>
              <a:off x="307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85380" name="Rectangle 36"/>
            <p:cNvSpPr>
              <a:spLocks noChangeArrowheads="1"/>
            </p:cNvSpPr>
            <p:nvPr userDrawn="1"/>
          </p:nvSpPr>
          <p:spPr bwMode="hidden">
            <a:xfrm>
              <a:off x="316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85381" name="Rectangle 37"/>
            <p:cNvSpPr>
              <a:spLocks noChangeArrowheads="1"/>
            </p:cNvSpPr>
            <p:nvPr userDrawn="1"/>
          </p:nvSpPr>
          <p:spPr bwMode="hidden">
            <a:xfrm>
              <a:off x="326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85382" name="Rectangle 38"/>
            <p:cNvSpPr>
              <a:spLocks noChangeArrowheads="1"/>
            </p:cNvSpPr>
            <p:nvPr userDrawn="1"/>
          </p:nvSpPr>
          <p:spPr bwMode="hidden">
            <a:xfrm>
              <a:off x="3360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85383" name="Rectangle 39"/>
            <p:cNvSpPr>
              <a:spLocks noChangeArrowheads="1"/>
            </p:cNvSpPr>
            <p:nvPr userDrawn="1"/>
          </p:nvSpPr>
          <p:spPr bwMode="hidden">
            <a:xfrm>
              <a:off x="345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85384" name="Rectangle 40"/>
            <p:cNvSpPr>
              <a:spLocks noChangeArrowheads="1"/>
            </p:cNvSpPr>
            <p:nvPr userDrawn="1"/>
          </p:nvSpPr>
          <p:spPr bwMode="hidden">
            <a:xfrm>
              <a:off x="355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85385" name="Rectangle 41"/>
            <p:cNvSpPr>
              <a:spLocks noChangeArrowheads="1"/>
            </p:cNvSpPr>
            <p:nvPr userDrawn="1"/>
          </p:nvSpPr>
          <p:spPr bwMode="hidden">
            <a:xfrm>
              <a:off x="364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85386" name="Rectangle 42"/>
            <p:cNvSpPr>
              <a:spLocks noChangeArrowheads="1"/>
            </p:cNvSpPr>
            <p:nvPr userDrawn="1"/>
          </p:nvSpPr>
          <p:spPr bwMode="hidden">
            <a:xfrm>
              <a:off x="374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85387" name="Rectangle 43"/>
            <p:cNvSpPr>
              <a:spLocks noChangeArrowheads="1"/>
            </p:cNvSpPr>
            <p:nvPr userDrawn="1"/>
          </p:nvSpPr>
          <p:spPr bwMode="hidden">
            <a:xfrm>
              <a:off x="3840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85388" name="Rectangle 44"/>
            <p:cNvSpPr>
              <a:spLocks noChangeArrowheads="1"/>
            </p:cNvSpPr>
            <p:nvPr userDrawn="1"/>
          </p:nvSpPr>
          <p:spPr bwMode="hidden">
            <a:xfrm>
              <a:off x="393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85389" name="Rectangle 45"/>
            <p:cNvSpPr>
              <a:spLocks noChangeArrowheads="1"/>
            </p:cNvSpPr>
            <p:nvPr userDrawn="1"/>
          </p:nvSpPr>
          <p:spPr bwMode="hidden">
            <a:xfrm>
              <a:off x="403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85390" name="Rectangle 46"/>
            <p:cNvSpPr>
              <a:spLocks noChangeArrowheads="1"/>
            </p:cNvSpPr>
            <p:nvPr userDrawn="1"/>
          </p:nvSpPr>
          <p:spPr bwMode="hidden">
            <a:xfrm>
              <a:off x="412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85391" name="Rectangle 47"/>
            <p:cNvSpPr>
              <a:spLocks noChangeArrowheads="1"/>
            </p:cNvSpPr>
            <p:nvPr userDrawn="1"/>
          </p:nvSpPr>
          <p:spPr bwMode="hidden">
            <a:xfrm>
              <a:off x="422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85392" name="Rectangle 48"/>
            <p:cNvSpPr>
              <a:spLocks noChangeArrowheads="1"/>
            </p:cNvSpPr>
            <p:nvPr userDrawn="1"/>
          </p:nvSpPr>
          <p:spPr bwMode="hidden">
            <a:xfrm>
              <a:off x="4320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85393" name="Rectangle 49"/>
            <p:cNvSpPr>
              <a:spLocks noChangeArrowheads="1"/>
            </p:cNvSpPr>
            <p:nvPr userDrawn="1"/>
          </p:nvSpPr>
          <p:spPr bwMode="hidden">
            <a:xfrm>
              <a:off x="441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85394" name="Rectangle 50"/>
            <p:cNvSpPr>
              <a:spLocks noChangeArrowheads="1"/>
            </p:cNvSpPr>
            <p:nvPr userDrawn="1"/>
          </p:nvSpPr>
          <p:spPr bwMode="hidden">
            <a:xfrm>
              <a:off x="451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85395" name="Rectangle 51"/>
            <p:cNvSpPr>
              <a:spLocks noChangeArrowheads="1"/>
            </p:cNvSpPr>
            <p:nvPr userDrawn="1"/>
          </p:nvSpPr>
          <p:spPr bwMode="hidden">
            <a:xfrm>
              <a:off x="460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85396" name="Rectangle 52"/>
            <p:cNvSpPr>
              <a:spLocks noChangeArrowheads="1"/>
            </p:cNvSpPr>
            <p:nvPr userDrawn="1"/>
          </p:nvSpPr>
          <p:spPr bwMode="hidden">
            <a:xfrm>
              <a:off x="470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85397" name="Rectangle 53"/>
            <p:cNvSpPr>
              <a:spLocks noChangeArrowheads="1"/>
            </p:cNvSpPr>
            <p:nvPr userDrawn="1"/>
          </p:nvSpPr>
          <p:spPr bwMode="hidden">
            <a:xfrm>
              <a:off x="4800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85398" name="Rectangle 54"/>
            <p:cNvSpPr>
              <a:spLocks noChangeArrowheads="1"/>
            </p:cNvSpPr>
            <p:nvPr userDrawn="1"/>
          </p:nvSpPr>
          <p:spPr bwMode="hidden">
            <a:xfrm>
              <a:off x="489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85399" name="Rectangle 55"/>
            <p:cNvSpPr>
              <a:spLocks noChangeArrowheads="1"/>
            </p:cNvSpPr>
            <p:nvPr userDrawn="1"/>
          </p:nvSpPr>
          <p:spPr bwMode="hidden">
            <a:xfrm>
              <a:off x="499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85400" name="Rectangle 56"/>
            <p:cNvSpPr>
              <a:spLocks noChangeArrowheads="1"/>
            </p:cNvSpPr>
            <p:nvPr userDrawn="1"/>
          </p:nvSpPr>
          <p:spPr bwMode="hidden">
            <a:xfrm>
              <a:off x="508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85401" name="Rectangle 57"/>
            <p:cNvSpPr>
              <a:spLocks noChangeArrowheads="1"/>
            </p:cNvSpPr>
            <p:nvPr userDrawn="1"/>
          </p:nvSpPr>
          <p:spPr bwMode="hidden">
            <a:xfrm>
              <a:off x="518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85402" name="Rectangle 58"/>
            <p:cNvSpPr>
              <a:spLocks noChangeArrowheads="1"/>
            </p:cNvSpPr>
            <p:nvPr userDrawn="1"/>
          </p:nvSpPr>
          <p:spPr bwMode="hidden">
            <a:xfrm>
              <a:off x="5280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85403" name="Rectangle 59"/>
            <p:cNvSpPr>
              <a:spLocks noChangeArrowheads="1"/>
            </p:cNvSpPr>
            <p:nvPr userDrawn="1"/>
          </p:nvSpPr>
          <p:spPr bwMode="hidden">
            <a:xfrm>
              <a:off x="537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85404" name="Rectangle 60"/>
            <p:cNvSpPr>
              <a:spLocks noChangeArrowheads="1"/>
            </p:cNvSpPr>
            <p:nvPr userDrawn="1"/>
          </p:nvSpPr>
          <p:spPr bwMode="hidden">
            <a:xfrm>
              <a:off x="547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85405" name="Rectangle 61"/>
            <p:cNvSpPr>
              <a:spLocks noChangeArrowheads="1"/>
            </p:cNvSpPr>
            <p:nvPr userDrawn="1"/>
          </p:nvSpPr>
          <p:spPr bwMode="hidden">
            <a:xfrm>
              <a:off x="556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85406" name="Rectangle 62"/>
            <p:cNvSpPr>
              <a:spLocks noChangeArrowheads="1"/>
            </p:cNvSpPr>
            <p:nvPr userDrawn="1"/>
          </p:nvSpPr>
          <p:spPr bwMode="hidden">
            <a:xfrm>
              <a:off x="566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85407" name="Rectangle 63"/>
            <p:cNvSpPr>
              <a:spLocks noChangeArrowheads="1"/>
            </p:cNvSpPr>
            <p:nvPr userDrawn="1"/>
          </p:nvSpPr>
          <p:spPr bwMode="hidden">
            <a:xfrm>
              <a:off x="431" y="0"/>
              <a:ext cx="5331" cy="432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85408" name="Rectangle 64"/>
            <p:cNvSpPr>
              <a:spLocks noChangeArrowheads="1"/>
            </p:cNvSpPr>
            <p:nvPr userDrawn="1"/>
          </p:nvSpPr>
          <p:spPr bwMode="blackGray">
            <a:xfrm>
              <a:off x="0" y="618"/>
              <a:ext cx="4378" cy="47"/>
            </a:xfrm>
            <a:prstGeom prst="rect">
              <a:avLst/>
            </a:prstGeom>
            <a:solidFill>
              <a:schemeClr val="hlink">
                <a:alpha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</p:grpSp>
      <p:sp>
        <p:nvSpPr>
          <p:cNvPr id="1027" name="Rectangle 65"/>
          <p:cNvSpPr>
            <a:spLocks noGrp="1" noChangeArrowheads="1"/>
          </p:cNvSpPr>
          <p:nvPr>
            <p:ph type="title"/>
          </p:nvPr>
        </p:nvSpPr>
        <p:spPr bwMode="auto">
          <a:xfrm>
            <a:off x="871538" y="192088"/>
            <a:ext cx="8162925" cy="143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8" name="Rectangle 66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813" y="1905000"/>
            <a:ext cx="8110537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85411" name="Rectangle 6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52525" y="6286500"/>
            <a:ext cx="19050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 b="0"/>
            </a:lvl1pPr>
          </a:lstStyle>
          <a:p>
            <a:endParaRPr lang="en-US" altLang="zh-TW"/>
          </a:p>
        </p:txBody>
      </p:sp>
      <p:sp>
        <p:nvSpPr>
          <p:cNvPr id="185412" name="Rectangle 6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90925" y="6286500"/>
            <a:ext cx="28956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 b="0"/>
            </a:lvl1pPr>
          </a:lstStyle>
          <a:p>
            <a:endParaRPr lang="en-US" altLang="zh-TW"/>
          </a:p>
        </p:txBody>
      </p:sp>
      <p:sp>
        <p:nvSpPr>
          <p:cNvPr id="71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7239000" y="6413798"/>
            <a:ext cx="1905000" cy="457200"/>
          </a:xfrm>
          <a:prstGeom prst="rect">
            <a:avLst/>
          </a:prstGeom>
        </p:spPr>
        <p:txBody>
          <a:bodyPr/>
          <a:lstStyle>
            <a:lvl1pPr algn="r">
              <a:defRPr sz="1200" b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TW" smtClean="0"/>
              <a:t>Slide </a:t>
            </a:r>
            <a:fld id="{2EAD8DAA-EA19-4AB7-B271-CDA343FF3072}" type="slidenum">
              <a:rPr lang="en-US" altLang="zh-TW" smtClean="0"/>
              <a:pPr/>
              <a:t>‹#›</a:t>
            </a:fld>
            <a:r>
              <a:rPr lang="en-US" altLang="zh-TW" smtClean="0"/>
              <a:t>/35</a:t>
            </a:r>
            <a:endParaRPr lang="en-US" altLang="zh-TW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  <p:sldLayoutId id="2147483729" r:id="rId12"/>
    <p:sldLayoutId id="2147483713" r:id="rId13"/>
    <p:sldLayoutId id="2147483714" r:id="rId14"/>
    <p:sldLayoutId id="2147483715" r:id="rId15"/>
    <p:sldLayoutId id="2147483716" r:id="rId16"/>
    <p:sldLayoutId id="2147483717" r:id="rId17"/>
    <p:sldLayoutId id="2147483718" r:id="rId18"/>
    <p:sldLayoutId id="2147483719" r:id="rId19"/>
    <p:sldLayoutId id="2147483730" r:id="rId2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Verdana" pitchFamily="34" charset="0"/>
          <a:ea typeface="新細明體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Verdana" pitchFamily="34" charset="0"/>
          <a:ea typeface="新細明體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Verdana" pitchFamily="34" charset="0"/>
          <a:ea typeface="新細明體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Verdana" pitchFamily="34" charset="0"/>
          <a:ea typeface="新細明體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Verdana" pitchFamily="34" charset="0"/>
          <a:ea typeface="新細明體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Verdana" pitchFamily="34" charset="0"/>
          <a:ea typeface="新細明體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Verdana" pitchFamily="34" charset="0"/>
          <a:ea typeface="新細明體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Verdana" pitchFamily="34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23926" y="274637"/>
            <a:ext cx="8067674" cy="117316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3926" y="1600200"/>
            <a:ext cx="7762874" cy="4525963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5-</a:t>
            </a:r>
            <a:fld id="{D3720D5B-AE6D-446E-9B95-0F98F2BA36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537325"/>
            <a:ext cx="3048000" cy="244475"/>
          </a:xfrm>
          <a:prstGeom prst="rect">
            <a:avLst/>
          </a:prstGeom>
        </p:spPr>
        <p:txBody>
          <a:bodyPr/>
          <a:lstStyle>
            <a:lvl1pPr algn="ct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smtClean="0"/>
              <a:t>© 2019 McGraw-Hill Education. </a:t>
            </a:r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" y="247647"/>
            <a:ext cx="1011822" cy="1200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/>
          <p:nvPr/>
        </p:nvCxnSpPr>
        <p:spPr>
          <a:xfrm>
            <a:off x="2" y="1447801"/>
            <a:ext cx="9143999" cy="0"/>
          </a:xfrm>
          <a:prstGeom prst="line">
            <a:avLst/>
          </a:prstGeom>
          <a:ln w="698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0" y="247647"/>
            <a:ext cx="9144000" cy="0"/>
          </a:xfrm>
          <a:prstGeom prst="line">
            <a:avLst/>
          </a:prstGeom>
          <a:ln w="698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4480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rgbClr val="C00000"/>
          </a:solidFill>
          <a:latin typeface="Helvetica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Helvetica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Helvetica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3.w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9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2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24.png"/><Relationship Id="rId5" Type="http://schemas.openxmlformats.org/officeDocument/2006/relationships/image" Target="../media/image23.jpeg"/><Relationship Id="rId4" Type="http://schemas.openxmlformats.org/officeDocument/2006/relationships/hyperlink" Target="http://origin-images.ttnet.net/pi/cprv/40/00/10/38/40001038-104b.jpg" TargetMode="Externa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0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File:Coca-cola_50cl_white-bg.jpg" TargetMode="External"/><Relationship Id="rId7" Type="http://schemas.openxmlformats.org/officeDocument/2006/relationships/image" Target="../media/image27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0.xml"/><Relationship Id="rId6" Type="http://schemas.openxmlformats.org/officeDocument/2006/relationships/hyperlink" Target="http://en.wikipedia.org/wiki/File:NewCokeCan1985.jpg" TargetMode="External"/><Relationship Id="rId5" Type="http://schemas.openxmlformats.org/officeDocument/2006/relationships/image" Target="../media/image26.jpeg"/><Relationship Id="rId4" Type="http://schemas.openxmlformats.org/officeDocument/2006/relationships/image" Target="../media/image25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0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0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3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0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0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0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0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0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en.wikipedia.org/wiki/Utilitarianism" TargetMode="Externa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4.jp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3892" y="1468234"/>
            <a:ext cx="8964612" cy="2446824"/>
          </a:xfrm>
        </p:spPr>
        <p:txBody>
          <a:bodyPr/>
          <a:lstStyle/>
          <a:p>
            <a:pPr indent="-2063750" algn="ctr" eaLnBrk="1" hangingPunct="1">
              <a:lnSpc>
                <a:spcPct val="150000"/>
              </a:lnSpc>
              <a:spcAft>
                <a:spcPts val="600"/>
              </a:spcAft>
              <a:defRPr/>
            </a:pPr>
            <a:r>
              <a:rPr lang="zh-TW" altLang="en-US" sz="4800" b="1" dirty="0" smtClean="0">
                <a:solidFill>
                  <a:srgbClr val="003366"/>
                </a:solidFill>
                <a:latin typeface="Times New Roman" pitchFamily="18" charset="0"/>
                <a:ea typeface="標楷體" panose="03000509000000000000" pitchFamily="65" charset="-120"/>
                <a:cs typeface="Times New Roman" pitchFamily="18" charset="0"/>
              </a:rPr>
              <a:t>從經濟學看世界</a:t>
            </a:r>
            <a:r>
              <a:rPr lang="en-US" altLang="zh-TW" sz="5400" b="1" dirty="0" smtClean="0">
                <a:solidFill>
                  <a:srgbClr val="003366"/>
                </a:solidFill>
                <a:latin typeface="Times New Roman" pitchFamily="18" charset="0"/>
                <a:ea typeface="標楷體" panose="03000509000000000000" pitchFamily="65" charset="-120"/>
                <a:cs typeface="Times New Roman" pitchFamily="18" charset="0"/>
              </a:rPr>
              <a:t/>
            </a:r>
            <a:br>
              <a:rPr lang="en-US" altLang="zh-TW" sz="5400" b="1" dirty="0" smtClean="0">
                <a:solidFill>
                  <a:srgbClr val="003366"/>
                </a:solidFill>
                <a:latin typeface="Times New Roman" pitchFamily="18" charset="0"/>
                <a:ea typeface="標楷體" panose="03000509000000000000" pitchFamily="65" charset="-120"/>
                <a:cs typeface="Times New Roman" pitchFamily="18" charset="0"/>
              </a:rPr>
            </a:br>
            <a:r>
              <a:rPr lang="en-US" altLang="zh-TW" sz="5400" b="1" dirty="0" smtClean="0">
                <a:solidFill>
                  <a:srgbClr val="906030"/>
                </a:solidFill>
                <a:latin typeface="Times New Roman" pitchFamily="18" charset="0"/>
                <a:ea typeface="標楷體" panose="03000509000000000000" pitchFamily="65" charset="-120"/>
                <a:cs typeface="Times New Roman" pitchFamily="18" charset="0"/>
              </a:rPr>
              <a:t>4.2</a:t>
            </a:r>
            <a:r>
              <a:rPr lang="zh-TW" altLang="en-US" sz="4800" b="1" dirty="0" smtClean="0">
                <a:solidFill>
                  <a:srgbClr val="906030"/>
                </a:solidFill>
                <a:latin typeface="Times New Roman" pitchFamily="18" charset="0"/>
                <a:ea typeface="標楷體" panose="03000509000000000000" pitchFamily="65" charset="-120"/>
                <a:cs typeface="Times New Roman" pitchFamily="18" charset="0"/>
              </a:rPr>
              <a:t>、</a:t>
            </a:r>
            <a:r>
              <a:rPr lang="zh-TW" altLang="en-US" sz="5400" b="1" dirty="0">
                <a:solidFill>
                  <a:srgbClr val="906030"/>
                </a:solidFill>
                <a:latin typeface="Times New Roman" pitchFamily="18" charset="0"/>
                <a:ea typeface="標楷體" panose="03000509000000000000" pitchFamily="65" charset="-120"/>
                <a:cs typeface="Times New Roman" pitchFamily="18" charset="0"/>
              </a:rPr>
              <a:t>供給</a:t>
            </a:r>
            <a:r>
              <a:rPr lang="zh-TW" altLang="en-US" sz="5400" b="1" dirty="0" smtClean="0">
                <a:solidFill>
                  <a:srgbClr val="906030"/>
                </a:solidFill>
                <a:latin typeface="Times New Roman" pitchFamily="18" charset="0"/>
                <a:ea typeface="標楷體" panose="03000509000000000000" pitchFamily="65" charset="-120"/>
                <a:cs typeface="Times New Roman" pitchFamily="18" charset="0"/>
              </a:rPr>
              <a:t>與需求</a:t>
            </a:r>
            <a:r>
              <a:rPr lang="zh-TW" altLang="en-US" sz="5400" b="1" dirty="0" smtClean="0">
                <a:solidFill>
                  <a:srgbClr val="996633"/>
                </a:solidFill>
                <a:latin typeface="Times New Roman" pitchFamily="18" charset="0"/>
                <a:ea typeface="標楷體" panose="03000509000000000000" pitchFamily="65" charset="-120"/>
                <a:cs typeface="Times New Roman" pitchFamily="18" charset="0"/>
              </a:rPr>
              <a:t>的</a:t>
            </a:r>
            <a:r>
              <a:rPr lang="zh-TW" altLang="en-US" sz="5400" b="1" dirty="0">
                <a:solidFill>
                  <a:srgbClr val="996633"/>
                </a:solidFill>
                <a:latin typeface="Times New Roman" pitchFamily="18" charset="0"/>
                <a:ea typeface="標楷體" panose="03000509000000000000" pitchFamily="65" charset="-120"/>
                <a:cs typeface="Times New Roman" pitchFamily="18" charset="0"/>
              </a:rPr>
              <a:t>互動</a:t>
            </a:r>
            <a:endParaRPr lang="en-US" altLang="zh-TW" sz="5400" b="1" dirty="0">
              <a:solidFill>
                <a:srgbClr val="996633"/>
              </a:solidFill>
              <a:latin typeface="Times New Roman" pitchFamily="18" charset="0"/>
              <a:ea typeface="標楷體" panose="03000509000000000000" pitchFamily="65" charset="-120"/>
              <a:cs typeface="Times New Roman" pitchFamily="18" charset="0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9166" y="5445224"/>
            <a:ext cx="7776864" cy="1701552"/>
          </a:xfrm>
        </p:spPr>
        <p:txBody>
          <a:bodyPr/>
          <a:lstStyle/>
          <a:p>
            <a:pPr algn="ctr" eaLnBrk="1" hangingPunct="1">
              <a:spcAft>
                <a:spcPct val="10000"/>
              </a:spcAft>
            </a:pPr>
            <a:r>
              <a:rPr lang="zh-TW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陳建良</a:t>
            </a:r>
            <a:endParaRPr lang="en-US" altLang="zh-TW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spcAft>
                <a:spcPct val="10000"/>
              </a:spcAft>
            </a:pPr>
            <a:r>
              <a:rPr lang="zh-TW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國立暨南國際大學經濟學系</a:t>
            </a:r>
            <a:endParaRPr lang="en-US" altLang="zh-TW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spcAft>
                <a:spcPct val="10000"/>
              </a:spcAft>
            </a:pPr>
            <a:r>
              <a:rPr lang="en-US" altLang="zh-TW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Oct. </a:t>
            </a:r>
            <a:r>
              <a:rPr lang="en-US" altLang="zh-TW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6, 2020</a:t>
            </a:r>
            <a:endParaRPr lang="en-US" altLang="zh-TW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36512" y="-14659"/>
            <a:ext cx="9144000" cy="572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100"/>
              </a:lnSpc>
            </a:pPr>
            <a:r>
              <a:rPr lang="zh-TW" altLang="en-US" sz="2800" dirty="0" smtClean="0">
                <a:solidFill>
                  <a:schemeClr val="accent4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國立暨南國際大學</a:t>
            </a:r>
            <a:endParaRPr lang="en-US" altLang="zh-TW" sz="2800" dirty="0" smtClean="0">
              <a:solidFill>
                <a:schemeClr val="accent4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4099818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305361"/>
            <a:ext cx="8162925" cy="1323439"/>
          </a:xfrm>
        </p:spPr>
        <p:txBody>
          <a:bodyPr/>
          <a:lstStyle/>
          <a:p>
            <a:r>
              <a:rPr lang="en-US" altLang="zh-TW" sz="40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5. </a:t>
            </a:r>
            <a:r>
              <a:rPr lang="zh-TW" altLang="en-US" sz="40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最</a:t>
            </a:r>
            <a:r>
              <a:rPr lang="zh-TW" altLang="en-US" sz="4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適的財貨消費</a:t>
            </a:r>
            <a:r>
              <a:rPr lang="zh-TW" altLang="en-US" sz="40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組合</a:t>
            </a:r>
            <a:r>
              <a:rPr lang="en-US" altLang="zh-TW" sz="40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/>
            </a:r>
            <a:br>
              <a:rPr lang="en-US" altLang="zh-TW" sz="40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zh-TW" altLang="en-US" sz="40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</a:t>
            </a:r>
            <a:r>
              <a:rPr lang="en-US" altLang="zh-TW" sz="40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Optimal Combination</a:t>
            </a:r>
            <a:endParaRPr lang="en-US" altLang="zh-TW" sz="40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576" y="1772816"/>
            <a:ext cx="8029450" cy="4896544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預算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有限，而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通常消費項目不只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一種，該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如何分配預算於不同的項目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上？追求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的目標是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什麼？</a:t>
            </a:r>
            <a:endParaRPr lang="en-US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在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預算可以負擔的範圍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下，追求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最高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的效用加總</a:t>
            </a:r>
            <a:endParaRPr lang="en-US" altLang="zh-TW" sz="28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分配預算的原則，就是從最高的邊際效用開始，逐一將預算配置下去</a:t>
            </a:r>
            <a:endParaRPr lang="en-US" altLang="zh-TW" sz="28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一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直到最後一塊錢帶來的邊際效用，在各財貨上面都相等為止</a:t>
            </a:r>
            <a:endParaRPr lang="en-US" altLang="zh-TW" sz="28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zh-TW" smtClean="0"/>
              <a:t>Slide </a:t>
            </a:r>
            <a:fld id="{2EAD8DAA-EA19-4AB7-B271-CDA343FF3072}" type="slidenum">
              <a:rPr lang="en-US" altLang="zh-TW" smtClean="0"/>
              <a:pPr/>
              <a:t>10</a:t>
            </a:fld>
            <a:r>
              <a:rPr lang="en-US" altLang="zh-TW" smtClean="0"/>
              <a:t>/38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675740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1560" y="322203"/>
            <a:ext cx="8162925" cy="707886"/>
          </a:xfrm>
        </p:spPr>
        <p:txBody>
          <a:bodyPr/>
          <a:lstStyle/>
          <a:p>
            <a:r>
              <a:rPr lang="zh-TW" altLang="en-US" sz="40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消費土司與三明治的總效用</a:t>
            </a:r>
            <a:endParaRPr lang="zh-TW" altLang="en-US" sz="40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819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587774"/>
            <a:ext cx="5990045" cy="36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文字方塊 6"/>
          <p:cNvSpPr txBox="1"/>
          <p:nvPr/>
        </p:nvSpPr>
        <p:spPr>
          <a:xfrm>
            <a:off x="683568" y="1268760"/>
            <a:ext cx="56886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總預算是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10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元</a:t>
            </a:r>
            <a:endParaRPr lang="en-US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土司一包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元，三明治一個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元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>
          <a:xfrm>
            <a:off x="7239000" y="6309320"/>
            <a:ext cx="1905000" cy="457200"/>
          </a:xfrm>
        </p:spPr>
        <p:txBody>
          <a:bodyPr/>
          <a:lstStyle/>
          <a:p>
            <a:r>
              <a:rPr lang="en-US" altLang="zh-TW" smtClean="0"/>
              <a:t>Slide </a:t>
            </a:r>
            <a:fld id="{2EAD8DAA-EA19-4AB7-B271-CDA343FF3072}" type="slidenum">
              <a:rPr lang="en-US" altLang="zh-TW" smtClean="0"/>
              <a:pPr/>
              <a:t>11</a:t>
            </a:fld>
            <a:r>
              <a:rPr lang="en-US" altLang="zh-TW" smtClean="0"/>
              <a:t>/38</a:t>
            </a:r>
            <a:endParaRPr lang="en-US" altLang="zh-TW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2636912"/>
            <a:ext cx="2403267" cy="3240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13148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32656"/>
            <a:ext cx="7772400" cy="707886"/>
          </a:xfrm>
        </p:spPr>
        <p:txBody>
          <a:bodyPr/>
          <a:lstStyle/>
          <a:p>
            <a:r>
              <a:rPr lang="zh-TW" altLang="en-US" sz="4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預算</a:t>
            </a:r>
            <a:r>
              <a:rPr lang="zh-TW" altLang="en-US" sz="40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限制分配於土司與三明治</a:t>
            </a:r>
            <a:endParaRPr lang="zh-TW" altLang="en-US" sz="40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224136"/>
            <a:ext cx="7467600" cy="764704"/>
          </a:xfrm>
        </p:spPr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可能的購買組合和效用組合是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4568" y="2216999"/>
            <a:ext cx="3744416" cy="33722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276872"/>
            <a:ext cx="2448272" cy="3300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zh-TW" smtClean="0"/>
              <a:t>Slide </a:t>
            </a:r>
            <a:fld id="{2EAD8DAA-EA19-4AB7-B271-CDA343FF3072}" type="slidenum">
              <a:rPr lang="en-US" altLang="zh-TW" smtClean="0"/>
              <a:pPr/>
              <a:t>12</a:t>
            </a:fld>
            <a:r>
              <a:rPr lang="en-US" altLang="zh-TW" smtClean="0"/>
              <a:t>/38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76831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9552" y="334397"/>
            <a:ext cx="8162925" cy="646331"/>
          </a:xfrm>
        </p:spPr>
        <p:txBody>
          <a:bodyPr/>
          <a:lstStyle/>
          <a:p>
            <a:r>
              <a:rPr lang="zh-TW" altLang="en-US" sz="3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每單位邊際效用和每塊錢邊際效用</a:t>
            </a:r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758" y="1700808"/>
            <a:ext cx="2454066" cy="36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0004" y="1772816"/>
            <a:ext cx="5884484" cy="35369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zh-TW" smtClean="0"/>
              <a:t>Slide </a:t>
            </a:r>
            <a:fld id="{2EAD8DAA-EA19-4AB7-B271-CDA343FF3072}" type="slidenum">
              <a:rPr lang="en-US" altLang="zh-TW" smtClean="0"/>
              <a:pPr/>
              <a:t>13</a:t>
            </a:fld>
            <a:r>
              <a:rPr lang="en-US" altLang="zh-TW" smtClean="0"/>
              <a:t>/38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148017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57547" y="334397"/>
            <a:ext cx="8162925" cy="646331"/>
          </a:xfrm>
        </p:spPr>
        <p:txBody>
          <a:bodyPr/>
          <a:lstStyle/>
          <a:p>
            <a:r>
              <a:rPr lang="zh-TW" altLang="en-US" sz="36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每單位邊際效用和每塊錢邊際效用</a:t>
            </a:r>
            <a:endParaRPr lang="zh-TW" altLang="en-US" sz="36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9460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691" y="1844824"/>
            <a:ext cx="5533781" cy="3672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861" y="1772816"/>
            <a:ext cx="2480293" cy="3816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zh-TW" smtClean="0"/>
              <a:t>Slide </a:t>
            </a:r>
            <a:fld id="{2EAD8DAA-EA19-4AB7-B271-CDA343FF3072}" type="slidenum">
              <a:rPr lang="en-US" altLang="zh-TW" smtClean="0"/>
              <a:pPr/>
              <a:t>14</a:t>
            </a:fld>
            <a:r>
              <a:rPr lang="en-US" altLang="zh-TW" smtClean="0"/>
              <a:t>/38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595199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300574"/>
            <a:ext cx="8162925" cy="1323439"/>
          </a:xfrm>
        </p:spPr>
        <p:txBody>
          <a:bodyPr/>
          <a:lstStyle/>
          <a:p>
            <a:r>
              <a:rPr lang="en-US" altLang="zh-TW" sz="40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6. </a:t>
            </a:r>
            <a:r>
              <a:rPr lang="zh-TW" altLang="en-US" sz="40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理性支出法則</a:t>
            </a:r>
            <a:r>
              <a:rPr lang="zh-TW" altLang="en-US" sz="4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40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/>
            </a:r>
            <a:br>
              <a:rPr lang="en-US" altLang="zh-TW" sz="40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zh-TW" altLang="en-US" sz="40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</a:t>
            </a:r>
            <a:r>
              <a:rPr lang="en-US" altLang="zh-TW" sz="40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Rational </a:t>
            </a:r>
            <a:r>
              <a:rPr lang="en-US" altLang="zh-TW" sz="4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Spending </a:t>
            </a:r>
            <a:r>
              <a:rPr lang="en-US" altLang="zh-TW" sz="40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Rule </a:t>
            </a:r>
            <a:endParaRPr lang="zh-TW" altLang="en-US" sz="40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59750" name="Rectangle 6"/>
          <p:cNvSpPr>
            <a:spLocks noChangeArrowheads="1"/>
          </p:cNvSpPr>
          <p:nvPr/>
        </p:nvSpPr>
        <p:spPr bwMode="auto">
          <a:xfrm>
            <a:off x="990600" y="1844824"/>
            <a:ext cx="8153400" cy="480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A50021"/>
              </a:buClr>
              <a:buFont typeface="Wingdings" pitchFamily="2" charset="2"/>
              <a:buChar char="u"/>
            </a:pPr>
            <a:r>
              <a:rPr lang="zh-TW" altLang="en-US" sz="28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各種</a:t>
            </a:r>
            <a:r>
              <a:rPr lang="zh-TW" altLang="en-US" sz="28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項目的每一元的邊際效用相同</a:t>
            </a:r>
          </a:p>
        </p:txBody>
      </p:sp>
      <p:graphicFrame>
        <p:nvGraphicFramePr>
          <p:cNvPr id="159751" name="Object 7"/>
          <p:cNvGraphicFramePr>
            <a:graphicFrameLocks noChangeAspect="1"/>
          </p:cNvGraphicFramePr>
          <p:nvPr>
            <p:extLst/>
          </p:nvPr>
        </p:nvGraphicFramePr>
        <p:xfrm>
          <a:off x="1524000" y="2506216"/>
          <a:ext cx="25146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Equation" r:id="rId3" imgW="952200" imgH="431640" progId="Equation.DSMT4">
                  <p:embed/>
                </p:oleObj>
              </mc:Choice>
              <mc:Fallback>
                <p:oleObj name="Equation" r:id="rId3" imgW="952200" imgH="431640" progId="Equation.DSMT4">
                  <p:embed/>
                  <p:pic>
                    <p:nvPicPr>
                      <p:cNvPr id="15975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506216"/>
                        <a:ext cx="25146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9754" name="Rectangle 10"/>
          <p:cNvSpPr>
            <a:spLocks noChangeArrowheads="1"/>
          </p:cNvSpPr>
          <p:nvPr/>
        </p:nvSpPr>
        <p:spPr bwMode="auto">
          <a:xfrm>
            <a:off x="1128440" y="3528814"/>
            <a:ext cx="68580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A50021"/>
              </a:buClr>
              <a:buFont typeface="Wingdings" pitchFamily="2" charset="2"/>
              <a:buChar char="u"/>
            </a:pPr>
            <a:r>
              <a:rPr lang="zh-TW" altLang="en-US" sz="28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每一元的邊際效用 </a:t>
            </a:r>
            <a:r>
              <a:rPr lang="en-US" altLang="zh-TW" sz="28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</a:t>
            </a:r>
            <a:endParaRPr lang="en-US" altLang="zh-TW" sz="28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159755" name="Object 11"/>
          <p:cNvGraphicFramePr>
            <a:graphicFrameLocks noChangeAspect="1"/>
          </p:cNvGraphicFramePr>
          <p:nvPr>
            <p:extLst/>
          </p:nvPr>
        </p:nvGraphicFramePr>
        <p:xfrm>
          <a:off x="4788024" y="3284984"/>
          <a:ext cx="1057275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Equation" r:id="rId5" imgW="342720" imgH="393480" progId="Equation.DSMT4">
                  <p:embed/>
                </p:oleObj>
              </mc:Choice>
              <mc:Fallback>
                <p:oleObj name="Equation" r:id="rId5" imgW="342720" imgH="393480" progId="Equation.DSMT4">
                  <p:embed/>
                  <p:pic>
                    <p:nvPicPr>
                      <p:cNvPr id="159755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8024" y="3284984"/>
                        <a:ext cx="1057275" cy="97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9758" name="Rectangle 14"/>
          <p:cNvSpPr>
            <a:spLocks noChangeArrowheads="1"/>
          </p:cNvSpPr>
          <p:nvPr/>
        </p:nvSpPr>
        <p:spPr bwMode="auto">
          <a:xfrm>
            <a:off x="1128440" y="4653136"/>
            <a:ext cx="7010400" cy="1021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  <a:buClr>
                <a:srgbClr val="A50021"/>
              </a:buClr>
              <a:buFont typeface="Wingdings" pitchFamily="2" charset="2"/>
              <a:buChar char="u"/>
            </a:pPr>
            <a:r>
              <a:rPr lang="zh-TW" altLang="en-US" sz="28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直接由成本效益分析法則引申而來</a:t>
            </a:r>
          </a:p>
          <a:p>
            <a:pPr>
              <a:lnSpc>
                <a:spcPct val="90000"/>
              </a:lnSpc>
              <a:spcBef>
                <a:spcPts val="1200"/>
              </a:spcBef>
              <a:buClr>
                <a:srgbClr val="A50021"/>
              </a:buClr>
              <a:buFont typeface="Wingdings" pitchFamily="2" charset="2"/>
              <a:buChar char="u"/>
            </a:pPr>
            <a:r>
              <a:rPr lang="zh-TW" altLang="en-US" sz="28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在多種</a:t>
            </a:r>
            <a:r>
              <a:rPr lang="zh-TW" altLang="en-US" sz="28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項目上遵循</a:t>
            </a:r>
            <a:r>
              <a:rPr lang="en-US" altLang="zh-TW" sz="28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MB</a:t>
            </a:r>
            <a:r>
              <a:rPr lang="zh-TW" altLang="en-US" sz="28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8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&gt;=</a:t>
            </a:r>
            <a:r>
              <a:rPr lang="zh-TW" altLang="en-US" sz="28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8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MC</a:t>
            </a:r>
            <a:r>
              <a:rPr lang="zh-TW" altLang="en-US" sz="28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</a:t>
            </a:r>
            <a:r>
              <a:rPr lang="zh-TW" altLang="en-US" sz="28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法則</a:t>
            </a:r>
            <a:endParaRPr lang="zh-TW" altLang="en-US" sz="28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zh-TW" smtClean="0"/>
              <a:t>Slide </a:t>
            </a:r>
            <a:fld id="{2EAD8DAA-EA19-4AB7-B271-CDA343FF3072}" type="slidenum">
              <a:rPr lang="en-US" altLang="zh-TW" smtClean="0"/>
              <a:pPr/>
              <a:t>15</a:t>
            </a:fld>
            <a:r>
              <a:rPr lang="en-US" altLang="zh-TW" smtClean="0"/>
              <a:t>/38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629580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50" grpId="0" autoUpdateAnimBg="0"/>
      <p:bldP spid="159754" grpId="0" autoUpdateAnimBg="0"/>
      <p:bldP spid="159758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32656"/>
            <a:ext cx="8638728" cy="707886"/>
          </a:xfrm>
        </p:spPr>
        <p:txBody>
          <a:bodyPr/>
          <a:lstStyle/>
          <a:p>
            <a:r>
              <a:rPr lang="en-US" altLang="zh-TW" sz="4000" b="1" dirty="0" smtClean="0">
                <a:latin typeface="Times New Roman" pitchFamily="18" charset="0"/>
                <a:ea typeface="標楷體" pitchFamily="65" charset="-120"/>
              </a:rPr>
              <a:t>7. </a:t>
            </a:r>
            <a:r>
              <a:rPr lang="zh-TW" altLang="en-US" sz="4000" b="1" dirty="0" smtClean="0">
                <a:latin typeface="Times New Roman" pitchFamily="18" charset="0"/>
                <a:ea typeface="標楷體" pitchFamily="65" charset="-120"/>
              </a:rPr>
              <a:t>供需模型的專有名詞 </a:t>
            </a:r>
            <a:r>
              <a:rPr lang="en-US" altLang="zh-TW" sz="3600" b="1" dirty="0" smtClean="0">
                <a:latin typeface="Times New Roman" pitchFamily="18" charset="0"/>
                <a:ea typeface="標楷體" pitchFamily="65" charset="-120"/>
              </a:rPr>
              <a:t>(</a:t>
            </a:r>
            <a:r>
              <a:rPr lang="en-US" altLang="zh-TW" sz="3600" b="1" dirty="0" smtClean="0">
                <a:solidFill>
                  <a:srgbClr val="906030"/>
                </a:solidFill>
                <a:latin typeface="Times New Roman" pitchFamily="18" charset="0"/>
                <a:ea typeface="標楷體" pitchFamily="65" charset="-120"/>
              </a:rPr>
              <a:t>Terminology</a:t>
            </a:r>
            <a:r>
              <a:rPr lang="en-US" altLang="zh-TW" sz="3600" b="1" dirty="0" smtClean="0">
                <a:latin typeface="Times New Roman" pitchFamily="18" charset="0"/>
                <a:ea typeface="標楷體" pitchFamily="65" charset="-120"/>
              </a:rPr>
              <a:t>)</a:t>
            </a:r>
            <a:endParaRPr lang="zh-TW" altLang="en-US" sz="3600" b="1" dirty="0"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196752"/>
            <a:ext cx="8208963" cy="5410200"/>
          </a:xfrm>
        </p:spPr>
        <p:txBody>
          <a:bodyPr/>
          <a:lstStyle/>
          <a:p>
            <a:pPr marL="0" indent="439738">
              <a:spcBef>
                <a:spcPts val="600"/>
              </a:spcBef>
              <a:spcAft>
                <a:spcPts val="600"/>
              </a:spcAft>
            </a:pPr>
            <a:r>
              <a:rPr lang="zh-TW" altLang="en-US" sz="2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在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需求與供給的圖形</a:t>
            </a:r>
            <a:r>
              <a:rPr lang="zh-TW" altLang="en-US" sz="2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上，外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生(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exogenous)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與</a:t>
            </a:r>
          </a:p>
          <a:p>
            <a:pPr marL="0" indent="439738">
              <a:spcBef>
                <a:spcPts val="60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內生(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endogenous)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變數如何</a:t>
            </a:r>
            <a:r>
              <a:rPr lang="zh-TW" altLang="en-US" sz="2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認定</a:t>
            </a:r>
            <a:endParaRPr lang="en-US" altLang="zh-TW" sz="26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l"/>
            </a:pPr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內生變數：模型內的變數，此處是價格和數量</a:t>
            </a:r>
            <a:endParaRPr lang="en-US" altLang="zh-TW" sz="2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l"/>
            </a:pPr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外生變數：模型外的變數，就是價格和數量之外的</a:t>
            </a:r>
            <a:endParaRPr lang="en-US" altLang="zh-TW" sz="2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TW" altLang="en-US" sz="2600" dirty="0" smtClean="0">
                <a:solidFill>
                  <a:srgbClr val="A5002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如果是內生變動，就是價量的變化</a:t>
            </a:r>
            <a:endParaRPr lang="en-US" altLang="zh-TW" sz="2600" dirty="0" smtClean="0">
              <a:solidFill>
                <a:srgbClr val="A5002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l"/>
            </a:pPr>
            <a:r>
              <a:rPr lang="zh-TW" altLang="en-US" sz="2400" dirty="0" smtClean="0">
                <a:solidFill>
                  <a:srgbClr val="A5002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需求量</a:t>
            </a:r>
            <a:r>
              <a:rPr lang="zh-TW" altLang="en-US" sz="2400" dirty="0">
                <a:solidFill>
                  <a:srgbClr val="A5002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變動，線上</a:t>
            </a:r>
            <a:r>
              <a:rPr lang="zh-TW" altLang="en-US" sz="2400" dirty="0" smtClean="0">
                <a:solidFill>
                  <a:srgbClr val="A5002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移動 </a:t>
            </a:r>
            <a:r>
              <a:rPr lang="en-US" altLang="zh-TW" sz="2400" dirty="0" smtClean="0">
                <a:solidFill>
                  <a:srgbClr val="A5002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(movement)</a:t>
            </a:r>
            <a:r>
              <a:rPr lang="zh-TW" altLang="en-US" sz="2400" dirty="0" smtClean="0">
                <a:solidFill>
                  <a:srgbClr val="A5002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；價格隨之轉變</a:t>
            </a:r>
            <a:r>
              <a:rPr lang="en-US" altLang="zh-TW" sz="2400" dirty="0" smtClean="0">
                <a:solidFill>
                  <a:srgbClr val="A5002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endParaRPr lang="en-US" altLang="zh-TW" sz="2400" dirty="0">
              <a:solidFill>
                <a:srgbClr val="A5002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l"/>
            </a:pPr>
            <a:r>
              <a:rPr lang="zh-TW" altLang="en-US" sz="2400" dirty="0" smtClean="0">
                <a:solidFill>
                  <a:srgbClr val="A5002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供給</a:t>
            </a:r>
            <a:r>
              <a:rPr lang="zh-TW" altLang="en-US" sz="2400" dirty="0">
                <a:solidFill>
                  <a:srgbClr val="A5002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量變動，線上</a:t>
            </a:r>
            <a:r>
              <a:rPr lang="zh-TW" altLang="en-US" sz="2400" dirty="0" smtClean="0">
                <a:solidFill>
                  <a:srgbClr val="A5002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移動 </a:t>
            </a:r>
            <a:r>
              <a:rPr lang="en-US" altLang="zh-TW" sz="2400" dirty="0" smtClean="0">
                <a:solidFill>
                  <a:srgbClr val="A5002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(movement)</a:t>
            </a:r>
            <a:r>
              <a:rPr lang="zh-TW" altLang="en-US" sz="2400" dirty="0" smtClean="0">
                <a:solidFill>
                  <a:srgbClr val="A5002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；價格隨之轉變</a:t>
            </a:r>
            <a:r>
              <a:rPr lang="en-US" altLang="zh-TW" sz="2400" dirty="0" smtClean="0">
                <a:solidFill>
                  <a:srgbClr val="A5002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endParaRPr lang="en-US" altLang="zh-TW" sz="2400" dirty="0">
              <a:solidFill>
                <a:srgbClr val="A5002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TW" altLang="en-US" sz="2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如果是外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生</a:t>
            </a:r>
            <a:r>
              <a:rPr lang="zh-TW" altLang="en-US" sz="2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變動，就是線段的移動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l"/>
            </a:pPr>
            <a:r>
              <a:rPr lang="zh-TW" altLang="en-US" sz="2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需求線平移變動 </a:t>
            </a:r>
            <a:r>
              <a:rPr lang="en-US" altLang="zh-TW" sz="2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sz="2600" dirty="0" smtClean="0">
                <a:solidFill>
                  <a:srgbClr val="CC33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shift)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l"/>
            </a:pPr>
            <a:r>
              <a:rPr lang="zh-TW" altLang="en-US" sz="2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供給線平移變動 </a:t>
            </a:r>
            <a:r>
              <a:rPr lang="en-US" altLang="zh-TW" sz="2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sz="2600" dirty="0" smtClean="0">
                <a:solidFill>
                  <a:srgbClr val="CC33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shift)</a:t>
            </a:r>
            <a:endParaRPr lang="zh-TW" altLang="en-US" sz="2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zh-TW" smtClean="0"/>
              <a:t>Slide </a:t>
            </a:r>
            <a:fld id="{2EAD8DAA-EA19-4AB7-B271-CDA343FF3072}" type="slidenum">
              <a:rPr lang="en-US" altLang="zh-TW" smtClean="0"/>
              <a:pPr/>
              <a:t>16</a:t>
            </a:fld>
            <a:r>
              <a:rPr lang="en-US" altLang="zh-TW" smtClean="0"/>
              <a:t>/35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644058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zh-TW" smtClean="0"/>
              <a:t>Slide </a:t>
            </a:r>
            <a:fld id="{2EAD8DAA-EA19-4AB7-B271-CDA343FF3072}" type="slidenum">
              <a:rPr lang="en-US" altLang="zh-TW" smtClean="0"/>
              <a:pPr/>
              <a:t>17</a:t>
            </a:fld>
            <a:r>
              <a:rPr lang="en-US" altLang="zh-TW" smtClean="0"/>
              <a:t>/35</a:t>
            </a:r>
            <a:endParaRPr lang="en-US" altLang="zh-TW" dirty="0"/>
          </a:p>
        </p:txBody>
      </p:sp>
      <p:sp>
        <p:nvSpPr>
          <p:cNvPr id="6" name="Title 1"/>
          <p:cNvSpPr>
            <a:spLocks noGrp="1"/>
          </p:cNvSpPr>
          <p:nvPr>
            <p:ph type="title" idx="4294967295"/>
          </p:nvPr>
        </p:nvSpPr>
        <p:spPr>
          <a:xfrm>
            <a:off x="871538" y="332656"/>
            <a:ext cx="8162925" cy="1261884"/>
          </a:xfrm>
        </p:spPr>
        <p:txBody>
          <a:bodyPr/>
          <a:lstStyle/>
          <a:p>
            <a:r>
              <a:rPr lang="en-US" altLang="zh-TW" sz="40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8. </a:t>
            </a:r>
            <a:r>
              <a:rPr lang="zh-TW" altLang="en-US" sz="40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需求</a:t>
            </a:r>
            <a:r>
              <a:rPr lang="zh-TW" altLang="en-US" sz="4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線上移動，需求量變動</a:t>
            </a:r>
            <a:r>
              <a:rPr lang="zh-TW" altLang="en-US" sz="36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/>
            </a:r>
            <a:br>
              <a:rPr lang="zh-TW" altLang="en-US" sz="36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zh-TW" altLang="en-US" sz="36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　 </a:t>
            </a:r>
            <a:r>
              <a:rPr lang="en-US" altLang="zh-TW" sz="3600" b="1" dirty="0" smtClean="0">
                <a:solidFill>
                  <a:srgbClr val="90603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Movement </a:t>
            </a:r>
            <a:r>
              <a:rPr lang="en-US" altLang="zh-TW" sz="3600" b="1" dirty="0">
                <a:solidFill>
                  <a:srgbClr val="90603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along the Demand Curve</a:t>
            </a:r>
          </a:p>
        </p:txBody>
      </p:sp>
      <p:grpSp>
        <p:nvGrpSpPr>
          <p:cNvPr id="8" name="Group 19"/>
          <p:cNvGrpSpPr>
            <a:grpSpLocks/>
          </p:cNvGrpSpPr>
          <p:nvPr/>
        </p:nvGrpSpPr>
        <p:grpSpPr bwMode="auto">
          <a:xfrm>
            <a:off x="5406579" y="1932167"/>
            <a:ext cx="3530600" cy="3906837"/>
            <a:chOff x="5361140" y="3883068"/>
            <a:chExt cx="3530448" cy="2228807"/>
          </a:xfrm>
        </p:grpSpPr>
        <p:sp>
          <p:nvSpPr>
            <p:cNvPr id="9" name="Rectangle 20"/>
            <p:cNvSpPr/>
            <p:nvPr/>
          </p:nvSpPr>
          <p:spPr bwMode="auto">
            <a:xfrm>
              <a:off x="5361140" y="3883068"/>
              <a:ext cx="3530448" cy="2228807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endParaRPr lang="zh-TW" altLang="en-US" sz="28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10" name="Rectangle 21"/>
            <p:cNvSpPr/>
            <p:nvPr/>
          </p:nvSpPr>
          <p:spPr bwMode="auto">
            <a:xfrm>
              <a:off x="5437337" y="3959143"/>
              <a:ext cx="3378055" cy="2076658"/>
            </a:xfrm>
            <a:prstGeom prst="rect">
              <a:avLst/>
            </a:prstGeom>
            <a:solidFill>
              <a:schemeClr val="bg1"/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/>
              <a:endParaRPr lang="zh-TW" alt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新細明體" pitchFamily="18" charset="-120"/>
              </a:endParaRPr>
            </a:p>
          </p:txBody>
        </p:sp>
      </p:grpSp>
      <p:sp>
        <p:nvSpPr>
          <p:cNvPr id="11" name="Content Placeholder 3"/>
          <p:cNvSpPr>
            <a:spLocks noGrp="1"/>
          </p:cNvSpPr>
          <p:nvPr>
            <p:ph sz="half" idx="4294967295"/>
          </p:nvPr>
        </p:nvSpPr>
        <p:spPr>
          <a:xfrm>
            <a:off x="755576" y="1996035"/>
            <a:ext cx="4484762" cy="4114800"/>
          </a:xfrm>
        </p:spPr>
        <p:txBody>
          <a:bodyPr/>
          <a:lstStyle/>
          <a:p>
            <a:pPr marL="285750" indent="-285750">
              <a:lnSpc>
                <a:spcPct val="150000"/>
              </a:lnSpc>
            </a:pPr>
            <a:r>
              <a:rPr lang="zh-TW" altLang="en-US" sz="2800" b="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價格下降，需求量增加</a:t>
            </a:r>
            <a:endParaRPr lang="en-US" altLang="zh-TW" sz="2800" b="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</a:pP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價格上升，需求量下降</a:t>
            </a:r>
            <a:endParaRPr lang="en-US" altLang="zh-TW" sz="28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</a:pPr>
            <a:r>
              <a:rPr lang="zh-TW" altLang="en-US" sz="2800" b="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價格</a:t>
            </a:r>
            <a:r>
              <a:rPr lang="zh-TW" altLang="en-US" sz="2800" b="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變動引起需求量改變</a:t>
            </a:r>
            <a:endParaRPr lang="en-US" altLang="zh-TW" sz="2800" b="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12" name="Straight Connector 7"/>
          <p:cNvCxnSpPr>
            <a:cxnSpLocks noChangeShapeType="1"/>
          </p:cNvCxnSpPr>
          <p:nvPr/>
        </p:nvCxnSpPr>
        <p:spPr bwMode="auto">
          <a:xfrm>
            <a:off x="5930454" y="3962579"/>
            <a:ext cx="1084262" cy="1588"/>
          </a:xfrm>
          <a:prstGeom prst="line">
            <a:avLst/>
          </a:prstGeom>
          <a:noFill/>
          <a:ln w="12700" algn="ctr">
            <a:solidFill>
              <a:schemeClr val="tx1"/>
            </a:solidFill>
            <a:prstDash val="dash"/>
            <a:round/>
            <a:headEnd/>
            <a:tailEnd/>
          </a:ln>
        </p:spPr>
      </p:cxnSp>
      <p:cxnSp>
        <p:nvCxnSpPr>
          <p:cNvPr id="13" name="Straight Connector 8"/>
          <p:cNvCxnSpPr>
            <a:cxnSpLocks noChangeShapeType="1"/>
          </p:cNvCxnSpPr>
          <p:nvPr/>
        </p:nvCxnSpPr>
        <p:spPr bwMode="auto">
          <a:xfrm flipV="1">
            <a:off x="5954266" y="4411842"/>
            <a:ext cx="1487488" cy="6350"/>
          </a:xfrm>
          <a:prstGeom prst="line">
            <a:avLst/>
          </a:prstGeom>
          <a:noFill/>
          <a:ln w="12700" algn="ctr">
            <a:solidFill>
              <a:schemeClr val="tx1"/>
            </a:solidFill>
            <a:prstDash val="dash"/>
            <a:round/>
            <a:headEnd/>
            <a:tailEnd/>
          </a:ln>
        </p:spPr>
      </p:cxnSp>
      <p:cxnSp>
        <p:nvCxnSpPr>
          <p:cNvPr id="14" name="Straight Connector 9"/>
          <p:cNvCxnSpPr>
            <a:cxnSpLocks noChangeShapeType="1"/>
          </p:cNvCxnSpPr>
          <p:nvPr/>
        </p:nvCxnSpPr>
        <p:spPr bwMode="auto">
          <a:xfrm rot="5400000">
            <a:off x="6575772" y="4441211"/>
            <a:ext cx="879475" cy="1588"/>
          </a:xfrm>
          <a:prstGeom prst="line">
            <a:avLst/>
          </a:prstGeom>
          <a:noFill/>
          <a:ln w="12700" algn="ctr">
            <a:solidFill>
              <a:schemeClr val="tx1"/>
            </a:solidFill>
            <a:prstDash val="dash"/>
            <a:round/>
            <a:headEnd/>
            <a:tailEnd/>
          </a:ln>
        </p:spPr>
      </p:cxnSp>
      <p:cxnSp>
        <p:nvCxnSpPr>
          <p:cNvPr id="15" name="Straight Connector 10"/>
          <p:cNvCxnSpPr>
            <a:cxnSpLocks noChangeShapeType="1"/>
          </p:cNvCxnSpPr>
          <p:nvPr/>
        </p:nvCxnSpPr>
        <p:spPr bwMode="auto">
          <a:xfrm rot="5400000">
            <a:off x="7221885" y="4655523"/>
            <a:ext cx="422275" cy="1587"/>
          </a:xfrm>
          <a:prstGeom prst="line">
            <a:avLst/>
          </a:prstGeom>
          <a:noFill/>
          <a:ln w="12700" algn="ctr">
            <a:solidFill>
              <a:schemeClr val="tx1"/>
            </a:solidFill>
            <a:prstDash val="dash"/>
            <a:round/>
            <a:headEnd/>
            <a:tailEnd/>
          </a:ln>
        </p:spPr>
      </p:cxnSp>
      <p:sp>
        <p:nvSpPr>
          <p:cNvPr id="16" name="TextBox 11"/>
          <p:cNvSpPr txBox="1">
            <a:spLocks noChangeArrowheads="1"/>
          </p:cNvSpPr>
          <p:nvPr/>
        </p:nvSpPr>
        <p:spPr bwMode="auto">
          <a:xfrm>
            <a:off x="5481191" y="3778429"/>
            <a:ext cx="441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TW" sz="1800">
                <a:latin typeface="Arial" charset="0"/>
                <a:ea typeface="新細明體" pitchFamily="18" charset="-120"/>
              </a:rPr>
              <a:t>$2</a:t>
            </a:r>
          </a:p>
        </p:txBody>
      </p:sp>
      <p:sp>
        <p:nvSpPr>
          <p:cNvPr id="17" name="TextBox 12"/>
          <p:cNvSpPr txBox="1">
            <a:spLocks noChangeArrowheads="1"/>
          </p:cNvSpPr>
          <p:nvPr/>
        </p:nvSpPr>
        <p:spPr bwMode="auto">
          <a:xfrm>
            <a:off x="5512941" y="4229279"/>
            <a:ext cx="441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TW" sz="1800">
                <a:latin typeface="Arial" charset="0"/>
                <a:ea typeface="新細明體" pitchFamily="18" charset="-120"/>
              </a:rPr>
              <a:t>$1</a:t>
            </a:r>
          </a:p>
        </p:txBody>
      </p:sp>
      <p:sp>
        <p:nvSpPr>
          <p:cNvPr id="18" name="TextBox 13"/>
          <p:cNvSpPr txBox="1">
            <a:spLocks noChangeArrowheads="1"/>
          </p:cNvSpPr>
          <p:nvPr/>
        </p:nvSpPr>
        <p:spPr bwMode="auto">
          <a:xfrm>
            <a:off x="6859141" y="4921429"/>
            <a:ext cx="3127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TW" sz="1800">
                <a:latin typeface="Arial" charset="0"/>
                <a:ea typeface="新細明體" pitchFamily="18" charset="-120"/>
              </a:rPr>
              <a:t>8</a:t>
            </a:r>
          </a:p>
        </p:txBody>
      </p:sp>
      <p:sp>
        <p:nvSpPr>
          <p:cNvPr id="19" name="TextBox 14"/>
          <p:cNvSpPr txBox="1">
            <a:spLocks noChangeArrowheads="1"/>
          </p:cNvSpPr>
          <p:nvPr/>
        </p:nvSpPr>
        <p:spPr bwMode="auto">
          <a:xfrm>
            <a:off x="7211566" y="4921429"/>
            <a:ext cx="4413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TW" sz="1800">
                <a:latin typeface="Arial" charset="0"/>
                <a:ea typeface="新細明體" pitchFamily="18" charset="-120"/>
              </a:rPr>
              <a:t>10</a:t>
            </a:r>
          </a:p>
        </p:txBody>
      </p:sp>
      <p:cxnSp>
        <p:nvCxnSpPr>
          <p:cNvPr id="20" name="Straight Connector 16"/>
          <p:cNvCxnSpPr>
            <a:cxnSpLocks noChangeShapeType="1"/>
          </p:cNvCxnSpPr>
          <p:nvPr/>
        </p:nvCxnSpPr>
        <p:spPr bwMode="auto">
          <a:xfrm rot="16200000" flipH="1">
            <a:off x="4839047" y="3842723"/>
            <a:ext cx="2128838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Straight Connector 17"/>
          <p:cNvCxnSpPr>
            <a:cxnSpLocks noChangeShapeType="1"/>
          </p:cNvCxnSpPr>
          <p:nvPr/>
        </p:nvCxnSpPr>
        <p:spPr bwMode="auto">
          <a:xfrm flipV="1">
            <a:off x="5903466" y="4896029"/>
            <a:ext cx="2425700" cy="11113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" name="TextBox 18"/>
          <p:cNvSpPr txBox="1">
            <a:spLocks noChangeArrowheads="1"/>
          </p:cNvSpPr>
          <p:nvPr/>
        </p:nvSpPr>
        <p:spPr bwMode="auto">
          <a:xfrm>
            <a:off x="8352979" y="4767442"/>
            <a:ext cx="3635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TW" sz="1800">
                <a:latin typeface="Arial" charset="0"/>
                <a:ea typeface="新細明體" pitchFamily="18" charset="-120"/>
              </a:rPr>
              <a:t>Q</a:t>
            </a:r>
          </a:p>
        </p:txBody>
      </p:sp>
      <p:sp>
        <p:nvSpPr>
          <p:cNvPr id="23" name="TextBox 19"/>
          <p:cNvSpPr txBox="1">
            <a:spLocks noChangeArrowheads="1"/>
          </p:cNvSpPr>
          <p:nvPr/>
        </p:nvSpPr>
        <p:spPr bwMode="auto">
          <a:xfrm>
            <a:off x="5701854" y="2483029"/>
            <a:ext cx="3381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TW" sz="1800">
                <a:latin typeface="Arial" charset="0"/>
                <a:ea typeface="新細明體" pitchFamily="18" charset="-120"/>
              </a:rPr>
              <a:t>P</a:t>
            </a:r>
          </a:p>
        </p:txBody>
      </p:sp>
      <p:sp>
        <p:nvSpPr>
          <p:cNvPr id="24" name="TextBox 20"/>
          <p:cNvSpPr txBox="1">
            <a:spLocks noChangeArrowheads="1"/>
          </p:cNvSpPr>
          <p:nvPr/>
        </p:nvSpPr>
        <p:spPr bwMode="auto">
          <a:xfrm>
            <a:off x="7754491" y="4426129"/>
            <a:ext cx="3698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TW" sz="2000">
                <a:latin typeface="Arial" charset="0"/>
                <a:ea typeface="新細明體" pitchFamily="18" charset="-120"/>
              </a:rPr>
              <a:t>D</a:t>
            </a:r>
          </a:p>
        </p:txBody>
      </p:sp>
      <p:cxnSp>
        <p:nvCxnSpPr>
          <p:cNvPr id="25" name="Straight Connector 21"/>
          <p:cNvCxnSpPr>
            <a:cxnSpLocks noChangeShapeType="1"/>
          </p:cNvCxnSpPr>
          <p:nvPr/>
        </p:nvCxnSpPr>
        <p:spPr bwMode="auto">
          <a:xfrm rot="16200000" flipH="1">
            <a:off x="6101110" y="3087073"/>
            <a:ext cx="1690687" cy="1622425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TextBox 22"/>
          <p:cNvSpPr txBox="1">
            <a:spLocks noChangeArrowheads="1"/>
          </p:cNvSpPr>
          <p:nvPr/>
        </p:nvSpPr>
        <p:spPr bwMode="auto">
          <a:xfrm>
            <a:off x="5928866" y="2124254"/>
            <a:ext cx="28400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TW" sz="1800" u="sng">
                <a:latin typeface="Arial" charset="0"/>
                <a:ea typeface="新細明體" pitchFamily="18" charset="-120"/>
              </a:rPr>
              <a:t>Demand for Canned Tuna</a:t>
            </a:r>
          </a:p>
        </p:txBody>
      </p:sp>
      <p:sp>
        <p:nvSpPr>
          <p:cNvPr id="27" name="TextBox 23"/>
          <p:cNvSpPr txBox="1">
            <a:spLocks noChangeArrowheads="1"/>
          </p:cNvSpPr>
          <p:nvPr/>
        </p:nvSpPr>
        <p:spPr bwMode="auto">
          <a:xfrm>
            <a:off x="6171754" y="5292904"/>
            <a:ext cx="193198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TW" sz="1600">
                <a:latin typeface="Arial" charset="0"/>
                <a:ea typeface="新細明體" pitchFamily="18" charset="-120"/>
              </a:rPr>
              <a:t>(000s of cans/day)</a:t>
            </a:r>
          </a:p>
        </p:txBody>
      </p:sp>
      <p:sp>
        <p:nvSpPr>
          <p:cNvPr id="28" name="投影片編號版面配置區 1"/>
          <p:cNvSpPr txBox="1">
            <a:spLocks/>
          </p:cNvSpPr>
          <p:nvPr/>
        </p:nvSpPr>
        <p:spPr>
          <a:xfrm>
            <a:off x="7383016" y="6423502"/>
            <a:ext cx="1905000" cy="457200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umimoji="1" sz="1200" b="0" kern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4000" b="1" kern="1200">
                <a:solidFill>
                  <a:schemeClr val="tx1"/>
                </a:solidFill>
                <a:latin typeface="Verdana" pitchFamily="34" charset="0"/>
                <a:ea typeface="新細明體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4000" b="1" kern="1200">
                <a:solidFill>
                  <a:schemeClr val="tx1"/>
                </a:solidFill>
                <a:latin typeface="Verdana" pitchFamily="34" charset="0"/>
                <a:ea typeface="新細明體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4000" b="1" kern="1200">
                <a:solidFill>
                  <a:schemeClr val="tx1"/>
                </a:solidFill>
                <a:latin typeface="Verdana" pitchFamily="34" charset="0"/>
                <a:ea typeface="新細明體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4000" b="1" kern="1200">
                <a:solidFill>
                  <a:schemeClr val="tx1"/>
                </a:solidFill>
                <a:latin typeface="Verdana" pitchFamily="34" charset="0"/>
                <a:ea typeface="新細明體" charset="-120"/>
                <a:cs typeface="+mn-cs"/>
              </a:defRPr>
            </a:lvl5pPr>
            <a:lvl6pPr marL="2286000" algn="l" defTabSz="914400" rtl="0" eaLnBrk="1" latinLnBrk="0" hangingPunct="1">
              <a:defRPr kumimoji="1" sz="4000" b="1" kern="1200">
                <a:solidFill>
                  <a:schemeClr val="tx1"/>
                </a:solidFill>
                <a:latin typeface="Verdana" pitchFamily="34" charset="0"/>
                <a:ea typeface="新細明體" charset="-120"/>
                <a:cs typeface="+mn-cs"/>
              </a:defRPr>
            </a:lvl6pPr>
            <a:lvl7pPr marL="2743200" algn="l" defTabSz="914400" rtl="0" eaLnBrk="1" latinLnBrk="0" hangingPunct="1">
              <a:defRPr kumimoji="1" sz="4000" b="1" kern="1200">
                <a:solidFill>
                  <a:schemeClr val="tx1"/>
                </a:solidFill>
                <a:latin typeface="Verdana" pitchFamily="34" charset="0"/>
                <a:ea typeface="新細明體" charset="-120"/>
                <a:cs typeface="+mn-cs"/>
              </a:defRPr>
            </a:lvl7pPr>
            <a:lvl8pPr marL="3200400" algn="l" defTabSz="914400" rtl="0" eaLnBrk="1" latinLnBrk="0" hangingPunct="1">
              <a:defRPr kumimoji="1" sz="4000" b="1" kern="1200">
                <a:solidFill>
                  <a:schemeClr val="tx1"/>
                </a:solidFill>
                <a:latin typeface="Verdana" pitchFamily="34" charset="0"/>
                <a:ea typeface="新細明體" charset="-120"/>
                <a:cs typeface="+mn-cs"/>
              </a:defRPr>
            </a:lvl8pPr>
            <a:lvl9pPr marL="3657600" algn="l" defTabSz="914400" rtl="0" eaLnBrk="1" latinLnBrk="0" hangingPunct="1">
              <a:defRPr kumimoji="1" sz="4000" b="1" kern="1200">
                <a:solidFill>
                  <a:schemeClr val="tx1"/>
                </a:solidFill>
                <a:latin typeface="Verdana" pitchFamily="34" charset="0"/>
                <a:ea typeface="新細明體" charset="-120"/>
                <a:cs typeface="+mn-cs"/>
              </a:defRPr>
            </a:lvl9pPr>
          </a:lstStyle>
          <a:p>
            <a:pPr>
              <a:defRPr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573050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zh-TW" smtClean="0"/>
              <a:t>Slide </a:t>
            </a:r>
            <a:fld id="{2EAD8DAA-EA19-4AB7-B271-CDA343FF3072}" type="slidenum">
              <a:rPr lang="en-US" altLang="zh-TW" smtClean="0"/>
              <a:pPr/>
              <a:t>18</a:t>
            </a:fld>
            <a:r>
              <a:rPr lang="en-US" altLang="zh-TW" smtClean="0"/>
              <a:t>/35</a:t>
            </a:r>
            <a:endParaRPr lang="en-US" altLang="zh-TW" dirty="0"/>
          </a:p>
        </p:txBody>
      </p:sp>
      <p:sp>
        <p:nvSpPr>
          <p:cNvPr id="28" name="投影片編號版面配置區 1"/>
          <p:cNvSpPr txBox="1">
            <a:spLocks/>
          </p:cNvSpPr>
          <p:nvPr/>
        </p:nvSpPr>
        <p:spPr>
          <a:xfrm>
            <a:off x="7383016" y="6423502"/>
            <a:ext cx="1905000" cy="457200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umimoji="1" sz="1200" b="0" kern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4000" b="1" kern="1200">
                <a:solidFill>
                  <a:schemeClr val="tx1"/>
                </a:solidFill>
                <a:latin typeface="Verdana" pitchFamily="34" charset="0"/>
                <a:ea typeface="新細明體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4000" b="1" kern="1200">
                <a:solidFill>
                  <a:schemeClr val="tx1"/>
                </a:solidFill>
                <a:latin typeface="Verdana" pitchFamily="34" charset="0"/>
                <a:ea typeface="新細明體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4000" b="1" kern="1200">
                <a:solidFill>
                  <a:schemeClr val="tx1"/>
                </a:solidFill>
                <a:latin typeface="Verdana" pitchFamily="34" charset="0"/>
                <a:ea typeface="新細明體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4000" b="1" kern="1200">
                <a:solidFill>
                  <a:schemeClr val="tx1"/>
                </a:solidFill>
                <a:latin typeface="Verdana" pitchFamily="34" charset="0"/>
                <a:ea typeface="新細明體" charset="-120"/>
                <a:cs typeface="+mn-cs"/>
              </a:defRPr>
            </a:lvl5pPr>
            <a:lvl6pPr marL="2286000" algn="l" defTabSz="914400" rtl="0" eaLnBrk="1" latinLnBrk="0" hangingPunct="1">
              <a:defRPr kumimoji="1" sz="4000" b="1" kern="1200">
                <a:solidFill>
                  <a:schemeClr val="tx1"/>
                </a:solidFill>
                <a:latin typeface="Verdana" pitchFamily="34" charset="0"/>
                <a:ea typeface="新細明體" charset="-120"/>
                <a:cs typeface="+mn-cs"/>
              </a:defRPr>
            </a:lvl6pPr>
            <a:lvl7pPr marL="2743200" algn="l" defTabSz="914400" rtl="0" eaLnBrk="1" latinLnBrk="0" hangingPunct="1">
              <a:defRPr kumimoji="1" sz="4000" b="1" kern="1200">
                <a:solidFill>
                  <a:schemeClr val="tx1"/>
                </a:solidFill>
                <a:latin typeface="Verdana" pitchFamily="34" charset="0"/>
                <a:ea typeface="新細明體" charset="-120"/>
                <a:cs typeface="+mn-cs"/>
              </a:defRPr>
            </a:lvl7pPr>
            <a:lvl8pPr marL="3200400" algn="l" defTabSz="914400" rtl="0" eaLnBrk="1" latinLnBrk="0" hangingPunct="1">
              <a:defRPr kumimoji="1" sz="4000" b="1" kern="1200">
                <a:solidFill>
                  <a:schemeClr val="tx1"/>
                </a:solidFill>
                <a:latin typeface="Verdana" pitchFamily="34" charset="0"/>
                <a:ea typeface="新細明體" charset="-120"/>
                <a:cs typeface="+mn-cs"/>
              </a:defRPr>
            </a:lvl8pPr>
            <a:lvl9pPr marL="3657600" algn="l" defTabSz="914400" rtl="0" eaLnBrk="1" latinLnBrk="0" hangingPunct="1">
              <a:defRPr kumimoji="1" sz="4000" b="1" kern="1200">
                <a:solidFill>
                  <a:schemeClr val="tx1"/>
                </a:solidFill>
                <a:latin typeface="Verdana" pitchFamily="34" charset="0"/>
                <a:ea typeface="新細明體" charset="-120"/>
                <a:cs typeface="+mn-cs"/>
              </a:defRPr>
            </a:lvl9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29" name="Title 1"/>
          <p:cNvSpPr>
            <a:spLocks noGrp="1"/>
          </p:cNvSpPr>
          <p:nvPr>
            <p:ph type="title" idx="4294967295"/>
          </p:nvPr>
        </p:nvSpPr>
        <p:spPr>
          <a:xfrm>
            <a:off x="750888" y="282985"/>
            <a:ext cx="7772400" cy="707886"/>
          </a:xfrm>
        </p:spPr>
        <p:txBody>
          <a:bodyPr/>
          <a:lstStyle/>
          <a:p>
            <a:r>
              <a:rPr lang="en-US" altLang="zh-TW" sz="40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8. </a:t>
            </a:r>
            <a:r>
              <a:rPr lang="zh-TW" altLang="en-US" sz="40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需求</a:t>
            </a:r>
            <a:r>
              <a:rPr lang="zh-TW" altLang="en-US" sz="4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平移變動 </a:t>
            </a:r>
            <a:r>
              <a:rPr lang="en-US" altLang="zh-TW" sz="4000" b="1" dirty="0">
                <a:solidFill>
                  <a:srgbClr val="906030"/>
                </a:solidFill>
                <a:latin typeface="Times New Roman" pitchFamily="18" charset="0"/>
                <a:ea typeface="新細明體" pitchFamily="18" charset="-120"/>
              </a:rPr>
              <a:t>Shift in Demand</a:t>
            </a:r>
          </a:p>
        </p:txBody>
      </p:sp>
      <p:grpSp>
        <p:nvGrpSpPr>
          <p:cNvPr id="30" name="Group 21"/>
          <p:cNvGrpSpPr>
            <a:grpSpLocks/>
          </p:cNvGrpSpPr>
          <p:nvPr/>
        </p:nvGrpSpPr>
        <p:grpSpPr bwMode="auto">
          <a:xfrm>
            <a:off x="4932363" y="1628775"/>
            <a:ext cx="3816350" cy="4464050"/>
            <a:chOff x="5361140" y="3883068"/>
            <a:chExt cx="3530448" cy="2228807"/>
          </a:xfrm>
        </p:grpSpPr>
        <p:sp>
          <p:nvSpPr>
            <p:cNvPr id="31" name="Rectangle 22"/>
            <p:cNvSpPr/>
            <p:nvPr/>
          </p:nvSpPr>
          <p:spPr bwMode="auto">
            <a:xfrm>
              <a:off x="5361140" y="3883068"/>
              <a:ext cx="3530448" cy="2228807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endParaRPr lang="zh-TW" altLang="en-US" sz="28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32" name="Rectangle 23"/>
            <p:cNvSpPr/>
            <p:nvPr/>
          </p:nvSpPr>
          <p:spPr bwMode="auto">
            <a:xfrm>
              <a:off x="5437506" y="3959158"/>
              <a:ext cx="3377716" cy="2076627"/>
            </a:xfrm>
            <a:prstGeom prst="rect">
              <a:avLst/>
            </a:prstGeom>
            <a:solidFill>
              <a:schemeClr val="bg1"/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/>
              <a:endParaRPr lang="zh-TW" alt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新細明體" pitchFamily="18" charset="-120"/>
              </a:endParaRPr>
            </a:p>
          </p:txBody>
        </p:sp>
      </p:grpSp>
      <p:cxnSp>
        <p:nvCxnSpPr>
          <p:cNvPr id="33" name="Straight Connector 5"/>
          <p:cNvCxnSpPr>
            <a:cxnSpLocks noChangeShapeType="1"/>
          </p:cNvCxnSpPr>
          <p:nvPr/>
        </p:nvCxnSpPr>
        <p:spPr bwMode="auto">
          <a:xfrm>
            <a:off x="5737225" y="3990975"/>
            <a:ext cx="1501775" cy="1588"/>
          </a:xfrm>
          <a:prstGeom prst="line">
            <a:avLst/>
          </a:prstGeom>
          <a:noFill/>
          <a:ln w="12700" algn="ctr">
            <a:solidFill>
              <a:schemeClr val="tx1"/>
            </a:solidFill>
            <a:prstDash val="dash"/>
            <a:round/>
            <a:headEnd/>
            <a:tailEnd/>
          </a:ln>
        </p:spPr>
      </p:cxnSp>
      <p:cxnSp>
        <p:nvCxnSpPr>
          <p:cNvPr id="34" name="Straight Connector 7"/>
          <p:cNvCxnSpPr>
            <a:cxnSpLocks noChangeShapeType="1"/>
          </p:cNvCxnSpPr>
          <p:nvPr/>
        </p:nvCxnSpPr>
        <p:spPr bwMode="auto">
          <a:xfrm rot="5400000">
            <a:off x="6382544" y="4469607"/>
            <a:ext cx="879475" cy="1587"/>
          </a:xfrm>
          <a:prstGeom prst="line">
            <a:avLst/>
          </a:prstGeom>
          <a:noFill/>
          <a:ln w="12700" algn="ctr">
            <a:solidFill>
              <a:schemeClr val="tx1"/>
            </a:solidFill>
            <a:prstDash val="dash"/>
            <a:round/>
            <a:headEnd/>
            <a:tailEnd/>
          </a:ln>
        </p:spPr>
      </p:cxnSp>
      <p:cxnSp>
        <p:nvCxnSpPr>
          <p:cNvPr id="35" name="Straight Connector 8"/>
          <p:cNvCxnSpPr>
            <a:cxnSpLocks noChangeShapeType="1"/>
            <a:endCxn id="38" idx="0"/>
          </p:cNvCxnSpPr>
          <p:nvPr/>
        </p:nvCxnSpPr>
        <p:spPr bwMode="auto">
          <a:xfrm rot="16200000" flipH="1">
            <a:off x="6773070" y="4460081"/>
            <a:ext cx="957262" cy="22225"/>
          </a:xfrm>
          <a:prstGeom prst="line">
            <a:avLst/>
          </a:prstGeom>
          <a:noFill/>
          <a:ln w="12700" algn="ctr">
            <a:solidFill>
              <a:schemeClr val="tx1"/>
            </a:solidFill>
            <a:prstDash val="dash"/>
            <a:round/>
            <a:headEnd/>
            <a:tailEnd/>
          </a:ln>
        </p:spPr>
      </p:cxn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5287963" y="3806825"/>
            <a:ext cx="441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TW" sz="1800">
                <a:latin typeface="Arial" charset="0"/>
                <a:ea typeface="新細明體" pitchFamily="18" charset="-120"/>
              </a:rPr>
              <a:t>$2</a:t>
            </a:r>
          </a:p>
        </p:txBody>
      </p:sp>
      <p:sp>
        <p:nvSpPr>
          <p:cNvPr id="37" name="TextBox 11"/>
          <p:cNvSpPr txBox="1">
            <a:spLocks noChangeArrowheads="1"/>
          </p:cNvSpPr>
          <p:nvPr/>
        </p:nvSpPr>
        <p:spPr bwMode="auto">
          <a:xfrm>
            <a:off x="6665913" y="4949825"/>
            <a:ext cx="3127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TW" sz="1800">
                <a:latin typeface="Arial" charset="0"/>
                <a:ea typeface="新細明體" pitchFamily="18" charset="-120"/>
              </a:rPr>
              <a:t>8</a:t>
            </a:r>
          </a:p>
        </p:txBody>
      </p:sp>
      <p:sp>
        <p:nvSpPr>
          <p:cNvPr id="38" name="TextBox 12"/>
          <p:cNvSpPr txBox="1">
            <a:spLocks noChangeArrowheads="1"/>
          </p:cNvSpPr>
          <p:nvPr/>
        </p:nvSpPr>
        <p:spPr bwMode="auto">
          <a:xfrm>
            <a:off x="7042150" y="4949825"/>
            <a:ext cx="4413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TW" sz="1800">
                <a:latin typeface="Arial" charset="0"/>
                <a:ea typeface="新細明體" pitchFamily="18" charset="-120"/>
              </a:rPr>
              <a:t>10</a:t>
            </a:r>
          </a:p>
        </p:txBody>
      </p:sp>
      <p:cxnSp>
        <p:nvCxnSpPr>
          <p:cNvPr id="39" name="Straight Connector 13"/>
          <p:cNvCxnSpPr>
            <a:cxnSpLocks noChangeShapeType="1"/>
          </p:cNvCxnSpPr>
          <p:nvPr/>
        </p:nvCxnSpPr>
        <p:spPr bwMode="auto">
          <a:xfrm rot="16200000" flipH="1">
            <a:off x="4668043" y="3853657"/>
            <a:ext cx="2138363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" name="Straight Connector 14"/>
          <p:cNvCxnSpPr>
            <a:cxnSpLocks noChangeShapeType="1"/>
          </p:cNvCxnSpPr>
          <p:nvPr/>
        </p:nvCxnSpPr>
        <p:spPr bwMode="auto">
          <a:xfrm>
            <a:off x="5737225" y="4922838"/>
            <a:ext cx="2398713" cy="1587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" name="TextBox 15"/>
          <p:cNvSpPr txBox="1">
            <a:spLocks noChangeArrowheads="1"/>
          </p:cNvSpPr>
          <p:nvPr/>
        </p:nvSpPr>
        <p:spPr bwMode="auto">
          <a:xfrm>
            <a:off x="8159750" y="4795838"/>
            <a:ext cx="3635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TW" sz="1800">
                <a:latin typeface="Arial" charset="0"/>
                <a:ea typeface="新細明體" pitchFamily="18" charset="-120"/>
              </a:rPr>
              <a:t>Q</a:t>
            </a:r>
          </a:p>
        </p:txBody>
      </p:sp>
      <p:sp>
        <p:nvSpPr>
          <p:cNvPr id="42" name="TextBox 16"/>
          <p:cNvSpPr txBox="1">
            <a:spLocks noChangeArrowheads="1"/>
          </p:cNvSpPr>
          <p:nvPr/>
        </p:nvSpPr>
        <p:spPr bwMode="auto">
          <a:xfrm>
            <a:off x="5508625" y="2511425"/>
            <a:ext cx="3381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TW" sz="1800">
                <a:latin typeface="Arial" charset="0"/>
                <a:ea typeface="新細明體" pitchFamily="18" charset="-120"/>
              </a:rPr>
              <a:t>P</a:t>
            </a:r>
          </a:p>
        </p:txBody>
      </p:sp>
      <p:sp>
        <p:nvSpPr>
          <p:cNvPr id="43" name="TextBox 17"/>
          <p:cNvSpPr txBox="1">
            <a:spLocks noChangeArrowheads="1"/>
          </p:cNvSpPr>
          <p:nvPr/>
        </p:nvSpPr>
        <p:spPr bwMode="auto">
          <a:xfrm>
            <a:off x="7497763" y="4579938"/>
            <a:ext cx="369887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TW" sz="2000">
                <a:latin typeface="Arial" charset="0"/>
                <a:ea typeface="新細明體" pitchFamily="18" charset="-120"/>
              </a:rPr>
              <a:t>D</a:t>
            </a:r>
          </a:p>
        </p:txBody>
      </p:sp>
      <p:cxnSp>
        <p:nvCxnSpPr>
          <p:cNvPr id="44" name="Straight Connector 18"/>
          <p:cNvCxnSpPr>
            <a:cxnSpLocks noChangeShapeType="1"/>
          </p:cNvCxnSpPr>
          <p:nvPr/>
        </p:nvCxnSpPr>
        <p:spPr bwMode="auto">
          <a:xfrm rot="16200000" flipH="1">
            <a:off x="5907882" y="3115469"/>
            <a:ext cx="1690687" cy="1622425"/>
          </a:xfrm>
          <a:prstGeom prst="line">
            <a:avLst/>
          </a:prstGeom>
          <a:ln>
            <a:solidFill>
              <a:srgbClr val="0000FF"/>
            </a:solidFill>
            <a:headEnd/>
            <a:tailEnd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5" name="TextBox 19"/>
          <p:cNvSpPr txBox="1">
            <a:spLocks noChangeArrowheads="1"/>
          </p:cNvSpPr>
          <p:nvPr/>
        </p:nvSpPr>
        <p:spPr bwMode="auto">
          <a:xfrm>
            <a:off x="5735638" y="2152650"/>
            <a:ext cx="28400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TW" sz="1800" u="sng">
                <a:latin typeface="Arial" charset="0"/>
                <a:ea typeface="新細明體" pitchFamily="18" charset="-120"/>
              </a:rPr>
              <a:t>Demand for Canned Tuna</a:t>
            </a:r>
          </a:p>
        </p:txBody>
      </p:sp>
      <p:sp>
        <p:nvSpPr>
          <p:cNvPr id="46" name="TextBox 20"/>
          <p:cNvSpPr txBox="1">
            <a:spLocks noChangeArrowheads="1"/>
          </p:cNvSpPr>
          <p:nvPr/>
        </p:nvSpPr>
        <p:spPr bwMode="auto">
          <a:xfrm>
            <a:off x="5978525" y="5321300"/>
            <a:ext cx="19319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TW" sz="1600">
                <a:latin typeface="Arial" charset="0"/>
                <a:ea typeface="新細明體" pitchFamily="18" charset="-120"/>
              </a:rPr>
              <a:t>(000s of cans/day)</a:t>
            </a:r>
          </a:p>
        </p:txBody>
      </p:sp>
      <p:cxnSp>
        <p:nvCxnSpPr>
          <p:cNvPr id="47" name="Straight Connector 23"/>
          <p:cNvCxnSpPr>
            <a:cxnSpLocks noChangeShapeType="1"/>
          </p:cNvCxnSpPr>
          <p:nvPr/>
        </p:nvCxnSpPr>
        <p:spPr bwMode="auto">
          <a:xfrm rot="16200000" flipH="1">
            <a:off x="6173788" y="2946400"/>
            <a:ext cx="1690687" cy="1624013"/>
          </a:xfrm>
          <a:prstGeom prst="line">
            <a:avLst/>
          </a:prstGeom>
          <a:ln>
            <a:solidFill>
              <a:srgbClr val="0000FF"/>
            </a:solidFill>
            <a:headEnd/>
            <a:tailEnd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8" name="TextBox 24"/>
          <p:cNvSpPr txBox="1">
            <a:spLocks noChangeArrowheads="1"/>
          </p:cNvSpPr>
          <p:nvPr/>
        </p:nvSpPr>
        <p:spPr bwMode="auto">
          <a:xfrm>
            <a:off x="7867650" y="4332288"/>
            <a:ext cx="4206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TW" sz="2000">
                <a:latin typeface="Arial" charset="0"/>
                <a:ea typeface="新細明體" pitchFamily="18" charset="-120"/>
              </a:rPr>
              <a:t>D'</a:t>
            </a:r>
          </a:p>
        </p:txBody>
      </p:sp>
      <p:cxnSp>
        <p:nvCxnSpPr>
          <p:cNvPr id="49" name="Straight Arrow Connector 26"/>
          <p:cNvCxnSpPr>
            <a:cxnSpLocks noChangeShapeType="1"/>
          </p:cNvCxnSpPr>
          <p:nvPr/>
        </p:nvCxnSpPr>
        <p:spPr bwMode="auto">
          <a:xfrm>
            <a:off x="6369050" y="3470275"/>
            <a:ext cx="296863" cy="1588"/>
          </a:xfrm>
          <a:prstGeom prst="straightConnector1">
            <a:avLst/>
          </a:prstGeom>
          <a:ln>
            <a:headEnd/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0" name="Content Placeholder 3"/>
          <p:cNvSpPr>
            <a:spLocks noGrp="1"/>
          </p:cNvSpPr>
          <p:nvPr>
            <p:ph sz="half" idx="4294967295"/>
          </p:nvPr>
        </p:nvSpPr>
        <p:spPr>
          <a:xfrm>
            <a:off x="755576" y="1340768"/>
            <a:ext cx="3944938" cy="5400600"/>
          </a:xfrm>
        </p:spPr>
        <p:txBody>
          <a:bodyPr/>
          <a:lstStyle/>
          <a:p>
            <a:pPr marL="225425" indent="-225425">
              <a:lnSpc>
                <a:spcPts val="3800"/>
              </a:lnSpc>
              <a:spcBef>
                <a:spcPts val="1200"/>
              </a:spcBef>
              <a:spcAft>
                <a:spcPts val="1200"/>
              </a:spcAft>
            </a:pP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買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者在每個價格下的需求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增加，亦即保留價格上升</a:t>
            </a:r>
            <a:endParaRPr lang="en-US" altLang="zh-TW" sz="28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25425" indent="-225425">
              <a:lnSpc>
                <a:spcPts val="3800"/>
              </a:lnSpc>
              <a:spcBef>
                <a:spcPts val="1200"/>
              </a:spcBef>
              <a:spcAft>
                <a:spcPts val="1200"/>
              </a:spcAft>
            </a:pP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整個需求線往右平移</a:t>
            </a:r>
            <a:endParaRPr lang="en-US" altLang="zh-TW" sz="28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25425" indent="-225425">
              <a:lnSpc>
                <a:spcPts val="3800"/>
              </a:lnSpc>
              <a:spcBef>
                <a:spcPts val="1200"/>
              </a:spcBef>
              <a:spcAft>
                <a:spcPts val="1200"/>
              </a:spcAft>
            </a:pP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買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者在每個價格下的需求減少，亦即保留價格下降</a:t>
            </a:r>
            <a:endParaRPr lang="en-US" altLang="zh-TW" sz="28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25425" indent="-225425">
              <a:lnSpc>
                <a:spcPts val="3800"/>
              </a:lnSpc>
              <a:spcBef>
                <a:spcPts val="1200"/>
              </a:spcBef>
              <a:spcAft>
                <a:spcPts val="1200"/>
              </a:spcAft>
            </a:pP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整個需求線往左平移</a:t>
            </a:r>
            <a:endParaRPr lang="en-US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6033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zh-TW" smtClean="0"/>
              <a:t>Slide </a:t>
            </a:r>
            <a:fld id="{2EAD8DAA-EA19-4AB7-B271-CDA343FF3072}" type="slidenum">
              <a:rPr lang="en-US" altLang="zh-TW" smtClean="0"/>
              <a:pPr/>
              <a:t>19</a:t>
            </a:fld>
            <a:r>
              <a:rPr lang="en-US" altLang="zh-TW" smtClean="0"/>
              <a:t>/35</a:t>
            </a:r>
            <a:endParaRPr lang="en-US" altLang="zh-TW" dirty="0"/>
          </a:p>
        </p:txBody>
      </p:sp>
      <p:sp>
        <p:nvSpPr>
          <p:cNvPr id="28" name="投影片編號版面配置區 1"/>
          <p:cNvSpPr txBox="1">
            <a:spLocks/>
          </p:cNvSpPr>
          <p:nvPr/>
        </p:nvSpPr>
        <p:spPr>
          <a:xfrm>
            <a:off x="7383016" y="6423502"/>
            <a:ext cx="1905000" cy="457200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umimoji="1" sz="1200" b="0" kern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4000" b="1" kern="1200">
                <a:solidFill>
                  <a:schemeClr val="tx1"/>
                </a:solidFill>
                <a:latin typeface="Verdana" pitchFamily="34" charset="0"/>
                <a:ea typeface="新細明體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4000" b="1" kern="1200">
                <a:solidFill>
                  <a:schemeClr val="tx1"/>
                </a:solidFill>
                <a:latin typeface="Verdana" pitchFamily="34" charset="0"/>
                <a:ea typeface="新細明體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4000" b="1" kern="1200">
                <a:solidFill>
                  <a:schemeClr val="tx1"/>
                </a:solidFill>
                <a:latin typeface="Verdana" pitchFamily="34" charset="0"/>
                <a:ea typeface="新細明體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4000" b="1" kern="1200">
                <a:solidFill>
                  <a:schemeClr val="tx1"/>
                </a:solidFill>
                <a:latin typeface="Verdana" pitchFamily="34" charset="0"/>
                <a:ea typeface="新細明體" charset="-120"/>
                <a:cs typeface="+mn-cs"/>
              </a:defRPr>
            </a:lvl5pPr>
            <a:lvl6pPr marL="2286000" algn="l" defTabSz="914400" rtl="0" eaLnBrk="1" latinLnBrk="0" hangingPunct="1">
              <a:defRPr kumimoji="1" sz="4000" b="1" kern="1200">
                <a:solidFill>
                  <a:schemeClr val="tx1"/>
                </a:solidFill>
                <a:latin typeface="Verdana" pitchFamily="34" charset="0"/>
                <a:ea typeface="新細明體" charset="-120"/>
                <a:cs typeface="+mn-cs"/>
              </a:defRPr>
            </a:lvl6pPr>
            <a:lvl7pPr marL="2743200" algn="l" defTabSz="914400" rtl="0" eaLnBrk="1" latinLnBrk="0" hangingPunct="1">
              <a:defRPr kumimoji="1" sz="4000" b="1" kern="1200">
                <a:solidFill>
                  <a:schemeClr val="tx1"/>
                </a:solidFill>
                <a:latin typeface="Verdana" pitchFamily="34" charset="0"/>
                <a:ea typeface="新細明體" charset="-120"/>
                <a:cs typeface="+mn-cs"/>
              </a:defRPr>
            </a:lvl7pPr>
            <a:lvl8pPr marL="3200400" algn="l" defTabSz="914400" rtl="0" eaLnBrk="1" latinLnBrk="0" hangingPunct="1">
              <a:defRPr kumimoji="1" sz="4000" b="1" kern="1200">
                <a:solidFill>
                  <a:schemeClr val="tx1"/>
                </a:solidFill>
                <a:latin typeface="Verdana" pitchFamily="34" charset="0"/>
                <a:ea typeface="新細明體" charset="-120"/>
                <a:cs typeface="+mn-cs"/>
              </a:defRPr>
            </a:lvl8pPr>
            <a:lvl9pPr marL="3657600" algn="l" defTabSz="914400" rtl="0" eaLnBrk="1" latinLnBrk="0" hangingPunct="1">
              <a:defRPr kumimoji="1" sz="4000" b="1" kern="1200">
                <a:solidFill>
                  <a:schemeClr val="tx1"/>
                </a:solidFill>
                <a:latin typeface="Verdana" pitchFamily="34" charset="0"/>
                <a:ea typeface="新細明體" charset="-120"/>
                <a:cs typeface="+mn-cs"/>
              </a:defRPr>
            </a:lvl9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4" name="Title 4"/>
          <p:cNvSpPr>
            <a:spLocks noGrp="1"/>
          </p:cNvSpPr>
          <p:nvPr>
            <p:ph type="title" idx="4294967295"/>
          </p:nvPr>
        </p:nvSpPr>
        <p:spPr>
          <a:xfrm>
            <a:off x="595310" y="307572"/>
            <a:ext cx="7772400" cy="1323439"/>
          </a:xfrm>
        </p:spPr>
        <p:txBody>
          <a:bodyPr/>
          <a:lstStyle/>
          <a:p>
            <a:r>
              <a:rPr lang="en-US" altLang="zh-TW" sz="40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9. </a:t>
            </a:r>
            <a:r>
              <a:rPr lang="zh-TW" altLang="en-US" sz="40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供給線</a:t>
            </a:r>
            <a:r>
              <a:rPr lang="zh-TW" altLang="en-US" sz="4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上移動</a:t>
            </a:r>
            <a:r>
              <a:rPr lang="zh-TW" altLang="en-US" sz="40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，供給量</a:t>
            </a:r>
            <a:r>
              <a:rPr lang="zh-TW" altLang="en-US" sz="4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變動</a:t>
            </a:r>
            <a:br>
              <a:rPr lang="zh-TW" altLang="en-US" sz="4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zh-TW" altLang="en-US" sz="40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</a:t>
            </a:r>
            <a:r>
              <a:rPr lang="en-US" altLang="zh-TW" sz="3600" b="1" dirty="0" smtClean="0">
                <a:solidFill>
                  <a:srgbClr val="90603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Movement </a:t>
            </a:r>
            <a:r>
              <a:rPr lang="en-US" altLang="zh-TW" sz="3600" b="1" dirty="0">
                <a:solidFill>
                  <a:srgbClr val="90603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along the </a:t>
            </a:r>
            <a:r>
              <a:rPr lang="en-US" altLang="zh-TW" sz="3600" b="1" dirty="0" smtClean="0">
                <a:solidFill>
                  <a:srgbClr val="90603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Supply Curve</a:t>
            </a:r>
            <a:endParaRPr lang="zh-TW" altLang="en-US" sz="3600" b="1" dirty="0">
              <a:solidFill>
                <a:srgbClr val="90603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5214938" y="1862038"/>
            <a:ext cx="3530600" cy="4159250"/>
            <a:chOff x="5361140" y="3883068"/>
            <a:chExt cx="3530448" cy="2228807"/>
          </a:xfrm>
        </p:grpSpPr>
        <p:sp>
          <p:nvSpPr>
            <p:cNvPr id="6" name="Rectangle 22"/>
            <p:cNvSpPr/>
            <p:nvPr/>
          </p:nvSpPr>
          <p:spPr bwMode="auto">
            <a:xfrm>
              <a:off x="5361140" y="3883068"/>
              <a:ext cx="3530448" cy="2228807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endParaRPr lang="zh-TW" altLang="en-US" sz="28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7" name="Rectangle 23"/>
            <p:cNvSpPr/>
            <p:nvPr/>
          </p:nvSpPr>
          <p:spPr bwMode="auto">
            <a:xfrm>
              <a:off x="5437337" y="3959630"/>
              <a:ext cx="3378055" cy="2075683"/>
            </a:xfrm>
            <a:prstGeom prst="rect">
              <a:avLst/>
            </a:prstGeom>
            <a:solidFill>
              <a:schemeClr val="bg1"/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/>
              <a:endParaRPr lang="zh-TW" alt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新細明體" pitchFamily="18" charset="-120"/>
              </a:endParaRPr>
            </a:p>
          </p:txBody>
        </p:sp>
      </p:grpSp>
      <p:sp>
        <p:nvSpPr>
          <p:cNvPr id="8" name="Content Placeholder 5"/>
          <p:cNvSpPr>
            <a:spLocks noGrp="1"/>
          </p:cNvSpPr>
          <p:nvPr>
            <p:ph sz="half" idx="4294967295"/>
          </p:nvPr>
        </p:nvSpPr>
        <p:spPr>
          <a:xfrm>
            <a:off x="611560" y="1981200"/>
            <a:ext cx="4451807" cy="4327525"/>
          </a:xfrm>
        </p:spPr>
        <p:txBody>
          <a:bodyPr/>
          <a:lstStyle/>
          <a:p>
            <a:pPr marL="285750" indent="-285750">
              <a:lnSpc>
                <a:spcPct val="150000"/>
              </a:lnSpc>
            </a:pP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價格上升，供給量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增加</a:t>
            </a:r>
            <a:endParaRPr lang="en-US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</a:pP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價格下降，供給量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下降</a:t>
            </a:r>
            <a:endParaRPr lang="en-US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</a:pP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價格變動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引起供給量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改變</a:t>
            </a:r>
            <a:endParaRPr lang="en-US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1175" lvl="2" indent="-225425">
              <a:lnSpc>
                <a:spcPct val="150000"/>
              </a:lnSpc>
              <a:buClr>
                <a:srgbClr val="6A5218"/>
              </a:buClr>
            </a:pPr>
            <a:endParaRPr lang="zh-TW" altLang="en-US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pSp>
        <p:nvGrpSpPr>
          <p:cNvPr id="9" name="Group 41"/>
          <p:cNvGrpSpPr>
            <a:grpSpLocks/>
          </p:cNvGrpSpPr>
          <p:nvPr/>
        </p:nvGrpSpPr>
        <p:grpSpPr bwMode="auto">
          <a:xfrm>
            <a:off x="5291138" y="2011363"/>
            <a:ext cx="3340100" cy="3775075"/>
            <a:chOff x="1296150" y="2168379"/>
            <a:chExt cx="3204008" cy="3248686"/>
          </a:xfrm>
        </p:grpSpPr>
        <p:cxnSp>
          <p:nvCxnSpPr>
            <p:cNvPr id="10" name="Straight Connector 24"/>
            <p:cNvCxnSpPr>
              <a:cxnSpLocks noChangeShapeType="1"/>
            </p:cNvCxnSpPr>
            <p:nvPr/>
          </p:nvCxnSpPr>
          <p:spPr bwMode="auto">
            <a:xfrm>
              <a:off x="1740813" y="4154554"/>
              <a:ext cx="685268" cy="1367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prstDash val="dash"/>
              <a:round/>
              <a:headEnd/>
              <a:tailEnd/>
            </a:ln>
          </p:spPr>
        </p:cxnSp>
        <p:cxnSp>
          <p:nvCxnSpPr>
            <p:cNvPr id="11" name="Straight Connector 25"/>
            <p:cNvCxnSpPr>
              <a:cxnSpLocks noChangeShapeType="1"/>
            </p:cNvCxnSpPr>
            <p:nvPr/>
          </p:nvCxnSpPr>
          <p:spPr bwMode="auto">
            <a:xfrm flipV="1">
              <a:off x="1730153" y="3378465"/>
              <a:ext cx="1416220" cy="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prstDash val="dash"/>
              <a:round/>
              <a:headEnd/>
              <a:tailEnd/>
            </a:ln>
          </p:spPr>
        </p:cxnSp>
        <p:cxnSp>
          <p:nvCxnSpPr>
            <p:cNvPr id="12" name="Straight Connector 26"/>
            <p:cNvCxnSpPr>
              <a:cxnSpLocks noChangeShapeType="1"/>
            </p:cNvCxnSpPr>
            <p:nvPr/>
          </p:nvCxnSpPr>
          <p:spPr bwMode="auto">
            <a:xfrm rot="16200000" flipH="1">
              <a:off x="2548350" y="4021548"/>
              <a:ext cx="1284373" cy="9137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prstDash val="dash"/>
              <a:round/>
              <a:headEnd/>
              <a:tailEnd/>
            </a:ln>
          </p:spPr>
        </p:cxnSp>
        <p:cxnSp>
          <p:nvCxnSpPr>
            <p:cNvPr id="13" name="Straight Connector 27"/>
            <p:cNvCxnSpPr>
              <a:cxnSpLocks noChangeShapeType="1"/>
            </p:cNvCxnSpPr>
            <p:nvPr/>
          </p:nvCxnSpPr>
          <p:spPr bwMode="auto">
            <a:xfrm rot="16200000" flipH="1">
              <a:off x="2182792" y="4465692"/>
              <a:ext cx="485055" cy="7614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prstDash val="dash"/>
              <a:round/>
              <a:headEnd/>
              <a:tailEnd/>
            </a:ln>
          </p:spPr>
        </p:cxnSp>
        <p:sp>
          <p:nvSpPr>
            <p:cNvPr id="14" name="TextBox 28"/>
            <p:cNvSpPr txBox="1">
              <a:spLocks noChangeArrowheads="1"/>
            </p:cNvSpPr>
            <p:nvPr/>
          </p:nvSpPr>
          <p:spPr bwMode="auto">
            <a:xfrm>
              <a:off x="1296150" y="3194548"/>
              <a:ext cx="44114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800">
                  <a:latin typeface="Arial" charset="0"/>
                  <a:ea typeface="新細明體" pitchFamily="18" charset="-120"/>
                </a:rPr>
                <a:t>$4</a:t>
              </a:r>
            </a:p>
          </p:txBody>
        </p:sp>
        <p:sp>
          <p:nvSpPr>
            <p:cNvPr id="15" name="TextBox 29"/>
            <p:cNvSpPr txBox="1">
              <a:spLocks noChangeArrowheads="1"/>
            </p:cNvSpPr>
            <p:nvPr/>
          </p:nvSpPr>
          <p:spPr bwMode="auto">
            <a:xfrm>
              <a:off x="1296150" y="3951385"/>
              <a:ext cx="44114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800">
                  <a:latin typeface="Arial" charset="0"/>
                  <a:ea typeface="新細明體" pitchFamily="18" charset="-120"/>
                </a:rPr>
                <a:t>$2</a:t>
              </a:r>
            </a:p>
          </p:txBody>
        </p:sp>
        <p:sp>
          <p:nvSpPr>
            <p:cNvPr id="16" name="TextBox 30"/>
            <p:cNvSpPr txBox="1">
              <a:spLocks noChangeArrowheads="1"/>
            </p:cNvSpPr>
            <p:nvPr/>
          </p:nvSpPr>
          <p:spPr bwMode="auto">
            <a:xfrm>
              <a:off x="2269960" y="4708219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800">
                  <a:latin typeface="Arial" charset="0"/>
                  <a:ea typeface="新細明體" pitchFamily="18" charset="-120"/>
                </a:rPr>
                <a:t>8</a:t>
              </a:r>
            </a:p>
          </p:txBody>
        </p:sp>
        <p:sp>
          <p:nvSpPr>
            <p:cNvPr id="17" name="TextBox 31"/>
            <p:cNvSpPr txBox="1">
              <a:spLocks noChangeArrowheads="1"/>
            </p:cNvSpPr>
            <p:nvPr/>
          </p:nvSpPr>
          <p:spPr bwMode="auto">
            <a:xfrm>
              <a:off x="2995797" y="4705636"/>
              <a:ext cx="44114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800">
                  <a:latin typeface="Arial" charset="0"/>
                  <a:ea typeface="新細明體" pitchFamily="18" charset="-120"/>
                </a:rPr>
                <a:t>16</a:t>
              </a:r>
            </a:p>
          </p:txBody>
        </p:sp>
        <p:grpSp>
          <p:nvGrpSpPr>
            <p:cNvPr id="18" name="Group 22"/>
            <p:cNvGrpSpPr>
              <a:grpSpLocks/>
            </p:cNvGrpSpPr>
            <p:nvPr/>
          </p:nvGrpSpPr>
          <p:grpSpPr bwMode="auto">
            <a:xfrm>
              <a:off x="1485248" y="2168379"/>
              <a:ext cx="3014910" cy="3248686"/>
              <a:chOff x="1485248" y="2168379"/>
              <a:chExt cx="3014910" cy="3248686"/>
            </a:xfrm>
          </p:grpSpPr>
          <p:cxnSp>
            <p:nvCxnSpPr>
              <p:cNvPr id="20" name="Straight Connector 33"/>
              <p:cNvCxnSpPr>
                <a:cxnSpLocks noChangeShapeType="1"/>
              </p:cNvCxnSpPr>
              <p:nvPr/>
            </p:nvCxnSpPr>
            <p:spPr bwMode="auto">
              <a:xfrm rot="5400000">
                <a:off x="651686" y="3601605"/>
                <a:ext cx="2122454" cy="1356"/>
              </a:xfrm>
              <a:prstGeom prst="lin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" name="Straight Connector 34"/>
              <p:cNvCxnSpPr>
                <a:cxnSpLocks noChangeShapeType="1"/>
              </p:cNvCxnSpPr>
              <p:nvPr/>
            </p:nvCxnSpPr>
            <p:spPr bwMode="auto">
              <a:xfrm>
                <a:off x="1712235" y="4663511"/>
                <a:ext cx="2400861" cy="4320"/>
              </a:xfrm>
              <a:prstGeom prst="lin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2" name="TextBox 35"/>
              <p:cNvSpPr txBox="1">
                <a:spLocks noChangeArrowheads="1"/>
              </p:cNvSpPr>
              <p:nvPr/>
            </p:nvSpPr>
            <p:spPr bwMode="auto">
              <a:xfrm>
                <a:off x="4135956" y="4551943"/>
                <a:ext cx="364202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altLang="zh-TW" sz="1800">
                    <a:latin typeface="Arial" charset="0"/>
                    <a:ea typeface="新細明體" pitchFamily="18" charset="-120"/>
                  </a:rPr>
                  <a:t>Q</a:t>
                </a:r>
              </a:p>
            </p:txBody>
          </p:sp>
          <p:sp>
            <p:nvSpPr>
              <p:cNvPr id="23" name="TextBox 36"/>
              <p:cNvSpPr txBox="1">
                <a:spLocks noChangeArrowheads="1"/>
              </p:cNvSpPr>
              <p:nvPr/>
            </p:nvSpPr>
            <p:spPr bwMode="auto">
              <a:xfrm>
                <a:off x="1485248" y="2268573"/>
                <a:ext cx="338554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altLang="zh-TW" sz="1800">
                    <a:latin typeface="Arial" charset="0"/>
                    <a:ea typeface="新細明體" pitchFamily="18" charset="-120"/>
                  </a:rPr>
                  <a:t>P</a:t>
                </a:r>
              </a:p>
            </p:txBody>
          </p:sp>
          <p:sp>
            <p:nvSpPr>
              <p:cNvPr id="24" name="TextBox 37"/>
              <p:cNvSpPr txBox="1">
                <a:spLocks noChangeArrowheads="1"/>
              </p:cNvSpPr>
              <p:nvPr/>
            </p:nvSpPr>
            <p:spPr bwMode="auto">
              <a:xfrm>
                <a:off x="3639747" y="2675774"/>
                <a:ext cx="356188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altLang="zh-TW" sz="2000">
                    <a:latin typeface="Arial" charset="0"/>
                    <a:ea typeface="新細明體" pitchFamily="18" charset="-120"/>
                  </a:rPr>
                  <a:t>S</a:t>
                </a:r>
              </a:p>
            </p:txBody>
          </p:sp>
          <p:sp>
            <p:nvSpPr>
              <p:cNvPr id="25" name="TextBox 38"/>
              <p:cNvSpPr txBox="1">
                <a:spLocks noChangeArrowheads="1"/>
              </p:cNvSpPr>
              <p:nvPr/>
            </p:nvSpPr>
            <p:spPr bwMode="auto">
              <a:xfrm>
                <a:off x="2112452" y="2168379"/>
                <a:ext cx="1890261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altLang="zh-TW" sz="1800" u="sng">
                    <a:latin typeface="Arial" charset="0"/>
                    <a:ea typeface="新細明體" pitchFamily="18" charset="-120"/>
                  </a:rPr>
                  <a:t>Supply of Pizzas</a:t>
                </a:r>
              </a:p>
            </p:txBody>
          </p:sp>
          <p:sp>
            <p:nvSpPr>
              <p:cNvPr id="26" name="TextBox 39"/>
              <p:cNvSpPr txBox="1">
                <a:spLocks noChangeArrowheads="1"/>
              </p:cNvSpPr>
              <p:nvPr/>
            </p:nvSpPr>
            <p:spPr bwMode="auto">
              <a:xfrm>
                <a:off x="1954797" y="5078511"/>
                <a:ext cx="2010487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altLang="zh-TW" sz="1600">
                    <a:latin typeface="Arial" charset="0"/>
                    <a:ea typeface="新細明體" pitchFamily="18" charset="-120"/>
                  </a:rPr>
                  <a:t>(000s of slices/day)</a:t>
                </a:r>
              </a:p>
            </p:txBody>
          </p:sp>
        </p:grpSp>
        <p:cxnSp>
          <p:nvCxnSpPr>
            <p:cNvPr id="19" name="Straight Connector 40"/>
            <p:cNvCxnSpPr>
              <a:cxnSpLocks noChangeShapeType="1"/>
            </p:cNvCxnSpPr>
            <p:nvPr/>
          </p:nvCxnSpPr>
          <p:spPr bwMode="auto">
            <a:xfrm rot="5400000" flipH="1" flipV="1">
              <a:off x="2125744" y="2913442"/>
              <a:ext cx="1587457" cy="1477133"/>
            </a:xfrm>
            <a:prstGeom prst="line">
              <a:avLst/>
            </a:prstGeom>
            <a:ln>
              <a:headEnd/>
              <a:tailEnd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92735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32656"/>
            <a:ext cx="8638728" cy="707886"/>
          </a:xfrm>
        </p:spPr>
        <p:txBody>
          <a:bodyPr/>
          <a:lstStyle/>
          <a:p>
            <a:r>
              <a:rPr lang="zh-TW" altLang="en-US" sz="4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課程大綱</a:t>
            </a:r>
            <a:endParaRPr lang="zh-TW" altLang="en-US" sz="3600" b="1" dirty="0"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zh-TW" smtClean="0"/>
              <a:t>Slide </a:t>
            </a:r>
            <a:fld id="{2EAD8DAA-EA19-4AB7-B271-CDA343FF3072}" type="slidenum">
              <a:rPr lang="en-US" altLang="zh-TW" smtClean="0"/>
              <a:pPr/>
              <a:t>2</a:t>
            </a:fld>
            <a:r>
              <a:rPr lang="en-US" altLang="zh-TW" smtClean="0"/>
              <a:t>/35</a:t>
            </a:r>
            <a:endParaRPr lang="en-US" altLang="zh-TW" dirty="0"/>
          </a:p>
        </p:txBody>
      </p:sp>
      <p:sp>
        <p:nvSpPr>
          <p:cNvPr id="6" name="Rectangle 3075"/>
          <p:cNvSpPr txBox="1">
            <a:spLocks noChangeArrowheads="1"/>
          </p:cNvSpPr>
          <p:nvPr/>
        </p:nvSpPr>
        <p:spPr bwMode="auto">
          <a:xfrm>
            <a:off x="0" y="1114460"/>
            <a:ext cx="4194610" cy="5733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14350" indent="-328613" eaLnBrk="1" hangingPunct="1">
              <a:spcAft>
                <a:spcPts val="600"/>
              </a:spcAft>
              <a:buSzPct val="100000"/>
              <a:buFont typeface="+mj-lt"/>
              <a:buAutoNum type="arabicPeriod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從需要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(want)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到需求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(demand)</a:t>
            </a:r>
          </a:p>
          <a:p>
            <a:pPr marL="514350" indent="-328613" eaLnBrk="1" hangingPunct="1">
              <a:spcAft>
                <a:spcPts val="600"/>
              </a:spcAft>
              <a:buSzPct val="100000"/>
              <a:buFont typeface="+mj-lt"/>
              <a:buAutoNum type="arabicPeriod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想望的衡量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measuring wants</a:t>
            </a:r>
          </a:p>
          <a:p>
            <a:pPr marL="514350" indent="-328613" eaLnBrk="1" hangingPunct="1">
              <a:spcAft>
                <a:spcPts val="600"/>
              </a:spcAft>
              <a:buSzPct val="100000"/>
              <a:buFont typeface="+mj-lt"/>
              <a:buAutoNum type="arabicPeriod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效用、總效用和邊際效用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328613" eaLnBrk="1" hangingPunct="1">
              <a:spcAft>
                <a:spcPts val="600"/>
              </a:spcAft>
              <a:buSzPct val="100000"/>
              <a:buFont typeface="+mj-lt"/>
              <a:buAutoNum type="arabicPeriod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邊際效用遞減法則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328613" eaLnBrk="1" hangingPunct="1">
              <a:spcAft>
                <a:spcPts val="600"/>
              </a:spcAft>
              <a:buSzPct val="100000"/>
              <a:buFont typeface="+mj-lt"/>
              <a:buAutoNum type="arabicPeriod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最適的財貨消費組合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328613" eaLnBrk="1" hangingPunct="1">
              <a:spcAft>
                <a:spcPts val="600"/>
              </a:spcAft>
              <a:buSzPct val="100000"/>
              <a:buFont typeface="+mj-lt"/>
              <a:buAutoNum type="arabicPeriod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理性支出</a:t>
            </a:r>
            <a:r>
              <a:rPr lang="zh-TW" altLang="en-US" sz="2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法則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7" name="Rectangle 3075"/>
          <p:cNvSpPr txBox="1">
            <a:spLocks noChangeArrowheads="1"/>
          </p:cNvSpPr>
          <p:nvPr/>
        </p:nvSpPr>
        <p:spPr bwMode="auto">
          <a:xfrm>
            <a:off x="4342636" y="1100609"/>
            <a:ext cx="4693860" cy="4992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14350" indent="-514350" eaLnBrk="1" hangingPunct="1">
              <a:buSzPct val="100000"/>
              <a:buFont typeface="+mj-lt"/>
              <a:buAutoNum type="arabicPeriod" startAt="7"/>
            </a:pPr>
            <a:r>
              <a:rPr lang="zh-TW" altLang="en-US" sz="2600" b="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供需模型的專有名詞</a:t>
            </a:r>
          </a:p>
          <a:p>
            <a:pPr marL="514350" indent="-514350" eaLnBrk="1" hangingPunct="1">
              <a:buSzPct val="100000"/>
              <a:buFont typeface="+mj-lt"/>
              <a:buAutoNum type="arabicPeriod" startAt="7"/>
            </a:pPr>
            <a:r>
              <a:rPr lang="zh-TW" altLang="en-US" sz="2600" b="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需求量與需求的變動</a:t>
            </a:r>
          </a:p>
          <a:p>
            <a:pPr marL="514350" indent="-514350" eaLnBrk="1" hangingPunct="1">
              <a:buSzPct val="100000"/>
              <a:buFont typeface="+mj-lt"/>
              <a:buAutoNum type="arabicPeriod" startAt="7"/>
            </a:pPr>
            <a:r>
              <a:rPr lang="zh-TW" altLang="en-US" sz="2600" b="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供給量與供給的變動</a:t>
            </a:r>
          </a:p>
          <a:p>
            <a:pPr marL="514350" indent="-514350" eaLnBrk="1" hangingPunct="1">
              <a:buSzPct val="100000"/>
              <a:buFont typeface="+mj-lt"/>
              <a:buAutoNum type="arabicPeriod" startAt="7"/>
            </a:pPr>
            <a:r>
              <a:rPr lang="zh-TW" altLang="en-US" sz="2600" b="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供給與需求的變動 </a:t>
            </a:r>
          </a:p>
          <a:p>
            <a:pPr marL="514350" indent="-514350" eaLnBrk="1" hangingPunct="1">
              <a:buSzPct val="100000"/>
              <a:buFont typeface="+mj-lt"/>
              <a:buAutoNum type="arabicPeriod" startAt="7"/>
            </a:pPr>
            <a:r>
              <a:rPr lang="zh-TW" altLang="en-US" sz="2600" b="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不同財貨間價量關係的對照</a:t>
            </a:r>
          </a:p>
          <a:p>
            <a:pPr marL="514350" indent="-514350" eaLnBrk="1" hangingPunct="1">
              <a:buSzPct val="100000"/>
              <a:buFont typeface="+mj-lt"/>
              <a:buAutoNum type="arabicPeriod" startAt="7"/>
            </a:pPr>
            <a:r>
              <a:rPr lang="zh-TW" altLang="en-US" sz="2600" b="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所得</a:t>
            </a:r>
            <a:r>
              <a:rPr lang="zh-TW" altLang="en-US" sz="2600" b="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和財貨需求的關係</a:t>
            </a:r>
            <a:endParaRPr lang="en-US" altLang="zh-TW" sz="2600" b="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 eaLnBrk="1" hangingPunct="1">
              <a:buSzPct val="100000"/>
              <a:buFont typeface="+mj-lt"/>
              <a:buAutoNum type="arabicPeriod" startAt="7"/>
            </a:pPr>
            <a:r>
              <a:rPr lang="zh-TW" altLang="en-US" sz="2600" b="0" kern="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供給需求同時變動</a:t>
            </a:r>
            <a:endParaRPr lang="en-US" altLang="zh-TW" sz="2600" b="0" kern="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 eaLnBrk="1" hangingPunct="1">
              <a:buSzPct val="100000"/>
              <a:buFont typeface="+mj-lt"/>
              <a:buAutoNum type="arabicPeriod" startAt="7"/>
            </a:pPr>
            <a:r>
              <a:rPr lang="zh-TW" altLang="en-US" sz="2600" b="0" kern="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供需模型中的經濟剩餘</a:t>
            </a:r>
            <a:endParaRPr lang="en-US" altLang="zh-TW" sz="2600" b="0" kern="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 eaLnBrk="1" hangingPunct="1">
              <a:buSzPct val="100000"/>
              <a:buFont typeface="+mj-lt"/>
              <a:buAutoNum type="arabicPeriod" startAt="7"/>
            </a:pPr>
            <a:r>
              <a:rPr lang="zh-TW" altLang="en-US" sz="2600" b="0" kern="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效率原則</a:t>
            </a:r>
            <a:endParaRPr lang="en-US" altLang="zh-TW" sz="2600" b="0" kern="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 eaLnBrk="1" hangingPunct="1">
              <a:buSzPct val="100000"/>
              <a:buFont typeface="+mj-lt"/>
              <a:buAutoNum type="arabicPeriod" startAt="7"/>
            </a:pPr>
            <a:r>
              <a:rPr lang="zh-TW" altLang="en-US" sz="2600" b="0" kern="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均衡原則</a:t>
            </a:r>
            <a:endParaRPr lang="en-US" altLang="zh-TW" sz="2600" b="0" kern="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 eaLnBrk="1" hangingPunct="1">
              <a:buSzPct val="100000"/>
              <a:buFont typeface="+mj-lt"/>
              <a:buAutoNum type="arabicPeriod" startAt="7"/>
            </a:pPr>
            <a:r>
              <a:rPr lang="zh-TW" altLang="en-US" sz="2600" b="0" kern="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供需改變影響價量的實例</a:t>
            </a:r>
          </a:p>
        </p:txBody>
      </p:sp>
    </p:spTree>
    <p:extLst>
      <p:ext uri="{BB962C8B-B14F-4D97-AF65-F5344CB8AC3E}">
        <p14:creationId xmlns:p14="http://schemas.microsoft.com/office/powerpoint/2010/main" val="865701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zh-TW" smtClean="0"/>
              <a:t>Slide </a:t>
            </a:r>
            <a:fld id="{2EAD8DAA-EA19-4AB7-B271-CDA343FF3072}" type="slidenum">
              <a:rPr lang="en-US" altLang="zh-TW" smtClean="0"/>
              <a:pPr/>
              <a:t>20</a:t>
            </a:fld>
            <a:r>
              <a:rPr lang="en-US" altLang="zh-TW" smtClean="0"/>
              <a:t>/35</a:t>
            </a:r>
            <a:endParaRPr lang="en-US" altLang="zh-TW" dirty="0"/>
          </a:p>
        </p:txBody>
      </p:sp>
      <p:sp>
        <p:nvSpPr>
          <p:cNvPr id="28" name="投影片編號版面配置區 1"/>
          <p:cNvSpPr txBox="1">
            <a:spLocks/>
          </p:cNvSpPr>
          <p:nvPr/>
        </p:nvSpPr>
        <p:spPr>
          <a:xfrm>
            <a:off x="7383016" y="6423502"/>
            <a:ext cx="1905000" cy="457200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umimoji="1" sz="1200" b="0" kern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4000" b="1" kern="1200">
                <a:solidFill>
                  <a:schemeClr val="tx1"/>
                </a:solidFill>
                <a:latin typeface="Verdana" pitchFamily="34" charset="0"/>
                <a:ea typeface="新細明體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4000" b="1" kern="1200">
                <a:solidFill>
                  <a:schemeClr val="tx1"/>
                </a:solidFill>
                <a:latin typeface="Verdana" pitchFamily="34" charset="0"/>
                <a:ea typeface="新細明體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4000" b="1" kern="1200">
                <a:solidFill>
                  <a:schemeClr val="tx1"/>
                </a:solidFill>
                <a:latin typeface="Verdana" pitchFamily="34" charset="0"/>
                <a:ea typeface="新細明體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4000" b="1" kern="1200">
                <a:solidFill>
                  <a:schemeClr val="tx1"/>
                </a:solidFill>
                <a:latin typeface="Verdana" pitchFamily="34" charset="0"/>
                <a:ea typeface="新細明體" charset="-120"/>
                <a:cs typeface="+mn-cs"/>
              </a:defRPr>
            </a:lvl5pPr>
            <a:lvl6pPr marL="2286000" algn="l" defTabSz="914400" rtl="0" eaLnBrk="1" latinLnBrk="0" hangingPunct="1">
              <a:defRPr kumimoji="1" sz="4000" b="1" kern="1200">
                <a:solidFill>
                  <a:schemeClr val="tx1"/>
                </a:solidFill>
                <a:latin typeface="Verdana" pitchFamily="34" charset="0"/>
                <a:ea typeface="新細明體" charset="-120"/>
                <a:cs typeface="+mn-cs"/>
              </a:defRPr>
            </a:lvl6pPr>
            <a:lvl7pPr marL="2743200" algn="l" defTabSz="914400" rtl="0" eaLnBrk="1" latinLnBrk="0" hangingPunct="1">
              <a:defRPr kumimoji="1" sz="4000" b="1" kern="1200">
                <a:solidFill>
                  <a:schemeClr val="tx1"/>
                </a:solidFill>
                <a:latin typeface="Verdana" pitchFamily="34" charset="0"/>
                <a:ea typeface="新細明體" charset="-120"/>
                <a:cs typeface="+mn-cs"/>
              </a:defRPr>
            </a:lvl7pPr>
            <a:lvl8pPr marL="3200400" algn="l" defTabSz="914400" rtl="0" eaLnBrk="1" latinLnBrk="0" hangingPunct="1">
              <a:defRPr kumimoji="1" sz="4000" b="1" kern="1200">
                <a:solidFill>
                  <a:schemeClr val="tx1"/>
                </a:solidFill>
                <a:latin typeface="Verdana" pitchFamily="34" charset="0"/>
                <a:ea typeface="新細明體" charset="-120"/>
                <a:cs typeface="+mn-cs"/>
              </a:defRPr>
            </a:lvl8pPr>
            <a:lvl9pPr marL="3657600" algn="l" defTabSz="914400" rtl="0" eaLnBrk="1" latinLnBrk="0" hangingPunct="1">
              <a:defRPr kumimoji="1" sz="4000" b="1" kern="1200">
                <a:solidFill>
                  <a:schemeClr val="tx1"/>
                </a:solidFill>
                <a:latin typeface="Verdana" pitchFamily="34" charset="0"/>
                <a:ea typeface="新細明體" charset="-120"/>
                <a:cs typeface="+mn-cs"/>
              </a:defRPr>
            </a:lvl9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4" name="Title 4"/>
          <p:cNvSpPr>
            <a:spLocks noGrp="1"/>
          </p:cNvSpPr>
          <p:nvPr>
            <p:ph type="title" idx="4294967295"/>
          </p:nvPr>
        </p:nvSpPr>
        <p:spPr>
          <a:xfrm>
            <a:off x="760040" y="272842"/>
            <a:ext cx="7772400" cy="707886"/>
          </a:xfrm>
        </p:spPr>
        <p:txBody>
          <a:bodyPr/>
          <a:lstStyle/>
          <a:p>
            <a:r>
              <a:rPr lang="en-US" altLang="zh-TW" sz="40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9. </a:t>
            </a:r>
            <a:r>
              <a:rPr lang="zh-TW" altLang="en-US" sz="40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供給平移</a:t>
            </a:r>
            <a:r>
              <a:rPr lang="zh-TW" altLang="en-US" sz="4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變動 </a:t>
            </a:r>
            <a:r>
              <a:rPr lang="en-US" altLang="zh-TW" sz="4000" b="1" dirty="0">
                <a:solidFill>
                  <a:srgbClr val="90603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Shift in </a:t>
            </a:r>
            <a:r>
              <a:rPr lang="en-US" altLang="zh-TW" sz="4000" b="1" dirty="0" smtClean="0">
                <a:solidFill>
                  <a:srgbClr val="90603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Supply</a:t>
            </a:r>
            <a:endParaRPr lang="zh-TW" altLang="en-US" sz="4000" b="1" dirty="0">
              <a:solidFill>
                <a:srgbClr val="90603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pSp>
        <p:nvGrpSpPr>
          <p:cNvPr id="6" name="Group 53"/>
          <p:cNvGrpSpPr>
            <a:grpSpLocks/>
          </p:cNvGrpSpPr>
          <p:nvPr/>
        </p:nvGrpSpPr>
        <p:grpSpPr bwMode="auto">
          <a:xfrm>
            <a:off x="5145087" y="3704430"/>
            <a:ext cx="3162300" cy="2843213"/>
            <a:chOff x="5361140" y="3883068"/>
            <a:chExt cx="3530448" cy="2228807"/>
          </a:xfrm>
        </p:grpSpPr>
        <p:sp>
          <p:nvSpPr>
            <p:cNvPr id="7" name="Rectangle 54"/>
            <p:cNvSpPr/>
            <p:nvPr/>
          </p:nvSpPr>
          <p:spPr bwMode="auto">
            <a:xfrm>
              <a:off x="5361140" y="3883068"/>
              <a:ext cx="3530448" cy="2228807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endParaRPr lang="zh-TW" altLang="en-US" sz="28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8" name="Rectangle 55"/>
            <p:cNvSpPr/>
            <p:nvPr/>
          </p:nvSpPr>
          <p:spPr bwMode="auto">
            <a:xfrm>
              <a:off x="5437349" y="3958980"/>
              <a:ext cx="3378029" cy="2076984"/>
            </a:xfrm>
            <a:prstGeom prst="rect">
              <a:avLst/>
            </a:prstGeom>
            <a:solidFill>
              <a:schemeClr val="bg1"/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/>
              <a:endParaRPr lang="zh-TW" alt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新細明體" pitchFamily="18" charset="-120"/>
              </a:endParaRPr>
            </a:p>
          </p:txBody>
        </p:sp>
      </p:grpSp>
      <p:grpSp>
        <p:nvGrpSpPr>
          <p:cNvPr id="9" name="Group 48"/>
          <p:cNvGrpSpPr>
            <a:grpSpLocks/>
          </p:cNvGrpSpPr>
          <p:nvPr/>
        </p:nvGrpSpPr>
        <p:grpSpPr bwMode="auto">
          <a:xfrm>
            <a:off x="1040460" y="3682131"/>
            <a:ext cx="3162300" cy="2843213"/>
            <a:chOff x="5361140" y="3883068"/>
            <a:chExt cx="3530448" cy="2228807"/>
          </a:xfrm>
        </p:grpSpPr>
        <p:sp>
          <p:nvSpPr>
            <p:cNvPr id="10" name="Rectangle 51"/>
            <p:cNvSpPr/>
            <p:nvPr/>
          </p:nvSpPr>
          <p:spPr bwMode="auto">
            <a:xfrm>
              <a:off x="5361140" y="3883068"/>
              <a:ext cx="3530448" cy="2228807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endParaRPr lang="zh-TW" altLang="en-US" sz="28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11" name="Rectangle 52"/>
            <p:cNvSpPr/>
            <p:nvPr/>
          </p:nvSpPr>
          <p:spPr bwMode="auto">
            <a:xfrm>
              <a:off x="5437350" y="3958980"/>
              <a:ext cx="3378029" cy="2076984"/>
            </a:xfrm>
            <a:prstGeom prst="rect">
              <a:avLst/>
            </a:prstGeom>
            <a:solidFill>
              <a:schemeClr val="bg1"/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/>
              <a:endParaRPr lang="zh-TW" alt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新細明體" pitchFamily="18" charset="-120"/>
              </a:endParaRPr>
            </a:p>
          </p:txBody>
        </p:sp>
      </p:grpSp>
      <p:sp>
        <p:nvSpPr>
          <p:cNvPr id="12" name="Content Placeholder 5"/>
          <p:cNvSpPr>
            <a:spLocks noGrp="1"/>
          </p:cNvSpPr>
          <p:nvPr>
            <p:ph sz="half" idx="4294967295"/>
          </p:nvPr>
        </p:nvSpPr>
        <p:spPr>
          <a:xfrm>
            <a:off x="911225" y="1196752"/>
            <a:ext cx="3733800" cy="2326726"/>
          </a:xfrm>
        </p:spPr>
        <p:txBody>
          <a:bodyPr/>
          <a:lstStyle/>
          <a:p>
            <a:pPr marL="225425" indent="-225425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</a:pPr>
            <a:r>
              <a:rPr lang="zh-TW" altLang="en-US" sz="2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賣者</a:t>
            </a:r>
            <a:r>
              <a:rPr lang="zh-TW" altLang="en-US" sz="2600" dirty="0">
                <a:latin typeface="標楷體" panose="03000509000000000000" pitchFamily="65" charset="-120"/>
                <a:ea typeface="標楷體" panose="03000509000000000000" pitchFamily="65" charset="-120"/>
              </a:rPr>
              <a:t>在每個價格下</a:t>
            </a:r>
            <a:r>
              <a:rPr lang="zh-TW" altLang="en-US" sz="2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的供給增加</a:t>
            </a:r>
            <a:r>
              <a:rPr lang="zh-TW" altLang="en-US" sz="2600" dirty="0">
                <a:latin typeface="標楷體" panose="03000509000000000000" pitchFamily="65" charset="-120"/>
                <a:ea typeface="標楷體" panose="03000509000000000000" pitchFamily="65" charset="-120"/>
              </a:rPr>
              <a:t>，亦即保留</a:t>
            </a:r>
            <a:r>
              <a:rPr lang="zh-TW" altLang="en-US" sz="2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價格下降</a:t>
            </a:r>
            <a:endParaRPr lang="en-US" altLang="zh-TW" sz="2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25425" indent="-225425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</a:pPr>
            <a:r>
              <a:rPr lang="zh-TW" altLang="en-US" sz="2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整個供給線</a:t>
            </a:r>
            <a:r>
              <a:rPr lang="zh-TW" altLang="en-US" sz="2600" dirty="0">
                <a:latin typeface="標楷體" panose="03000509000000000000" pitchFamily="65" charset="-120"/>
                <a:ea typeface="標楷體" panose="03000509000000000000" pitchFamily="65" charset="-120"/>
              </a:rPr>
              <a:t>往右</a:t>
            </a:r>
            <a:r>
              <a:rPr lang="zh-TW" altLang="en-US" sz="2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平移</a:t>
            </a:r>
            <a:endParaRPr lang="en-US" altLang="zh-TW" sz="2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Content Placeholder 40"/>
          <p:cNvSpPr>
            <a:spLocks noGrp="1"/>
          </p:cNvSpPr>
          <p:nvPr>
            <p:ph sz="half" idx="4294967295"/>
          </p:nvPr>
        </p:nvSpPr>
        <p:spPr>
          <a:xfrm>
            <a:off x="4929922" y="1124744"/>
            <a:ext cx="3890550" cy="2181533"/>
          </a:xfrm>
        </p:spPr>
        <p:txBody>
          <a:bodyPr/>
          <a:lstStyle/>
          <a:p>
            <a:pPr marL="225425" indent="-225425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</a:pPr>
            <a:r>
              <a:rPr lang="zh-TW" altLang="en-US" sz="2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賣者在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每個價格下</a:t>
            </a:r>
            <a:r>
              <a:rPr lang="zh-TW" altLang="en-US" sz="2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的供給減少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，亦即保留</a:t>
            </a:r>
            <a:r>
              <a:rPr lang="zh-TW" altLang="en-US" sz="2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價格上升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25425" indent="-225425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</a:pPr>
            <a:r>
              <a:rPr lang="zh-TW" altLang="en-US" sz="2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整個供給線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往左平移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pSp>
        <p:nvGrpSpPr>
          <p:cNvPr id="14" name="Group 47"/>
          <p:cNvGrpSpPr>
            <a:grpSpLocks/>
          </p:cNvGrpSpPr>
          <p:nvPr/>
        </p:nvGrpSpPr>
        <p:grpSpPr bwMode="auto">
          <a:xfrm>
            <a:off x="1188098" y="3871044"/>
            <a:ext cx="2919412" cy="2581275"/>
            <a:chOff x="1262953" y="3659330"/>
            <a:chExt cx="2918441" cy="2581760"/>
          </a:xfrm>
        </p:grpSpPr>
        <p:cxnSp>
          <p:nvCxnSpPr>
            <p:cNvPr id="15" name="Straight Connector 7"/>
            <p:cNvCxnSpPr>
              <a:cxnSpLocks noChangeShapeType="1"/>
            </p:cNvCxnSpPr>
            <p:nvPr/>
          </p:nvCxnSpPr>
          <p:spPr bwMode="auto">
            <a:xfrm flipV="1">
              <a:off x="1729523" y="5158361"/>
              <a:ext cx="1068032" cy="1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prstDash val="dash"/>
              <a:round/>
              <a:headEnd/>
              <a:tailEnd/>
            </a:ln>
          </p:spPr>
        </p:cxnSp>
        <p:cxnSp>
          <p:nvCxnSpPr>
            <p:cNvPr id="16" name="Straight Connector 10"/>
            <p:cNvCxnSpPr>
              <a:cxnSpLocks noChangeShapeType="1"/>
            </p:cNvCxnSpPr>
            <p:nvPr/>
          </p:nvCxnSpPr>
          <p:spPr bwMode="auto">
            <a:xfrm rot="16200000" flipH="1">
              <a:off x="2152393" y="5343317"/>
              <a:ext cx="290531" cy="6348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prstDash val="dash"/>
              <a:round/>
              <a:headEnd/>
              <a:tailEnd/>
            </a:ln>
          </p:spPr>
        </p:cxnSp>
        <p:sp>
          <p:nvSpPr>
            <p:cNvPr id="17" name="TextBox 12"/>
            <p:cNvSpPr txBox="1">
              <a:spLocks noChangeArrowheads="1"/>
            </p:cNvSpPr>
            <p:nvPr/>
          </p:nvSpPr>
          <p:spPr bwMode="auto">
            <a:xfrm>
              <a:off x="1262953" y="4978790"/>
              <a:ext cx="452287" cy="3667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800">
                  <a:latin typeface="Arial" charset="0"/>
                  <a:ea typeface="新細明體" pitchFamily="18" charset="-120"/>
                </a:rPr>
                <a:t>$2</a:t>
              </a:r>
            </a:p>
          </p:txBody>
        </p:sp>
        <p:sp>
          <p:nvSpPr>
            <p:cNvPr id="18" name="TextBox 13"/>
            <p:cNvSpPr txBox="1">
              <a:spLocks noChangeArrowheads="1"/>
            </p:cNvSpPr>
            <p:nvPr/>
          </p:nvSpPr>
          <p:spPr bwMode="auto">
            <a:xfrm>
              <a:off x="2169114" y="5488474"/>
              <a:ext cx="322155" cy="3667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800">
                  <a:latin typeface="Arial" charset="0"/>
                  <a:ea typeface="新細明體" pitchFamily="18" charset="-120"/>
                </a:rPr>
                <a:t>8</a:t>
              </a:r>
            </a:p>
          </p:txBody>
        </p:sp>
        <p:cxnSp>
          <p:nvCxnSpPr>
            <p:cNvPr id="19" name="Straight Connector 17"/>
            <p:cNvCxnSpPr>
              <a:cxnSpLocks noChangeShapeType="1"/>
            </p:cNvCxnSpPr>
            <p:nvPr/>
          </p:nvCxnSpPr>
          <p:spPr bwMode="auto">
            <a:xfrm rot="5400000">
              <a:off x="1078004" y="4819580"/>
              <a:ext cx="1256466" cy="3211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" name="Straight Connector 18"/>
            <p:cNvCxnSpPr>
              <a:cxnSpLocks noChangeShapeType="1"/>
            </p:cNvCxnSpPr>
            <p:nvPr/>
          </p:nvCxnSpPr>
          <p:spPr bwMode="auto">
            <a:xfrm>
              <a:off x="1704631" y="5449419"/>
              <a:ext cx="1990798" cy="15696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" name="TextBox 19"/>
            <p:cNvSpPr txBox="1">
              <a:spLocks noChangeArrowheads="1"/>
            </p:cNvSpPr>
            <p:nvPr/>
          </p:nvSpPr>
          <p:spPr bwMode="auto">
            <a:xfrm>
              <a:off x="3714363" y="5395787"/>
              <a:ext cx="30168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800">
                  <a:latin typeface="Arial" charset="0"/>
                  <a:ea typeface="新細明體" pitchFamily="18" charset="-120"/>
                </a:rPr>
                <a:t>Q</a:t>
              </a:r>
            </a:p>
          </p:txBody>
        </p:sp>
        <p:sp>
          <p:nvSpPr>
            <p:cNvPr id="22" name="TextBox 20"/>
            <p:cNvSpPr txBox="1">
              <a:spLocks noChangeArrowheads="1"/>
            </p:cNvSpPr>
            <p:nvPr/>
          </p:nvSpPr>
          <p:spPr bwMode="auto">
            <a:xfrm>
              <a:off x="1351823" y="4022936"/>
              <a:ext cx="280894" cy="3667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800">
                  <a:latin typeface="Arial" charset="0"/>
                  <a:ea typeface="新細明體" pitchFamily="18" charset="-120"/>
                </a:rPr>
                <a:t>P</a:t>
              </a:r>
            </a:p>
          </p:txBody>
        </p:sp>
        <p:sp>
          <p:nvSpPr>
            <p:cNvPr id="23" name="TextBox 21"/>
            <p:cNvSpPr txBox="1">
              <a:spLocks noChangeArrowheads="1"/>
            </p:cNvSpPr>
            <p:nvPr/>
          </p:nvSpPr>
          <p:spPr bwMode="auto">
            <a:xfrm>
              <a:off x="3213341" y="4172189"/>
              <a:ext cx="515766" cy="3969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zh-TW" sz="2000">
                  <a:latin typeface="Arial" charset="0"/>
                  <a:ea typeface="新細明體" pitchFamily="18" charset="-120"/>
                </a:rPr>
                <a:t>S</a:t>
              </a:r>
            </a:p>
          </p:txBody>
        </p:sp>
        <p:sp>
          <p:nvSpPr>
            <p:cNvPr id="24" name="TextBox 22"/>
            <p:cNvSpPr txBox="1">
              <a:spLocks noChangeArrowheads="1"/>
            </p:cNvSpPr>
            <p:nvPr/>
          </p:nvSpPr>
          <p:spPr bwMode="auto">
            <a:xfrm>
              <a:off x="1724762" y="3659330"/>
              <a:ext cx="1978954" cy="3667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800" u="sng">
                  <a:latin typeface="Arial" charset="0"/>
                  <a:ea typeface="新細明體" pitchFamily="18" charset="-120"/>
                </a:rPr>
                <a:t>Supply of Pizzas</a:t>
              </a:r>
            </a:p>
          </p:txBody>
        </p:sp>
        <p:sp>
          <p:nvSpPr>
            <p:cNvPr id="25" name="TextBox 23"/>
            <p:cNvSpPr txBox="1">
              <a:spLocks noChangeArrowheads="1"/>
            </p:cNvSpPr>
            <p:nvPr/>
          </p:nvSpPr>
          <p:spPr bwMode="auto">
            <a:xfrm>
              <a:off x="1654935" y="5904477"/>
              <a:ext cx="2109085" cy="336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600">
                  <a:latin typeface="Arial" charset="0"/>
                  <a:ea typeface="新細明體" pitchFamily="18" charset="-120"/>
                </a:rPr>
                <a:t>(000s of slices/day)</a:t>
              </a:r>
            </a:p>
          </p:txBody>
        </p:sp>
        <p:cxnSp>
          <p:nvCxnSpPr>
            <p:cNvPr id="26" name="Straight Connector 16"/>
            <p:cNvCxnSpPr>
              <a:cxnSpLocks noChangeShapeType="1"/>
            </p:cNvCxnSpPr>
            <p:nvPr/>
          </p:nvCxnSpPr>
          <p:spPr bwMode="auto">
            <a:xfrm rot="5400000" flipH="1" flipV="1">
              <a:off x="2232346" y="4245547"/>
              <a:ext cx="947915" cy="1223555"/>
            </a:xfrm>
            <a:prstGeom prst="line">
              <a:avLst/>
            </a:prstGeom>
            <a:ln>
              <a:headEnd/>
              <a:tailEnd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42"/>
            <p:cNvCxnSpPr>
              <a:cxnSpLocks noChangeShapeType="1"/>
            </p:cNvCxnSpPr>
            <p:nvPr/>
          </p:nvCxnSpPr>
          <p:spPr bwMode="auto">
            <a:xfrm rot="5400000" flipH="1" flipV="1">
              <a:off x="2628295" y="4289211"/>
              <a:ext cx="949503" cy="1223555"/>
            </a:xfrm>
            <a:prstGeom prst="line">
              <a:avLst/>
            </a:prstGeom>
            <a:ln>
              <a:headEnd/>
              <a:tailEnd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43"/>
            <p:cNvSpPr txBox="1">
              <a:spLocks noChangeArrowheads="1"/>
            </p:cNvSpPr>
            <p:nvPr/>
          </p:nvSpPr>
          <p:spPr bwMode="auto">
            <a:xfrm>
              <a:off x="3667215" y="4300801"/>
              <a:ext cx="514179" cy="3969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2000">
                  <a:latin typeface="Arial" charset="0"/>
                  <a:ea typeface="新細明體" pitchFamily="18" charset="-120"/>
                </a:rPr>
                <a:t>S'</a:t>
              </a:r>
            </a:p>
          </p:txBody>
        </p:sp>
        <p:cxnSp>
          <p:nvCxnSpPr>
            <p:cNvPr id="30" name="Straight Connector 45"/>
            <p:cNvCxnSpPr>
              <a:cxnSpLocks noChangeShapeType="1"/>
            </p:cNvCxnSpPr>
            <p:nvPr/>
          </p:nvCxnSpPr>
          <p:spPr bwMode="auto">
            <a:xfrm rot="16200000" flipH="1">
              <a:off x="2655463" y="5329028"/>
              <a:ext cx="290530" cy="6348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prstDash val="dash"/>
              <a:round/>
              <a:headEnd/>
              <a:tailEnd/>
            </a:ln>
          </p:spPr>
        </p:cxnSp>
        <p:sp>
          <p:nvSpPr>
            <p:cNvPr id="31" name="TextBox 46"/>
            <p:cNvSpPr txBox="1">
              <a:spLocks noChangeArrowheads="1"/>
            </p:cNvSpPr>
            <p:nvPr/>
          </p:nvSpPr>
          <p:spPr bwMode="auto">
            <a:xfrm>
              <a:off x="2635684" y="5488474"/>
              <a:ext cx="322155" cy="3667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800">
                  <a:latin typeface="Arial" charset="0"/>
                  <a:ea typeface="新細明體" pitchFamily="18" charset="-120"/>
                </a:rPr>
                <a:t>9</a:t>
              </a:r>
            </a:p>
          </p:txBody>
        </p:sp>
      </p:grpSp>
      <p:grpSp>
        <p:nvGrpSpPr>
          <p:cNvPr id="32" name="Group 80"/>
          <p:cNvGrpSpPr>
            <a:grpSpLocks/>
          </p:cNvGrpSpPr>
          <p:nvPr/>
        </p:nvGrpSpPr>
        <p:grpSpPr bwMode="auto">
          <a:xfrm>
            <a:off x="5351462" y="3901280"/>
            <a:ext cx="2525712" cy="2501900"/>
            <a:chOff x="5345097" y="3525814"/>
            <a:chExt cx="2523689" cy="2502352"/>
          </a:xfrm>
        </p:grpSpPr>
        <p:cxnSp>
          <p:nvCxnSpPr>
            <p:cNvPr id="33" name="Straight Connector 49"/>
            <p:cNvCxnSpPr>
              <a:cxnSpLocks noChangeShapeType="1"/>
              <a:stCxn id="35" idx="3"/>
            </p:cNvCxnSpPr>
            <p:nvPr/>
          </p:nvCxnSpPr>
          <p:spPr bwMode="auto">
            <a:xfrm flipV="1">
              <a:off x="5797433" y="4798934"/>
              <a:ext cx="1096716" cy="31514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prstDash val="dash"/>
              <a:round/>
              <a:headEnd/>
              <a:tailEnd/>
            </a:ln>
          </p:spPr>
        </p:cxnSp>
        <p:cxnSp>
          <p:nvCxnSpPr>
            <p:cNvPr id="34" name="Straight Connector 50"/>
            <p:cNvCxnSpPr>
              <a:cxnSpLocks noChangeShapeType="1"/>
            </p:cNvCxnSpPr>
            <p:nvPr/>
          </p:nvCxnSpPr>
          <p:spPr bwMode="auto">
            <a:xfrm rot="16200000" flipH="1">
              <a:off x="6126598" y="5012543"/>
              <a:ext cx="522504" cy="6349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prstDash val="dash"/>
              <a:round/>
              <a:headEnd/>
              <a:tailEnd/>
            </a:ln>
          </p:spPr>
        </p:cxnSp>
        <p:sp>
          <p:nvSpPr>
            <p:cNvPr id="35" name="TextBox 51"/>
            <p:cNvSpPr txBox="1">
              <a:spLocks noChangeArrowheads="1"/>
            </p:cNvSpPr>
            <p:nvPr/>
          </p:nvSpPr>
          <p:spPr bwMode="auto">
            <a:xfrm>
              <a:off x="5345097" y="4647015"/>
              <a:ext cx="452336" cy="3668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800">
                  <a:latin typeface="Arial" charset="0"/>
                  <a:ea typeface="新細明體" pitchFamily="18" charset="-120"/>
                </a:rPr>
                <a:t>$2</a:t>
              </a:r>
            </a:p>
          </p:txBody>
        </p:sp>
        <p:sp>
          <p:nvSpPr>
            <p:cNvPr id="36" name="TextBox 52"/>
            <p:cNvSpPr txBox="1">
              <a:spLocks noChangeArrowheads="1"/>
            </p:cNvSpPr>
            <p:nvPr/>
          </p:nvSpPr>
          <p:spPr bwMode="auto">
            <a:xfrm>
              <a:off x="6259292" y="5273792"/>
              <a:ext cx="322190" cy="3668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800">
                  <a:latin typeface="Arial" charset="0"/>
                  <a:ea typeface="新細明體" pitchFamily="18" charset="-120"/>
                </a:rPr>
                <a:t>8</a:t>
              </a:r>
            </a:p>
          </p:txBody>
        </p:sp>
        <p:cxnSp>
          <p:nvCxnSpPr>
            <p:cNvPr id="37" name="Straight Connector 53"/>
            <p:cNvCxnSpPr>
              <a:cxnSpLocks noChangeShapeType="1"/>
            </p:cNvCxnSpPr>
            <p:nvPr/>
          </p:nvCxnSpPr>
          <p:spPr bwMode="auto">
            <a:xfrm rot="16200000" flipH="1">
              <a:off x="5163039" y="4681326"/>
              <a:ext cx="1271878" cy="908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8" name="TextBox 55"/>
            <p:cNvSpPr txBox="1">
              <a:spLocks noChangeArrowheads="1"/>
            </p:cNvSpPr>
            <p:nvPr/>
          </p:nvSpPr>
          <p:spPr bwMode="auto">
            <a:xfrm>
              <a:off x="7567229" y="5266222"/>
              <a:ext cx="301557" cy="3668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800">
                  <a:latin typeface="Arial" charset="0"/>
                  <a:ea typeface="新細明體" pitchFamily="18" charset="-120"/>
                </a:rPr>
                <a:t>Q</a:t>
              </a:r>
            </a:p>
          </p:txBody>
        </p:sp>
        <p:sp>
          <p:nvSpPr>
            <p:cNvPr id="39" name="TextBox 56"/>
            <p:cNvSpPr txBox="1">
              <a:spLocks noChangeArrowheads="1"/>
            </p:cNvSpPr>
            <p:nvPr/>
          </p:nvSpPr>
          <p:spPr bwMode="auto">
            <a:xfrm>
              <a:off x="5443443" y="3808440"/>
              <a:ext cx="280763" cy="3667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800">
                  <a:latin typeface="Arial" charset="0"/>
                  <a:ea typeface="新細明體" pitchFamily="18" charset="-120"/>
                </a:rPr>
                <a:t>P</a:t>
              </a:r>
            </a:p>
          </p:txBody>
        </p:sp>
        <p:sp>
          <p:nvSpPr>
            <p:cNvPr id="40" name="TextBox 57"/>
            <p:cNvSpPr txBox="1">
              <a:spLocks noChangeArrowheads="1"/>
            </p:cNvSpPr>
            <p:nvPr/>
          </p:nvSpPr>
          <p:spPr bwMode="auto">
            <a:xfrm>
              <a:off x="7216774" y="4107586"/>
              <a:ext cx="515822" cy="3970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zh-TW" sz="2000">
                  <a:latin typeface="Arial" charset="0"/>
                  <a:ea typeface="新細明體" pitchFamily="18" charset="-120"/>
                </a:rPr>
                <a:t>S*</a:t>
              </a:r>
            </a:p>
          </p:txBody>
        </p:sp>
        <p:sp>
          <p:nvSpPr>
            <p:cNvPr id="41" name="TextBox 58"/>
            <p:cNvSpPr txBox="1">
              <a:spLocks noChangeArrowheads="1"/>
            </p:cNvSpPr>
            <p:nvPr/>
          </p:nvSpPr>
          <p:spPr bwMode="auto">
            <a:xfrm>
              <a:off x="5877373" y="3525814"/>
              <a:ext cx="1977581" cy="3668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800" u="sng">
                  <a:latin typeface="Arial" charset="0"/>
                  <a:ea typeface="新細明體" pitchFamily="18" charset="-120"/>
                </a:rPr>
                <a:t>Supply of Tuna</a:t>
              </a:r>
            </a:p>
          </p:txBody>
        </p:sp>
        <p:sp>
          <p:nvSpPr>
            <p:cNvPr id="42" name="TextBox 59"/>
            <p:cNvSpPr txBox="1">
              <a:spLocks noChangeArrowheads="1"/>
            </p:cNvSpPr>
            <p:nvPr/>
          </p:nvSpPr>
          <p:spPr bwMode="auto">
            <a:xfrm>
              <a:off x="5746067" y="5689612"/>
              <a:ext cx="210840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600">
                  <a:latin typeface="Arial" charset="0"/>
                  <a:ea typeface="新細明體" pitchFamily="18" charset="-120"/>
                </a:rPr>
                <a:t>(000s of cans/day)</a:t>
              </a:r>
            </a:p>
          </p:txBody>
        </p:sp>
        <p:sp>
          <p:nvSpPr>
            <p:cNvPr id="43" name="TextBox 62"/>
            <p:cNvSpPr txBox="1">
              <a:spLocks noChangeArrowheads="1"/>
            </p:cNvSpPr>
            <p:nvPr/>
          </p:nvSpPr>
          <p:spPr bwMode="auto">
            <a:xfrm>
              <a:off x="7436952" y="4357427"/>
              <a:ext cx="368218" cy="3970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2000">
                  <a:latin typeface="Arial" charset="0"/>
                  <a:ea typeface="新細明體" pitchFamily="18" charset="-120"/>
                </a:rPr>
                <a:t>S</a:t>
              </a:r>
            </a:p>
          </p:txBody>
        </p:sp>
        <p:cxnSp>
          <p:nvCxnSpPr>
            <p:cNvPr id="44" name="Straight Connector 63"/>
            <p:cNvCxnSpPr>
              <a:cxnSpLocks noChangeShapeType="1"/>
            </p:cNvCxnSpPr>
            <p:nvPr/>
          </p:nvCxnSpPr>
          <p:spPr bwMode="auto">
            <a:xfrm rot="5400000">
              <a:off x="6662279" y="5030804"/>
              <a:ext cx="463741" cy="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prstDash val="dash"/>
              <a:round/>
              <a:headEnd/>
              <a:tailEnd/>
            </a:ln>
          </p:spPr>
        </p:cxnSp>
        <p:sp>
          <p:nvSpPr>
            <p:cNvPr id="45" name="TextBox 64"/>
            <p:cNvSpPr txBox="1">
              <a:spLocks noChangeArrowheads="1"/>
            </p:cNvSpPr>
            <p:nvPr/>
          </p:nvSpPr>
          <p:spPr bwMode="auto">
            <a:xfrm>
              <a:off x="6725912" y="5273792"/>
              <a:ext cx="322190" cy="3668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800">
                  <a:latin typeface="Arial" charset="0"/>
                  <a:ea typeface="新細明體" pitchFamily="18" charset="-120"/>
                </a:rPr>
                <a:t>9</a:t>
              </a:r>
            </a:p>
          </p:txBody>
        </p:sp>
        <p:cxnSp>
          <p:nvCxnSpPr>
            <p:cNvPr id="46" name="Straight Arrow Connector 78"/>
            <p:cNvCxnSpPr>
              <a:cxnSpLocks noChangeShapeType="1"/>
            </p:cNvCxnSpPr>
            <p:nvPr/>
          </p:nvCxnSpPr>
          <p:spPr bwMode="auto">
            <a:xfrm rot="10800000">
              <a:off x="6951946" y="4572166"/>
              <a:ext cx="252211" cy="1587"/>
            </a:xfrm>
            <a:prstGeom prst="straightConnector1">
              <a:avLst/>
            </a:prstGeom>
            <a:ln>
              <a:headEnd/>
              <a:tailEnd type="arrow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7" name="Straight Connector 60"/>
            <p:cNvCxnSpPr>
              <a:cxnSpLocks noChangeShapeType="1"/>
            </p:cNvCxnSpPr>
            <p:nvPr/>
          </p:nvCxnSpPr>
          <p:spPr bwMode="auto">
            <a:xfrm flipV="1">
              <a:off x="6028761" y="4548349"/>
              <a:ext cx="1395881" cy="654168"/>
            </a:xfrm>
            <a:prstGeom prst="line">
              <a:avLst/>
            </a:prstGeom>
            <a:ln>
              <a:headEnd/>
              <a:tailEnd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68"/>
            <p:cNvCxnSpPr>
              <a:cxnSpLocks noChangeShapeType="1"/>
            </p:cNvCxnSpPr>
            <p:nvPr/>
          </p:nvCxnSpPr>
          <p:spPr bwMode="auto">
            <a:xfrm flipV="1">
              <a:off x="5884415" y="4340349"/>
              <a:ext cx="1394294" cy="654168"/>
            </a:xfrm>
            <a:prstGeom prst="line">
              <a:avLst/>
            </a:prstGeom>
            <a:ln>
              <a:headEnd/>
              <a:tailEnd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" name="Straight Arrow Connector 79"/>
          <p:cNvCxnSpPr>
            <a:cxnSpLocks noChangeShapeType="1"/>
          </p:cNvCxnSpPr>
          <p:nvPr/>
        </p:nvCxnSpPr>
        <p:spPr bwMode="auto">
          <a:xfrm rot="10800000" flipH="1">
            <a:off x="2912123" y="4507631"/>
            <a:ext cx="252412" cy="1588"/>
          </a:xfrm>
          <a:prstGeom prst="straightConnector1">
            <a:avLst/>
          </a:prstGeom>
          <a:ln>
            <a:headEnd/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0" name="Straight Connector 67"/>
          <p:cNvCxnSpPr>
            <a:cxnSpLocks noChangeShapeType="1"/>
          </p:cNvCxnSpPr>
          <p:nvPr/>
        </p:nvCxnSpPr>
        <p:spPr bwMode="auto">
          <a:xfrm>
            <a:off x="5807074" y="5323680"/>
            <a:ext cx="1816100" cy="158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val="4212868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zh-TW" dirty="0" smtClean="0"/>
              <a:t>Slide </a:t>
            </a:r>
            <a:fld id="{2EAD8DAA-EA19-4AB7-B271-CDA343FF3072}" type="slidenum">
              <a:rPr lang="en-US" altLang="zh-TW" smtClean="0"/>
              <a:pPr/>
              <a:t>21</a:t>
            </a:fld>
            <a:r>
              <a:rPr lang="en-US" altLang="zh-TW" dirty="0" smtClean="0"/>
              <a:t>/35</a:t>
            </a:r>
            <a:endParaRPr lang="en-US" altLang="zh-TW" dirty="0"/>
          </a:p>
        </p:txBody>
      </p:sp>
      <p:sp>
        <p:nvSpPr>
          <p:cNvPr id="28" name="投影片編號版面配置區 1"/>
          <p:cNvSpPr txBox="1">
            <a:spLocks/>
          </p:cNvSpPr>
          <p:nvPr/>
        </p:nvSpPr>
        <p:spPr>
          <a:xfrm>
            <a:off x="7383016" y="6423502"/>
            <a:ext cx="1905000" cy="457200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umimoji="1" sz="1200" b="0" kern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4000" b="1" kern="1200">
                <a:solidFill>
                  <a:schemeClr val="tx1"/>
                </a:solidFill>
                <a:latin typeface="Verdana" pitchFamily="34" charset="0"/>
                <a:ea typeface="新細明體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4000" b="1" kern="1200">
                <a:solidFill>
                  <a:schemeClr val="tx1"/>
                </a:solidFill>
                <a:latin typeface="Verdana" pitchFamily="34" charset="0"/>
                <a:ea typeface="新細明體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4000" b="1" kern="1200">
                <a:solidFill>
                  <a:schemeClr val="tx1"/>
                </a:solidFill>
                <a:latin typeface="Verdana" pitchFamily="34" charset="0"/>
                <a:ea typeface="新細明體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4000" b="1" kern="1200">
                <a:solidFill>
                  <a:schemeClr val="tx1"/>
                </a:solidFill>
                <a:latin typeface="Verdana" pitchFamily="34" charset="0"/>
                <a:ea typeface="新細明體" charset="-120"/>
                <a:cs typeface="+mn-cs"/>
              </a:defRPr>
            </a:lvl5pPr>
            <a:lvl6pPr marL="2286000" algn="l" defTabSz="914400" rtl="0" eaLnBrk="1" latinLnBrk="0" hangingPunct="1">
              <a:defRPr kumimoji="1" sz="4000" b="1" kern="1200">
                <a:solidFill>
                  <a:schemeClr val="tx1"/>
                </a:solidFill>
                <a:latin typeface="Verdana" pitchFamily="34" charset="0"/>
                <a:ea typeface="新細明體" charset="-120"/>
                <a:cs typeface="+mn-cs"/>
              </a:defRPr>
            </a:lvl6pPr>
            <a:lvl7pPr marL="2743200" algn="l" defTabSz="914400" rtl="0" eaLnBrk="1" latinLnBrk="0" hangingPunct="1">
              <a:defRPr kumimoji="1" sz="4000" b="1" kern="1200">
                <a:solidFill>
                  <a:schemeClr val="tx1"/>
                </a:solidFill>
                <a:latin typeface="Verdana" pitchFamily="34" charset="0"/>
                <a:ea typeface="新細明體" charset="-120"/>
                <a:cs typeface="+mn-cs"/>
              </a:defRPr>
            </a:lvl7pPr>
            <a:lvl8pPr marL="3200400" algn="l" defTabSz="914400" rtl="0" eaLnBrk="1" latinLnBrk="0" hangingPunct="1">
              <a:defRPr kumimoji="1" sz="4000" b="1" kern="1200">
                <a:solidFill>
                  <a:schemeClr val="tx1"/>
                </a:solidFill>
                <a:latin typeface="Verdana" pitchFamily="34" charset="0"/>
                <a:ea typeface="新細明體" charset="-120"/>
                <a:cs typeface="+mn-cs"/>
              </a:defRPr>
            </a:lvl8pPr>
            <a:lvl9pPr marL="3657600" algn="l" defTabSz="914400" rtl="0" eaLnBrk="1" latinLnBrk="0" hangingPunct="1">
              <a:defRPr kumimoji="1" sz="4000" b="1" kern="1200">
                <a:solidFill>
                  <a:schemeClr val="tx1"/>
                </a:solidFill>
                <a:latin typeface="Verdana" pitchFamily="34" charset="0"/>
                <a:ea typeface="新細明體" charset="-120"/>
                <a:cs typeface="+mn-cs"/>
              </a:defRPr>
            </a:lvl9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827584" y="305361"/>
            <a:ext cx="8162925" cy="1323439"/>
          </a:xfrm>
        </p:spPr>
        <p:txBody>
          <a:bodyPr/>
          <a:lstStyle/>
          <a:p>
            <a:r>
              <a:rPr lang="en-US" altLang="zh-TW" sz="40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10. </a:t>
            </a:r>
            <a:r>
              <a:rPr lang="zh-TW" altLang="en-US" sz="40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需求量增加 </a:t>
            </a:r>
            <a:r>
              <a:rPr lang="en-US" altLang="zh-TW" sz="4000" b="1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v.s</a:t>
            </a:r>
            <a:r>
              <a:rPr lang="en-US" altLang="zh-TW" sz="40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</a:t>
            </a:r>
            <a:r>
              <a:rPr lang="zh-TW" altLang="en-US" sz="40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需求增加，</a:t>
            </a:r>
            <a:r>
              <a:rPr lang="en-US" altLang="zh-TW" sz="40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/>
            </a:r>
            <a:br>
              <a:rPr lang="en-US" altLang="zh-TW" sz="40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zh-TW" altLang="en-US" sz="4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　</a:t>
            </a:r>
            <a:r>
              <a:rPr lang="zh-TW" altLang="en-US" sz="40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兩者</a:t>
            </a:r>
            <a:r>
              <a:rPr lang="zh-TW" altLang="en-US" sz="4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的成因有何不同</a:t>
            </a:r>
            <a:r>
              <a:rPr lang="zh-TW" altLang="en-US" sz="40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?</a:t>
            </a:r>
            <a:endParaRPr lang="zh-TW" altLang="en-US" sz="40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5" name="Picture 5" descr="fra89627_f0409-cop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081486"/>
            <a:ext cx="7315200" cy="337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字方塊 5"/>
          <p:cNvSpPr txBox="1"/>
          <p:nvPr/>
        </p:nvSpPr>
        <p:spPr>
          <a:xfrm>
            <a:off x="827584" y="1912315"/>
            <a:ext cx="712879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990000"/>
              </a:buClr>
              <a:buFont typeface="Wingdings" panose="05000000000000000000" pitchFamily="2" charset="2"/>
              <a:buChar char="n"/>
            </a:pPr>
            <a:r>
              <a:rPr lang="zh-TW" altLang="en-US" sz="2600" b="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需求量變動是內生造成的，其餘的外生成因都引起需求變動</a:t>
            </a:r>
            <a:endParaRPr lang="zh-TW" altLang="en-US" sz="2600" b="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4183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43109"/>
            <a:ext cx="7772400" cy="1261884"/>
          </a:xfrm>
        </p:spPr>
        <p:txBody>
          <a:bodyPr/>
          <a:lstStyle/>
          <a:p>
            <a:r>
              <a:rPr lang="en-US" altLang="zh-TW" sz="4000" b="1" dirty="0" smtClean="0">
                <a:latin typeface="Times New Roman" pitchFamily="18" charset="0"/>
                <a:ea typeface="標楷體" pitchFamily="65" charset="-120"/>
              </a:rPr>
              <a:t>10. </a:t>
            </a:r>
            <a:r>
              <a:rPr lang="zh-TW" altLang="en-US" sz="4000" b="1" dirty="0" smtClean="0">
                <a:latin typeface="Times New Roman" pitchFamily="18" charset="0"/>
                <a:ea typeface="標楷體" pitchFamily="65" charset="-120"/>
              </a:rPr>
              <a:t>供給與需求</a:t>
            </a:r>
            <a:r>
              <a:rPr lang="zh-TW" altLang="en-US" sz="4000" b="1" dirty="0">
                <a:latin typeface="Times New Roman" pitchFamily="18" charset="0"/>
                <a:ea typeface="標楷體" pitchFamily="65" charset="-120"/>
              </a:rPr>
              <a:t>的</a:t>
            </a:r>
            <a:r>
              <a:rPr lang="zh-TW" altLang="en-US" sz="4000" b="1" dirty="0" smtClean="0">
                <a:latin typeface="Times New Roman" pitchFamily="18" charset="0"/>
                <a:ea typeface="標楷體" pitchFamily="65" charset="-120"/>
              </a:rPr>
              <a:t>變動</a:t>
            </a:r>
            <a:r>
              <a:rPr lang="en-US" altLang="zh-TW" sz="3600" b="1" dirty="0" smtClean="0">
                <a:latin typeface="Times New Roman" pitchFamily="18" charset="0"/>
                <a:ea typeface="標楷體" pitchFamily="65" charset="-120"/>
              </a:rPr>
              <a:t/>
            </a:r>
            <a:br>
              <a:rPr lang="en-US" altLang="zh-TW" sz="3600" b="1" dirty="0" smtClean="0">
                <a:latin typeface="Times New Roman" pitchFamily="18" charset="0"/>
                <a:ea typeface="標楷體" pitchFamily="65" charset="-120"/>
              </a:rPr>
            </a:br>
            <a:r>
              <a:rPr lang="zh-TW" altLang="en-US" sz="3600" b="1" dirty="0" smtClean="0">
                <a:latin typeface="Times New Roman" pitchFamily="18" charset="0"/>
                <a:ea typeface="標楷體" pitchFamily="65" charset="-120"/>
              </a:rPr>
              <a:t>　</a:t>
            </a:r>
            <a:r>
              <a:rPr lang="en-US" altLang="zh-TW" sz="3600" b="1" dirty="0" smtClean="0">
                <a:solidFill>
                  <a:srgbClr val="906030"/>
                </a:solidFill>
                <a:latin typeface="Times New Roman" pitchFamily="18" charset="0"/>
                <a:ea typeface="標楷體" pitchFamily="65" charset="-120"/>
              </a:rPr>
              <a:t>Shifts </a:t>
            </a:r>
            <a:r>
              <a:rPr lang="en-US" altLang="zh-TW" sz="3600" b="1" dirty="0">
                <a:solidFill>
                  <a:srgbClr val="906030"/>
                </a:solidFill>
                <a:latin typeface="Times New Roman" pitchFamily="18" charset="0"/>
                <a:ea typeface="標楷體" pitchFamily="65" charset="-120"/>
              </a:rPr>
              <a:t>in </a:t>
            </a:r>
            <a:r>
              <a:rPr lang="en-US" altLang="zh-TW" sz="3600" b="1" dirty="0" smtClean="0">
                <a:solidFill>
                  <a:srgbClr val="906030"/>
                </a:solidFill>
                <a:latin typeface="Times New Roman" pitchFamily="18" charset="0"/>
                <a:ea typeface="標楷體" pitchFamily="65" charset="-120"/>
              </a:rPr>
              <a:t>Demand</a:t>
            </a:r>
            <a:r>
              <a:rPr lang="zh-TW" altLang="en-US" sz="3600" b="1" dirty="0" smtClean="0">
                <a:solidFill>
                  <a:srgbClr val="906030"/>
                </a:solidFill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sz="3600" b="1" dirty="0" smtClean="0">
                <a:solidFill>
                  <a:srgbClr val="906030"/>
                </a:solidFill>
                <a:latin typeface="Times New Roman" pitchFamily="18" charset="0"/>
                <a:ea typeface="標楷體" pitchFamily="65" charset="-120"/>
              </a:rPr>
              <a:t>and Supply</a:t>
            </a:r>
            <a:endParaRPr lang="en-US" altLang="zh-TW" sz="3600" b="1" dirty="0">
              <a:solidFill>
                <a:srgbClr val="906030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291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772816"/>
            <a:ext cx="7467600" cy="5038326"/>
          </a:xfrm>
        </p:spPr>
        <p:txBody>
          <a:bodyPr/>
          <a:lstStyle/>
          <a:p>
            <a:pPr>
              <a:lnSpc>
                <a:spcPts val="3500"/>
              </a:lnSpc>
              <a:spcBef>
                <a:spcPts val="600"/>
              </a:spcBef>
              <a:spcAft>
                <a:spcPts val="600"/>
              </a:spcAft>
            </a:pPr>
            <a:r>
              <a:rPr lang="zh-TW" altLang="en-US" sz="2800" dirty="0">
                <a:ea typeface="標楷體" pitchFamily="65" charset="-120"/>
              </a:rPr>
              <a:t>影響</a:t>
            </a:r>
            <a:r>
              <a:rPr lang="zh-TW" altLang="en-US" sz="2800" dirty="0" smtClean="0">
                <a:ea typeface="標楷體" pitchFamily="65" charset="-120"/>
              </a:rPr>
              <a:t>需求變動的外生因素如下：</a:t>
            </a:r>
            <a:endParaRPr lang="zh-TW" altLang="en-US" sz="2800" dirty="0">
              <a:ea typeface="標楷體" pitchFamily="65" charset="-120"/>
            </a:endParaRPr>
          </a:p>
          <a:p>
            <a:pPr>
              <a:lnSpc>
                <a:spcPts val="3500"/>
              </a:lnSpc>
              <a:spcBef>
                <a:spcPts val="600"/>
              </a:spcBef>
              <a:spcAft>
                <a:spcPts val="600"/>
              </a:spcAft>
            </a:pPr>
            <a:r>
              <a:rPr lang="zh-TW" altLang="en-US" sz="2800" dirty="0">
                <a:ea typeface="標楷體" pitchFamily="65" charset="-120"/>
              </a:rPr>
              <a:t>互補品</a:t>
            </a:r>
            <a:r>
              <a:rPr lang="en-US" altLang="zh-TW" sz="2800" dirty="0" smtClean="0">
                <a:ea typeface="標楷體" pitchFamily="65" charset="-120"/>
              </a:rPr>
              <a:t>Complements</a:t>
            </a:r>
            <a:endParaRPr lang="zh-TW" altLang="en-US" sz="2800" dirty="0">
              <a:ea typeface="標楷體" pitchFamily="65" charset="-120"/>
            </a:endParaRPr>
          </a:p>
          <a:p>
            <a:pPr>
              <a:lnSpc>
                <a:spcPts val="3500"/>
              </a:lnSpc>
              <a:spcBef>
                <a:spcPts val="600"/>
              </a:spcBef>
              <a:spcAft>
                <a:spcPts val="600"/>
              </a:spcAft>
            </a:pPr>
            <a:r>
              <a:rPr lang="zh-TW" altLang="en-US" sz="2800" dirty="0" smtClean="0">
                <a:ea typeface="標楷體" pitchFamily="65" charset="-120"/>
              </a:rPr>
              <a:t>替代品</a:t>
            </a:r>
            <a:r>
              <a:rPr lang="en-US" altLang="zh-TW" sz="2800" dirty="0" smtClean="0">
                <a:ea typeface="標楷體" pitchFamily="65" charset="-120"/>
              </a:rPr>
              <a:t>Substitutes</a:t>
            </a:r>
          </a:p>
          <a:p>
            <a:pPr>
              <a:lnSpc>
                <a:spcPts val="3500"/>
              </a:lnSpc>
              <a:spcBef>
                <a:spcPts val="600"/>
              </a:spcBef>
              <a:spcAft>
                <a:spcPts val="600"/>
              </a:spcAft>
            </a:pPr>
            <a:r>
              <a:rPr lang="zh-TW" altLang="en-US" sz="2800" dirty="0" smtClean="0">
                <a:ea typeface="標楷體" pitchFamily="65" charset="-120"/>
              </a:rPr>
              <a:t>所得</a:t>
            </a:r>
            <a:r>
              <a:rPr lang="en-US" altLang="zh-TW" sz="2800" dirty="0" smtClean="0">
                <a:ea typeface="標楷體" pitchFamily="65" charset="-120"/>
              </a:rPr>
              <a:t>Income</a:t>
            </a:r>
          </a:p>
          <a:p>
            <a:pPr>
              <a:lnSpc>
                <a:spcPts val="3500"/>
              </a:lnSpc>
              <a:spcBef>
                <a:spcPts val="600"/>
              </a:spcBef>
              <a:spcAft>
                <a:spcPts val="600"/>
              </a:spcAft>
            </a:pPr>
            <a:r>
              <a:rPr lang="zh-TW" altLang="en-US" sz="2800" dirty="0" smtClean="0">
                <a:ea typeface="標楷體" pitchFamily="65" charset="-120"/>
              </a:rPr>
              <a:t>偏好</a:t>
            </a:r>
            <a:r>
              <a:rPr lang="en-US" altLang="zh-TW" sz="2800" dirty="0" smtClean="0">
                <a:ea typeface="標楷體" pitchFamily="65" charset="-120"/>
              </a:rPr>
              <a:t>Preferences</a:t>
            </a:r>
            <a:endParaRPr lang="zh-TW" altLang="en-US" sz="2800" dirty="0">
              <a:ea typeface="標楷體" pitchFamily="65" charset="-120"/>
            </a:endParaRPr>
          </a:p>
          <a:p>
            <a:pPr>
              <a:lnSpc>
                <a:spcPts val="3500"/>
              </a:lnSpc>
              <a:spcBef>
                <a:spcPts val="600"/>
              </a:spcBef>
              <a:spcAft>
                <a:spcPts val="600"/>
              </a:spcAft>
            </a:pPr>
            <a:r>
              <a:rPr lang="zh-TW" altLang="en-US" sz="2800" dirty="0" smtClean="0">
                <a:ea typeface="標楷體" pitchFamily="65" charset="-120"/>
              </a:rPr>
              <a:t>買者的數目 </a:t>
            </a:r>
            <a:r>
              <a:rPr lang="en-US" altLang="zh-TW" sz="2800" dirty="0" smtClean="0">
                <a:ea typeface="標楷體" pitchFamily="65" charset="-120"/>
              </a:rPr>
              <a:t>(</a:t>
            </a:r>
            <a:r>
              <a:rPr lang="zh-TW" altLang="en-US" sz="2800" dirty="0" smtClean="0">
                <a:ea typeface="標楷體" pitchFamily="65" charset="-120"/>
              </a:rPr>
              <a:t>人口</a:t>
            </a:r>
            <a:r>
              <a:rPr lang="en-US" altLang="zh-TW" sz="2800" dirty="0" smtClean="0">
                <a:ea typeface="標楷體" pitchFamily="65" charset="-120"/>
              </a:rPr>
              <a:t>) population</a:t>
            </a:r>
            <a:endParaRPr lang="zh-TW" altLang="en-US" sz="2800" dirty="0">
              <a:ea typeface="標楷體" pitchFamily="65" charset="-120"/>
            </a:endParaRPr>
          </a:p>
          <a:p>
            <a:pPr>
              <a:lnSpc>
                <a:spcPts val="3500"/>
              </a:lnSpc>
              <a:spcBef>
                <a:spcPts val="600"/>
              </a:spcBef>
              <a:spcAft>
                <a:spcPts val="600"/>
              </a:spcAft>
            </a:pPr>
            <a:r>
              <a:rPr lang="zh-TW" altLang="en-US" sz="2800" dirty="0" smtClean="0">
                <a:ea typeface="標楷體" pitchFamily="65" charset="-120"/>
              </a:rPr>
              <a:t>預期</a:t>
            </a:r>
            <a:r>
              <a:rPr lang="en-US" altLang="zh-TW" sz="2800" dirty="0" smtClean="0">
                <a:ea typeface="標楷體" pitchFamily="65" charset="-120"/>
              </a:rPr>
              <a:t>expectation</a:t>
            </a:r>
            <a:endParaRPr lang="zh-TW" altLang="en-US" sz="2800" dirty="0">
              <a:ea typeface="標楷體" pitchFamily="65" charset="-120"/>
            </a:endParaRPr>
          </a:p>
          <a:p>
            <a:pPr>
              <a:lnSpc>
                <a:spcPts val="3500"/>
              </a:lnSpc>
              <a:spcBef>
                <a:spcPts val="600"/>
              </a:spcBef>
              <a:spcAft>
                <a:spcPts val="600"/>
              </a:spcAft>
            </a:pPr>
            <a:r>
              <a:rPr lang="zh-TW" altLang="en-US" sz="2800" dirty="0" smtClean="0">
                <a:ea typeface="標楷體" pitchFamily="65" charset="-120"/>
              </a:rPr>
              <a:t>這些都是模型中的外生因素</a:t>
            </a:r>
            <a:endParaRPr lang="zh-TW" altLang="en-US" sz="2800" dirty="0">
              <a:ea typeface="標楷體" pitchFamily="65" charset="-12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zh-TW" smtClean="0"/>
              <a:t>Slide </a:t>
            </a:r>
            <a:fld id="{2EAD8DAA-EA19-4AB7-B271-CDA343FF3072}" type="slidenum">
              <a:rPr lang="en-US" altLang="zh-TW" smtClean="0"/>
              <a:pPr/>
              <a:t>22</a:t>
            </a:fld>
            <a:r>
              <a:rPr lang="en-US" altLang="zh-TW" smtClean="0"/>
              <a:t>/35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293566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71538" y="356463"/>
            <a:ext cx="8162925" cy="1200329"/>
          </a:xfrm>
        </p:spPr>
        <p:txBody>
          <a:bodyPr/>
          <a:lstStyle/>
          <a:p>
            <a:r>
              <a:rPr lang="zh-TW" altLang="zh-TW" sz="4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颱風未到，菜價先飆漲！</a:t>
            </a:r>
            <a:r>
              <a:rPr lang="en-US" altLang="zh-TW" sz="4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/>
            </a:r>
            <a:br>
              <a:rPr lang="en-US" altLang="zh-TW" sz="4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kumimoji="0" lang="zh-TW" altLang="en-US" sz="3200" dirty="0" smtClean="0">
                <a:solidFill>
                  <a:srgbClr val="90603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聯合晚報</a:t>
            </a:r>
            <a:r>
              <a:rPr kumimoji="0" lang="zh-TW" altLang="en-US" sz="3200" dirty="0">
                <a:solidFill>
                  <a:srgbClr val="90603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╱記者彭宣雅、何炯</a:t>
            </a:r>
            <a:r>
              <a:rPr kumimoji="0" lang="zh-TW" altLang="en-US" sz="3200" dirty="0" smtClean="0">
                <a:solidFill>
                  <a:srgbClr val="90603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榮</a:t>
            </a:r>
            <a:endParaRPr lang="zh-TW" altLang="en-US" sz="3200" dirty="0">
              <a:solidFill>
                <a:srgbClr val="90603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3568" y="1863972"/>
            <a:ext cx="8110537" cy="4191000"/>
          </a:xfrm>
        </p:spPr>
        <p:txBody>
          <a:bodyPr/>
          <a:lstStyle/>
          <a:p>
            <a: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</a:pPr>
            <a:r>
              <a:rPr lang="zh-TW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受到</a:t>
            </a:r>
            <a:r>
              <a:rPr lang="zh-TW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蘇拉颱風來襲</a:t>
            </a:r>
            <a:r>
              <a:rPr lang="zh-TW" altLang="zh-TW" sz="28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預期心理影響</a:t>
            </a:r>
            <a:r>
              <a:rPr lang="zh-TW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，不少民眾趕在颱風來襲前搶買蔬菜預備存</a:t>
            </a:r>
            <a:r>
              <a:rPr lang="zh-TW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糧</a:t>
            </a:r>
            <a:endParaRPr lang="en-US" altLang="zh-TW" sz="28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</a:pPr>
            <a:r>
              <a:rPr lang="zh-TW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今日</a:t>
            </a:r>
            <a:r>
              <a:rPr lang="zh-TW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台北農產運銷公司蔬菜到貨量比上個交易日增加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13%</a:t>
            </a:r>
            <a:r>
              <a:rPr lang="zh-TW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，蔬菜平均批發價每公斤達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36.7</a:t>
            </a:r>
            <a:r>
              <a:rPr lang="zh-TW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元，比周日上漲近兩成，甚至比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6</a:t>
            </a:r>
            <a:r>
              <a:rPr lang="zh-TW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月暴雨過後菜價還</a:t>
            </a:r>
            <a:r>
              <a:rPr lang="zh-TW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貴</a:t>
            </a:r>
            <a:endParaRPr lang="en-US" altLang="zh-TW" sz="28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</a:pPr>
            <a:r>
              <a:rPr lang="zh-TW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包括</a:t>
            </a:r>
            <a:r>
              <a:rPr lang="zh-TW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青蔥、番茄、空心菜、青江菜等價格貴得離譜，</a:t>
            </a:r>
            <a:r>
              <a:rPr lang="zh-TW" altLang="zh-TW" sz="28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青蔥批發價每公斤漲到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162</a:t>
            </a:r>
            <a:r>
              <a:rPr lang="zh-TW" altLang="zh-TW" sz="28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元</a:t>
            </a:r>
            <a:r>
              <a:rPr lang="zh-TW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，家庭主婦咬著牙忍痛</a:t>
            </a:r>
            <a:r>
              <a:rPr lang="zh-TW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採購</a:t>
            </a:r>
            <a:endParaRPr lang="zh-TW" altLang="en-US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zh-TW" smtClean="0"/>
              <a:t>Slide </a:t>
            </a:r>
            <a:fld id="{2EAD8DAA-EA19-4AB7-B271-CDA343FF3072}" type="slidenum">
              <a:rPr lang="en-US" altLang="zh-TW" smtClean="0"/>
              <a:pPr/>
              <a:t>23</a:t>
            </a:fld>
            <a:r>
              <a:rPr lang="en-US" altLang="zh-TW" smtClean="0"/>
              <a:t>/35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88272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594" name="Rectangle 2"/>
          <p:cNvSpPr>
            <a:spLocks noGrp="1" noChangeArrowheads="1"/>
          </p:cNvSpPr>
          <p:nvPr>
            <p:ph type="title"/>
          </p:nvPr>
        </p:nvSpPr>
        <p:spPr>
          <a:xfrm>
            <a:off x="554507" y="332656"/>
            <a:ext cx="8162925" cy="1323439"/>
          </a:xfrm>
        </p:spPr>
        <p:txBody>
          <a:bodyPr/>
          <a:lstStyle/>
          <a:p>
            <a:r>
              <a:rPr lang="zh-TW" altLang="en-US" sz="36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年節後無肉日衝垮豬價 急跌一成五 </a:t>
            </a:r>
            <a:r>
              <a:rPr lang="zh-TW" altLang="en-US" sz="3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/>
            </a:r>
            <a:br>
              <a:rPr lang="zh-TW" altLang="en-US" sz="3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sz="2800" dirty="0">
                <a:solidFill>
                  <a:srgbClr val="90603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2010-03-02</a:t>
            </a:r>
            <a:r>
              <a:rPr lang="zh-TW" altLang="en-US" sz="2800" dirty="0">
                <a:solidFill>
                  <a:srgbClr val="90603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新聞速報 中廣新聞／李河錫</a:t>
            </a:r>
            <a:r>
              <a:rPr lang="zh-TW" altLang="en-US" dirty="0">
                <a:solidFill>
                  <a:srgbClr val="90603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66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576" y="1758280"/>
            <a:ext cx="8110537" cy="3565697"/>
          </a:xfrm>
        </p:spPr>
        <p:txBody>
          <a:bodyPr/>
          <a:lstStyle/>
          <a:p>
            <a:pPr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 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元宵節已過，顯示農曆新年假期已結束，產地毛豬受到年節後消費疲軟，以及各校園吹起「週一無肉日」風潮的衝擊，高檔行情已急速下跌約一成五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﹔</a:t>
            </a:r>
          </a:p>
          <a:p>
            <a:pPr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</a:pP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各產地肉品市場從今天起恢復正常交易後，將減量供應，以維持合理價位</a:t>
            </a:r>
          </a:p>
        </p:txBody>
      </p:sp>
      <p:sp>
        <p:nvSpPr>
          <p:cNvPr id="2" name="文字方塊 1"/>
          <p:cNvSpPr txBox="1"/>
          <p:nvPr/>
        </p:nvSpPr>
        <p:spPr>
          <a:xfrm>
            <a:off x="554507" y="5323977"/>
            <a:ext cx="8479956" cy="523220"/>
          </a:xfrm>
          <a:prstGeom prst="rect">
            <a:avLst/>
          </a:prstGeom>
          <a:noFill/>
          <a:ln>
            <a:solidFill>
              <a:srgbClr val="5783A7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Q: </a:t>
            </a:r>
            <a:r>
              <a:rPr lang="zh-TW" altLang="en-US" sz="2800" dirty="0" smtClean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這個現象是外生還是內生的？如何以圖形來分析？</a:t>
            </a:r>
            <a:endParaRPr lang="en-US" altLang="zh-TW" sz="2800" dirty="0" smtClean="0">
              <a:solidFill>
                <a:srgbClr val="C0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zh-TW" smtClean="0"/>
              <a:t>Slide </a:t>
            </a:r>
            <a:fld id="{2EAD8DAA-EA19-4AB7-B271-CDA343FF3072}" type="slidenum">
              <a:rPr lang="en-US" altLang="zh-TW" smtClean="0"/>
              <a:pPr/>
              <a:t>24</a:t>
            </a:fld>
            <a:r>
              <a:rPr lang="en-US" altLang="zh-TW" smtClean="0"/>
              <a:t>/35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877460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1561" y="-35952"/>
            <a:ext cx="8411790" cy="1592744"/>
          </a:xfrm>
        </p:spPr>
        <p:txBody>
          <a:bodyPr/>
          <a:lstStyle/>
          <a:p>
            <a:pPr>
              <a:lnSpc>
                <a:spcPts val="3900"/>
              </a:lnSpc>
            </a:pPr>
            <a:r>
              <a:rPr lang="zh-TW" altLang="zh-TW" sz="36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怕染餿 搶買豬油脂多</a:t>
            </a:r>
            <a:r>
              <a:rPr lang="en-US" altLang="zh-TW" sz="36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</a:t>
            </a:r>
            <a:r>
              <a:rPr lang="zh-TW" altLang="zh-TW" sz="36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倍</a:t>
            </a:r>
            <a:r>
              <a:rPr lang="en-US" altLang="zh-TW" sz="36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/>
            </a:r>
            <a:br>
              <a:rPr lang="en-US" altLang="zh-TW" sz="36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zh-TW" altLang="zh-TW" sz="36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價格</a:t>
            </a:r>
            <a:r>
              <a:rPr lang="zh-TW" altLang="zh-TW" sz="36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哄抬</a:t>
            </a:r>
            <a:r>
              <a:rPr lang="zh-TW" altLang="zh-TW" sz="36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貴</a:t>
            </a:r>
            <a:r>
              <a:rPr lang="en-US" altLang="zh-TW" sz="36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6</a:t>
            </a:r>
            <a:r>
              <a:rPr lang="zh-TW" altLang="zh-TW" sz="36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成 農委會緊盯</a:t>
            </a:r>
            <a:r>
              <a:rPr lang="zh-TW" altLang="zh-TW" sz="3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/>
            </a:r>
            <a:br>
              <a:rPr lang="zh-TW" altLang="zh-TW" sz="3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zh-TW" altLang="zh-TW" sz="3200" dirty="0">
                <a:solidFill>
                  <a:srgbClr val="90603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蘋果日報</a:t>
            </a:r>
            <a:r>
              <a:rPr lang="en-US" altLang="zh-TW" sz="3200" dirty="0">
                <a:solidFill>
                  <a:srgbClr val="90603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2014. 9. </a:t>
            </a:r>
            <a:r>
              <a:rPr lang="en-US" altLang="zh-TW" sz="3200" dirty="0" smtClean="0">
                <a:solidFill>
                  <a:srgbClr val="90603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14</a:t>
            </a:r>
            <a:endParaRPr lang="zh-TW" altLang="en-US" sz="3200" dirty="0">
              <a:solidFill>
                <a:srgbClr val="90603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18347" y="1700808"/>
            <a:ext cx="8405003" cy="4764360"/>
          </a:xfrm>
        </p:spPr>
        <p:txBody>
          <a:bodyPr/>
          <a:lstStyle/>
          <a:p>
            <a:pPr>
              <a:lnSpc>
                <a:spcPts val="3360"/>
              </a:lnSpc>
              <a:spcBef>
                <a:spcPts val="600"/>
              </a:spcBef>
              <a:spcAft>
                <a:spcPts val="600"/>
              </a:spcAft>
            </a:pPr>
            <a:r>
              <a:rPr lang="zh-TW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餿水油引發食安風暴，民眾自製食用油風氣再起，用來炸豬油的豬油脂近來超</a:t>
            </a:r>
            <a:r>
              <a:rPr lang="zh-TW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夯</a:t>
            </a:r>
            <a:endParaRPr lang="en-US" altLang="zh-TW" sz="24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lnSpc>
                <a:spcPts val="3360"/>
              </a:lnSpc>
              <a:spcBef>
                <a:spcPts val="600"/>
              </a:spcBef>
              <a:spcAft>
                <a:spcPts val="600"/>
              </a:spcAft>
            </a:pPr>
            <a:r>
              <a:rPr lang="zh-TW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溫</a:t>
            </a:r>
            <a:r>
              <a:rPr lang="zh-TW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體豬肉商昨證實，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9</a:t>
            </a:r>
            <a:r>
              <a:rPr lang="zh-TW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</a:t>
            </a:r>
            <a:r>
              <a:rPr lang="zh-TW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日餿油爆發前，豬油脂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zh-TW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台斤批發價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25</a:t>
            </a:r>
            <a:r>
              <a:rPr lang="zh-TW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元，昨已飆到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40</a:t>
            </a:r>
            <a:r>
              <a:rPr lang="zh-TW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元，漲幅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6</a:t>
            </a:r>
            <a:r>
              <a:rPr lang="zh-TW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成，本周仍可能再</a:t>
            </a:r>
            <a:r>
              <a:rPr lang="zh-TW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漲</a:t>
            </a:r>
            <a:endParaRPr lang="en-US" altLang="zh-TW" sz="24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lnSpc>
                <a:spcPts val="3360"/>
              </a:lnSpc>
              <a:spcBef>
                <a:spcPts val="600"/>
              </a:spcBef>
              <a:spcAft>
                <a:spcPts val="600"/>
              </a:spcAft>
            </a:pPr>
            <a:r>
              <a:rPr lang="zh-TW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傳統</a:t>
            </a:r>
            <a:r>
              <a:rPr lang="zh-TW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市場肉攤也稱近期買豬油脂民眾增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</a:t>
            </a:r>
            <a:r>
              <a:rPr lang="zh-TW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倍</a:t>
            </a:r>
            <a:endParaRPr lang="en-US" altLang="zh-TW" sz="24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lnSpc>
                <a:spcPts val="3360"/>
              </a:lnSpc>
              <a:spcBef>
                <a:spcPts val="600"/>
              </a:spcBef>
              <a:spcAft>
                <a:spcPts val="600"/>
              </a:spcAft>
            </a:pPr>
            <a:r>
              <a:rPr lang="zh-TW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消基會</a:t>
            </a:r>
            <a:r>
              <a:rPr lang="zh-TW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批，業者趁機賺食安財，太</a:t>
            </a:r>
            <a:r>
              <a:rPr lang="zh-TW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可惡</a:t>
            </a:r>
            <a:endParaRPr lang="en-US" altLang="zh-TW" sz="24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lnSpc>
                <a:spcPts val="3360"/>
              </a:lnSpc>
              <a:spcBef>
                <a:spcPts val="600"/>
              </a:spcBef>
              <a:spcAft>
                <a:spcPts val="600"/>
              </a:spcAft>
            </a:pPr>
            <a:r>
              <a:rPr lang="zh-TW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如果</a:t>
            </a:r>
            <a:r>
              <a:rPr lang="zh-TW" altLang="en-US" sz="2400" dirty="0" smtClean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有不當哄抬價格，消基會就可以直接開罰了</a:t>
            </a:r>
            <a:endParaRPr lang="en-US" altLang="zh-TW" sz="2400" dirty="0" smtClean="0">
              <a:solidFill>
                <a:srgbClr val="C0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lnSpc>
                <a:spcPts val="3360"/>
              </a:lnSpc>
              <a:spcBef>
                <a:spcPts val="600"/>
              </a:spcBef>
              <a:spcAft>
                <a:spcPts val="600"/>
              </a:spcAft>
            </a:pPr>
            <a:r>
              <a:rPr lang="zh-TW" altLang="en-US" sz="2400" dirty="0" smtClean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這個現象有違背供需法則嗎？</a:t>
            </a:r>
            <a:endParaRPr lang="zh-TW" altLang="en-US" sz="2400" dirty="0">
              <a:solidFill>
                <a:srgbClr val="C0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zh-TW" dirty="0" smtClean="0"/>
              <a:t>Slide </a:t>
            </a:r>
            <a:fld id="{2EAD8DAA-EA19-4AB7-B271-CDA343FF3072}" type="slidenum">
              <a:rPr lang="en-US" altLang="zh-TW" smtClean="0"/>
              <a:pPr/>
              <a:t>25</a:t>
            </a:fld>
            <a:r>
              <a:rPr lang="en-US" altLang="zh-TW" dirty="0" smtClean="0"/>
              <a:t>/35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971126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78496"/>
            <a:ext cx="8206680" cy="4114800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TW" altLang="en-US" sz="2400" dirty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影響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供給變動的外生因素 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(P 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之外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) 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如下：</a:t>
            </a:r>
            <a:endParaRPr lang="en-US" altLang="zh-TW" sz="2400" dirty="0">
              <a:latin typeface="Times New Roman" panose="02020603050405020304" pitchFamily="18" charset="0"/>
              <a:ea typeface="標楷體" pitchFamily="65" charset="-12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TW" altLang="en-US" sz="24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生產成本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Changes </a:t>
            </a:r>
            <a:r>
              <a:rPr lang="en-US" altLang="zh-TW" sz="2400" dirty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in the Cost of 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Production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TW" altLang="en-US" sz="24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生產技術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Changes </a:t>
            </a:r>
            <a:r>
              <a:rPr lang="en-US" altLang="zh-TW" sz="2400" dirty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in 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Technology</a:t>
            </a:r>
            <a:endParaRPr lang="zh-TW" altLang="en-US" sz="2400" dirty="0">
              <a:latin typeface="Times New Roman" panose="02020603050405020304" pitchFamily="18" charset="0"/>
              <a:ea typeface="標楷體" pitchFamily="65" charset="-12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TW" altLang="en-US" sz="24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氣候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Changes </a:t>
            </a:r>
            <a:r>
              <a:rPr lang="en-US" altLang="zh-TW" sz="2400" dirty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in 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Weather</a:t>
            </a:r>
            <a:endParaRPr lang="zh-TW" altLang="en-US" sz="2400" dirty="0">
              <a:latin typeface="Times New Roman" panose="02020603050405020304" pitchFamily="18" charset="0"/>
              <a:ea typeface="標楷體" pitchFamily="65" charset="-12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TW" altLang="en-US" sz="24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賣者的數目 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勞動者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Number </a:t>
            </a:r>
            <a:r>
              <a:rPr lang="en-US" altLang="zh-TW" sz="2400" dirty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of sellers in 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Market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TW" altLang="en-US" sz="24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預期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Changes </a:t>
            </a:r>
            <a:r>
              <a:rPr lang="en-US" altLang="zh-TW" sz="2400" dirty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in 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Expectations</a:t>
            </a:r>
            <a:endParaRPr lang="zh-TW" altLang="en-US" sz="2400" dirty="0">
              <a:latin typeface="Times New Roman" panose="02020603050405020304" pitchFamily="18" charset="0"/>
              <a:ea typeface="標楷體" pitchFamily="65" charset="-120"/>
              <a:cs typeface="Times New Roman" panose="02020603050405020304" pitchFamily="18" charset="0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43109"/>
            <a:ext cx="7772400" cy="1261884"/>
          </a:xfrm>
        </p:spPr>
        <p:txBody>
          <a:bodyPr/>
          <a:lstStyle/>
          <a:p>
            <a:r>
              <a:rPr lang="en-US" altLang="zh-TW" sz="4000" b="1" dirty="0" smtClean="0">
                <a:latin typeface="Times New Roman" pitchFamily="18" charset="0"/>
                <a:ea typeface="標楷體" pitchFamily="65" charset="-120"/>
              </a:rPr>
              <a:t>10. </a:t>
            </a:r>
            <a:r>
              <a:rPr lang="zh-TW" altLang="en-US" sz="4000" b="1" dirty="0" smtClean="0">
                <a:latin typeface="Times New Roman" pitchFamily="18" charset="0"/>
                <a:ea typeface="標楷體" pitchFamily="65" charset="-120"/>
              </a:rPr>
              <a:t>供給與需求</a:t>
            </a:r>
            <a:r>
              <a:rPr lang="zh-TW" altLang="en-US" sz="4000" b="1" dirty="0">
                <a:latin typeface="Times New Roman" pitchFamily="18" charset="0"/>
                <a:ea typeface="標楷體" pitchFamily="65" charset="-120"/>
              </a:rPr>
              <a:t>的</a:t>
            </a:r>
            <a:r>
              <a:rPr lang="zh-TW" altLang="en-US" sz="4000" b="1" dirty="0" smtClean="0">
                <a:latin typeface="Times New Roman" pitchFamily="18" charset="0"/>
                <a:ea typeface="標楷體" pitchFamily="65" charset="-120"/>
              </a:rPr>
              <a:t>變動</a:t>
            </a:r>
            <a:r>
              <a:rPr lang="en-US" altLang="zh-TW" sz="3600" b="1" dirty="0" smtClean="0">
                <a:latin typeface="Times New Roman" pitchFamily="18" charset="0"/>
                <a:ea typeface="標楷體" pitchFamily="65" charset="-120"/>
              </a:rPr>
              <a:t/>
            </a:r>
            <a:br>
              <a:rPr lang="en-US" altLang="zh-TW" sz="3600" b="1" dirty="0" smtClean="0">
                <a:latin typeface="Times New Roman" pitchFamily="18" charset="0"/>
                <a:ea typeface="標楷體" pitchFamily="65" charset="-120"/>
              </a:rPr>
            </a:br>
            <a:r>
              <a:rPr lang="zh-TW" altLang="en-US" sz="3600" b="1" dirty="0" smtClean="0">
                <a:latin typeface="Times New Roman" pitchFamily="18" charset="0"/>
                <a:ea typeface="標楷體" pitchFamily="65" charset="-120"/>
              </a:rPr>
              <a:t>　</a:t>
            </a:r>
            <a:r>
              <a:rPr lang="en-US" altLang="zh-TW" sz="3600" b="1" dirty="0" smtClean="0">
                <a:solidFill>
                  <a:srgbClr val="906030"/>
                </a:solidFill>
                <a:latin typeface="Times New Roman" pitchFamily="18" charset="0"/>
                <a:ea typeface="標楷體" pitchFamily="65" charset="-120"/>
              </a:rPr>
              <a:t>Shifts </a:t>
            </a:r>
            <a:r>
              <a:rPr lang="en-US" altLang="zh-TW" sz="3600" b="1" dirty="0">
                <a:solidFill>
                  <a:srgbClr val="906030"/>
                </a:solidFill>
                <a:latin typeface="Times New Roman" pitchFamily="18" charset="0"/>
                <a:ea typeface="標楷體" pitchFamily="65" charset="-120"/>
              </a:rPr>
              <a:t>in </a:t>
            </a:r>
            <a:r>
              <a:rPr lang="en-US" altLang="zh-TW" sz="3600" b="1" dirty="0" smtClean="0">
                <a:solidFill>
                  <a:srgbClr val="906030"/>
                </a:solidFill>
                <a:latin typeface="Times New Roman" pitchFamily="18" charset="0"/>
                <a:ea typeface="標楷體" pitchFamily="65" charset="-120"/>
              </a:rPr>
              <a:t>Demand</a:t>
            </a:r>
            <a:r>
              <a:rPr lang="zh-TW" altLang="en-US" sz="3600" b="1" dirty="0" smtClean="0">
                <a:solidFill>
                  <a:srgbClr val="906030"/>
                </a:solidFill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sz="3600" b="1" dirty="0" smtClean="0">
                <a:solidFill>
                  <a:srgbClr val="906030"/>
                </a:solidFill>
                <a:latin typeface="Times New Roman" pitchFamily="18" charset="0"/>
                <a:ea typeface="標楷體" pitchFamily="65" charset="-120"/>
              </a:rPr>
              <a:t>and Supply</a:t>
            </a:r>
            <a:endParaRPr lang="en-US" altLang="zh-TW" sz="3600" b="1" dirty="0">
              <a:solidFill>
                <a:srgbClr val="906030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zh-TW" smtClean="0"/>
              <a:t>Slide </a:t>
            </a:r>
            <a:fld id="{2EAD8DAA-EA19-4AB7-B271-CDA343FF3072}" type="slidenum">
              <a:rPr lang="en-US" altLang="zh-TW" smtClean="0"/>
              <a:pPr/>
              <a:t>26</a:t>
            </a:fld>
            <a:r>
              <a:rPr lang="en-US" altLang="zh-TW" smtClean="0"/>
              <a:t>/35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091100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zh-TW" smtClean="0"/>
              <a:t>Slide </a:t>
            </a:r>
            <a:fld id="{2EAD8DAA-EA19-4AB7-B271-CDA343FF3072}" type="slidenum">
              <a:rPr lang="en-US" altLang="zh-TW" smtClean="0"/>
              <a:pPr/>
              <a:t>27</a:t>
            </a:fld>
            <a:r>
              <a:rPr lang="en-US" altLang="zh-TW" smtClean="0"/>
              <a:t>/35</a:t>
            </a:r>
            <a:endParaRPr lang="en-US" altLang="zh-TW" dirty="0"/>
          </a:p>
        </p:txBody>
      </p:sp>
      <p:sp>
        <p:nvSpPr>
          <p:cNvPr id="28" name="投影片編號版面配置區 1"/>
          <p:cNvSpPr txBox="1">
            <a:spLocks/>
          </p:cNvSpPr>
          <p:nvPr/>
        </p:nvSpPr>
        <p:spPr>
          <a:xfrm>
            <a:off x="7383016" y="6423502"/>
            <a:ext cx="1905000" cy="457200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umimoji="1" sz="1200" b="0" kern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4000" b="1" kern="1200">
                <a:solidFill>
                  <a:schemeClr val="tx1"/>
                </a:solidFill>
                <a:latin typeface="Verdana" pitchFamily="34" charset="0"/>
                <a:ea typeface="新細明體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4000" b="1" kern="1200">
                <a:solidFill>
                  <a:schemeClr val="tx1"/>
                </a:solidFill>
                <a:latin typeface="Verdana" pitchFamily="34" charset="0"/>
                <a:ea typeface="新細明體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4000" b="1" kern="1200">
                <a:solidFill>
                  <a:schemeClr val="tx1"/>
                </a:solidFill>
                <a:latin typeface="Verdana" pitchFamily="34" charset="0"/>
                <a:ea typeface="新細明體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4000" b="1" kern="1200">
                <a:solidFill>
                  <a:schemeClr val="tx1"/>
                </a:solidFill>
                <a:latin typeface="Verdana" pitchFamily="34" charset="0"/>
                <a:ea typeface="新細明體" charset="-120"/>
                <a:cs typeface="+mn-cs"/>
              </a:defRPr>
            </a:lvl5pPr>
            <a:lvl6pPr marL="2286000" algn="l" defTabSz="914400" rtl="0" eaLnBrk="1" latinLnBrk="0" hangingPunct="1">
              <a:defRPr kumimoji="1" sz="4000" b="1" kern="1200">
                <a:solidFill>
                  <a:schemeClr val="tx1"/>
                </a:solidFill>
                <a:latin typeface="Verdana" pitchFamily="34" charset="0"/>
                <a:ea typeface="新細明體" charset="-120"/>
                <a:cs typeface="+mn-cs"/>
              </a:defRPr>
            </a:lvl6pPr>
            <a:lvl7pPr marL="2743200" algn="l" defTabSz="914400" rtl="0" eaLnBrk="1" latinLnBrk="0" hangingPunct="1">
              <a:defRPr kumimoji="1" sz="4000" b="1" kern="1200">
                <a:solidFill>
                  <a:schemeClr val="tx1"/>
                </a:solidFill>
                <a:latin typeface="Verdana" pitchFamily="34" charset="0"/>
                <a:ea typeface="新細明體" charset="-120"/>
                <a:cs typeface="+mn-cs"/>
              </a:defRPr>
            </a:lvl7pPr>
            <a:lvl8pPr marL="3200400" algn="l" defTabSz="914400" rtl="0" eaLnBrk="1" latinLnBrk="0" hangingPunct="1">
              <a:defRPr kumimoji="1" sz="4000" b="1" kern="1200">
                <a:solidFill>
                  <a:schemeClr val="tx1"/>
                </a:solidFill>
                <a:latin typeface="Verdana" pitchFamily="34" charset="0"/>
                <a:ea typeface="新細明體" charset="-120"/>
                <a:cs typeface="+mn-cs"/>
              </a:defRPr>
            </a:lvl8pPr>
            <a:lvl9pPr marL="3657600" algn="l" defTabSz="914400" rtl="0" eaLnBrk="1" latinLnBrk="0" hangingPunct="1">
              <a:defRPr kumimoji="1" sz="4000" b="1" kern="1200">
                <a:solidFill>
                  <a:schemeClr val="tx1"/>
                </a:solidFill>
                <a:latin typeface="Verdana" pitchFamily="34" charset="0"/>
                <a:ea typeface="新細明體" charset="-120"/>
                <a:cs typeface="+mn-cs"/>
              </a:defRPr>
            </a:lvl9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332656"/>
            <a:ext cx="8446450" cy="590931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TW" altLang="en-US" sz="3600" b="1" dirty="0" smtClean="0">
                <a:latin typeface="Times New Roman" pitchFamily="18" charset="0"/>
                <a:ea typeface="標楷體" pitchFamily="65" charset="-120"/>
              </a:rPr>
              <a:t>玻璃纖維</a:t>
            </a:r>
            <a:r>
              <a:rPr lang="zh-TW" altLang="en-US" sz="3600" b="1" dirty="0">
                <a:latin typeface="Times New Roman" pitchFamily="18" charset="0"/>
                <a:ea typeface="標楷體" pitchFamily="65" charset="-120"/>
              </a:rPr>
              <a:t>原料價格</a:t>
            </a:r>
            <a:r>
              <a:rPr lang="zh-TW" altLang="en-US" sz="3600" b="1" dirty="0" smtClean="0">
                <a:latin typeface="Times New Roman" pitchFamily="18" charset="0"/>
                <a:ea typeface="標楷體" pitchFamily="65" charset="-120"/>
              </a:rPr>
              <a:t>上升，滑板</a:t>
            </a:r>
            <a:r>
              <a:rPr lang="zh-TW" altLang="en-US" sz="3600" b="1" dirty="0">
                <a:latin typeface="Times New Roman" pitchFamily="18" charset="0"/>
                <a:ea typeface="標楷體" pitchFamily="65" charset="-120"/>
              </a:rPr>
              <a:t>供給線左移</a:t>
            </a:r>
          </a:p>
        </p:txBody>
      </p:sp>
      <p:pic>
        <p:nvPicPr>
          <p:cNvPr id="5" name="Picture 6" descr="fra89627_f0410-cop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447800"/>
            <a:ext cx="6248400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6712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zh-TW" smtClean="0"/>
              <a:t>Slide </a:t>
            </a:r>
            <a:fld id="{2EAD8DAA-EA19-4AB7-B271-CDA343FF3072}" type="slidenum">
              <a:rPr lang="en-US" altLang="zh-TW" smtClean="0"/>
              <a:pPr/>
              <a:t>28</a:t>
            </a:fld>
            <a:r>
              <a:rPr lang="en-US" altLang="zh-TW" smtClean="0"/>
              <a:t>/35</a:t>
            </a:r>
            <a:endParaRPr lang="en-US" altLang="zh-TW" dirty="0"/>
          </a:p>
        </p:txBody>
      </p:sp>
      <p:sp>
        <p:nvSpPr>
          <p:cNvPr id="28" name="投影片編號版面配置區 1"/>
          <p:cNvSpPr txBox="1">
            <a:spLocks/>
          </p:cNvSpPr>
          <p:nvPr/>
        </p:nvSpPr>
        <p:spPr>
          <a:xfrm>
            <a:off x="7383016" y="6423502"/>
            <a:ext cx="1905000" cy="457200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umimoji="1" sz="1200" b="0" kern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4000" b="1" kern="1200">
                <a:solidFill>
                  <a:schemeClr val="tx1"/>
                </a:solidFill>
                <a:latin typeface="Verdana" pitchFamily="34" charset="0"/>
                <a:ea typeface="新細明體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4000" b="1" kern="1200">
                <a:solidFill>
                  <a:schemeClr val="tx1"/>
                </a:solidFill>
                <a:latin typeface="Verdana" pitchFamily="34" charset="0"/>
                <a:ea typeface="新細明體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4000" b="1" kern="1200">
                <a:solidFill>
                  <a:schemeClr val="tx1"/>
                </a:solidFill>
                <a:latin typeface="Verdana" pitchFamily="34" charset="0"/>
                <a:ea typeface="新細明體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4000" b="1" kern="1200">
                <a:solidFill>
                  <a:schemeClr val="tx1"/>
                </a:solidFill>
                <a:latin typeface="Verdana" pitchFamily="34" charset="0"/>
                <a:ea typeface="新細明體" charset="-120"/>
                <a:cs typeface="+mn-cs"/>
              </a:defRPr>
            </a:lvl5pPr>
            <a:lvl6pPr marL="2286000" algn="l" defTabSz="914400" rtl="0" eaLnBrk="1" latinLnBrk="0" hangingPunct="1">
              <a:defRPr kumimoji="1" sz="4000" b="1" kern="1200">
                <a:solidFill>
                  <a:schemeClr val="tx1"/>
                </a:solidFill>
                <a:latin typeface="Verdana" pitchFamily="34" charset="0"/>
                <a:ea typeface="新細明體" charset="-120"/>
                <a:cs typeface="+mn-cs"/>
              </a:defRPr>
            </a:lvl6pPr>
            <a:lvl7pPr marL="2743200" algn="l" defTabSz="914400" rtl="0" eaLnBrk="1" latinLnBrk="0" hangingPunct="1">
              <a:defRPr kumimoji="1" sz="4000" b="1" kern="1200">
                <a:solidFill>
                  <a:schemeClr val="tx1"/>
                </a:solidFill>
                <a:latin typeface="Verdana" pitchFamily="34" charset="0"/>
                <a:ea typeface="新細明體" charset="-120"/>
                <a:cs typeface="+mn-cs"/>
              </a:defRPr>
            </a:lvl7pPr>
            <a:lvl8pPr marL="3200400" algn="l" defTabSz="914400" rtl="0" eaLnBrk="1" latinLnBrk="0" hangingPunct="1">
              <a:defRPr kumimoji="1" sz="4000" b="1" kern="1200">
                <a:solidFill>
                  <a:schemeClr val="tx1"/>
                </a:solidFill>
                <a:latin typeface="Verdana" pitchFamily="34" charset="0"/>
                <a:ea typeface="新細明體" charset="-120"/>
                <a:cs typeface="+mn-cs"/>
              </a:defRPr>
            </a:lvl8pPr>
            <a:lvl9pPr marL="3657600" algn="l" defTabSz="914400" rtl="0" eaLnBrk="1" latinLnBrk="0" hangingPunct="1">
              <a:defRPr kumimoji="1" sz="4000" b="1" kern="1200">
                <a:solidFill>
                  <a:schemeClr val="tx1"/>
                </a:solidFill>
                <a:latin typeface="Verdana" pitchFamily="34" charset="0"/>
                <a:ea typeface="新細明體" charset="-120"/>
                <a:cs typeface="+mn-cs"/>
              </a:defRPr>
            </a:lvl9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666945" y="382598"/>
            <a:ext cx="7200800" cy="646331"/>
          </a:xfrm>
        </p:spPr>
        <p:txBody>
          <a:bodyPr/>
          <a:lstStyle/>
          <a:p>
            <a:r>
              <a:rPr lang="zh-TW" altLang="en-US" sz="3600" b="1" dirty="0" smtClean="0">
                <a:latin typeface="Times New Roman" pitchFamily="18" charset="0"/>
                <a:ea typeface="標楷體" pitchFamily="65" charset="-120"/>
              </a:rPr>
              <a:t>木匠</a:t>
            </a:r>
            <a:r>
              <a:rPr lang="zh-TW" altLang="en-US" sz="3600" b="1" dirty="0">
                <a:latin typeface="Times New Roman" pitchFamily="18" charset="0"/>
                <a:ea typeface="標楷體" pitchFamily="65" charset="-120"/>
              </a:rPr>
              <a:t>工資</a:t>
            </a:r>
            <a:r>
              <a:rPr lang="zh-TW" altLang="en-US" sz="3600" b="1" dirty="0" smtClean="0">
                <a:latin typeface="Times New Roman" pitchFamily="18" charset="0"/>
                <a:ea typeface="標楷體" pitchFamily="65" charset="-120"/>
              </a:rPr>
              <a:t>下降，住宅</a:t>
            </a:r>
            <a:r>
              <a:rPr lang="zh-TW" altLang="en-US" sz="3600" b="1" dirty="0">
                <a:latin typeface="Times New Roman" pitchFamily="18" charset="0"/>
                <a:ea typeface="標楷體" pitchFamily="65" charset="-120"/>
              </a:rPr>
              <a:t>供給線右移</a:t>
            </a:r>
          </a:p>
        </p:txBody>
      </p:sp>
      <p:pic>
        <p:nvPicPr>
          <p:cNvPr id="5" name="Picture 6" descr="fra89627_f0411-cop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676400"/>
            <a:ext cx="6324600" cy="478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2180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zh-TW" smtClean="0"/>
              <a:t>Slide </a:t>
            </a:r>
            <a:fld id="{2EAD8DAA-EA19-4AB7-B271-CDA343FF3072}" type="slidenum">
              <a:rPr lang="en-US" altLang="zh-TW" smtClean="0"/>
              <a:pPr/>
              <a:t>29</a:t>
            </a:fld>
            <a:r>
              <a:rPr lang="en-US" altLang="zh-TW" smtClean="0"/>
              <a:t>/35</a:t>
            </a:r>
            <a:endParaRPr lang="en-US" altLang="zh-TW" dirty="0"/>
          </a:p>
        </p:txBody>
      </p:sp>
      <p:sp>
        <p:nvSpPr>
          <p:cNvPr id="28" name="投影片編號版面配置區 1"/>
          <p:cNvSpPr txBox="1">
            <a:spLocks/>
          </p:cNvSpPr>
          <p:nvPr/>
        </p:nvSpPr>
        <p:spPr>
          <a:xfrm>
            <a:off x="7383016" y="6423502"/>
            <a:ext cx="1905000" cy="457200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umimoji="1" sz="1200" b="0" kern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4000" b="1" kern="1200">
                <a:solidFill>
                  <a:schemeClr val="tx1"/>
                </a:solidFill>
                <a:latin typeface="Verdana" pitchFamily="34" charset="0"/>
                <a:ea typeface="新細明體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4000" b="1" kern="1200">
                <a:solidFill>
                  <a:schemeClr val="tx1"/>
                </a:solidFill>
                <a:latin typeface="Verdana" pitchFamily="34" charset="0"/>
                <a:ea typeface="新細明體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4000" b="1" kern="1200">
                <a:solidFill>
                  <a:schemeClr val="tx1"/>
                </a:solidFill>
                <a:latin typeface="Verdana" pitchFamily="34" charset="0"/>
                <a:ea typeface="新細明體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4000" b="1" kern="1200">
                <a:solidFill>
                  <a:schemeClr val="tx1"/>
                </a:solidFill>
                <a:latin typeface="Verdana" pitchFamily="34" charset="0"/>
                <a:ea typeface="新細明體" charset="-120"/>
                <a:cs typeface="+mn-cs"/>
              </a:defRPr>
            </a:lvl5pPr>
            <a:lvl6pPr marL="2286000" algn="l" defTabSz="914400" rtl="0" eaLnBrk="1" latinLnBrk="0" hangingPunct="1">
              <a:defRPr kumimoji="1" sz="4000" b="1" kern="1200">
                <a:solidFill>
                  <a:schemeClr val="tx1"/>
                </a:solidFill>
                <a:latin typeface="Verdana" pitchFamily="34" charset="0"/>
                <a:ea typeface="新細明體" charset="-120"/>
                <a:cs typeface="+mn-cs"/>
              </a:defRPr>
            </a:lvl6pPr>
            <a:lvl7pPr marL="2743200" algn="l" defTabSz="914400" rtl="0" eaLnBrk="1" latinLnBrk="0" hangingPunct="1">
              <a:defRPr kumimoji="1" sz="4000" b="1" kern="1200">
                <a:solidFill>
                  <a:schemeClr val="tx1"/>
                </a:solidFill>
                <a:latin typeface="Verdana" pitchFamily="34" charset="0"/>
                <a:ea typeface="新細明體" charset="-120"/>
                <a:cs typeface="+mn-cs"/>
              </a:defRPr>
            </a:lvl7pPr>
            <a:lvl8pPr marL="3200400" algn="l" defTabSz="914400" rtl="0" eaLnBrk="1" latinLnBrk="0" hangingPunct="1">
              <a:defRPr kumimoji="1" sz="4000" b="1" kern="1200">
                <a:solidFill>
                  <a:schemeClr val="tx1"/>
                </a:solidFill>
                <a:latin typeface="Verdana" pitchFamily="34" charset="0"/>
                <a:ea typeface="新細明體" charset="-120"/>
                <a:cs typeface="+mn-cs"/>
              </a:defRPr>
            </a:lvl8pPr>
            <a:lvl9pPr marL="3657600" algn="l" defTabSz="914400" rtl="0" eaLnBrk="1" latinLnBrk="0" hangingPunct="1">
              <a:defRPr kumimoji="1" sz="4000" b="1" kern="1200">
                <a:solidFill>
                  <a:schemeClr val="tx1"/>
                </a:solidFill>
                <a:latin typeface="Verdana" pitchFamily="34" charset="0"/>
                <a:ea typeface="新細明體" charset="-120"/>
                <a:cs typeface="+mn-cs"/>
              </a:defRPr>
            </a:lvl9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151472"/>
            <a:ext cx="9043392" cy="147732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sz="3200" b="1" dirty="0" smtClean="0">
                <a:latin typeface="Times New Roman" pitchFamily="18" charset="0"/>
                <a:ea typeface="標楷體" pitchFamily="65" charset="-120"/>
              </a:rPr>
              <a:t>論文手稿</a:t>
            </a:r>
            <a:r>
              <a:rPr lang="zh-TW" altLang="en-US" sz="3200" b="1" dirty="0">
                <a:latin typeface="Times New Roman" pitchFamily="18" charset="0"/>
                <a:ea typeface="標楷體" pitchFamily="65" charset="-120"/>
              </a:rPr>
              <a:t>更改次數與技術進步(成本下降)的</a:t>
            </a:r>
            <a:r>
              <a:rPr lang="zh-TW" altLang="en-US" sz="3200" b="1" dirty="0" smtClean="0">
                <a:latin typeface="Times New Roman" pitchFamily="18" charset="0"/>
                <a:ea typeface="標楷體" pitchFamily="65" charset="-120"/>
              </a:rPr>
              <a:t>關係</a:t>
            </a:r>
            <a:r>
              <a:rPr lang="en-US" altLang="zh-TW" sz="3200" b="1" dirty="0" smtClean="0">
                <a:latin typeface="Times New Roman" pitchFamily="18" charset="0"/>
                <a:ea typeface="標楷體" pitchFamily="65" charset="-120"/>
              </a:rPr>
              <a:t/>
            </a:r>
            <a:br>
              <a:rPr lang="en-US" altLang="zh-TW" sz="3200" b="1" dirty="0" smtClean="0">
                <a:latin typeface="Times New Roman" pitchFamily="18" charset="0"/>
                <a:ea typeface="標楷體" pitchFamily="65" charset="-120"/>
              </a:rPr>
            </a:br>
            <a:r>
              <a:rPr lang="en-US" altLang="zh-TW" sz="2800" b="1" dirty="0" smtClean="0">
                <a:solidFill>
                  <a:srgbClr val="906030"/>
                </a:solidFill>
                <a:latin typeface="Times New Roman" pitchFamily="18" charset="0"/>
                <a:ea typeface="標楷體" pitchFamily="65" charset="-120"/>
              </a:rPr>
              <a:t>Duncan Thomas </a:t>
            </a:r>
            <a:r>
              <a:rPr lang="zh-TW" altLang="en-US" sz="2800" b="1" dirty="0" smtClean="0">
                <a:solidFill>
                  <a:srgbClr val="906030"/>
                </a:solidFill>
                <a:latin typeface="Times New Roman" pitchFamily="18" charset="0"/>
                <a:ea typeface="標楷體" pitchFamily="65" charset="-120"/>
              </a:rPr>
              <a:t>重新把論文打字完成 </a:t>
            </a:r>
            <a:r>
              <a:rPr lang="en-US" altLang="zh-TW" sz="2800" b="1" smtClean="0">
                <a:solidFill>
                  <a:srgbClr val="906030"/>
                </a:solidFill>
                <a:latin typeface="Times New Roman" pitchFamily="18" charset="0"/>
                <a:ea typeface="標楷體" pitchFamily="65" charset="-120"/>
              </a:rPr>
              <a:t>--&gt;</a:t>
            </a:r>
            <a:endParaRPr lang="zh-TW" altLang="en-US" sz="2800" b="1" dirty="0">
              <a:solidFill>
                <a:srgbClr val="906030"/>
              </a:solidFill>
              <a:latin typeface="Times New Roman" pitchFamily="18" charset="0"/>
              <a:ea typeface="標楷體" pitchFamily="65" charset="-120"/>
            </a:endParaRPr>
          </a:p>
        </p:txBody>
      </p:sp>
      <p:pic>
        <p:nvPicPr>
          <p:cNvPr id="5" name="Picture 6" descr="fra89627_f0412-cop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844675"/>
            <a:ext cx="5526087" cy="385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863" y="1844675"/>
            <a:ext cx="3111500" cy="381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17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151037"/>
            <a:ext cx="7772400" cy="769441"/>
          </a:xfrm>
        </p:spPr>
        <p:txBody>
          <a:bodyPr/>
          <a:lstStyle/>
          <a:p>
            <a:r>
              <a:rPr lang="zh-TW" altLang="en-US" b="1" dirty="0">
                <a:latin typeface="Times New Roman" pitchFamily="18" charset="0"/>
                <a:ea typeface="標楷體" pitchFamily="65" charset="-120"/>
              </a:rPr>
              <a:t>課程主旨</a:t>
            </a:r>
          </a:p>
        </p:txBody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568" y="1308298"/>
            <a:ext cx="7467600" cy="5145038"/>
          </a:xfrm>
        </p:spPr>
        <p:txBody>
          <a:bodyPr/>
          <a:lstStyle/>
          <a:p>
            <a:pPr marL="609600" indent="-609600" eaLnBrk="1" hangingPunct="1">
              <a:lnSpc>
                <a:spcPct val="150000"/>
              </a:lnSpc>
              <a:buSzPct val="100000"/>
              <a:buFont typeface="+mj-lt"/>
              <a:buAutoNum type="arabicPeriod"/>
            </a:pPr>
            <a:r>
              <a:rPr lang="zh-TW" altLang="en-US" sz="2400" dirty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說明效用的概念，並用參數模型來操作</a:t>
            </a:r>
            <a:endParaRPr lang="en-US" altLang="zh-TW" sz="2400" dirty="0">
              <a:latin typeface="Times New Roman" panose="02020603050405020304" pitchFamily="18" charset="0"/>
              <a:ea typeface="標楷體" pitchFamily="65" charset="-120"/>
              <a:cs typeface="Times New Roman" panose="02020603050405020304" pitchFamily="18" charset="0"/>
            </a:endParaRPr>
          </a:p>
          <a:p>
            <a:pPr marL="609600" indent="-609600" eaLnBrk="1" hangingPunct="1">
              <a:lnSpc>
                <a:spcPct val="150000"/>
              </a:lnSpc>
              <a:buSzPct val="100000"/>
              <a:buFont typeface="+mj-lt"/>
              <a:buAutoNum type="arabicPeriod"/>
            </a:pPr>
            <a:r>
              <a:rPr lang="zh-TW" altLang="en-US" sz="24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</a:rPr>
              <a:t>熟悉供需</a:t>
            </a:r>
            <a:r>
              <a:rPr lang="zh-TW" altLang="en-US" sz="2400" dirty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</a:rPr>
              <a:t>模型</a:t>
            </a:r>
            <a:r>
              <a:rPr lang="zh-TW" altLang="en-US" sz="24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</a:rPr>
              <a:t>的操作</a:t>
            </a:r>
            <a:endParaRPr lang="en-US" altLang="zh-TW" sz="2400" dirty="0" smtClean="0">
              <a:latin typeface="Times New Roman" pitchFamily="18" charset="0"/>
              <a:ea typeface="標楷體" pitchFamily="65" charset="-120"/>
              <a:cs typeface="Times New Roman" panose="02020603050405020304" pitchFamily="18" charset="0"/>
            </a:endParaRPr>
          </a:p>
          <a:p>
            <a:pPr marL="609600" indent="-609600" eaLnBrk="1" hangingPunct="1">
              <a:lnSpc>
                <a:spcPct val="150000"/>
              </a:lnSpc>
              <a:buSzPct val="100000"/>
              <a:buFont typeface="+mj-lt"/>
              <a:buAutoNum type="arabicPeriod"/>
            </a:pPr>
            <a:r>
              <a:rPr lang="zh-TW" altLang="en-US" sz="24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</a:rPr>
              <a:t>瞭解供需</a:t>
            </a:r>
            <a:r>
              <a:rPr lang="zh-TW" altLang="en-US" sz="2400" dirty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</a:rPr>
              <a:t>模型</a:t>
            </a:r>
            <a:r>
              <a:rPr lang="zh-TW" altLang="en-US" sz="2400" dirty="0" smtClean="0"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</a:rPr>
              <a:t>的經濟意義</a:t>
            </a:r>
            <a:endParaRPr lang="en-US" altLang="zh-TW" sz="2400" dirty="0">
              <a:latin typeface="Times New Roman" pitchFamily="18" charset="0"/>
              <a:ea typeface="標楷體" pitchFamily="65" charset="-120"/>
              <a:cs typeface="Times New Roman" panose="02020603050405020304" pitchFamily="18" charset="0"/>
            </a:endParaRPr>
          </a:p>
          <a:p>
            <a:pPr marL="609600" indent="-609600" eaLnBrk="1" hangingPunct="1">
              <a:lnSpc>
                <a:spcPct val="150000"/>
              </a:lnSpc>
              <a:buSzPct val="100000"/>
              <a:buFont typeface="+mj-lt"/>
              <a:buAutoNum type="arabicPeriod"/>
            </a:pPr>
            <a:r>
              <a:rPr lang="zh-TW" altLang="en-US" sz="24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不同財貨的特性，如何透過其與價格和所得的關係來定義</a:t>
            </a:r>
            <a:endParaRPr lang="en-US" altLang="zh-TW" sz="2400" dirty="0" smtClean="0">
              <a:latin typeface="Times New Roman" panose="02020603050405020304" pitchFamily="18" charset="0"/>
              <a:ea typeface="標楷體" pitchFamily="65" charset="-120"/>
              <a:cs typeface="Times New Roman" panose="02020603050405020304" pitchFamily="18" charset="0"/>
            </a:endParaRPr>
          </a:p>
          <a:p>
            <a:pPr marL="609600" indent="-609600" eaLnBrk="1" hangingPunct="1">
              <a:lnSpc>
                <a:spcPct val="150000"/>
              </a:lnSpc>
              <a:buSzPct val="100000"/>
              <a:buFont typeface="+mj-lt"/>
              <a:buAutoNum type="arabicPeriod"/>
            </a:pPr>
            <a:r>
              <a:rPr lang="zh-TW" altLang="en-US" sz="24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供需模型的效率原則與均衡</a:t>
            </a:r>
            <a:r>
              <a:rPr lang="zh-TW" altLang="en-US" sz="2400" dirty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原則</a:t>
            </a:r>
            <a:endParaRPr lang="en-US" altLang="zh-TW" sz="2400" dirty="0">
              <a:latin typeface="Times New Roman" panose="02020603050405020304" pitchFamily="18" charset="0"/>
              <a:ea typeface="標楷體" pitchFamily="65" charset="-120"/>
              <a:cs typeface="Times New Roman" panose="02020603050405020304" pitchFamily="18" charset="0"/>
            </a:endParaRPr>
          </a:p>
          <a:p>
            <a:pPr marL="609600" indent="-609600" eaLnBrk="1" hangingPunct="1">
              <a:lnSpc>
                <a:spcPct val="150000"/>
              </a:lnSpc>
              <a:buSzPct val="100000"/>
              <a:buFont typeface="+mj-lt"/>
              <a:buAutoNum type="arabicPeriod"/>
            </a:pPr>
            <a:r>
              <a:rPr lang="zh-TW" altLang="en-US" sz="24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供需模型的實例應用</a:t>
            </a:r>
            <a:endParaRPr lang="zh-TW" altLang="en-US" sz="2400" dirty="0">
              <a:latin typeface="Times New Roman" panose="02020603050405020304" pitchFamily="18" charset="0"/>
              <a:ea typeface="標楷體" pitchFamily="65" charset="-12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zh-TW" smtClean="0"/>
              <a:t>Slide </a:t>
            </a:r>
            <a:fld id="{2EAD8DAA-EA19-4AB7-B271-CDA343FF3072}" type="slidenum">
              <a:rPr lang="en-US" altLang="zh-TW" smtClean="0"/>
              <a:pPr/>
              <a:t>3</a:t>
            </a:fld>
            <a:r>
              <a:rPr lang="en-US" altLang="zh-TW" smtClean="0"/>
              <a:t>/35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187086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7505" y="44624"/>
            <a:ext cx="4392488" cy="2246769"/>
          </a:xfrm>
        </p:spPr>
        <p:txBody>
          <a:bodyPr/>
          <a:lstStyle/>
          <a:p>
            <a:r>
              <a:rPr lang="en-US" altLang="zh-TW" sz="2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Duncan Thomas</a:t>
            </a:r>
            <a:r>
              <a:rPr lang="en-US" altLang="zh-TW" sz="20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altLang="zh-TW" sz="20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zh-TW" sz="2000" dirty="0" err="1" smtClean="0">
                <a:solidFill>
                  <a:srgbClr val="996633"/>
                </a:solidFill>
                <a:latin typeface="Times New Roman" pitchFamily="18" charset="0"/>
                <a:cs typeface="Times New Roman" pitchFamily="18" charset="0"/>
              </a:rPr>
              <a:t>Norb</a:t>
            </a:r>
            <a:r>
              <a:rPr lang="en-US" altLang="zh-TW" sz="2000" dirty="0" smtClean="0">
                <a:solidFill>
                  <a:srgbClr val="99663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000" dirty="0">
                <a:solidFill>
                  <a:srgbClr val="996633"/>
                </a:solidFill>
                <a:latin typeface="Times New Roman" pitchFamily="18" charset="0"/>
                <a:cs typeface="Times New Roman" pitchFamily="18" charset="0"/>
              </a:rPr>
              <a:t>F. Schaefer Professor of International Studies</a:t>
            </a:r>
            <a:br>
              <a:rPr lang="en-US" altLang="zh-TW" sz="2000" dirty="0">
                <a:solidFill>
                  <a:srgbClr val="996633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altLang="zh-TW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Professor </a:t>
            </a:r>
            <a:r>
              <a:rPr lang="en-US" altLang="zh-TW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of Economics, </a:t>
            </a:r>
            <a:r>
              <a:rPr lang="en-US" altLang="zh-TW" sz="2000" dirty="0">
                <a:solidFill>
                  <a:srgbClr val="996633"/>
                </a:solidFill>
                <a:latin typeface="Times New Roman" pitchFamily="18" charset="0"/>
                <a:cs typeface="Times New Roman" pitchFamily="18" charset="0"/>
              </a:rPr>
              <a:t>Global Health and Public Policy</a:t>
            </a:r>
            <a:br>
              <a:rPr lang="en-US" altLang="zh-TW" sz="2000" dirty="0">
                <a:solidFill>
                  <a:srgbClr val="996633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altLang="zh-TW" sz="2000" dirty="0" smtClean="0">
                <a:solidFill>
                  <a:srgbClr val="996633"/>
                </a:solidFill>
                <a:latin typeface="Times New Roman" pitchFamily="18" charset="0"/>
                <a:cs typeface="Times New Roman" pitchFamily="18" charset="0"/>
              </a:rPr>
              <a:t>Department </a:t>
            </a:r>
            <a:r>
              <a:rPr lang="en-US" altLang="zh-TW" sz="2000" dirty="0">
                <a:solidFill>
                  <a:srgbClr val="996633"/>
                </a:solidFill>
                <a:latin typeface="Times New Roman" pitchFamily="18" charset="0"/>
                <a:cs typeface="Times New Roman" pitchFamily="18" charset="0"/>
              </a:rPr>
              <a:t>of Economics, </a:t>
            </a:r>
            <a:r>
              <a:rPr lang="en-US" altLang="zh-TW" sz="2000" dirty="0" smtClean="0">
                <a:solidFill>
                  <a:srgbClr val="996633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altLang="zh-TW" sz="2000" dirty="0" smtClean="0">
                <a:solidFill>
                  <a:srgbClr val="996633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altLang="zh-TW" sz="2000" dirty="0" smtClean="0">
                <a:solidFill>
                  <a:srgbClr val="996633"/>
                </a:solidFill>
                <a:latin typeface="Times New Roman" pitchFamily="18" charset="0"/>
                <a:cs typeface="Times New Roman" pitchFamily="18" charset="0"/>
              </a:rPr>
              <a:t>Duke </a:t>
            </a:r>
            <a:r>
              <a:rPr lang="en-US" altLang="zh-TW" sz="2000" dirty="0">
                <a:solidFill>
                  <a:srgbClr val="996633"/>
                </a:solidFill>
                <a:latin typeface="Times New Roman" pitchFamily="18" charset="0"/>
                <a:cs typeface="Times New Roman" pitchFamily="18" charset="0"/>
              </a:rPr>
              <a:t>University</a:t>
            </a:r>
            <a:endParaRPr lang="zh-TW" altLang="en-US" sz="2000" dirty="0">
              <a:solidFill>
                <a:srgbClr val="99663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2276872"/>
            <a:ext cx="3079726" cy="423462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標題 1"/>
          <p:cNvSpPr txBox="1">
            <a:spLocks/>
          </p:cNvSpPr>
          <p:nvPr/>
        </p:nvSpPr>
        <p:spPr bwMode="auto">
          <a:xfrm>
            <a:off x="4783449" y="21744"/>
            <a:ext cx="4360551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Verdana" pitchFamily="34" charset="0"/>
                <a:ea typeface="新細明體" pitchFamily="18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Verdana" pitchFamily="34" charset="0"/>
                <a:ea typeface="新細明體" pitchFamily="18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Verdana" pitchFamily="34" charset="0"/>
                <a:ea typeface="新細明體" pitchFamily="18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Verdana" pitchFamily="34" charset="0"/>
                <a:ea typeface="新細明體" pitchFamily="18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Verdana" pitchFamily="34" charset="0"/>
                <a:ea typeface="新細明體" pitchFamily="18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Verdana" pitchFamily="34" charset="0"/>
                <a:ea typeface="新細明體" pitchFamily="18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Verdana" pitchFamily="34" charset="0"/>
                <a:ea typeface="新細明體" pitchFamily="18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r>
              <a:rPr lang="en-US" altLang="zh-TW" sz="2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Janet M. Currie</a:t>
            </a:r>
          </a:p>
          <a:p>
            <a:r>
              <a:rPr lang="en-US" altLang="zh-TW" sz="2000" dirty="0">
                <a:solidFill>
                  <a:srgbClr val="996633"/>
                </a:solidFill>
                <a:latin typeface="Times New Roman" pitchFamily="18" charset="0"/>
                <a:cs typeface="Times New Roman" pitchFamily="18" charset="0"/>
              </a:rPr>
              <a:t>Henry Putnam Professor of Economics and Public Affairs, </a:t>
            </a:r>
            <a:endParaRPr lang="en-US" altLang="zh-TW" sz="2000" dirty="0" smtClean="0">
              <a:solidFill>
                <a:srgbClr val="996633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 smtClean="0">
                <a:solidFill>
                  <a:srgbClr val="996633"/>
                </a:solidFill>
                <a:latin typeface="Times New Roman" pitchFamily="18" charset="0"/>
                <a:cs typeface="Times New Roman" pitchFamily="18" charset="0"/>
              </a:rPr>
              <a:t>Woodrow </a:t>
            </a:r>
            <a:r>
              <a:rPr lang="en-US" altLang="zh-TW" sz="2000" dirty="0">
                <a:solidFill>
                  <a:srgbClr val="996633"/>
                </a:solidFill>
                <a:latin typeface="Times New Roman" pitchFamily="18" charset="0"/>
                <a:cs typeface="Times New Roman" pitchFamily="18" charset="0"/>
              </a:rPr>
              <a:t>Wilson School. </a:t>
            </a:r>
            <a:endParaRPr lang="en-US" altLang="zh-TW" sz="2000" dirty="0" smtClean="0">
              <a:solidFill>
                <a:srgbClr val="996633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Chair</a:t>
            </a:r>
            <a:r>
              <a:rPr lang="en-US" altLang="zh-TW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Department of Economics. </a:t>
            </a:r>
            <a:r>
              <a:rPr lang="en-US" altLang="zh-TW" sz="2000" dirty="0">
                <a:solidFill>
                  <a:srgbClr val="996633"/>
                </a:solidFill>
                <a:latin typeface="Times New Roman" pitchFamily="18" charset="0"/>
                <a:cs typeface="Times New Roman" pitchFamily="18" charset="0"/>
              </a:rPr>
              <a:t>Director, Center for Health and Wellbeing. </a:t>
            </a:r>
            <a:r>
              <a:rPr lang="en-US" altLang="zh-TW" sz="2000" dirty="0" smtClean="0">
                <a:solidFill>
                  <a:srgbClr val="996633"/>
                </a:solidFill>
                <a:latin typeface="Times New Roman" pitchFamily="18" charset="0"/>
                <a:cs typeface="Times New Roman" pitchFamily="18" charset="0"/>
              </a:rPr>
              <a:t>Princeton University</a:t>
            </a:r>
            <a:endParaRPr lang="zh-TW" altLang="en-US" sz="2000" dirty="0">
              <a:solidFill>
                <a:srgbClr val="99663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325814"/>
            <a:ext cx="3168352" cy="42715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投影片編號版面配置區 2"/>
          <p:cNvSpPr txBox="1">
            <a:spLocks/>
          </p:cNvSpPr>
          <p:nvPr/>
        </p:nvSpPr>
        <p:spPr bwMode="auto">
          <a:xfrm>
            <a:off x="7235825" y="6389712"/>
            <a:ext cx="19050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zh-TW"/>
            </a:defPPr>
            <a:lvl1pPr marL="0" algn="r" defTabSz="914400" rtl="0" eaLnBrk="1" latinLnBrk="0" hangingPunct="1">
              <a:defRPr kumimoji="0" sz="1200" b="0" kern="12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5A2C8B1-D228-4F14-B5BE-64585D9D5643}" type="slidenum">
              <a:rPr lang="en-US" altLang="zh-TW" smtClean="0">
                <a:solidFill>
                  <a:srgbClr val="000000"/>
                </a:solidFill>
              </a:rPr>
              <a:pPr>
                <a:defRPr/>
              </a:pPr>
              <a:t>30</a:t>
            </a:fld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/>
          <a:p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5747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>
          <a:xfrm>
            <a:off x="7239000" y="6406207"/>
            <a:ext cx="1905000" cy="457200"/>
          </a:xfrm>
        </p:spPr>
        <p:txBody>
          <a:bodyPr/>
          <a:lstStyle/>
          <a:p>
            <a:r>
              <a:rPr lang="en-US" altLang="zh-TW" dirty="0" smtClean="0"/>
              <a:t>Slide </a:t>
            </a:r>
            <a:fld id="{2EAD8DAA-EA19-4AB7-B271-CDA343FF3072}" type="slidenum">
              <a:rPr lang="en-US" altLang="zh-TW" smtClean="0"/>
              <a:pPr/>
              <a:t>31</a:t>
            </a:fld>
            <a:r>
              <a:rPr lang="en-US" altLang="zh-TW" dirty="0" smtClean="0"/>
              <a:t>/35</a:t>
            </a:r>
            <a:endParaRPr lang="en-US" altLang="zh-TW" dirty="0"/>
          </a:p>
        </p:txBody>
      </p:sp>
      <p:sp>
        <p:nvSpPr>
          <p:cNvPr id="28" name="投影片編號版面配置區 1"/>
          <p:cNvSpPr txBox="1">
            <a:spLocks/>
          </p:cNvSpPr>
          <p:nvPr/>
        </p:nvSpPr>
        <p:spPr>
          <a:xfrm>
            <a:off x="7219147" y="6276509"/>
            <a:ext cx="1905000" cy="457200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umimoji="1" sz="1200" b="0" kern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4000" b="1" kern="1200">
                <a:solidFill>
                  <a:schemeClr val="tx1"/>
                </a:solidFill>
                <a:latin typeface="Verdana" pitchFamily="34" charset="0"/>
                <a:ea typeface="新細明體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4000" b="1" kern="1200">
                <a:solidFill>
                  <a:schemeClr val="tx1"/>
                </a:solidFill>
                <a:latin typeface="Verdana" pitchFamily="34" charset="0"/>
                <a:ea typeface="新細明體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4000" b="1" kern="1200">
                <a:solidFill>
                  <a:schemeClr val="tx1"/>
                </a:solidFill>
                <a:latin typeface="Verdana" pitchFamily="34" charset="0"/>
                <a:ea typeface="新細明體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4000" b="1" kern="1200">
                <a:solidFill>
                  <a:schemeClr val="tx1"/>
                </a:solidFill>
                <a:latin typeface="Verdana" pitchFamily="34" charset="0"/>
                <a:ea typeface="新細明體" charset="-120"/>
                <a:cs typeface="+mn-cs"/>
              </a:defRPr>
            </a:lvl5pPr>
            <a:lvl6pPr marL="2286000" algn="l" defTabSz="914400" rtl="0" eaLnBrk="1" latinLnBrk="0" hangingPunct="1">
              <a:defRPr kumimoji="1" sz="4000" b="1" kern="1200">
                <a:solidFill>
                  <a:schemeClr val="tx1"/>
                </a:solidFill>
                <a:latin typeface="Verdana" pitchFamily="34" charset="0"/>
                <a:ea typeface="新細明體" charset="-120"/>
                <a:cs typeface="+mn-cs"/>
              </a:defRPr>
            </a:lvl6pPr>
            <a:lvl7pPr marL="2743200" algn="l" defTabSz="914400" rtl="0" eaLnBrk="1" latinLnBrk="0" hangingPunct="1">
              <a:defRPr kumimoji="1" sz="4000" b="1" kern="1200">
                <a:solidFill>
                  <a:schemeClr val="tx1"/>
                </a:solidFill>
                <a:latin typeface="Verdana" pitchFamily="34" charset="0"/>
                <a:ea typeface="新細明體" charset="-120"/>
                <a:cs typeface="+mn-cs"/>
              </a:defRPr>
            </a:lvl7pPr>
            <a:lvl8pPr marL="3200400" algn="l" defTabSz="914400" rtl="0" eaLnBrk="1" latinLnBrk="0" hangingPunct="1">
              <a:defRPr kumimoji="1" sz="4000" b="1" kern="1200">
                <a:solidFill>
                  <a:schemeClr val="tx1"/>
                </a:solidFill>
                <a:latin typeface="Verdana" pitchFamily="34" charset="0"/>
                <a:ea typeface="新細明體" charset="-120"/>
                <a:cs typeface="+mn-cs"/>
              </a:defRPr>
            </a:lvl8pPr>
            <a:lvl9pPr marL="3657600" algn="l" defTabSz="914400" rtl="0" eaLnBrk="1" latinLnBrk="0" hangingPunct="1">
              <a:defRPr kumimoji="1" sz="4000" b="1" kern="1200">
                <a:solidFill>
                  <a:schemeClr val="tx1"/>
                </a:solidFill>
                <a:latin typeface="Verdana" pitchFamily="34" charset="0"/>
                <a:ea typeface="新細明體" charset="-120"/>
                <a:cs typeface="+mn-cs"/>
              </a:defRPr>
            </a:lvl9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638769" y="335414"/>
            <a:ext cx="8162925" cy="646331"/>
          </a:xfrm>
        </p:spPr>
        <p:txBody>
          <a:bodyPr/>
          <a:lstStyle/>
          <a:p>
            <a:r>
              <a:rPr lang="en-US" altLang="zh-TW" sz="3600" b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11. </a:t>
            </a:r>
            <a:r>
              <a:rPr lang="zh-TW" altLang="en-US" sz="3600" b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不同</a:t>
            </a:r>
            <a:r>
              <a:rPr lang="zh-TW" altLang="en-US" sz="3600" b="1" dirty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財貨間價量關係的</a:t>
            </a:r>
            <a:r>
              <a:rPr lang="zh-TW" altLang="en-US" sz="3600" b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對照</a:t>
            </a:r>
            <a:endParaRPr lang="zh-TW" altLang="en-US" sz="3600" dirty="0">
              <a:solidFill>
                <a:srgbClr val="906030"/>
              </a:solidFill>
              <a:latin typeface="Times New Roman" pitchFamily="18" charset="0"/>
              <a:ea typeface="標楷體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764310" y="1850231"/>
            <a:ext cx="8260717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spcAft>
                <a:spcPts val="600"/>
              </a:spcAft>
            </a:pPr>
            <a:r>
              <a:rPr lang="zh-TW" altLang="en-US" sz="2600" b="0" kern="0" smtClean="0">
                <a:ea typeface="標楷體" pitchFamily="65" charset="-120"/>
              </a:rPr>
              <a:t>兩種財貨帶來的效益不同，合用時效益較大，分開用時效益較小</a:t>
            </a:r>
            <a:endParaRPr lang="en-US" altLang="zh-TW" sz="2600" b="0" kern="0" smtClean="0">
              <a:ea typeface="標楷體" pitchFamily="65" charset="-120"/>
            </a:endParaRPr>
          </a:p>
          <a:p>
            <a:r>
              <a:rPr lang="zh-TW" altLang="en-US" sz="2600" b="0" kern="0" smtClean="0">
                <a:ea typeface="標楷體" pitchFamily="65" charset="-120"/>
              </a:rPr>
              <a:t>例如：汽車和汽油，籃球和籃球場地，咖啡和糖，豆漿和燒餅</a:t>
            </a:r>
            <a:endParaRPr lang="en-US" altLang="zh-TW" sz="2600" b="0" kern="0" smtClean="0">
              <a:ea typeface="標楷體" pitchFamily="65" charset="-120"/>
            </a:endParaRPr>
          </a:p>
          <a:p>
            <a:r>
              <a:rPr lang="zh-TW" altLang="en-US" sz="2600" b="0" kern="0" smtClean="0">
                <a:solidFill>
                  <a:srgbClr val="A50021"/>
                </a:solidFill>
                <a:ea typeface="標楷體" pitchFamily="65" charset="-120"/>
              </a:rPr>
              <a:t>定義：一種財貨的價格上升，另一種財貨的需求下降</a:t>
            </a:r>
          </a:p>
          <a:p>
            <a:r>
              <a:rPr lang="zh-TW" altLang="en-US" sz="2600" b="0" kern="0" smtClean="0">
                <a:ea typeface="標楷體" pitchFamily="65" charset="-120"/>
              </a:rPr>
              <a:t>嚴格互補品：一定要同比例使用</a:t>
            </a:r>
          </a:p>
          <a:p>
            <a:r>
              <a:rPr lang="zh-TW" altLang="en-US" sz="2600" b="0" kern="0" smtClean="0">
                <a:ea typeface="標楷體" pitchFamily="65" charset="-120"/>
              </a:rPr>
              <a:t>左右腳鞋，眼鏡和鏡片</a:t>
            </a:r>
            <a:endParaRPr lang="zh-TW" altLang="en-US" sz="2600" b="0" kern="0" dirty="0">
              <a:ea typeface="標楷體" pitchFamily="65" charset="-120"/>
            </a:endParaRPr>
          </a:p>
        </p:txBody>
      </p:sp>
      <p:pic>
        <p:nvPicPr>
          <p:cNvPr id="6" name="Picture 7" descr="1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669" y="5162599"/>
            <a:ext cx="1679638" cy="1436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9" descr="40001038-104b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2339" y="5133032"/>
            <a:ext cx="1876425" cy="1501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89914" y="4164457"/>
            <a:ext cx="2426418" cy="2591025"/>
          </a:xfrm>
          <a:prstGeom prst="rect">
            <a:avLst/>
          </a:prstGeom>
        </p:spPr>
      </p:pic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764310" y="1180718"/>
            <a:ext cx="4372285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Verdana" pitchFamily="34" charset="0"/>
                <a:ea typeface="新細明體" pitchFamily="18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Verdana" pitchFamily="34" charset="0"/>
                <a:ea typeface="新細明體" pitchFamily="18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Verdana" pitchFamily="34" charset="0"/>
                <a:ea typeface="新細明體" pitchFamily="18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Verdana" pitchFamily="34" charset="0"/>
                <a:ea typeface="新細明體" pitchFamily="18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Verdana" pitchFamily="34" charset="0"/>
                <a:ea typeface="新細明體" pitchFamily="18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Verdana" pitchFamily="34" charset="0"/>
                <a:ea typeface="新細明體" pitchFamily="18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Verdana" pitchFamily="34" charset="0"/>
                <a:ea typeface="新細明體" pitchFamily="18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r>
              <a:rPr lang="zh-TW" altLang="en-US" sz="3600" b="0" kern="0" dirty="0" smtClean="0">
                <a:solidFill>
                  <a:srgbClr val="990000"/>
                </a:solidFill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</a:rPr>
              <a:t>互補品 </a:t>
            </a:r>
            <a:r>
              <a:rPr lang="en-US" altLang="zh-TW" sz="3600" b="0" kern="0" dirty="0" smtClean="0">
                <a:solidFill>
                  <a:srgbClr val="990000"/>
                </a:solidFill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</a:rPr>
              <a:t>Complements</a:t>
            </a:r>
            <a:endParaRPr lang="zh-TW" altLang="en-US" sz="3600" b="0" kern="0" dirty="0">
              <a:solidFill>
                <a:srgbClr val="990000"/>
              </a:solidFill>
              <a:latin typeface="Times New Roman" pitchFamily="18" charset="0"/>
              <a:ea typeface="標楷體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753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zh-TW" smtClean="0"/>
              <a:t>Slide </a:t>
            </a:r>
            <a:fld id="{2EAD8DAA-EA19-4AB7-B271-CDA343FF3072}" type="slidenum">
              <a:rPr lang="en-US" altLang="zh-TW" smtClean="0"/>
              <a:pPr/>
              <a:t>32</a:t>
            </a:fld>
            <a:r>
              <a:rPr lang="en-US" altLang="zh-TW" smtClean="0"/>
              <a:t>/35</a:t>
            </a:r>
            <a:endParaRPr lang="en-US" altLang="zh-TW" dirty="0"/>
          </a:p>
        </p:txBody>
      </p:sp>
      <p:sp>
        <p:nvSpPr>
          <p:cNvPr id="28" name="投影片編號版面配置區 1"/>
          <p:cNvSpPr txBox="1">
            <a:spLocks/>
          </p:cNvSpPr>
          <p:nvPr/>
        </p:nvSpPr>
        <p:spPr>
          <a:xfrm>
            <a:off x="7383016" y="6423502"/>
            <a:ext cx="1905000" cy="457200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umimoji="1" sz="1200" b="0" kern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4000" b="1" kern="1200">
                <a:solidFill>
                  <a:schemeClr val="tx1"/>
                </a:solidFill>
                <a:latin typeface="Verdana" pitchFamily="34" charset="0"/>
                <a:ea typeface="新細明體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4000" b="1" kern="1200">
                <a:solidFill>
                  <a:schemeClr val="tx1"/>
                </a:solidFill>
                <a:latin typeface="Verdana" pitchFamily="34" charset="0"/>
                <a:ea typeface="新細明體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4000" b="1" kern="1200">
                <a:solidFill>
                  <a:schemeClr val="tx1"/>
                </a:solidFill>
                <a:latin typeface="Verdana" pitchFamily="34" charset="0"/>
                <a:ea typeface="新細明體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4000" b="1" kern="1200">
                <a:solidFill>
                  <a:schemeClr val="tx1"/>
                </a:solidFill>
                <a:latin typeface="Verdana" pitchFamily="34" charset="0"/>
                <a:ea typeface="新細明體" charset="-120"/>
                <a:cs typeface="+mn-cs"/>
              </a:defRPr>
            </a:lvl5pPr>
            <a:lvl6pPr marL="2286000" algn="l" defTabSz="914400" rtl="0" eaLnBrk="1" latinLnBrk="0" hangingPunct="1">
              <a:defRPr kumimoji="1" sz="4000" b="1" kern="1200">
                <a:solidFill>
                  <a:schemeClr val="tx1"/>
                </a:solidFill>
                <a:latin typeface="Verdana" pitchFamily="34" charset="0"/>
                <a:ea typeface="新細明體" charset="-120"/>
                <a:cs typeface="+mn-cs"/>
              </a:defRPr>
            </a:lvl6pPr>
            <a:lvl7pPr marL="2743200" algn="l" defTabSz="914400" rtl="0" eaLnBrk="1" latinLnBrk="0" hangingPunct="1">
              <a:defRPr kumimoji="1" sz="4000" b="1" kern="1200">
                <a:solidFill>
                  <a:schemeClr val="tx1"/>
                </a:solidFill>
                <a:latin typeface="Verdana" pitchFamily="34" charset="0"/>
                <a:ea typeface="新細明體" charset="-120"/>
                <a:cs typeface="+mn-cs"/>
              </a:defRPr>
            </a:lvl7pPr>
            <a:lvl8pPr marL="3200400" algn="l" defTabSz="914400" rtl="0" eaLnBrk="1" latinLnBrk="0" hangingPunct="1">
              <a:defRPr kumimoji="1" sz="4000" b="1" kern="1200">
                <a:solidFill>
                  <a:schemeClr val="tx1"/>
                </a:solidFill>
                <a:latin typeface="Verdana" pitchFamily="34" charset="0"/>
                <a:ea typeface="新細明體" charset="-120"/>
                <a:cs typeface="+mn-cs"/>
              </a:defRPr>
            </a:lvl8pPr>
            <a:lvl9pPr marL="3657600" algn="l" defTabSz="914400" rtl="0" eaLnBrk="1" latinLnBrk="0" hangingPunct="1">
              <a:defRPr kumimoji="1" sz="4000" b="1" kern="1200">
                <a:solidFill>
                  <a:schemeClr val="tx1"/>
                </a:solidFill>
                <a:latin typeface="Verdana" pitchFamily="34" charset="0"/>
                <a:ea typeface="新細明體" charset="-120"/>
                <a:cs typeface="+mn-cs"/>
              </a:defRPr>
            </a:lvl9pPr>
          </a:lstStyle>
          <a:p>
            <a:pPr>
              <a:defRPr/>
            </a:pPr>
            <a:endParaRPr lang="en-US" altLang="zh-TW" dirty="0"/>
          </a:p>
        </p:txBody>
      </p:sp>
      <p:grpSp>
        <p:nvGrpSpPr>
          <p:cNvPr id="4" name="Group 46"/>
          <p:cNvGrpSpPr>
            <a:grpSpLocks/>
          </p:cNvGrpSpPr>
          <p:nvPr/>
        </p:nvGrpSpPr>
        <p:grpSpPr bwMode="auto">
          <a:xfrm>
            <a:off x="4811888" y="2469398"/>
            <a:ext cx="3973512" cy="3373437"/>
            <a:chOff x="5361140" y="3883068"/>
            <a:chExt cx="3530448" cy="2228807"/>
          </a:xfrm>
        </p:grpSpPr>
        <p:sp>
          <p:nvSpPr>
            <p:cNvPr id="5" name="Rectangle 47"/>
            <p:cNvSpPr/>
            <p:nvPr/>
          </p:nvSpPr>
          <p:spPr bwMode="auto">
            <a:xfrm>
              <a:off x="5361140" y="3883068"/>
              <a:ext cx="3530448" cy="2228807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endParaRPr lang="zh-TW" altLang="en-US" sz="28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6" name="Rectangle 48"/>
            <p:cNvSpPr/>
            <p:nvPr/>
          </p:nvSpPr>
          <p:spPr bwMode="auto">
            <a:xfrm>
              <a:off x="5437306" y="3959634"/>
              <a:ext cx="3378115" cy="2075675"/>
            </a:xfrm>
            <a:prstGeom prst="rect">
              <a:avLst/>
            </a:prstGeom>
            <a:solidFill>
              <a:schemeClr val="bg1"/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/>
              <a:endParaRPr lang="zh-TW" alt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新細明體" pitchFamily="18" charset="-120"/>
              </a:endParaRPr>
            </a:p>
          </p:txBody>
        </p:sp>
      </p:grpSp>
      <p:grpSp>
        <p:nvGrpSpPr>
          <p:cNvPr id="7" name="Group 43"/>
          <p:cNvGrpSpPr>
            <a:grpSpLocks/>
          </p:cNvGrpSpPr>
          <p:nvPr/>
        </p:nvGrpSpPr>
        <p:grpSpPr bwMode="auto">
          <a:xfrm>
            <a:off x="779638" y="2469398"/>
            <a:ext cx="3762375" cy="3373437"/>
            <a:chOff x="5361140" y="3883068"/>
            <a:chExt cx="3530448" cy="2228807"/>
          </a:xfrm>
        </p:grpSpPr>
        <p:sp>
          <p:nvSpPr>
            <p:cNvPr id="8" name="Rectangle 44"/>
            <p:cNvSpPr/>
            <p:nvPr/>
          </p:nvSpPr>
          <p:spPr bwMode="auto">
            <a:xfrm>
              <a:off x="5361140" y="3883068"/>
              <a:ext cx="3530448" cy="2228807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endParaRPr lang="zh-TW" altLang="en-US" sz="28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9" name="Rectangle 45"/>
            <p:cNvSpPr/>
            <p:nvPr/>
          </p:nvSpPr>
          <p:spPr bwMode="auto">
            <a:xfrm>
              <a:off x="5437111" y="3959634"/>
              <a:ext cx="3378505" cy="2075675"/>
            </a:xfrm>
            <a:prstGeom prst="rect">
              <a:avLst/>
            </a:prstGeom>
            <a:solidFill>
              <a:schemeClr val="bg1"/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/>
              <a:endParaRPr lang="zh-TW" alt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新細明體" pitchFamily="18" charset="-120"/>
              </a:endParaRPr>
            </a:p>
          </p:txBody>
        </p:sp>
      </p:grpSp>
      <p:sp>
        <p:nvSpPr>
          <p:cNvPr id="10" name="Title 1"/>
          <p:cNvSpPr>
            <a:spLocks noGrp="1"/>
          </p:cNvSpPr>
          <p:nvPr>
            <p:ph type="title" idx="4294967295"/>
          </p:nvPr>
        </p:nvSpPr>
        <p:spPr>
          <a:xfrm>
            <a:off x="685800" y="260350"/>
            <a:ext cx="7772400" cy="720725"/>
          </a:xfrm>
        </p:spPr>
        <p:txBody>
          <a:bodyPr/>
          <a:lstStyle/>
          <a:p>
            <a:r>
              <a:rPr lang="zh-TW" altLang="en-US" sz="4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網球市場 </a:t>
            </a:r>
            <a:r>
              <a:rPr lang="en-US" altLang="zh-TW" sz="4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Tennis Market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4294967295"/>
          </p:nvPr>
        </p:nvSpPr>
        <p:spPr>
          <a:xfrm>
            <a:off x="417512" y="1193987"/>
            <a:ext cx="8353425" cy="1251929"/>
          </a:xfrm>
        </p:spPr>
        <p:txBody>
          <a:bodyPr/>
          <a:lstStyle/>
          <a:p>
            <a:pPr marL="511175" lvl="1" indent="-290513"/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網球場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租金下降，網球需求增加</a:t>
            </a:r>
          </a:p>
          <a:p>
            <a:pPr marL="692150" lvl="2"/>
            <a:r>
              <a:rPr lang="zh-TW" altLang="en-US" sz="2800" dirty="0" smtClean="0">
                <a:solidFill>
                  <a:srgbClr val="A5002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網球和網球場是互補</a:t>
            </a:r>
            <a:r>
              <a:rPr lang="zh-TW" altLang="en-US" sz="2800" dirty="0">
                <a:solidFill>
                  <a:srgbClr val="A5002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品</a:t>
            </a:r>
          </a:p>
        </p:txBody>
      </p:sp>
      <p:grpSp>
        <p:nvGrpSpPr>
          <p:cNvPr id="12" name="Group 77"/>
          <p:cNvGrpSpPr>
            <a:grpSpLocks/>
          </p:cNvGrpSpPr>
          <p:nvPr/>
        </p:nvGrpSpPr>
        <p:grpSpPr bwMode="auto">
          <a:xfrm>
            <a:off x="844725" y="2548773"/>
            <a:ext cx="3565525" cy="3125787"/>
            <a:chOff x="904009" y="3135135"/>
            <a:chExt cx="3564481" cy="3125299"/>
          </a:xfrm>
        </p:grpSpPr>
        <p:cxnSp>
          <p:nvCxnSpPr>
            <p:cNvPr id="13" name="Straight Connector 7"/>
            <p:cNvCxnSpPr>
              <a:cxnSpLocks noChangeShapeType="1"/>
            </p:cNvCxnSpPr>
            <p:nvPr/>
          </p:nvCxnSpPr>
          <p:spPr bwMode="auto">
            <a:xfrm rot="16200000" flipH="1">
              <a:off x="448921" y="4519650"/>
              <a:ext cx="1924187" cy="17356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Straight Connector 8"/>
            <p:cNvCxnSpPr>
              <a:cxnSpLocks noChangeShapeType="1"/>
            </p:cNvCxnSpPr>
            <p:nvPr/>
          </p:nvCxnSpPr>
          <p:spPr bwMode="auto">
            <a:xfrm rot="10800000">
              <a:off x="1427382" y="5499701"/>
              <a:ext cx="2701951" cy="3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" name="TextBox 11"/>
            <p:cNvSpPr txBox="1">
              <a:spLocks noChangeArrowheads="1"/>
            </p:cNvSpPr>
            <p:nvPr/>
          </p:nvSpPr>
          <p:spPr bwMode="auto">
            <a:xfrm>
              <a:off x="1087821" y="3319801"/>
              <a:ext cx="33855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800">
                  <a:latin typeface="Arial" charset="0"/>
                  <a:ea typeface="新細明體" pitchFamily="18" charset="-120"/>
                </a:rPr>
                <a:t>P</a:t>
              </a:r>
            </a:p>
          </p:txBody>
        </p:sp>
        <p:sp>
          <p:nvSpPr>
            <p:cNvPr id="16" name="TextBox 12"/>
            <p:cNvSpPr txBox="1">
              <a:spLocks noChangeArrowheads="1"/>
            </p:cNvSpPr>
            <p:nvPr/>
          </p:nvSpPr>
          <p:spPr bwMode="auto">
            <a:xfrm>
              <a:off x="4104288" y="5318280"/>
              <a:ext cx="36420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800">
                  <a:latin typeface="Arial" charset="0"/>
                  <a:ea typeface="新細明體" pitchFamily="18" charset="-120"/>
                </a:rPr>
                <a:t>Q</a:t>
              </a:r>
            </a:p>
          </p:txBody>
        </p:sp>
        <p:sp>
          <p:nvSpPr>
            <p:cNvPr id="17" name="TextBox 13"/>
            <p:cNvSpPr txBox="1">
              <a:spLocks noChangeArrowheads="1"/>
            </p:cNvSpPr>
            <p:nvPr/>
          </p:nvSpPr>
          <p:spPr bwMode="auto">
            <a:xfrm>
              <a:off x="1777946" y="3135135"/>
              <a:ext cx="232634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800" u="sng">
                  <a:latin typeface="Arial" charset="0"/>
                  <a:ea typeface="新細明體" pitchFamily="18" charset="-120"/>
                </a:rPr>
                <a:t>Tennis Court Rentals</a:t>
              </a:r>
            </a:p>
          </p:txBody>
        </p:sp>
        <p:sp>
          <p:nvSpPr>
            <p:cNvPr id="18" name="TextBox 25"/>
            <p:cNvSpPr txBox="1">
              <a:spLocks noChangeArrowheads="1"/>
            </p:cNvSpPr>
            <p:nvPr/>
          </p:nvSpPr>
          <p:spPr bwMode="auto">
            <a:xfrm>
              <a:off x="1032250" y="4628325"/>
              <a:ext cx="44114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800">
                  <a:latin typeface="Arial" charset="0"/>
                  <a:ea typeface="新細明體" pitchFamily="18" charset="-120"/>
                </a:rPr>
                <a:t>$7</a:t>
              </a:r>
            </a:p>
          </p:txBody>
        </p:sp>
        <p:sp>
          <p:nvSpPr>
            <p:cNvPr id="19" name="TextBox 26"/>
            <p:cNvSpPr txBox="1">
              <a:spLocks noChangeArrowheads="1"/>
            </p:cNvSpPr>
            <p:nvPr/>
          </p:nvSpPr>
          <p:spPr bwMode="auto">
            <a:xfrm>
              <a:off x="904009" y="3972899"/>
              <a:ext cx="56938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800">
                  <a:latin typeface="Arial" charset="0"/>
                  <a:ea typeface="新細明體" pitchFamily="18" charset="-120"/>
                </a:rPr>
                <a:t>$10</a:t>
              </a:r>
            </a:p>
          </p:txBody>
        </p:sp>
        <p:cxnSp>
          <p:nvCxnSpPr>
            <p:cNvPr id="20" name="Straight Connector 28"/>
            <p:cNvCxnSpPr>
              <a:cxnSpLocks noChangeShapeType="1"/>
            </p:cNvCxnSpPr>
            <p:nvPr/>
          </p:nvCxnSpPr>
          <p:spPr bwMode="auto">
            <a:xfrm>
              <a:off x="1442013" y="4130342"/>
              <a:ext cx="623705" cy="1588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prstDash val="dash"/>
              <a:round/>
              <a:headEnd/>
              <a:tailEnd/>
            </a:ln>
          </p:spPr>
        </p:cxnSp>
        <p:cxnSp>
          <p:nvCxnSpPr>
            <p:cNvPr id="21" name="Straight Connector 29"/>
            <p:cNvCxnSpPr>
              <a:cxnSpLocks noChangeShapeType="1"/>
            </p:cNvCxnSpPr>
            <p:nvPr/>
          </p:nvCxnSpPr>
          <p:spPr bwMode="auto">
            <a:xfrm>
              <a:off x="1419795" y="4774766"/>
              <a:ext cx="2221849" cy="1588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prstDash val="dash"/>
              <a:round/>
              <a:headEnd/>
              <a:tailEnd/>
            </a:ln>
          </p:spPr>
        </p:cxnSp>
        <p:cxnSp>
          <p:nvCxnSpPr>
            <p:cNvPr id="22" name="Straight Connector 32"/>
            <p:cNvCxnSpPr>
              <a:cxnSpLocks noChangeShapeType="1"/>
            </p:cNvCxnSpPr>
            <p:nvPr/>
          </p:nvCxnSpPr>
          <p:spPr bwMode="auto">
            <a:xfrm rot="5400000">
              <a:off x="1387168" y="4808893"/>
              <a:ext cx="1355513" cy="1588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prstDash val="dash"/>
              <a:round/>
              <a:headEnd/>
              <a:tailEnd/>
            </a:ln>
          </p:spPr>
        </p:cxnSp>
        <p:cxnSp>
          <p:nvCxnSpPr>
            <p:cNvPr id="23" name="Straight Connector 33"/>
            <p:cNvCxnSpPr>
              <a:cxnSpLocks noChangeShapeType="1"/>
            </p:cNvCxnSpPr>
            <p:nvPr/>
          </p:nvCxnSpPr>
          <p:spPr bwMode="auto">
            <a:xfrm rot="5400000">
              <a:off x="3284513" y="5130311"/>
              <a:ext cx="712677" cy="1587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prstDash val="dash"/>
              <a:round/>
              <a:headEnd/>
              <a:tailEnd/>
            </a:ln>
          </p:spPr>
        </p:cxnSp>
        <p:cxnSp>
          <p:nvCxnSpPr>
            <p:cNvPr id="24" name="Straight Connector 20"/>
            <p:cNvCxnSpPr>
              <a:cxnSpLocks noChangeShapeType="1"/>
            </p:cNvCxnSpPr>
            <p:nvPr/>
          </p:nvCxnSpPr>
          <p:spPr bwMode="auto">
            <a:xfrm>
              <a:off x="1603892" y="3909714"/>
              <a:ext cx="2405945" cy="1025365"/>
            </a:xfrm>
            <a:prstGeom prst="line">
              <a:avLst/>
            </a:prstGeom>
            <a:ln>
              <a:solidFill>
                <a:srgbClr val="0000FF"/>
              </a:solidFill>
              <a:headEnd/>
              <a:tailEnd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Straight Arrow Connector 36"/>
            <p:cNvCxnSpPr>
              <a:cxnSpLocks noChangeShapeType="1"/>
            </p:cNvCxnSpPr>
            <p:nvPr/>
          </p:nvCxnSpPr>
          <p:spPr bwMode="auto">
            <a:xfrm rot="5400000">
              <a:off x="1283267" y="4454141"/>
              <a:ext cx="642838" cy="1587"/>
            </a:xfrm>
            <a:prstGeom prst="straightConnector1">
              <a:avLst/>
            </a:prstGeom>
            <a:ln>
              <a:headEnd/>
              <a:tailEnd type="arrow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26" name="TextBox 37"/>
            <p:cNvSpPr txBox="1">
              <a:spLocks noChangeArrowheads="1"/>
            </p:cNvSpPr>
            <p:nvPr/>
          </p:nvSpPr>
          <p:spPr bwMode="auto">
            <a:xfrm>
              <a:off x="3995757" y="4749927"/>
              <a:ext cx="36420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800">
                  <a:latin typeface="Arial" charset="0"/>
                  <a:ea typeface="新細明體" pitchFamily="18" charset="-120"/>
                </a:rPr>
                <a:t>D</a:t>
              </a:r>
            </a:p>
          </p:txBody>
        </p:sp>
        <p:sp>
          <p:nvSpPr>
            <p:cNvPr id="27" name="TextBox 39"/>
            <p:cNvSpPr txBox="1">
              <a:spLocks noChangeArrowheads="1"/>
            </p:cNvSpPr>
            <p:nvPr/>
          </p:nvSpPr>
          <p:spPr bwMode="auto">
            <a:xfrm>
              <a:off x="1777946" y="5891102"/>
              <a:ext cx="190308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800">
                  <a:latin typeface="Arial" charset="0"/>
                  <a:ea typeface="新細明體" pitchFamily="18" charset="-120"/>
                </a:rPr>
                <a:t>(00s rentals/day)</a:t>
              </a:r>
            </a:p>
          </p:txBody>
        </p:sp>
        <p:sp>
          <p:nvSpPr>
            <p:cNvPr id="29" name="TextBox 40"/>
            <p:cNvSpPr txBox="1">
              <a:spLocks noChangeArrowheads="1"/>
            </p:cNvSpPr>
            <p:nvPr/>
          </p:nvSpPr>
          <p:spPr bwMode="auto">
            <a:xfrm>
              <a:off x="1875978" y="5502946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800">
                  <a:latin typeface="Arial" charset="0"/>
                  <a:ea typeface="新細明體" pitchFamily="18" charset="-120"/>
                </a:rPr>
                <a:t>4</a:t>
              </a:r>
            </a:p>
          </p:txBody>
        </p:sp>
        <p:sp>
          <p:nvSpPr>
            <p:cNvPr id="30" name="TextBox 41"/>
            <p:cNvSpPr txBox="1">
              <a:spLocks noChangeArrowheads="1"/>
            </p:cNvSpPr>
            <p:nvPr/>
          </p:nvSpPr>
          <p:spPr bwMode="auto">
            <a:xfrm>
              <a:off x="3466820" y="5502946"/>
              <a:ext cx="42402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800">
                  <a:latin typeface="Arial" charset="0"/>
                  <a:ea typeface="新細明體" pitchFamily="18" charset="-120"/>
                </a:rPr>
                <a:t>11</a:t>
              </a:r>
            </a:p>
          </p:txBody>
        </p:sp>
      </p:grpSp>
      <p:sp>
        <p:nvSpPr>
          <p:cNvPr id="31" name="TextBox 64"/>
          <p:cNvSpPr txBox="1">
            <a:spLocks noChangeArrowheads="1"/>
          </p:cNvSpPr>
          <p:nvPr/>
        </p:nvSpPr>
        <p:spPr bwMode="auto">
          <a:xfrm>
            <a:off x="4927775" y="3594935"/>
            <a:ext cx="762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TW" sz="1800">
                <a:latin typeface="Arial" charset="0"/>
                <a:ea typeface="新細明體" pitchFamily="18" charset="-120"/>
              </a:rPr>
              <a:t>$1.40</a:t>
            </a:r>
          </a:p>
        </p:txBody>
      </p:sp>
      <p:grpSp>
        <p:nvGrpSpPr>
          <p:cNvPr id="32" name="Group 78"/>
          <p:cNvGrpSpPr>
            <a:grpSpLocks/>
          </p:cNvGrpSpPr>
          <p:nvPr/>
        </p:nvGrpSpPr>
        <p:grpSpPr bwMode="auto">
          <a:xfrm>
            <a:off x="4924600" y="2559885"/>
            <a:ext cx="3741738" cy="3114675"/>
            <a:chOff x="5058395" y="3145641"/>
            <a:chExt cx="3740485" cy="3114793"/>
          </a:xfrm>
        </p:grpSpPr>
        <p:sp>
          <p:nvSpPr>
            <p:cNvPr id="33" name="TextBox 18"/>
            <p:cNvSpPr txBox="1">
              <a:spLocks noChangeArrowheads="1"/>
            </p:cNvSpPr>
            <p:nvPr/>
          </p:nvSpPr>
          <p:spPr bwMode="auto">
            <a:xfrm>
              <a:off x="5824548" y="3145641"/>
              <a:ext cx="194162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800" u="sng">
                  <a:latin typeface="Arial" charset="0"/>
                  <a:ea typeface="新細明體" pitchFamily="18" charset="-120"/>
                </a:rPr>
                <a:t>Tennis Ball Sales</a:t>
              </a:r>
            </a:p>
          </p:txBody>
        </p:sp>
        <p:sp>
          <p:nvSpPr>
            <p:cNvPr id="34" name="TextBox 46"/>
            <p:cNvSpPr txBox="1">
              <a:spLocks noChangeArrowheads="1"/>
            </p:cNvSpPr>
            <p:nvPr/>
          </p:nvSpPr>
          <p:spPr bwMode="auto">
            <a:xfrm>
              <a:off x="5418211" y="3314541"/>
              <a:ext cx="33855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800">
                  <a:latin typeface="Arial" charset="0"/>
                  <a:ea typeface="新細明體" pitchFamily="18" charset="-120"/>
                </a:rPr>
                <a:t>P</a:t>
              </a:r>
            </a:p>
          </p:txBody>
        </p:sp>
        <p:sp>
          <p:nvSpPr>
            <p:cNvPr id="35" name="TextBox 47"/>
            <p:cNvSpPr txBox="1">
              <a:spLocks noChangeArrowheads="1"/>
            </p:cNvSpPr>
            <p:nvPr/>
          </p:nvSpPr>
          <p:spPr bwMode="auto">
            <a:xfrm>
              <a:off x="8434678" y="5313020"/>
              <a:ext cx="36420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800">
                  <a:latin typeface="Arial" charset="0"/>
                  <a:ea typeface="新細明體" pitchFamily="18" charset="-120"/>
                </a:rPr>
                <a:t>Q</a:t>
              </a:r>
            </a:p>
          </p:txBody>
        </p:sp>
        <p:sp>
          <p:nvSpPr>
            <p:cNvPr id="36" name="TextBox 48"/>
            <p:cNvSpPr txBox="1">
              <a:spLocks noChangeArrowheads="1"/>
            </p:cNvSpPr>
            <p:nvPr/>
          </p:nvSpPr>
          <p:spPr bwMode="auto">
            <a:xfrm>
              <a:off x="5058395" y="4463020"/>
              <a:ext cx="761489" cy="369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800">
                  <a:latin typeface="Arial" charset="0"/>
                  <a:ea typeface="新細明體" pitchFamily="18" charset="-120"/>
                </a:rPr>
                <a:t>$1.00</a:t>
              </a:r>
            </a:p>
          </p:txBody>
        </p:sp>
        <p:cxnSp>
          <p:nvCxnSpPr>
            <p:cNvPr id="37" name="Straight Connector 51"/>
            <p:cNvCxnSpPr>
              <a:cxnSpLocks noChangeShapeType="1"/>
            </p:cNvCxnSpPr>
            <p:nvPr/>
          </p:nvCxnSpPr>
          <p:spPr bwMode="auto">
            <a:xfrm>
              <a:off x="5732869" y="4626835"/>
              <a:ext cx="598284" cy="1587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prstDash val="dash"/>
              <a:round/>
              <a:headEnd/>
              <a:tailEnd/>
            </a:ln>
          </p:spPr>
        </p:cxnSp>
        <p:cxnSp>
          <p:nvCxnSpPr>
            <p:cNvPr id="38" name="Straight Connector 52"/>
            <p:cNvCxnSpPr>
              <a:cxnSpLocks noChangeShapeType="1"/>
            </p:cNvCxnSpPr>
            <p:nvPr/>
          </p:nvCxnSpPr>
          <p:spPr bwMode="auto">
            <a:xfrm rot="5400000">
              <a:off x="5968371" y="5054683"/>
              <a:ext cx="854107" cy="1587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prstDash val="dash"/>
              <a:round/>
              <a:headEnd/>
              <a:tailEnd/>
            </a:ln>
          </p:spPr>
        </p:cxnSp>
        <p:cxnSp>
          <p:nvCxnSpPr>
            <p:cNvPr id="39" name="Straight Connector 53"/>
            <p:cNvCxnSpPr>
              <a:cxnSpLocks noChangeShapeType="1"/>
            </p:cNvCxnSpPr>
            <p:nvPr/>
          </p:nvCxnSpPr>
          <p:spPr bwMode="auto">
            <a:xfrm rot="16200000" flipH="1">
              <a:off x="6507089" y="4920533"/>
              <a:ext cx="1155744" cy="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prstDash val="dash"/>
              <a:round/>
              <a:headEnd/>
              <a:tailEnd/>
            </a:ln>
          </p:spPr>
        </p:cxnSp>
        <p:sp>
          <p:nvSpPr>
            <p:cNvPr id="40" name="TextBox 56"/>
            <p:cNvSpPr txBox="1">
              <a:spLocks noChangeArrowheads="1"/>
            </p:cNvSpPr>
            <p:nvPr/>
          </p:nvSpPr>
          <p:spPr bwMode="auto">
            <a:xfrm>
              <a:off x="7226178" y="5044955"/>
              <a:ext cx="36420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800">
                  <a:latin typeface="Arial" charset="0"/>
                  <a:ea typeface="新細明體" pitchFamily="18" charset="-120"/>
                </a:rPr>
                <a:t>D</a:t>
              </a:r>
            </a:p>
          </p:txBody>
        </p:sp>
        <p:sp>
          <p:nvSpPr>
            <p:cNvPr id="41" name="TextBox 57"/>
            <p:cNvSpPr txBox="1">
              <a:spLocks noChangeArrowheads="1"/>
            </p:cNvSpPr>
            <p:nvPr/>
          </p:nvSpPr>
          <p:spPr bwMode="auto">
            <a:xfrm>
              <a:off x="6045272" y="5891102"/>
              <a:ext cx="233910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800">
                  <a:latin typeface="Arial" charset="0"/>
                  <a:ea typeface="新細明體" pitchFamily="18" charset="-120"/>
                </a:rPr>
                <a:t>(millions of balls/day)</a:t>
              </a:r>
            </a:p>
          </p:txBody>
        </p:sp>
        <p:sp>
          <p:nvSpPr>
            <p:cNvPr id="42" name="TextBox 58"/>
            <p:cNvSpPr txBox="1">
              <a:spLocks noChangeArrowheads="1"/>
            </p:cNvSpPr>
            <p:nvPr/>
          </p:nvSpPr>
          <p:spPr bwMode="auto">
            <a:xfrm>
              <a:off x="6206368" y="5497686"/>
              <a:ext cx="44114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800">
                  <a:latin typeface="Arial" charset="0"/>
                  <a:ea typeface="新細明體" pitchFamily="18" charset="-120"/>
                </a:rPr>
                <a:t>40</a:t>
              </a:r>
            </a:p>
          </p:txBody>
        </p:sp>
        <p:sp>
          <p:nvSpPr>
            <p:cNvPr id="43" name="TextBox 59"/>
            <p:cNvSpPr txBox="1">
              <a:spLocks noChangeArrowheads="1"/>
            </p:cNvSpPr>
            <p:nvPr/>
          </p:nvSpPr>
          <p:spPr bwMode="auto">
            <a:xfrm>
              <a:off x="6863862" y="5521770"/>
              <a:ext cx="44114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800">
                  <a:latin typeface="Arial" charset="0"/>
                  <a:ea typeface="新細明體" pitchFamily="18" charset="-120"/>
                </a:rPr>
                <a:t>58</a:t>
              </a:r>
            </a:p>
          </p:txBody>
        </p:sp>
        <p:sp>
          <p:nvSpPr>
            <p:cNvPr id="44" name="TextBox 70"/>
            <p:cNvSpPr txBox="1">
              <a:spLocks noChangeArrowheads="1"/>
            </p:cNvSpPr>
            <p:nvPr/>
          </p:nvSpPr>
          <p:spPr bwMode="auto">
            <a:xfrm>
              <a:off x="7668540" y="4628325"/>
              <a:ext cx="39466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800">
                  <a:latin typeface="Arial" charset="0"/>
                  <a:ea typeface="新細明體" pitchFamily="18" charset="-120"/>
                </a:rPr>
                <a:t>D'</a:t>
              </a:r>
            </a:p>
          </p:txBody>
        </p:sp>
        <p:sp>
          <p:nvSpPr>
            <p:cNvPr id="45" name="TextBox 71"/>
            <p:cNvSpPr txBox="1">
              <a:spLocks noChangeArrowheads="1"/>
            </p:cNvSpPr>
            <p:nvPr/>
          </p:nvSpPr>
          <p:spPr bwMode="auto">
            <a:xfrm>
              <a:off x="7590380" y="3806381"/>
              <a:ext cx="33855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800">
                  <a:latin typeface="Arial" charset="0"/>
                  <a:ea typeface="新細明體" pitchFamily="18" charset="-120"/>
                </a:rPr>
                <a:t>S</a:t>
              </a:r>
            </a:p>
          </p:txBody>
        </p:sp>
        <p:cxnSp>
          <p:nvCxnSpPr>
            <p:cNvPr id="46" name="Straight Connector 73"/>
            <p:cNvCxnSpPr>
              <a:cxnSpLocks noChangeShapeType="1"/>
            </p:cNvCxnSpPr>
            <p:nvPr/>
          </p:nvCxnSpPr>
          <p:spPr bwMode="auto">
            <a:xfrm>
              <a:off x="5743977" y="4341074"/>
              <a:ext cx="1340984" cy="1587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prstDash val="dash"/>
              <a:round/>
              <a:headEnd/>
              <a:tailEnd/>
            </a:ln>
          </p:spPr>
        </p:cxnSp>
        <p:cxnSp>
          <p:nvCxnSpPr>
            <p:cNvPr id="47" name="Straight Connector 54"/>
            <p:cNvCxnSpPr>
              <a:cxnSpLocks noChangeShapeType="1"/>
            </p:cNvCxnSpPr>
            <p:nvPr/>
          </p:nvCxnSpPr>
          <p:spPr bwMode="auto">
            <a:xfrm>
              <a:off x="5839183" y="4133103"/>
              <a:ext cx="1360032" cy="1138281"/>
            </a:xfrm>
            <a:prstGeom prst="line">
              <a:avLst/>
            </a:prstGeom>
            <a:ln>
              <a:solidFill>
                <a:srgbClr val="0000FF"/>
              </a:solidFill>
              <a:headEnd/>
              <a:tailEnd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8" name="Straight Connector 67"/>
            <p:cNvCxnSpPr>
              <a:cxnSpLocks noChangeShapeType="1"/>
            </p:cNvCxnSpPr>
            <p:nvPr/>
          </p:nvCxnSpPr>
          <p:spPr bwMode="auto">
            <a:xfrm>
              <a:off x="6340665" y="3709225"/>
              <a:ext cx="1361619" cy="1138280"/>
            </a:xfrm>
            <a:prstGeom prst="line">
              <a:avLst/>
            </a:prstGeom>
            <a:ln>
              <a:solidFill>
                <a:srgbClr val="0000FF"/>
              </a:solidFill>
              <a:headEnd/>
              <a:tailEnd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9" name="Straight Connector 69"/>
            <p:cNvCxnSpPr>
              <a:cxnSpLocks noChangeShapeType="1"/>
            </p:cNvCxnSpPr>
            <p:nvPr/>
          </p:nvCxnSpPr>
          <p:spPr bwMode="auto">
            <a:xfrm flipV="1">
              <a:off x="6045489" y="3991811"/>
              <a:ext cx="1544121" cy="863633"/>
            </a:xfrm>
            <a:prstGeom prst="line">
              <a:avLst/>
            </a:prstGeom>
            <a:ln>
              <a:headEnd/>
              <a:tailEnd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76"/>
            <p:cNvCxnSpPr>
              <a:cxnSpLocks noChangeShapeType="1"/>
            </p:cNvCxnSpPr>
            <p:nvPr/>
          </p:nvCxnSpPr>
          <p:spPr bwMode="auto">
            <a:xfrm>
              <a:off x="6020098" y="4175968"/>
              <a:ext cx="818876" cy="1587"/>
            </a:xfrm>
            <a:prstGeom prst="straightConnector1">
              <a:avLst/>
            </a:prstGeom>
            <a:ln>
              <a:headEnd/>
              <a:tailEnd type="arrow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1" name="Straight Connector 44"/>
            <p:cNvCxnSpPr>
              <a:cxnSpLocks noChangeShapeType="1"/>
            </p:cNvCxnSpPr>
            <p:nvPr/>
          </p:nvCxnSpPr>
          <p:spPr bwMode="auto">
            <a:xfrm rot="16200000" flipH="1">
              <a:off x="4779319" y="4514387"/>
              <a:ext cx="1924187" cy="17356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Straight Connector 45"/>
            <p:cNvCxnSpPr>
              <a:cxnSpLocks noChangeShapeType="1"/>
            </p:cNvCxnSpPr>
            <p:nvPr/>
          </p:nvCxnSpPr>
          <p:spPr bwMode="auto">
            <a:xfrm rot="10800000">
              <a:off x="5745256" y="5481917"/>
              <a:ext cx="2701952" cy="3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700177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>
          <a:xfrm>
            <a:off x="715005" y="307965"/>
            <a:ext cx="7772400" cy="707886"/>
          </a:xfrm>
        </p:spPr>
        <p:txBody>
          <a:bodyPr/>
          <a:lstStyle/>
          <a:p>
            <a:r>
              <a:rPr lang="en-US" altLang="zh-TW" sz="40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11. </a:t>
            </a:r>
            <a:r>
              <a:rPr lang="zh-TW" altLang="en-US" sz="40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不同</a:t>
            </a:r>
            <a:r>
              <a:rPr lang="zh-TW" altLang="en-US" sz="4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財貨間價量關係的</a:t>
            </a:r>
            <a:r>
              <a:rPr lang="zh-TW" altLang="en-US" sz="40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對照</a:t>
            </a:r>
            <a:endParaRPr lang="zh-TW" altLang="en-US" sz="4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5005" y="1821642"/>
            <a:ext cx="8156083" cy="44672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zh-TW" altLang="en-US" sz="2600" dirty="0">
                <a:ea typeface="標楷體" pitchFamily="65" charset="-120"/>
              </a:rPr>
              <a:t>兩種</a:t>
            </a:r>
            <a:r>
              <a:rPr lang="zh-TW" altLang="en-US" sz="2600" dirty="0" smtClean="0">
                <a:ea typeface="標楷體" pitchFamily="65" charset="-120"/>
              </a:rPr>
              <a:t>財貨帶來的效益相近，分開用時效益較大，合用時效益減少</a:t>
            </a:r>
            <a:endParaRPr lang="en-US" altLang="zh-TW" sz="2600" dirty="0">
              <a:ea typeface="標楷體" pitchFamily="65" charset="-120"/>
            </a:endParaRPr>
          </a:p>
          <a:p>
            <a:pPr>
              <a:spcAft>
                <a:spcPts val="600"/>
              </a:spcAft>
            </a:pPr>
            <a:r>
              <a:rPr lang="zh-TW" altLang="en-US" sz="2600" dirty="0">
                <a:ea typeface="標楷體" pitchFamily="65" charset="-120"/>
              </a:rPr>
              <a:t>例如</a:t>
            </a:r>
            <a:r>
              <a:rPr lang="zh-TW" altLang="en-US" sz="2600" dirty="0" smtClean="0">
                <a:ea typeface="標楷體" pitchFamily="65" charset="-120"/>
              </a:rPr>
              <a:t>：</a:t>
            </a:r>
            <a:r>
              <a:rPr lang="zh-TW" altLang="en-US" sz="2600" dirty="0">
                <a:ea typeface="標楷體" pitchFamily="65" charset="-120"/>
              </a:rPr>
              <a:t>可樂和汽水、咖啡和茶葉、汽車和公車</a:t>
            </a:r>
          </a:p>
          <a:p>
            <a:pPr>
              <a:spcAft>
                <a:spcPts val="600"/>
              </a:spcAft>
            </a:pPr>
            <a:r>
              <a:rPr lang="zh-TW" altLang="en-US" sz="2600" dirty="0" smtClean="0">
                <a:solidFill>
                  <a:srgbClr val="A50021"/>
                </a:solidFill>
                <a:ea typeface="標楷體" pitchFamily="65" charset="-120"/>
              </a:rPr>
              <a:t>定義</a:t>
            </a:r>
            <a:r>
              <a:rPr lang="zh-TW" altLang="en-US" sz="2600" dirty="0">
                <a:solidFill>
                  <a:srgbClr val="A50021"/>
                </a:solidFill>
                <a:ea typeface="標楷體" pitchFamily="65" charset="-120"/>
              </a:rPr>
              <a:t>：一種財貨的價格上升，另一種財貨的</a:t>
            </a:r>
            <a:r>
              <a:rPr lang="zh-TW" altLang="en-US" sz="2600" dirty="0" smtClean="0">
                <a:solidFill>
                  <a:srgbClr val="A50021"/>
                </a:solidFill>
                <a:ea typeface="標楷體" pitchFamily="65" charset="-120"/>
              </a:rPr>
              <a:t>需求增加</a:t>
            </a:r>
            <a:endParaRPr lang="zh-TW" altLang="en-US" sz="2600" dirty="0">
              <a:solidFill>
                <a:srgbClr val="A50021"/>
              </a:solidFill>
              <a:ea typeface="標楷體" pitchFamily="65" charset="-120"/>
            </a:endParaRPr>
          </a:p>
          <a:p>
            <a:pPr>
              <a:spcAft>
                <a:spcPts val="600"/>
              </a:spcAft>
            </a:pPr>
            <a:r>
              <a:rPr lang="zh-TW" altLang="en-US" sz="2600" dirty="0" smtClean="0">
                <a:ea typeface="標楷體" pitchFamily="65" charset="-120"/>
              </a:rPr>
              <a:t>嚴格替代品：幾乎相同的財貨</a:t>
            </a:r>
            <a:endParaRPr lang="zh-TW" altLang="en-US" sz="2600" dirty="0">
              <a:ea typeface="標楷體" pitchFamily="65" charset="-120"/>
            </a:endParaRPr>
          </a:p>
          <a:p>
            <a:pPr>
              <a:spcAft>
                <a:spcPts val="600"/>
              </a:spcAft>
            </a:pPr>
            <a:r>
              <a:rPr lang="zh-TW" altLang="en-US" sz="2600" dirty="0" smtClean="0">
                <a:ea typeface="標楷體" pitchFamily="65" charset="-120"/>
              </a:rPr>
              <a:t>不同顏色的鉛筆</a:t>
            </a:r>
            <a:endParaRPr lang="zh-TW" altLang="en-US" sz="2600" dirty="0">
              <a:ea typeface="標楷體" pitchFamily="65" charset="-120"/>
            </a:endParaRPr>
          </a:p>
          <a:p>
            <a:pPr>
              <a:spcAft>
                <a:spcPts val="600"/>
              </a:spcAft>
            </a:pPr>
            <a:r>
              <a:rPr lang="zh-TW" altLang="en-US" sz="2600" dirty="0" smtClean="0">
                <a:solidFill>
                  <a:srgbClr val="C00000"/>
                </a:solidFill>
                <a:ea typeface="標楷體" pitchFamily="65" charset="-120"/>
              </a:rPr>
              <a:t>什麼</a:t>
            </a:r>
            <a:r>
              <a:rPr lang="zh-TW" altLang="en-US" sz="2600" dirty="0">
                <a:solidFill>
                  <a:srgbClr val="C00000"/>
                </a:solidFill>
                <a:ea typeface="標楷體" pitchFamily="65" charset="-120"/>
              </a:rPr>
              <a:t>東西幾乎沒有替代品</a:t>
            </a:r>
            <a:r>
              <a:rPr lang="zh-TW" altLang="en-US" sz="2600" dirty="0" smtClean="0">
                <a:solidFill>
                  <a:srgbClr val="C00000"/>
                </a:solidFill>
                <a:ea typeface="標楷體" pitchFamily="65" charset="-120"/>
              </a:rPr>
              <a:t>？</a:t>
            </a:r>
            <a:endParaRPr lang="en-US" altLang="zh-TW" sz="2600" dirty="0" smtClean="0">
              <a:solidFill>
                <a:srgbClr val="C00000"/>
              </a:solidFill>
              <a:ea typeface="標楷體" pitchFamily="65" charset="-120"/>
            </a:endParaRPr>
          </a:p>
          <a:p>
            <a:pPr>
              <a:spcAft>
                <a:spcPts val="600"/>
              </a:spcAft>
            </a:pPr>
            <a:r>
              <a:rPr lang="zh-TW" altLang="en-US" sz="2600" dirty="0">
                <a:solidFill>
                  <a:srgbClr val="C00000"/>
                </a:solidFill>
                <a:ea typeface="標楷體" pitchFamily="65" charset="-120"/>
              </a:rPr>
              <a:t>鹽</a:t>
            </a:r>
            <a:r>
              <a:rPr lang="zh-TW" altLang="en-US" sz="2600" dirty="0" smtClean="0">
                <a:solidFill>
                  <a:srgbClr val="C00000"/>
                </a:solidFill>
                <a:ea typeface="標楷體" pitchFamily="65" charset="-120"/>
              </a:rPr>
              <a:t>，救命的藥，上癮的東西</a:t>
            </a:r>
            <a:endParaRPr lang="zh-TW" altLang="en-US" sz="2600" dirty="0">
              <a:solidFill>
                <a:srgbClr val="C00000"/>
              </a:solidFill>
              <a:ea typeface="標楷體" pitchFamily="65" charset="-120"/>
            </a:endParaRPr>
          </a:p>
        </p:txBody>
      </p:sp>
      <p:pic>
        <p:nvPicPr>
          <p:cNvPr id="324611" name="Picture 3" descr="Coca-cola 50cl white-bg.jpg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8755" y="3849672"/>
            <a:ext cx="823912" cy="257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3692535102_7b3867d42a_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4667433"/>
            <a:ext cx="2160240" cy="1689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4613" name="Picture 5" descr="NewCokeCan1985.jpg">
            <a:hlinkClick r:id="rId6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410" y="4053269"/>
            <a:ext cx="1230312" cy="2303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775779" y="1175311"/>
            <a:ext cx="4372285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Verdana" pitchFamily="34" charset="0"/>
                <a:ea typeface="新細明體" pitchFamily="18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Verdana" pitchFamily="34" charset="0"/>
                <a:ea typeface="新細明體" pitchFamily="18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Verdana" pitchFamily="34" charset="0"/>
                <a:ea typeface="新細明體" pitchFamily="18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Verdana" pitchFamily="34" charset="0"/>
                <a:ea typeface="新細明體" pitchFamily="18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Verdana" pitchFamily="34" charset="0"/>
                <a:ea typeface="新細明體" pitchFamily="18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Verdana" pitchFamily="34" charset="0"/>
                <a:ea typeface="新細明體" pitchFamily="18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Verdana" pitchFamily="34" charset="0"/>
                <a:ea typeface="新細明體" pitchFamily="18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r>
              <a:rPr lang="zh-TW" altLang="en-US" sz="3600" b="0" kern="0" dirty="0" smtClean="0">
                <a:solidFill>
                  <a:srgbClr val="990000"/>
                </a:solidFill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</a:rPr>
              <a:t>替代品 </a:t>
            </a:r>
            <a:r>
              <a:rPr lang="en-US" altLang="zh-TW" sz="3600" b="0" kern="0" dirty="0" smtClean="0">
                <a:solidFill>
                  <a:srgbClr val="990000"/>
                </a:solidFill>
                <a:latin typeface="Times New Roman" pitchFamily="18" charset="0"/>
                <a:ea typeface="標楷體" pitchFamily="65" charset="-120"/>
                <a:cs typeface="Times New Roman" panose="02020603050405020304" pitchFamily="18" charset="0"/>
              </a:rPr>
              <a:t>Substitutes</a:t>
            </a:r>
            <a:endParaRPr lang="zh-TW" altLang="en-US" sz="3600" b="0" kern="0" dirty="0">
              <a:solidFill>
                <a:srgbClr val="990000"/>
              </a:solidFill>
              <a:latin typeface="Times New Roman" pitchFamily="18" charset="0"/>
              <a:ea typeface="標楷體" pitchFamily="65" charset="-12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zh-TW" smtClean="0"/>
              <a:t>Slide </a:t>
            </a:r>
            <a:fld id="{2EAD8DAA-EA19-4AB7-B271-CDA343FF3072}" type="slidenum">
              <a:rPr lang="en-US" altLang="zh-TW" smtClean="0"/>
              <a:pPr/>
              <a:t>33</a:t>
            </a:fld>
            <a:r>
              <a:rPr lang="en-US" altLang="zh-TW" smtClean="0"/>
              <a:t>/35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538895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zh-TW" smtClean="0"/>
              <a:t>Slide </a:t>
            </a:r>
            <a:fld id="{2EAD8DAA-EA19-4AB7-B271-CDA343FF3072}" type="slidenum">
              <a:rPr lang="en-US" altLang="zh-TW" smtClean="0"/>
              <a:pPr/>
              <a:t>34</a:t>
            </a:fld>
            <a:r>
              <a:rPr lang="en-US" altLang="zh-TW" smtClean="0"/>
              <a:t>/35</a:t>
            </a:r>
            <a:endParaRPr lang="en-US" altLang="zh-TW" dirty="0"/>
          </a:p>
        </p:txBody>
      </p:sp>
      <p:sp>
        <p:nvSpPr>
          <p:cNvPr id="28" name="投影片編號版面配置區 1"/>
          <p:cNvSpPr txBox="1">
            <a:spLocks/>
          </p:cNvSpPr>
          <p:nvPr/>
        </p:nvSpPr>
        <p:spPr>
          <a:xfrm>
            <a:off x="7383016" y="6423502"/>
            <a:ext cx="1905000" cy="457200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umimoji="1" sz="1200" b="0" kern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4000" b="1" kern="1200">
                <a:solidFill>
                  <a:schemeClr val="tx1"/>
                </a:solidFill>
                <a:latin typeface="Verdana" pitchFamily="34" charset="0"/>
                <a:ea typeface="新細明體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4000" b="1" kern="1200">
                <a:solidFill>
                  <a:schemeClr val="tx1"/>
                </a:solidFill>
                <a:latin typeface="Verdana" pitchFamily="34" charset="0"/>
                <a:ea typeface="新細明體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4000" b="1" kern="1200">
                <a:solidFill>
                  <a:schemeClr val="tx1"/>
                </a:solidFill>
                <a:latin typeface="Verdana" pitchFamily="34" charset="0"/>
                <a:ea typeface="新細明體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4000" b="1" kern="1200">
                <a:solidFill>
                  <a:schemeClr val="tx1"/>
                </a:solidFill>
                <a:latin typeface="Verdana" pitchFamily="34" charset="0"/>
                <a:ea typeface="新細明體" charset="-120"/>
                <a:cs typeface="+mn-cs"/>
              </a:defRPr>
            </a:lvl5pPr>
            <a:lvl6pPr marL="2286000" algn="l" defTabSz="914400" rtl="0" eaLnBrk="1" latinLnBrk="0" hangingPunct="1">
              <a:defRPr kumimoji="1" sz="4000" b="1" kern="1200">
                <a:solidFill>
                  <a:schemeClr val="tx1"/>
                </a:solidFill>
                <a:latin typeface="Verdana" pitchFamily="34" charset="0"/>
                <a:ea typeface="新細明體" charset="-120"/>
                <a:cs typeface="+mn-cs"/>
              </a:defRPr>
            </a:lvl6pPr>
            <a:lvl7pPr marL="2743200" algn="l" defTabSz="914400" rtl="0" eaLnBrk="1" latinLnBrk="0" hangingPunct="1">
              <a:defRPr kumimoji="1" sz="4000" b="1" kern="1200">
                <a:solidFill>
                  <a:schemeClr val="tx1"/>
                </a:solidFill>
                <a:latin typeface="Verdana" pitchFamily="34" charset="0"/>
                <a:ea typeface="新細明體" charset="-120"/>
                <a:cs typeface="+mn-cs"/>
              </a:defRPr>
            </a:lvl7pPr>
            <a:lvl8pPr marL="3200400" algn="l" defTabSz="914400" rtl="0" eaLnBrk="1" latinLnBrk="0" hangingPunct="1">
              <a:defRPr kumimoji="1" sz="4000" b="1" kern="1200">
                <a:solidFill>
                  <a:schemeClr val="tx1"/>
                </a:solidFill>
                <a:latin typeface="Verdana" pitchFamily="34" charset="0"/>
                <a:ea typeface="新細明體" charset="-120"/>
                <a:cs typeface="+mn-cs"/>
              </a:defRPr>
            </a:lvl8pPr>
            <a:lvl9pPr marL="3657600" algn="l" defTabSz="914400" rtl="0" eaLnBrk="1" latinLnBrk="0" hangingPunct="1">
              <a:defRPr kumimoji="1" sz="4000" b="1" kern="1200">
                <a:solidFill>
                  <a:schemeClr val="tx1"/>
                </a:solidFill>
                <a:latin typeface="Verdana" pitchFamily="34" charset="0"/>
                <a:ea typeface="新細明體" charset="-120"/>
                <a:cs typeface="+mn-cs"/>
              </a:defRPr>
            </a:lvl9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385108"/>
            <a:ext cx="8810600" cy="550151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zh-TW" altLang="en-US" sz="3500" dirty="0" smtClean="0">
                <a:latin typeface="Times New Roman" pitchFamily="18" charset="0"/>
                <a:ea typeface="標楷體" pitchFamily="65" charset="-120"/>
              </a:rPr>
              <a:t>電子郵件普及之後對於傳統信件需求的影響</a:t>
            </a:r>
            <a:endParaRPr lang="en-US" altLang="zh-TW" sz="3500" dirty="0">
              <a:latin typeface="Times New Roman" pitchFamily="18" charset="0"/>
              <a:ea typeface="標楷體" pitchFamily="65" charset="-120"/>
            </a:endParaRPr>
          </a:p>
        </p:txBody>
      </p:sp>
      <p:pic>
        <p:nvPicPr>
          <p:cNvPr id="5" name="Picture 6" descr="fra89627_f0414-cop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600200"/>
            <a:ext cx="6400800" cy="4659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字方塊 2"/>
          <p:cNvSpPr txBox="1"/>
          <p:nvPr/>
        </p:nvSpPr>
        <p:spPr>
          <a:xfrm>
            <a:off x="1115616" y="6351711"/>
            <a:ext cx="6624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solidFill>
                  <a:srgbClr val="FF0000"/>
                </a:solidFill>
              </a:rPr>
              <a:t>中華郵政的價格是固定的，所以供給線是水平的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9659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6" name="Rectangle 2"/>
          <p:cNvSpPr>
            <a:spLocks noGrp="1" noChangeArrowheads="1"/>
          </p:cNvSpPr>
          <p:nvPr>
            <p:ph type="title"/>
          </p:nvPr>
        </p:nvSpPr>
        <p:spPr>
          <a:xfrm>
            <a:off x="585539" y="284455"/>
            <a:ext cx="8162925" cy="1200329"/>
          </a:xfrm>
        </p:spPr>
        <p:txBody>
          <a:bodyPr/>
          <a:lstStyle/>
          <a:p>
            <a:r>
              <a:rPr lang="zh-TW" altLang="en-US" sz="4000" b="1" dirty="0">
                <a:ea typeface="標楷體" pitchFamily="65" charset="-120"/>
              </a:rPr>
              <a:t>南韓以蘿蔔代替白菜 蘿蔔也價昂</a:t>
            </a:r>
            <a:r>
              <a:rPr lang="zh-TW" altLang="en-US" sz="3200" b="1" dirty="0">
                <a:ea typeface="標楷體" pitchFamily="65" charset="-120"/>
              </a:rPr>
              <a:t> </a:t>
            </a:r>
            <a:r>
              <a:rPr lang="zh-TW" altLang="en-US" sz="3200" dirty="0">
                <a:ea typeface="標楷體" pitchFamily="65" charset="-120"/>
              </a:rPr>
              <a:t/>
            </a:r>
            <a:br>
              <a:rPr lang="zh-TW" altLang="en-US" sz="3200" dirty="0">
                <a:ea typeface="標楷體" pitchFamily="65" charset="-120"/>
              </a:rPr>
            </a:br>
            <a:r>
              <a:rPr lang="en-US" altLang="zh-TW" sz="2400" dirty="0">
                <a:solidFill>
                  <a:srgbClr val="906030"/>
                </a:solidFill>
                <a:ea typeface="標楷體" pitchFamily="65" charset="-120"/>
              </a:rPr>
              <a:t>2010-10-05 </a:t>
            </a:r>
            <a:r>
              <a:rPr lang="zh-TW" altLang="en-US" sz="2400" dirty="0">
                <a:solidFill>
                  <a:srgbClr val="906030"/>
                </a:solidFill>
                <a:ea typeface="標楷體" pitchFamily="65" charset="-120"/>
              </a:rPr>
              <a:t>新聞速報 </a:t>
            </a:r>
            <a:r>
              <a:rPr lang="en-US" altLang="zh-TW" sz="2400" dirty="0">
                <a:solidFill>
                  <a:srgbClr val="906030"/>
                </a:solidFill>
                <a:ea typeface="標楷體" pitchFamily="65" charset="-120"/>
              </a:rPr>
              <a:t>【</a:t>
            </a:r>
            <a:r>
              <a:rPr lang="zh-TW" altLang="en-US" sz="2400" dirty="0">
                <a:solidFill>
                  <a:srgbClr val="906030"/>
                </a:solidFill>
                <a:ea typeface="標楷體" pitchFamily="65" charset="-120"/>
              </a:rPr>
              <a:t>中廣新聞／王長偉</a:t>
            </a:r>
            <a:r>
              <a:rPr lang="en-US" altLang="zh-TW" sz="2400" dirty="0">
                <a:solidFill>
                  <a:srgbClr val="906030"/>
                </a:solidFill>
                <a:ea typeface="標楷體" pitchFamily="65" charset="-120"/>
              </a:rPr>
              <a:t>】</a:t>
            </a:r>
            <a:r>
              <a:rPr lang="en-US" altLang="zh-TW" sz="3200" dirty="0">
                <a:solidFill>
                  <a:srgbClr val="906030"/>
                </a:solidFill>
                <a:ea typeface="新細明體" pitchFamily="18" charset="-120"/>
              </a:rPr>
              <a:t> </a:t>
            </a:r>
            <a:endParaRPr lang="zh-TW" altLang="en-US" sz="3200" dirty="0">
              <a:solidFill>
                <a:srgbClr val="906030"/>
              </a:solidFill>
              <a:ea typeface="新細明體" pitchFamily="18" charset="-120"/>
            </a:endParaRPr>
          </a:p>
        </p:txBody>
      </p:sp>
      <p:sp>
        <p:nvSpPr>
          <p:cNvPr id="364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7927" y="1628800"/>
            <a:ext cx="8110537" cy="4680520"/>
          </a:xfrm>
        </p:spPr>
        <p:txBody>
          <a:bodyPr/>
          <a:lstStyle/>
          <a:p>
            <a:pPr>
              <a:lnSpc>
                <a:spcPts val="3400"/>
              </a:lnSpc>
              <a:spcBef>
                <a:spcPts val="600"/>
              </a:spcBef>
              <a:spcAft>
                <a:spcPts val="600"/>
              </a:spcAft>
            </a:pPr>
            <a:r>
              <a:rPr lang="zh-TW" altLang="en-US" sz="2600" dirty="0">
                <a:solidFill>
                  <a:srgbClr val="A50021"/>
                </a:solidFill>
                <a:ea typeface="標楷體" pitchFamily="65" charset="-120"/>
              </a:rPr>
              <a:t>韓國人每餐飯不能少了泡菜</a:t>
            </a:r>
            <a:r>
              <a:rPr lang="zh-TW" altLang="en-US" sz="2600" dirty="0">
                <a:ea typeface="標楷體" pitchFamily="65" charset="-120"/>
              </a:rPr>
              <a:t>，現在韓國白菜一顆要價</a:t>
            </a:r>
            <a:r>
              <a:rPr lang="en-US" altLang="zh-TW" sz="2600" dirty="0">
                <a:ea typeface="標楷體" pitchFamily="65" charset="-120"/>
              </a:rPr>
              <a:t>11,600</a:t>
            </a:r>
            <a:r>
              <a:rPr lang="zh-TW" altLang="en-US" sz="2600" dirty="0">
                <a:ea typeface="標楷體" pitchFamily="65" charset="-120"/>
              </a:rPr>
              <a:t>韓元 </a:t>
            </a:r>
            <a:r>
              <a:rPr lang="en-US" altLang="zh-TW" sz="2600" dirty="0">
                <a:ea typeface="標楷體" pitchFamily="65" charset="-120"/>
              </a:rPr>
              <a:t>(330</a:t>
            </a:r>
            <a:r>
              <a:rPr lang="zh-TW" altLang="en-US" sz="2600" dirty="0">
                <a:ea typeface="標楷體" pitchFamily="65" charset="-120"/>
              </a:rPr>
              <a:t>元台幣</a:t>
            </a:r>
            <a:r>
              <a:rPr lang="en-US" altLang="zh-TW" sz="2600" dirty="0">
                <a:ea typeface="標楷體" pitchFamily="65" charset="-120"/>
              </a:rPr>
              <a:t>)</a:t>
            </a:r>
          </a:p>
          <a:p>
            <a:pPr>
              <a:lnSpc>
                <a:spcPts val="3400"/>
              </a:lnSpc>
              <a:spcBef>
                <a:spcPts val="600"/>
              </a:spcBef>
              <a:spcAft>
                <a:spcPts val="600"/>
              </a:spcAft>
            </a:pPr>
            <a:r>
              <a:rPr lang="zh-TW" altLang="en-US" sz="2600" dirty="0">
                <a:ea typeface="標楷體" pitchFamily="65" charset="-120"/>
              </a:rPr>
              <a:t>部分學校和餐廳，</a:t>
            </a:r>
            <a:r>
              <a:rPr lang="zh-TW" altLang="en-US" sz="2600" dirty="0">
                <a:solidFill>
                  <a:srgbClr val="A50021"/>
                </a:solidFill>
                <a:ea typeface="標楷體" pitchFamily="65" charset="-120"/>
              </a:rPr>
              <a:t>以蘿蔔泡菜取代白菜泡菜，因此蘿蔔需求猛增</a:t>
            </a:r>
            <a:r>
              <a:rPr lang="zh-TW" altLang="en-US" sz="2600" dirty="0">
                <a:ea typeface="標楷體" pitchFamily="65" charset="-120"/>
              </a:rPr>
              <a:t>。</a:t>
            </a:r>
          </a:p>
          <a:p>
            <a:pPr>
              <a:lnSpc>
                <a:spcPts val="3400"/>
              </a:lnSpc>
              <a:spcBef>
                <a:spcPts val="600"/>
              </a:spcBef>
              <a:spcAft>
                <a:spcPts val="600"/>
              </a:spcAft>
            </a:pPr>
            <a:r>
              <a:rPr lang="zh-TW" altLang="en-US" sz="2600" dirty="0">
                <a:ea typeface="標楷體" pitchFamily="65" charset="-120"/>
              </a:rPr>
              <a:t>據南韓泡菜業者表示，市場上一個蘿蔔售價為</a:t>
            </a:r>
            <a:r>
              <a:rPr lang="en-US" altLang="zh-TW" sz="2600" dirty="0" smtClean="0">
                <a:ea typeface="標楷體" pitchFamily="65" charset="-120"/>
              </a:rPr>
              <a:t>4</a:t>
            </a:r>
            <a:r>
              <a:rPr lang="en-US" altLang="zh-TW" sz="2600" dirty="0">
                <a:ea typeface="標楷體" pitchFamily="65" charset="-120"/>
              </a:rPr>
              <a:t>,</a:t>
            </a:r>
            <a:r>
              <a:rPr lang="en-US" altLang="zh-TW" sz="2600" dirty="0" smtClean="0">
                <a:ea typeface="標楷體" pitchFamily="65" charset="-120"/>
              </a:rPr>
              <a:t>150</a:t>
            </a:r>
            <a:r>
              <a:rPr lang="zh-TW" altLang="en-US" sz="2600" dirty="0">
                <a:ea typeface="標楷體" pitchFamily="65" charset="-120"/>
              </a:rPr>
              <a:t>韓元</a:t>
            </a:r>
            <a:r>
              <a:rPr lang="en-US" altLang="zh-TW" sz="2600" dirty="0">
                <a:ea typeface="標楷體" pitchFamily="65" charset="-120"/>
              </a:rPr>
              <a:t>(</a:t>
            </a:r>
            <a:r>
              <a:rPr lang="zh-TW" altLang="en-US" sz="2600" dirty="0">
                <a:ea typeface="標楷體" pitchFamily="65" charset="-120"/>
              </a:rPr>
              <a:t>約台幣</a:t>
            </a:r>
            <a:r>
              <a:rPr lang="en-US" altLang="zh-TW" sz="2600" dirty="0">
                <a:ea typeface="標楷體" pitchFamily="65" charset="-120"/>
              </a:rPr>
              <a:t>140</a:t>
            </a:r>
            <a:r>
              <a:rPr lang="zh-TW" altLang="en-US" sz="2600" dirty="0">
                <a:ea typeface="標楷體" pitchFamily="65" charset="-120"/>
              </a:rPr>
              <a:t>元</a:t>
            </a:r>
            <a:r>
              <a:rPr lang="en-US" altLang="zh-TW" sz="2600" dirty="0">
                <a:ea typeface="標楷體" pitchFamily="65" charset="-120"/>
              </a:rPr>
              <a:t>)</a:t>
            </a:r>
            <a:r>
              <a:rPr lang="zh-TW" altLang="en-US" sz="2600" dirty="0">
                <a:ea typeface="標楷體" pitchFamily="65" charset="-120"/>
              </a:rPr>
              <a:t> </a:t>
            </a:r>
          </a:p>
          <a:p>
            <a:pPr>
              <a:lnSpc>
                <a:spcPts val="3400"/>
              </a:lnSpc>
              <a:spcBef>
                <a:spcPts val="600"/>
              </a:spcBef>
              <a:spcAft>
                <a:spcPts val="600"/>
              </a:spcAft>
            </a:pPr>
            <a:r>
              <a:rPr lang="zh-TW" altLang="en-US" sz="2600" dirty="0">
                <a:ea typeface="標楷體" pitchFamily="65" charset="-120"/>
              </a:rPr>
              <a:t>原因是受了白菜價格暴漲的影響，現今蘿蔔價格比去年漲了兩倍</a:t>
            </a:r>
            <a:r>
              <a:rPr lang="zh-TW" altLang="en-US" sz="2600" dirty="0" smtClean="0">
                <a:ea typeface="標楷體" pitchFamily="65" charset="-120"/>
              </a:rPr>
              <a:t>多</a:t>
            </a:r>
            <a:endParaRPr lang="en-US" altLang="zh-TW" sz="2600" dirty="0" smtClean="0">
              <a:ea typeface="標楷體" pitchFamily="65" charset="-120"/>
            </a:endParaRPr>
          </a:p>
          <a:p>
            <a:pPr>
              <a:lnSpc>
                <a:spcPts val="3400"/>
              </a:lnSpc>
              <a:spcBef>
                <a:spcPts val="600"/>
              </a:spcBef>
              <a:spcAft>
                <a:spcPts val="600"/>
              </a:spcAft>
            </a:pPr>
            <a:r>
              <a:rPr lang="zh-TW" altLang="en-US" sz="2600" dirty="0">
                <a:solidFill>
                  <a:srgbClr val="0070C0"/>
                </a:solidFill>
                <a:ea typeface="標楷體" pitchFamily="65" charset="-120"/>
              </a:rPr>
              <a:t>如何</a:t>
            </a:r>
            <a:r>
              <a:rPr lang="zh-TW" altLang="en-US" sz="2600" dirty="0" smtClean="0">
                <a:solidFill>
                  <a:srgbClr val="0070C0"/>
                </a:solidFill>
                <a:ea typeface="標楷體" pitchFamily="65" charset="-120"/>
              </a:rPr>
              <a:t>用圖形分析這個現象 </a:t>
            </a:r>
            <a:endParaRPr lang="en-US" altLang="zh-TW" sz="2600" dirty="0" smtClean="0">
              <a:solidFill>
                <a:srgbClr val="0070C0"/>
              </a:solidFill>
              <a:ea typeface="標楷體" pitchFamily="65" charset="-12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zh-TW" smtClean="0"/>
              <a:t>Slide </a:t>
            </a:r>
            <a:fld id="{2EAD8DAA-EA19-4AB7-B271-CDA343FF3072}" type="slidenum">
              <a:rPr lang="en-US" altLang="zh-TW" smtClean="0"/>
              <a:pPr/>
              <a:t>35</a:t>
            </a:fld>
            <a:r>
              <a:rPr lang="en-US" altLang="zh-TW" smtClean="0"/>
              <a:t>/35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900662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17933" y="332868"/>
            <a:ext cx="8162925" cy="707886"/>
          </a:xfrm>
        </p:spPr>
        <p:txBody>
          <a:bodyPr/>
          <a:lstStyle/>
          <a:p>
            <a:r>
              <a:rPr lang="en-US" altLang="zh-TW" sz="40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12. </a:t>
            </a:r>
            <a:r>
              <a:rPr lang="zh-TW" altLang="en-US" sz="40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所得</a:t>
            </a:r>
            <a:r>
              <a:rPr lang="zh-TW" altLang="en-US" sz="4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和財貨需求的關係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568" y="1340768"/>
            <a:ext cx="8110537" cy="4191000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TW" altLang="en-US" dirty="0">
                <a:solidFill>
                  <a:srgbClr val="99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正常</a:t>
            </a:r>
            <a:r>
              <a:rPr lang="zh-TW" altLang="en-US" dirty="0" smtClean="0">
                <a:solidFill>
                  <a:srgbClr val="99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財 </a:t>
            </a:r>
            <a:r>
              <a:rPr lang="en-US" altLang="zh-TW" dirty="0" smtClean="0">
                <a:solidFill>
                  <a:srgbClr val="99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Normal good</a:t>
            </a:r>
            <a:endParaRPr lang="zh-TW" altLang="en-US" u="sng" dirty="0">
              <a:solidFill>
                <a:srgbClr val="99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l"/>
            </a:pP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當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所得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增加對於該財貨需求也增加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l"/>
            </a:pP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例子：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TW" altLang="en-US" dirty="0">
                <a:solidFill>
                  <a:srgbClr val="99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劣等</a:t>
            </a:r>
            <a:r>
              <a:rPr lang="zh-TW" altLang="en-US" dirty="0" smtClean="0">
                <a:solidFill>
                  <a:srgbClr val="99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財 </a:t>
            </a:r>
            <a:r>
              <a:rPr lang="en-US" altLang="zh-TW" dirty="0" smtClean="0">
                <a:solidFill>
                  <a:srgbClr val="99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Inferior good</a:t>
            </a:r>
            <a:endParaRPr lang="zh-TW" altLang="en-US" u="sng" dirty="0">
              <a:solidFill>
                <a:srgbClr val="99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l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當所得增加對於該財貨需求減少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l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例子：</a:t>
            </a:r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5160130"/>
            <a:ext cx="2447925" cy="1379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3609" y="4724144"/>
            <a:ext cx="2159000" cy="215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zh-TW" smtClean="0"/>
              <a:t>Slide </a:t>
            </a:r>
            <a:fld id="{2EAD8DAA-EA19-4AB7-B271-CDA343FF3072}" type="slidenum">
              <a:rPr lang="en-US" altLang="zh-TW" smtClean="0"/>
              <a:pPr/>
              <a:t>36</a:t>
            </a:fld>
            <a:r>
              <a:rPr lang="en-US" altLang="zh-TW" smtClean="0"/>
              <a:t>/35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039553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zh-TW" smtClean="0"/>
              <a:t>Slide </a:t>
            </a:r>
            <a:fld id="{2EAD8DAA-EA19-4AB7-B271-CDA343FF3072}" type="slidenum">
              <a:rPr lang="en-US" altLang="zh-TW" smtClean="0"/>
              <a:pPr/>
              <a:t>37</a:t>
            </a:fld>
            <a:r>
              <a:rPr lang="en-US" altLang="zh-TW" smtClean="0"/>
              <a:t>/35</a:t>
            </a:r>
            <a:endParaRPr lang="en-US" altLang="zh-TW" dirty="0"/>
          </a:p>
        </p:txBody>
      </p:sp>
      <p:sp>
        <p:nvSpPr>
          <p:cNvPr id="28" name="投影片編號版面配置區 1"/>
          <p:cNvSpPr txBox="1">
            <a:spLocks/>
          </p:cNvSpPr>
          <p:nvPr/>
        </p:nvSpPr>
        <p:spPr>
          <a:xfrm>
            <a:off x="7383016" y="6423502"/>
            <a:ext cx="1905000" cy="457200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umimoji="1" sz="1200" b="0" kern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4000" b="1" kern="1200">
                <a:solidFill>
                  <a:schemeClr val="tx1"/>
                </a:solidFill>
                <a:latin typeface="Verdana" pitchFamily="34" charset="0"/>
                <a:ea typeface="新細明體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4000" b="1" kern="1200">
                <a:solidFill>
                  <a:schemeClr val="tx1"/>
                </a:solidFill>
                <a:latin typeface="Verdana" pitchFamily="34" charset="0"/>
                <a:ea typeface="新細明體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4000" b="1" kern="1200">
                <a:solidFill>
                  <a:schemeClr val="tx1"/>
                </a:solidFill>
                <a:latin typeface="Verdana" pitchFamily="34" charset="0"/>
                <a:ea typeface="新細明體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4000" b="1" kern="1200">
                <a:solidFill>
                  <a:schemeClr val="tx1"/>
                </a:solidFill>
                <a:latin typeface="Verdana" pitchFamily="34" charset="0"/>
                <a:ea typeface="新細明體" charset="-120"/>
                <a:cs typeface="+mn-cs"/>
              </a:defRPr>
            </a:lvl5pPr>
            <a:lvl6pPr marL="2286000" algn="l" defTabSz="914400" rtl="0" eaLnBrk="1" latinLnBrk="0" hangingPunct="1">
              <a:defRPr kumimoji="1" sz="4000" b="1" kern="1200">
                <a:solidFill>
                  <a:schemeClr val="tx1"/>
                </a:solidFill>
                <a:latin typeface="Verdana" pitchFamily="34" charset="0"/>
                <a:ea typeface="新細明體" charset="-120"/>
                <a:cs typeface="+mn-cs"/>
              </a:defRPr>
            </a:lvl6pPr>
            <a:lvl7pPr marL="2743200" algn="l" defTabSz="914400" rtl="0" eaLnBrk="1" latinLnBrk="0" hangingPunct="1">
              <a:defRPr kumimoji="1" sz="4000" b="1" kern="1200">
                <a:solidFill>
                  <a:schemeClr val="tx1"/>
                </a:solidFill>
                <a:latin typeface="Verdana" pitchFamily="34" charset="0"/>
                <a:ea typeface="新細明體" charset="-120"/>
                <a:cs typeface="+mn-cs"/>
              </a:defRPr>
            </a:lvl7pPr>
            <a:lvl8pPr marL="3200400" algn="l" defTabSz="914400" rtl="0" eaLnBrk="1" latinLnBrk="0" hangingPunct="1">
              <a:defRPr kumimoji="1" sz="4000" b="1" kern="1200">
                <a:solidFill>
                  <a:schemeClr val="tx1"/>
                </a:solidFill>
                <a:latin typeface="Verdana" pitchFamily="34" charset="0"/>
                <a:ea typeface="新細明體" charset="-120"/>
                <a:cs typeface="+mn-cs"/>
              </a:defRPr>
            </a:lvl8pPr>
            <a:lvl9pPr marL="3657600" algn="l" defTabSz="914400" rtl="0" eaLnBrk="1" latinLnBrk="0" hangingPunct="1">
              <a:defRPr kumimoji="1" sz="4000" b="1" kern="1200">
                <a:solidFill>
                  <a:schemeClr val="tx1"/>
                </a:solidFill>
                <a:latin typeface="Verdana" pitchFamily="34" charset="0"/>
                <a:ea typeface="新細明體" charset="-120"/>
                <a:cs typeface="+mn-cs"/>
              </a:defRPr>
            </a:lvl9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332656"/>
            <a:ext cx="8229600" cy="646331"/>
          </a:xfrm>
        </p:spPr>
        <p:txBody>
          <a:bodyPr/>
          <a:lstStyle/>
          <a:p>
            <a:r>
              <a:rPr lang="en-US" altLang="zh-TW" sz="3600" b="1" dirty="0" smtClean="0">
                <a:latin typeface="Times New Roman" pitchFamily="18" charset="0"/>
                <a:ea typeface="標楷體" pitchFamily="65" charset="-120"/>
              </a:rPr>
              <a:t> </a:t>
            </a:r>
            <a:r>
              <a:rPr lang="zh-TW" altLang="en-US" sz="3600" b="1" dirty="0" smtClean="0">
                <a:latin typeface="Times New Roman" pitchFamily="18" charset="0"/>
                <a:ea typeface="標楷體" pitchFamily="65" charset="-120"/>
              </a:rPr>
              <a:t>所得水準上升，對於豪宅的</a:t>
            </a:r>
            <a:r>
              <a:rPr lang="zh-TW" altLang="en-US" sz="3600" b="1" dirty="0">
                <a:latin typeface="Times New Roman" pitchFamily="18" charset="0"/>
                <a:ea typeface="標楷體" pitchFamily="65" charset="-120"/>
              </a:rPr>
              <a:t>需求增加</a:t>
            </a:r>
            <a:endParaRPr lang="zh-TW" altLang="en-US" sz="4000" b="1" dirty="0">
              <a:latin typeface="Times New Roman" pitchFamily="18" charset="0"/>
              <a:ea typeface="標楷體" pitchFamily="65" charset="-120"/>
            </a:endParaRPr>
          </a:p>
        </p:txBody>
      </p:sp>
      <p:pic>
        <p:nvPicPr>
          <p:cNvPr id="5" name="Picture 6" descr="fra89627_f0415-cop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524000"/>
            <a:ext cx="6248400" cy="4884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2225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601" y="358497"/>
            <a:ext cx="8494911" cy="630942"/>
          </a:xfrm>
        </p:spPr>
        <p:txBody>
          <a:bodyPr/>
          <a:lstStyle/>
          <a:p>
            <a:r>
              <a:rPr lang="zh-TW" altLang="en-US" sz="3500" b="1" dirty="0" smtClean="0">
                <a:latin typeface="Times New Roman" pitchFamily="18" charset="0"/>
                <a:ea typeface="標楷體" pitchFamily="65" charset="-120"/>
              </a:rPr>
              <a:t>所得</a:t>
            </a:r>
            <a:r>
              <a:rPr lang="zh-TW" altLang="en-US" sz="3500" b="1" dirty="0">
                <a:latin typeface="Times New Roman" pitchFamily="18" charset="0"/>
                <a:ea typeface="標楷體" pitchFamily="65" charset="-120"/>
              </a:rPr>
              <a:t>水準上升，</a:t>
            </a:r>
            <a:r>
              <a:rPr lang="zh-TW" altLang="en-US" sz="3500" b="1" dirty="0" smtClean="0">
                <a:latin typeface="Times New Roman" pitchFamily="18" charset="0"/>
                <a:ea typeface="標楷體" pitchFamily="65" charset="-120"/>
              </a:rPr>
              <a:t>對於兩代同住的需求減少</a:t>
            </a:r>
            <a:endParaRPr lang="zh-TW" altLang="en-US" sz="35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96507" y="1196752"/>
            <a:ext cx="8110537" cy="4824536"/>
          </a:xfrm>
        </p:spPr>
        <p:txBody>
          <a:bodyPr/>
          <a:lstStyle/>
          <a:p>
            <a:pPr>
              <a:lnSpc>
                <a:spcPts val="5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Hayashi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Fumio (1995). Is the Japanese Extended Family Altruistically Linked? A Test Based on Engel Curves, </a:t>
            </a:r>
            <a:r>
              <a:rPr lang="en-US" altLang="zh-TW" sz="2800" i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Journal of Political Econom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y, 103(3), 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661-74</a:t>
            </a:r>
          </a:p>
          <a:p>
            <a:pPr>
              <a:lnSpc>
                <a:spcPts val="5000"/>
              </a:lnSpc>
              <a:spcBef>
                <a:spcPts val="1200"/>
              </a:spcBef>
              <a:spcAft>
                <a:spcPts val="1200"/>
              </a:spcAft>
            </a:pP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親子同住是</a:t>
            </a:r>
            <a:r>
              <a:rPr lang="zh-TW" altLang="en-US" sz="2800" dirty="0">
                <a:solidFill>
                  <a:schemeClr val="folHlink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劣等財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(co-residence is inferior good)</a:t>
            </a:r>
            <a:endParaRPr lang="en-US" altLang="zh-TW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5000"/>
              </a:lnSpc>
              <a:spcBef>
                <a:spcPts val="1200"/>
              </a:spcBef>
              <a:spcAft>
                <a:spcPts val="1200"/>
              </a:spcAft>
            </a:pP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5833" y="4960461"/>
            <a:ext cx="2554445" cy="1707028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zh-TW" smtClean="0"/>
              <a:t>Slide </a:t>
            </a:r>
            <a:fld id="{2EAD8DAA-EA19-4AB7-B271-CDA343FF3072}" type="slidenum">
              <a:rPr lang="en-US" altLang="zh-TW" smtClean="0"/>
              <a:pPr/>
              <a:t>38</a:t>
            </a:fld>
            <a:r>
              <a:rPr lang="en-US" altLang="zh-TW" smtClean="0"/>
              <a:t>/35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907834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366916"/>
            <a:ext cx="8162925" cy="1261884"/>
          </a:xfrm>
        </p:spPr>
        <p:txBody>
          <a:bodyPr/>
          <a:lstStyle/>
          <a:p>
            <a:r>
              <a:rPr lang="en-US" altLang="zh-TW" sz="4000" b="1" dirty="0" smtClean="0">
                <a:latin typeface="Times New Roman" pitchFamily="18" charset="0"/>
                <a:ea typeface="標楷體" pitchFamily="65" charset="-120"/>
              </a:rPr>
              <a:t>13. </a:t>
            </a:r>
            <a:r>
              <a:rPr lang="zh-TW" altLang="en-US" sz="4000" b="1" dirty="0" smtClean="0">
                <a:latin typeface="Times New Roman" pitchFamily="18" charset="0"/>
                <a:ea typeface="標楷體" pitchFamily="65" charset="-120"/>
              </a:rPr>
              <a:t>供給</a:t>
            </a:r>
            <a:r>
              <a:rPr lang="zh-TW" altLang="en-US" sz="4000" b="1" dirty="0">
                <a:latin typeface="Times New Roman" pitchFamily="18" charset="0"/>
                <a:ea typeface="標楷體" pitchFamily="65" charset="-120"/>
              </a:rPr>
              <a:t>需求同時</a:t>
            </a:r>
            <a:r>
              <a:rPr lang="zh-TW" altLang="en-US" sz="4000" b="1" dirty="0" smtClean="0">
                <a:latin typeface="Times New Roman" pitchFamily="18" charset="0"/>
                <a:ea typeface="標楷體" pitchFamily="65" charset="-120"/>
              </a:rPr>
              <a:t>變動</a:t>
            </a:r>
            <a:r>
              <a:rPr lang="en-US" altLang="zh-TW" sz="4000" b="1" dirty="0" smtClean="0">
                <a:latin typeface="Times New Roman" pitchFamily="18" charset="0"/>
                <a:ea typeface="標楷體" pitchFamily="65" charset="-120"/>
              </a:rPr>
              <a:t/>
            </a:r>
            <a:br>
              <a:rPr lang="en-US" altLang="zh-TW" sz="4000" b="1" dirty="0" smtClean="0">
                <a:latin typeface="Times New Roman" pitchFamily="18" charset="0"/>
                <a:ea typeface="標楷體" pitchFamily="65" charset="-120"/>
              </a:rPr>
            </a:br>
            <a:r>
              <a:rPr lang="en-US" altLang="zh-TW" sz="3600" b="1" dirty="0" smtClean="0">
                <a:latin typeface="Times New Roman" pitchFamily="18" charset="0"/>
                <a:ea typeface="標楷體" pitchFamily="65" charset="-120"/>
              </a:rPr>
              <a:t>    </a:t>
            </a:r>
            <a:r>
              <a:rPr lang="en-US" altLang="zh-TW" sz="3600" b="1" dirty="0" smtClean="0">
                <a:solidFill>
                  <a:srgbClr val="906030"/>
                </a:solidFill>
                <a:latin typeface="Times New Roman" pitchFamily="18" charset="0"/>
                <a:ea typeface="標楷體" pitchFamily="65" charset="-120"/>
              </a:rPr>
              <a:t>Simultaneous Shifts</a:t>
            </a:r>
            <a:endParaRPr lang="zh-TW" altLang="en-US" sz="3600" b="1" dirty="0">
              <a:solidFill>
                <a:srgbClr val="906030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676400"/>
            <a:ext cx="7467600" cy="4419600"/>
          </a:xfrm>
        </p:spPr>
        <p:txBody>
          <a:bodyPr/>
          <a:lstStyle/>
          <a:p>
            <a:r>
              <a:rPr lang="en-US" altLang="zh-TW" sz="2800" dirty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If, at the same time,</a:t>
            </a:r>
          </a:p>
          <a:p>
            <a:pPr lvl="1">
              <a:buClr>
                <a:schemeClr val="tx2"/>
              </a:buClr>
              <a:buFont typeface="Wingdings" panose="05000000000000000000" pitchFamily="2" charset="2"/>
              <a:buChar char="l"/>
            </a:pPr>
            <a:r>
              <a:rPr lang="en-US" altLang="zh-TW" sz="2400" dirty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Demand decreases and Supply increases</a:t>
            </a:r>
          </a:p>
          <a:p>
            <a:r>
              <a:rPr lang="en-US" altLang="zh-TW" sz="2800" dirty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Demand shifts left</a:t>
            </a:r>
          </a:p>
          <a:p>
            <a:pPr lvl="1">
              <a:buClr>
                <a:schemeClr val="tx2"/>
              </a:buClr>
              <a:buFont typeface="Wingdings" panose="05000000000000000000" pitchFamily="2" charset="2"/>
              <a:buChar char="l"/>
            </a:pPr>
            <a:r>
              <a:rPr lang="en-US" altLang="zh-TW" sz="2400" dirty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Lower price, lower quantity</a:t>
            </a:r>
          </a:p>
          <a:p>
            <a:r>
              <a:rPr lang="en-US" altLang="zh-TW" sz="2800" dirty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Supply shifts right</a:t>
            </a:r>
          </a:p>
          <a:p>
            <a:pPr lvl="1">
              <a:buClr>
                <a:schemeClr val="tx2"/>
              </a:buClr>
              <a:buFont typeface="Wingdings" panose="05000000000000000000" pitchFamily="2" charset="2"/>
              <a:buChar char="l"/>
            </a:pPr>
            <a:r>
              <a:rPr lang="en-US" altLang="zh-TW" sz="2400" dirty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Lower price, higher quantity</a:t>
            </a:r>
          </a:p>
          <a:p>
            <a:r>
              <a:rPr lang="en-US" altLang="zh-TW" sz="2800" dirty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We can predict that </a:t>
            </a:r>
            <a:r>
              <a:rPr lang="en-US" altLang="zh-TW" sz="2800" u="sng" dirty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price will fall</a:t>
            </a:r>
          </a:p>
          <a:p>
            <a:r>
              <a:rPr lang="en-US" altLang="zh-TW" sz="2800" dirty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But, what happens to quantity?</a:t>
            </a:r>
          </a:p>
          <a:p>
            <a:pPr lvl="1">
              <a:buClr>
                <a:schemeClr val="tx2"/>
              </a:buClr>
              <a:buFont typeface="Wingdings" panose="05000000000000000000" pitchFamily="2" charset="2"/>
              <a:buChar char="l"/>
            </a:pPr>
            <a:r>
              <a:rPr lang="en-US" altLang="zh-TW" sz="2400" dirty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We must know the magnitude of the shifts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zh-TW" smtClean="0"/>
              <a:t>Slide </a:t>
            </a:r>
            <a:fld id="{2EAD8DAA-EA19-4AB7-B271-CDA343FF3072}" type="slidenum">
              <a:rPr lang="en-US" altLang="zh-TW" smtClean="0"/>
              <a:pPr/>
              <a:t>39</a:t>
            </a:fld>
            <a:r>
              <a:rPr lang="en-US" altLang="zh-TW" smtClean="0"/>
              <a:t>/35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898387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4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709935" y="1268760"/>
            <a:ext cx="8110537" cy="41910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zh-TW" altLang="en-US" sz="2400" dirty="0" smtClean="0">
                <a:ea typeface="標楷體" pitchFamily="65" charset="-120"/>
              </a:rPr>
              <a:t>基本的生活需要達到之前，仍舊是經濟學討論的範疇</a:t>
            </a:r>
            <a:endParaRPr lang="en-US" altLang="zh-TW" sz="2400" dirty="0" smtClean="0">
              <a:ea typeface="標楷體" pitchFamily="65" charset="-120"/>
            </a:endParaRPr>
          </a:p>
          <a:p>
            <a:pPr>
              <a:spcBef>
                <a:spcPts val="1200"/>
              </a:spcBef>
            </a:pPr>
            <a:r>
              <a:rPr lang="zh-TW" altLang="en-US" sz="2400" dirty="0" smtClean="0">
                <a:ea typeface="標楷體" pitchFamily="65" charset="-120"/>
              </a:rPr>
              <a:t>如何在有限資源內，維持生命的存續</a:t>
            </a:r>
            <a:endParaRPr lang="en-US" altLang="zh-TW" sz="2400" dirty="0">
              <a:ea typeface="標楷體" pitchFamily="65" charset="-120"/>
            </a:endParaRPr>
          </a:p>
          <a:p>
            <a:pPr>
              <a:spcBef>
                <a:spcPts val="1200"/>
              </a:spcBef>
            </a:pPr>
            <a:r>
              <a:rPr lang="zh-TW" altLang="en-US" sz="2400" dirty="0" smtClean="0">
                <a:solidFill>
                  <a:srgbClr val="C00000"/>
                </a:solidFill>
                <a:ea typeface="標楷體" pitchFamily="65" charset="-120"/>
              </a:rPr>
              <a:t>滿足</a:t>
            </a:r>
            <a:r>
              <a:rPr lang="zh-TW" altLang="en-US" sz="2400" dirty="0">
                <a:solidFill>
                  <a:srgbClr val="C00000"/>
                </a:solidFill>
                <a:ea typeface="標楷體" pitchFamily="65" charset="-120"/>
              </a:rPr>
              <a:t>基本的生活需要之後，經濟學就可以專注討論各種</a:t>
            </a:r>
            <a:r>
              <a:rPr lang="zh-TW" altLang="en-US" sz="2400" dirty="0" smtClean="0">
                <a:solidFill>
                  <a:srgbClr val="C00000"/>
                </a:solidFill>
                <a:ea typeface="標楷體" pitchFamily="65" charset="-120"/>
              </a:rPr>
              <a:t>需求</a:t>
            </a:r>
            <a:endParaRPr lang="zh-TW" altLang="en-US" sz="2400" dirty="0">
              <a:solidFill>
                <a:srgbClr val="C00000"/>
              </a:solidFill>
              <a:ea typeface="標楷體" pitchFamily="65" charset="-120"/>
            </a:endParaRPr>
          </a:p>
          <a:p>
            <a:pPr>
              <a:spcBef>
                <a:spcPts val="1200"/>
              </a:spcBef>
            </a:pPr>
            <a:r>
              <a:rPr lang="zh-TW" altLang="en-US" sz="2400" dirty="0">
                <a:ea typeface="標楷體" pitchFamily="65" charset="-120"/>
              </a:rPr>
              <a:t>即便有無限的</a:t>
            </a:r>
            <a:r>
              <a:rPr lang="zh-TW" altLang="en-US" sz="2400" dirty="0" smtClean="0">
                <a:ea typeface="標楷體" pitchFamily="65" charset="-120"/>
              </a:rPr>
              <a:t>金錢，也</a:t>
            </a:r>
            <a:r>
              <a:rPr lang="zh-TW" altLang="en-US" sz="2400" dirty="0">
                <a:ea typeface="標楷體" pitchFamily="65" charset="-120"/>
              </a:rPr>
              <a:t>無足夠的時間與精力從事無限的</a:t>
            </a:r>
            <a:r>
              <a:rPr lang="zh-TW" altLang="en-US" sz="2400" dirty="0" smtClean="0">
                <a:ea typeface="標楷體" pitchFamily="65" charset="-120"/>
              </a:rPr>
              <a:t>消費，因此</a:t>
            </a:r>
            <a:r>
              <a:rPr lang="zh-TW" altLang="en-US" sz="2400" dirty="0">
                <a:ea typeface="標楷體" pitchFamily="65" charset="-120"/>
              </a:rPr>
              <a:t>人們追求的是限制下個人需求的極大</a:t>
            </a:r>
            <a:r>
              <a:rPr lang="zh-TW" altLang="en-US" sz="2400" dirty="0" smtClean="0">
                <a:ea typeface="標楷體" pitchFamily="65" charset="-120"/>
              </a:rPr>
              <a:t>滿足</a:t>
            </a:r>
            <a:endParaRPr lang="en-US" altLang="zh-TW" sz="2400" dirty="0" smtClean="0">
              <a:ea typeface="標楷體" pitchFamily="65" charset="-120"/>
            </a:endParaRPr>
          </a:p>
          <a:p>
            <a:pPr>
              <a:spcBef>
                <a:spcPts val="1200"/>
              </a:spcBef>
            </a:pPr>
            <a:r>
              <a:rPr lang="zh-TW" altLang="en-US" sz="2400" dirty="0" smtClean="0">
                <a:solidFill>
                  <a:srgbClr val="C00000"/>
                </a:solidFill>
                <a:ea typeface="標楷體" pitchFamily="65" charset="-120"/>
              </a:rPr>
              <a:t>如何將有限的資源配置在各種項目上，達到最大的滿足，就是決策的問題</a:t>
            </a:r>
            <a:endParaRPr lang="en-US" altLang="zh-TW" sz="2400" dirty="0" smtClean="0">
              <a:solidFill>
                <a:srgbClr val="C00000"/>
              </a:solidFill>
              <a:ea typeface="標楷體" pitchFamily="65" charset="-120"/>
            </a:endParaRPr>
          </a:p>
          <a:p>
            <a:pPr>
              <a:spcBef>
                <a:spcPts val="1200"/>
              </a:spcBef>
            </a:pPr>
            <a:r>
              <a:rPr lang="zh-TW" altLang="en-US" sz="2400" dirty="0" smtClean="0">
                <a:ea typeface="標楷體" pitchFamily="65" charset="-120"/>
              </a:rPr>
              <a:t>透過模型來闡釋最適決策的原則</a:t>
            </a:r>
            <a:endParaRPr lang="en-US" altLang="zh-TW" sz="2400" dirty="0">
              <a:ea typeface="標楷體" pitchFamily="65" charset="-120"/>
            </a:endParaRPr>
          </a:p>
        </p:txBody>
      </p:sp>
      <p:sp>
        <p:nvSpPr>
          <p:cNvPr id="70663" name="Rectangle 7"/>
          <p:cNvSpPr>
            <a:spLocks noGrp="1" noChangeArrowheads="1"/>
          </p:cNvSpPr>
          <p:nvPr>
            <p:ph type="title"/>
          </p:nvPr>
        </p:nvSpPr>
        <p:spPr>
          <a:xfrm>
            <a:off x="683568" y="260648"/>
            <a:ext cx="8162925" cy="720080"/>
          </a:xfrm>
        </p:spPr>
        <p:txBody>
          <a:bodyPr/>
          <a:lstStyle/>
          <a:p>
            <a:r>
              <a:rPr lang="zh-TW" altLang="en-US" sz="4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/>
            </a:r>
            <a:br>
              <a:rPr lang="zh-TW" altLang="en-US" sz="4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sz="40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1. </a:t>
            </a:r>
            <a:r>
              <a:rPr lang="zh-TW" altLang="en-US" sz="40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從需要 </a:t>
            </a:r>
            <a:r>
              <a:rPr lang="en-US" altLang="zh-TW" sz="40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(want) </a:t>
            </a:r>
            <a:r>
              <a:rPr lang="zh-TW" altLang="en-US" sz="40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到需求 </a:t>
            </a:r>
            <a:r>
              <a:rPr lang="en-US" altLang="zh-TW" sz="40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(demand)</a:t>
            </a:r>
            <a:endParaRPr lang="zh-TW" altLang="en-US" sz="40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zh-TW" smtClean="0"/>
              <a:t>Slide </a:t>
            </a:r>
            <a:fld id="{2EAD8DAA-EA19-4AB7-B271-CDA343FF3072}" type="slidenum">
              <a:rPr lang="en-US" altLang="zh-TW" smtClean="0"/>
              <a:pPr/>
              <a:t>4</a:t>
            </a:fld>
            <a:r>
              <a:rPr lang="en-US" altLang="zh-TW" smtClean="0"/>
              <a:t>/38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752352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>
          <a:xfrm>
            <a:off x="7260725" y="6488113"/>
            <a:ext cx="1905000" cy="457200"/>
          </a:xfrm>
        </p:spPr>
        <p:txBody>
          <a:bodyPr/>
          <a:lstStyle/>
          <a:p>
            <a:r>
              <a:rPr lang="en-US" altLang="zh-TW" dirty="0" smtClean="0"/>
              <a:t>Slide </a:t>
            </a:r>
            <a:fld id="{2EAD8DAA-EA19-4AB7-B271-CDA343FF3072}" type="slidenum">
              <a:rPr lang="en-US" altLang="zh-TW" smtClean="0"/>
              <a:pPr/>
              <a:t>40</a:t>
            </a:fld>
            <a:r>
              <a:rPr lang="en-US" altLang="zh-TW" dirty="0" smtClean="0"/>
              <a:t>/35</a:t>
            </a:r>
            <a:endParaRPr lang="en-US" altLang="zh-TW" dirty="0"/>
          </a:p>
        </p:txBody>
      </p:sp>
      <p:sp>
        <p:nvSpPr>
          <p:cNvPr id="28" name="投影片編號版面配置區 1"/>
          <p:cNvSpPr txBox="1">
            <a:spLocks/>
          </p:cNvSpPr>
          <p:nvPr/>
        </p:nvSpPr>
        <p:spPr>
          <a:xfrm>
            <a:off x="7383016" y="6423502"/>
            <a:ext cx="1905000" cy="457200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umimoji="1" sz="1200" b="0" kern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4000" b="1" kern="1200">
                <a:solidFill>
                  <a:schemeClr val="tx1"/>
                </a:solidFill>
                <a:latin typeface="Verdana" pitchFamily="34" charset="0"/>
                <a:ea typeface="新細明體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4000" b="1" kern="1200">
                <a:solidFill>
                  <a:schemeClr val="tx1"/>
                </a:solidFill>
                <a:latin typeface="Verdana" pitchFamily="34" charset="0"/>
                <a:ea typeface="新細明體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4000" b="1" kern="1200">
                <a:solidFill>
                  <a:schemeClr val="tx1"/>
                </a:solidFill>
                <a:latin typeface="Verdana" pitchFamily="34" charset="0"/>
                <a:ea typeface="新細明體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4000" b="1" kern="1200">
                <a:solidFill>
                  <a:schemeClr val="tx1"/>
                </a:solidFill>
                <a:latin typeface="Verdana" pitchFamily="34" charset="0"/>
                <a:ea typeface="新細明體" charset="-120"/>
                <a:cs typeface="+mn-cs"/>
              </a:defRPr>
            </a:lvl5pPr>
            <a:lvl6pPr marL="2286000" algn="l" defTabSz="914400" rtl="0" eaLnBrk="1" latinLnBrk="0" hangingPunct="1">
              <a:defRPr kumimoji="1" sz="4000" b="1" kern="1200">
                <a:solidFill>
                  <a:schemeClr val="tx1"/>
                </a:solidFill>
                <a:latin typeface="Verdana" pitchFamily="34" charset="0"/>
                <a:ea typeface="新細明體" charset="-120"/>
                <a:cs typeface="+mn-cs"/>
              </a:defRPr>
            </a:lvl6pPr>
            <a:lvl7pPr marL="2743200" algn="l" defTabSz="914400" rtl="0" eaLnBrk="1" latinLnBrk="0" hangingPunct="1">
              <a:defRPr kumimoji="1" sz="4000" b="1" kern="1200">
                <a:solidFill>
                  <a:schemeClr val="tx1"/>
                </a:solidFill>
                <a:latin typeface="Verdana" pitchFamily="34" charset="0"/>
                <a:ea typeface="新細明體" charset="-120"/>
                <a:cs typeface="+mn-cs"/>
              </a:defRPr>
            </a:lvl7pPr>
            <a:lvl8pPr marL="3200400" algn="l" defTabSz="914400" rtl="0" eaLnBrk="1" latinLnBrk="0" hangingPunct="1">
              <a:defRPr kumimoji="1" sz="4000" b="1" kern="1200">
                <a:solidFill>
                  <a:schemeClr val="tx1"/>
                </a:solidFill>
                <a:latin typeface="Verdana" pitchFamily="34" charset="0"/>
                <a:ea typeface="新細明體" charset="-120"/>
                <a:cs typeface="+mn-cs"/>
              </a:defRPr>
            </a:lvl8pPr>
            <a:lvl9pPr marL="3657600" algn="l" defTabSz="914400" rtl="0" eaLnBrk="1" latinLnBrk="0" hangingPunct="1">
              <a:defRPr kumimoji="1" sz="4000" b="1" kern="1200">
                <a:solidFill>
                  <a:schemeClr val="tx1"/>
                </a:solidFill>
                <a:latin typeface="Verdana" pitchFamily="34" charset="0"/>
                <a:ea typeface="新細明體" charset="-120"/>
                <a:cs typeface="+mn-cs"/>
              </a:defRPr>
            </a:lvl9pPr>
          </a:lstStyle>
          <a:p>
            <a:pPr>
              <a:defRPr/>
            </a:pPr>
            <a:endParaRPr lang="en-US" altLang="zh-TW" dirty="0"/>
          </a:p>
        </p:txBody>
      </p:sp>
      <p:pic>
        <p:nvPicPr>
          <p:cNvPr id="5" name="Picture 5" descr="pricevquaantity cop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691" y="1341438"/>
            <a:ext cx="3816350" cy="223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691" y="3573463"/>
            <a:ext cx="3816350" cy="503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7" descr="pricevquaantity cop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041" y="1341438"/>
            <a:ext cx="3889375" cy="223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pricevquaantity cop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691" y="4005263"/>
            <a:ext cx="3816350" cy="223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691" y="6237288"/>
            <a:ext cx="3816350" cy="620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0" descr="pricevquaantity cop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041" y="4005263"/>
            <a:ext cx="3889375" cy="223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041" y="3573463"/>
            <a:ext cx="3887787" cy="576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4016" y="6237288"/>
            <a:ext cx="3960812" cy="620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1329828" y="1844675"/>
            <a:ext cx="1800225" cy="1223963"/>
          </a:xfrm>
          <a:prstGeom prst="line">
            <a:avLst/>
          </a:prstGeom>
          <a:noFill/>
          <a:ln w="38100">
            <a:solidFill>
              <a:srgbClr val="0066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1545728" y="1989138"/>
            <a:ext cx="1800225" cy="1223962"/>
          </a:xfrm>
          <a:prstGeom prst="line">
            <a:avLst/>
          </a:prstGeom>
          <a:noFill/>
          <a:ln w="38100">
            <a:solidFill>
              <a:srgbClr val="0066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 flipV="1">
            <a:off x="1402853" y="1700213"/>
            <a:ext cx="2087563" cy="1223962"/>
          </a:xfrm>
          <a:prstGeom prst="line">
            <a:avLst/>
          </a:prstGeom>
          <a:noFill/>
          <a:ln w="38100">
            <a:solidFill>
              <a:srgbClr val="CC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>
            <a:off x="2195016" y="2420938"/>
            <a:ext cx="0" cy="8636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>
            <a:off x="2771278" y="2205038"/>
            <a:ext cx="0" cy="10795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 flipH="1">
            <a:off x="1113928" y="2420938"/>
            <a:ext cx="1081088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9" name="Line 19"/>
          <p:cNvSpPr>
            <a:spLocks noChangeShapeType="1"/>
          </p:cNvSpPr>
          <p:nvPr/>
        </p:nvSpPr>
        <p:spPr bwMode="auto">
          <a:xfrm flipH="1">
            <a:off x="1113928" y="2133600"/>
            <a:ext cx="165735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0" name="Text Box 20"/>
          <p:cNvSpPr txBox="1">
            <a:spLocks noChangeArrowheads="1"/>
          </p:cNvSpPr>
          <p:nvPr/>
        </p:nvSpPr>
        <p:spPr bwMode="auto">
          <a:xfrm>
            <a:off x="3490416" y="1484313"/>
            <a:ext cx="2889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 b="1">
                <a:ea typeface="新細明體" pitchFamily="18" charset="-120"/>
              </a:rPr>
              <a:t>S</a:t>
            </a:r>
          </a:p>
        </p:txBody>
      </p: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3203078" y="2924175"/>
            <a:ext cx="2873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 b="1">
                <a:ea typeface="新細明體" pitchFamily="18" charset="-120"/>
              </a:rPr>
              <a:t>D</a:t>
            </a:r>
          </a:p>
        </p:txBody>
      </p:sp>
      <p:sp>
        <p:nvSpPr>
          <p:cNvPr id="22" name="Text Box 22"/>
          <p:cNvSpPr txBox="1">
            <a:spLocks noChangeArrowheads="1"/>
          </p:cNvSpPr>
          <p:nvPr/>
        </p:nvSpPr>
        <p:spPr bwMode="auto">
          <a:xfrm>
            <a:off x="3850778" y="2708275"/>
            <a:ext cx="431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 b="1">
                <a:ea typeface="新細明體" pitchFamily="18" charset="-120"/>
              </a:rPr>
              <a:t>D’</a:t>
            </a:r>
          </a:p>
        </p:txBody>
      </p:sp>
      <p:sp>
        <p:nvSpPr>
          <p:cNvPr id="23" name="Text Box 23"/>
          <p:cNvSpPr txBox="1">
            <a:spLocks noChangeArrowheads="1"/>
          </p:cNvSpPr>
          <p:nvPr/>
        </p:nvSpPr>
        <p:spPr bwMode="auto">
          <a:xfrm>
            <a:off x="2050553" y="3213100"/>
            <a:ext cx="2159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 b="1">
                <a:ea typeface="新細明體" pitchFamily="18" charset="-120"/>
              </a:rPr>
              <a:t>Q</a:t>
            </a:r>
          </a:p>
        </p:txBody>
      </p:sp>
      <p:sp>
        <p:nvSpPr>
          <p:cNvPr id="24" name="Text Box 24"/>
          <p:cNvSpPr txBox="1">
            <a:spLocks noChangeArrowheads="1"/>
          </p:cNvSpPr>
          <p:nvPr/>
        </p:nvSpPr>
        <p:spPr bwMode="auto">
          <a:xfrm>
            <a:off x="2626816" y="3213100"/>
            <a:ext cx="431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 b="1">
                <a:ea typeface="新細明體" pitchFamily="18" charset="-120"/>
              </a:rPr>
              <a:t>Q’</a:t>
            </a:r>
          </a:p>
        </p:txBody>
      </p:sp>
      <p:sp>
        <p:nvSpPr>
          <p:cNvPr id="25" name="Text Box 25"/>
          <p:cNvSpPr txBox="1">
            <a:spLocks noChangeArrowheads="1"/>
          </p:cNvSpPr>
          <p:nvPr/>
        </p:nvSpPr>
        <p:spPr bwMode="auto">
          <a:xfrm>
            <a:off x="753566" y="2276475"/>
            <a:ext cx="2159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 b="1">
                <a:ea typeface="新細明體" pitchFamily="18" charset="-120"/>
              </a:rPr>
              <a:t>P</a:t>
            </a:r>
          </a:p>
        </p:txBody>
      </p:sp>
      <p:sp>
        <p:nvSpPr>
          <p:cNvPr id="26" name="Text Box 26"/>
          <p:cNvSpPr txBox="1">
            <a:spLocks noChangeArrowheads="1"/>
          </p:cNvSpPr>
          <p:nvPr/>
        </p:nvSpPr>
        <p:spPr bwMode="auto">
          <a:xfrm>
            <a:off x="753566" y="1916113"/>
            <a:ext cx="431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 b="1">
                <a:ea typeface="新細明體" pitchFamily="18" charset="-120"/>
              </a:rPr>
              <a:t>P’</a:t>
            </a:r>
          </a:p>
        </p:txBody>
      </p:sp>
      <p:sp>
        <p:nvSpPr>
          <p:cNvPr id="27" name="Line 27"/>
          <p:cNvSpPr>
            <a:spLocks noChangeShapeType="1"/>
          </p:cNvSpPr>
          <p:nvPr/>
        </p:nvSpPr>
        <p:spPr bwMode="auto">
          <a:xfrm>
            <a:off x="2553791" y="2565400"/>
            <a:ext cx="6492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9" name="Line 28"/>
          <p:cNvSpPr>
            <a:spLocks noChangeShapeType="1"/>
          </p:cNvSpPr>
          <p:nvPr/>
        </p:nvSpPr>
        <p:spPr bwMode="auto">
          <a:xfrm>
            <a:off x="5506541" y="1412875"/>
            <a:ext cx="1873250" cy="1223963"/>
          </a:xfrm>
          <a:prstGeom prst="line">
            <a:avLst/>
          </a:prstGeom>
          <a:noFill/>
          <a:ln w="38100">
            <a:solidFill>
              <a:srgbClr val="0066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0" name="Line 29"/>
          <p:cNvSpPr>
            <a:spLocks noChangeShapeType="1"/>
          </p:cNvSpPr>
          <p:nvPr/>
        </p:nvSpPr>
        <p:spPr bwMode="auto">
          <a:xfrm>
            <a:off x="5866903" y="1628775"/>
            <a:ext cx="1800225" cy="1223963"/>
          </a:xfrm>
          <a:prstGeom prst="line">
            <a:avLst/>
          </a:prstGeom>
          <a:noFill/>
          <a:ln w="38100">
            <a:solidFill>
              <a:srgbClr val="0066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1" name="Line 30"/>
          <p:cNvSpPr>
            <a:spLocks noChangeShapeType="1"/>
          </p:cNvSpPr>
          <p:nvPr/>
        </p:nvSpPr>
        <p:spPr bwMode="auto">
          <a:xfrm flipV="1">
            <a:off x="5290641" y="1700213"/>
            <a:ext cx="2160587" cy="1296987"/>
          </a:xfrm>
          <a:prstGeom prst="line">
            <a:avLst/>
          </a:prstGeom>
          <a:noFill/>
          <a:ln w="38100">
            <a:solidFill>
              <a:srgbClr val="CC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2" name="Text Box 31"/>
          <p:cNvSpPr txBox="1">
            <a:spLocks noChangeArrowheads="1"/>
          </p:cNvSpPr>
          <p:nvPr/>
        </p:nvSpPr>
        <p:spPr bwMode="auto">
          <a:xfrm>
            <a:off x="7667128" y="2708275"/>
            <a:ext cx="2873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 b="1">
                <a:ea typeface="新細明體" pitchFamily="18" charset="-120"/>
              </a:rPr>
              <a:t>D</a:t>
            </a:r>
          </a:p>
        </p:txBody>
      </p:sp>
      <p:sp>
        <p:nvSpPr>
          <p:cNvPr id="33" name="Text Box 32"/>
          <p:cNvSpPr txBox="1">
            <a:spLocks noChangeArrowheads="1"/>
          </p:cNvSpPr>
          <p:nvPr/>
        </p:nvSpPr>
        <p:spPr bwMode="auto">
          <a:xfrm>
            <a:off x="7019428" y="2924175"/>
            <a:ext cx="431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 b="1">
                <a:ea typeface="新細明體" pitchFamily="18" charset="-120"/>
              </a:rPr>
              <a:t>D’</a:t>
            </a:r>
          </a:p>
        </p:txBody>
      </p:sp>
      <p:sp>
        <p:nvSpPr>
          <p:cNvPr id="34" name="Text Box 33"/>
          <p:cNvSpPr txBox="1">
            <a:spLocks noChangeArrowheads="1"/>
          </p:cNvSpPr>
          <p:nvPr/>
        </p:nvSpPr>
        <p:spPr bwMode="auto">
          <a:xfrm>
            <a:off x="7451228" y="1484313"/>
            <a:ext cx="2889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 b="1">
                <a:ea typeface="新細明體" pitchFamily="18" charset="-120"/>
              </a:rPr>
              <a:t>S</a:t>
            </a:r>
          </a:p>
        </p:txBody>
      </p:sp>
      <p:sp>
        <p:nvSpPr>
          <p:cNvPr id="35" name="Line 34"/>
          <p:cNvSpPr>
            <a:spLocks noChangeShapeType="1"/>
          </p:cNvSpPr>
          <p:nvPr/>
        </p:nvSpPr>
        <p:spPr bwMode="auto">
          <a:xfrm>
            <a:off x="6154241" y="2492375"/>
            <a:ext cx="0" cy="792163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6" name="Line 35"/>
          <p:cNvSpPr>
            <a:spLocks noChangeShapeType="1"/>
          </p:cNvSpPr>
          <p:nvPr/>
        </p:nvSpPr>
        <p:spPr bwMode="auto">
          <a:xfrm>
            <a:off x="6659066" y="2205038"/>
            <a:ext cx="0" cy="10795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7" name="Line 36"/>
          <p:cNvSpPr>
            <a:spLocks noChangeShapeType="1"/>
          </p:cNvSpPr>
          <p:nvPr/>
        </p:nvSpPr>
        <p:spPr bwMode="auto">
          <a:xfrm flipH="1">
            <a:off x="4930278" y="2492375"/>
            <a:ext cx="1223963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8" name="Line 37"/>
          <p:cNvSpPr>
            <a:spLocks noChangeShapeType="1"/>
          </p:cNvSpPr>
          <p:nvPr/>
        </p:nvSpPr>
        <p:spPr bwMode="auto">
          <a:xfrm flipH="1">
            <a:off x="4930278" y="2133600"/>
            <a:ext cx="1728788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9" name="Text Box 38"/>
          <p:cNvSpPr txBox="1">
            <a:spLocks noChangeArrowheads="1"/>
          </p:cNvSpPr>
          <p:nvPr/>
        </p:nvSpPr>
        <p:spPr bwMode="auto">
          <a:xfrm>
            <a:off x="6514603" y="3213100"/>
            <a:ext cx="2159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 b="1">
                <a:ea typeface="新細明體" pitchFamily="18" charset="-120"/>
              </a:rPr>
              <a:t>Q</a:t>
            </a:r>
          </a:p>
        </p:txBody>
      </p:sp>
      <p:sp>
        <p:nvSpPr>
          <p:cNvPr id="40" name="Text Box 39"/>
          <p:cNvSpPr txBox="1">
            <a:spLocks noChangeArrowheads="1"/>
          </p:cNvSpPr>
          <p:nvPr/>
        </p:nvSpPr>
        <p:spPr bwMode="auto">
          <a:xfrm>
            <a:off x="5938341" y="3213100"/>
            <a:ext cx="431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 b="1">
                <a:ea typeface="新細明體" pitchFamily="18" charset="-120"/>
              </a:rPr>
              <a:t>Q’</a:t>
            </a:r>
          </a:p>
        </p:txBody>
      </p:sp>
      <p:sp>
        <p:nvSpPr>
          <p:cNvPr id="41" name="Text Box 40"/>
          <p:cNvSpPr txBox="1">
            <a:spLocks noChangeArrowheads="1"/>
          </p:cNvSpPr>
          <p:nvPr/>
        </p:nvSpPr>
        <p:spPr bwMode="auto">
          <a:xfrm>
            <a:off x="4571503" y="1916113"/>
            <a:ext cx="2159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 b="1">
                <a:ea typeface="新細明體" pitchFamily="18" charset="-120"/>
              </a:rPr>
              <a:t>P</a:t>
            </a:r>
          </a:p>
        </p:txBody>
      </p:sp>
      <p:sp>
        <p:nvSpPr>
          <p:cNvPr id="42" name="Text Box 41"/>
          <p:cNvSpPr txBox="1">
            <a:spLocks noChangeArrowheads="1"/>
          </p:cNvSpPr>
          <p:nvPr/>
        </p:nvSpPr>
        <p:spPr bwMode="auto">
          <a:xfrm>
            <a:off x="4571503" y="2349500"/>
            <a:ext cx="431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 b="1">
                <a:ea typeface="新細明體" pitchFamily="18" charset="-120"/>
              </a:rPr>
              <a:t>P’</a:t>
            </a:r>
          </a:p>
        </p:txBody>
      </p:sp>
      <p:sp>
        <p:nvSpPr>
          <p:cNvPr id="43" name="Line 42"/>
          <p:cNvSpPr>
            <a:spLocks noChangeShapeType="1"/>
          </p:cNvSpPr>
          <p:nvPr/>
        </p:nvSpPr>
        <p:spPr bwMode="auto">
          <a:xfrm flipH="1">
            <a:off x="6371728" y="2565400"/>
            <a:ext cx="7191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4" name="Line 43"/>
          <p:cNvSpPr>
            <a:spLocks noChangeShapeType="1"/>
          </p:cNvSpPr>
          <p:nvPr/>
        </p:nvSpPr>
        <p:spPr bwMode="auto">
          <a:xfrm>
            <a:off x="1329828" y="4508500"/>
            <a:ext cx="2089150" cy="1206500"/>
          </a:xfrm>
          <a:prstGeom prst="line">
            <a:avLst/>
          </a:prstGeom>
          <a:noFill/>
          <a:ln w="38100">
            <a:solidFill>
              <a:srgbClr val="0066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5" name="Line 44"/>
          <p:cNvSpPr>
            <a:spLocks noChangeShapeType="1"/>
          </p:cNvSpPr>
          <p:nvPr/>
        </p:nvSpPr>
        <p:spPr bwMode="auto">
          <a:xfrm flipV="1">
            <a:off x="1329828" y="4437063"/>
            <a:ext cx="1368425" cy="1079500"/>
          </a:xfrm>
          <a:prstGeom prst="line">
            <a:avLst/>
          </a:prstGeom>
          <a:noFill/>
          <a:ln w="38100">
            <a:solidFill>
              <a:srgbClr val="CC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6" name="Line 45"/>
          <p:cNvSpPr>
            <a:spLocks noChangeShapeType="1"/>
          </p:cNvSpPr>
          <p:nvPr/>
        </p:nvSpPr>
        <p:spPr bwMode="auto">
          <a:xfrm flipV="1">
            <a:off x="1618753" y="4005263"/>
            <a:ext cx="1584325" cy="1295400"/>
          </a:xfrm>
          <a:prstGeom prst="line">
            <a:avLst/>
          </a:prstGeom>
          <a:noFill/>
          <a:ln w="38100">
            <a:solidFill>
              <a:srgbClr val="CC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7" name="Text Box 46"/>
          <p:cNvSpPr txBox="1">
            <a:spLocks noChangeArrowheads="1"/>
          </p:cNvSpPr>
          <p:nvPr/>
        </p:nvSpPr>
        <p:spPr bwMode="auto">
          <a:xfrm>
            <a:off x="3418978" y="5516563"/>
            <a:ext cx="2873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 b="1">
                <a:ea typeface="新細明體" pitchFamily="18" charset="-120"/>
              </a:rPr>
              <a:t>D</a:t>
            </a:r>
          </a:p>
        </p:txBody>
      </p:sp>
      <p:sp>
        <p:nvSpPr>
          <p:cNvPr id="48" name="Text Box 47"/>
          <p:cNvSpPr txBox="1">
            <a:spLocks noChangeArrowheads="1"/>
          </p:cNvSpPr>
          <p:nvPr/>
        </p:nvSpPr>
        <p:spPr bwMode="auto">
          <a:xfrm>
            <a:off x="2698253" y="4221163"/>
            <a:ext cx="2889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 b="1">
                <a:ea typeface="新細明體" pitchFamily="18" charset="-120"/>
              </a:rPr>
              <a:t>S</a:t>
            </a:r>
          </a:p>
        </p:txBody>
      </p:sp>
      <p:sp>
        <p:nvSpPr>
          <p:cNvPr id="49" name="Text Box 48"/>
          <p:cNvSpPr txBox="1">
            <a:spLocks noChangeArrowheads="1"/>
          </p:cNvSpPr>
          <p:nvPr/>
        </p:nvSpPr>
        <p:spPr bwMode="auto">
          <a:xfrm>
            <a:off x="3561853" y="4292600"/>
            <a:ext cx="431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 b="1">
                <a:ea typeface="新細明體" pitchFamily="18" charset="-120"/>
              </a:rPr>
              <a:t>S’</a:t>
            </a:r>
          </a:p>
        </p:txBody>
      </p:sp>
      <p:sp>
        <p:nvSpPr>
          <p:cNvPr id="50" name="Line 49"/>
          <p:cNvSpPr>
            <a:spLocks noChangeShapeType="1"/>
          </p:cNvSpPr>
          <p:nvPr/>
        </p:nvSpPr>
        <p:spPr bwMode="auto">
          <a:xfrm>
            <a:off x="2050553" y="4941888"/>
            <a:ext cx="0" cy="1008062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1" name="Line 50"/>
          <p:cNvSpPr>
            <a:spLocks noChangeShapeType="1"/>
          </p:cNvSpPr>
          <p:nvPr/>
        </p:nvSpPr>
        <p:spPr bwMode="auto">
          <a:xfrm>
            <a:off x="2626816" y="5300663"/>
            <a:ext cx="0" cy="649287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2" name="Line 51"/>
          <p:cNvSpPr>
            <a:spLocks noChangeShapeType="1"/>
          </p:cNvSpPr>
          <p:nvPr/>
        </p:nvSpPr>
        <p:spPr bwMode="auto">
          <a:xfrm flipH="1">
            <a:off x="1113928" y="4941888"/>
            <a:ext cx="936625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3" name="Line 52"/>
          <p:cNvSpPr>
            <a:spLocks noChangeShapeType="1"/>
          </p:cNvSpPr>
          <p:nvPr/>
        </p:nvSpPr>
        <p:spPr bwMode="auto">
          <a:xfrm flipH="1">
            <a:off x="1113928" y="5300663"/>
            <a:ext cx="1512888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4" name="Text Box 53"/>
          <p:cNvSpPr txBox="1">
            <a:spLocks noChangeArrowheads="1"/>
          </p:cNvSpPr>
          <p:nvPr/>
        </p:nvSpPr>
        <p:spPr bwMode="auto">
          <a:xfrm>
            <a:off x="1906091" y="5876925"/>
            <a:ext cx="2159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 b="1">
                <a:ea typeface="新細明體" pitchFamily="18" charset="-120"/>
              </a:rPr>
              <a:t>Q</a:t>
            </a:r>
          </a:p>
        </p:txBody>
      </p:sp>
      <p:sp>
        <p:nvSpPr>
          <p:cNvPr id="55" name="Text Box 54"/>
          <p:cNvSpPr txBox="1">
            <a:spLocks noChangeArrowheads="1"/>
          </p:cNvSpPr>
          <p:nvPr/>
        </p:nvSpPr>
        <p:spPr bwMode="auto">
          <a:xfrm>
            <a:off x="2482353" y="5876925"/>
            <a:ext cx="431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 b="1">
                <a:ea typeface="新細明體" pitchFamily="18" charset="-120"/>
              </a:rPr>
              <a:t>Q’</a:t>
            </a:r>
          </a:p>
        </p:txBody>
      </p:sp>
      <p:sp>
        <p:nvSpPr>
          <p:cNvPr id="56" name="Line 55"/>
          <p:cNvSpPr>
            <a:spLocks noChangeShapeType="1"/>
          </p:cNvSpPr>
          <p:nvPr/>
        </p:nvSpPr>
        <p:spPr bwMode="auto">
          <a:xfrm>
            <a:off x="2482353" y="4724400"/>
            <a:ext cx="7191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7" name="Text Box 56"/>
          <p:cNvSpPr txBox="1">
            <a:spLocks noChangeArrowheads="1"/>
          </p:cNvSpPr>
          <p:nvPr/>
        </p:nvSpPr>
        <p:spPr bwMode="auto">
          <a:xfrm>
            <a:off x="753566" y="4797425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 b="1">
                <a:ea typeface="新細明體" pitchFamily="18" charset="-120"/>
              </a:rPr>
              <a:t>P</a:t>
            </a:r>
          </a:p>
        </p:txBody>
      </p:sp>
      <p:sp>
        <p:nvSpPr>
          <p:cNvPr id="58" name="Text Box 57"/>
          <p:cNvSpPr txBox="1">
            <a:spLocks noChangeArrowheads="1"/>
          </p:cNvSpPr>
          <p:nvPr/>
        </p:nvSpPr>
        <p:spPr bwMode="auto">
          <a:xfrm>
            <a:off x="753566" y="5157788"/>
            <a:ext cx="4333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 b="1">
                <a:ea typeface="新細明體" pitchFamily="18" charset="-120"/>
              </a:rPr>
              <a:t>P’</a:t>
            </a:r>
          </a:p>
        </p:txBody>
      </p:sp>
      <p:sp>
        <p:nvSpPr>
          <p:cNvPr id="59" name="Line 58"/>
          <p:cNvSpPr>
            <a:spLocks noChangeShapeType="1"/>
          </p:cNvSpPr>
          <p:nvPr/>
        </p:nvSpPr>
        <p:spPr bwMode="auto">
          <a:xfrm>
            <a:off x="5219203" y="4508500"/>
            <a:ext cx="2089150" cy="1206500"/>
          </a:xfrm>
          <a:prstGeom prst="line">
            <a:avLst/>
          </a:prstGeom>
          <a:noFill/>
          <a:ln w="38100">
            <a:solidFill>
              <a:srgbClr val="0066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0" name="Line 59"/>
          <p:cNvSpPr>
            <a:spLocks noChangeShapeType="1"/>
          </p:cNvSpPr>
          <p:nvPr/>
        </p:nvSpPr>
        <p:spPr bwMode="auto">
          <a:xfrm flipV="1">
            <a:off x="5579566" y="5013325"/>
            <a:ext cx="1368425" cy="1079500"/>
          </a:xfrm>
          <a:prstGeom prst="line">
            <a:avLst/>
          </a:prstGeom>
          <a:noFill/>
          <a:ln w="38100">
            <a:solidFill>
              <a:srgbClr val="CC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1" name="Line 60"/>
          <p:cNvSpPr>
            <a:spLocks noChangeShapeType="1"/>
          </p:cNvSpPr>
          <p:nvPr/>
        </p:nvSpPr>
        <p:spPr bwMode="auto">
          <a:xfrm flipV="1">
            <a:off x="5938341" y="4508500"/>
            <a:ext cx="1584325" cy="1295400"/>
          </a:xfrm>
          <a:prstGeom prst="line">
            <a:avLst/>
          </a:prstGeom>
          <a:noFill/>
          <a:ln w="38100">
            <a:solidFill>
              <a:srgbClr val="CC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2" name="Line 61"/>
          <p:cNvSpPr>
            <a:spLocks noChangeShapeType="1"/>
          </p:cNvSpPr>
          <p:nvPr/>
        </p:nvSpPr>
        <p:spPr bwMode="auto">
          <a:xfrm flipH="1">
            <a:off x="4930278" y="5300663"/>
            <a:ext cx="1585913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3" name="Line 62"/>
          <p:cNvSpPr>
            <a:spLocks noChangeShapeType="1"/>
          </p:cNvSpPr>
          <p:nvPr/>
        </p:nvSpPr>
        <p:spPr bwMode="auto">
          <a:xfrm flipH="1">
            <a:off x="4930278" y="4941888"/>
            <a:ext cx="100965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4" name="Line 63"/>
          <p:cNvSpPr>
            <a:spLocks noChangeShapeType="1"/>
          </p:cNvSpPr>
          <p:nvPr/>
        </p:nvSpPr>
        <p:spPr bwMode="auto">
          <a:xfrm>
            <a:off x="6587628" y="5300663"/>
            <a:ext cx="0" cy="649287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5" name="Line 64"/>
          <p:cNvSpPr>
            <a:spLocks noChangeShapeType="1"/>
          </p:cNvSpPr>
          <p:nvPr/>
        </p:nvSpPr>
        <p:spPr bwMode="auto">
          <a:xfrm>
            <a:off x="5938341" y="4941888"/>
            <a:ext cx="0" cy="1008062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6" name="Text Box 65"/>
          <p:cNvSpPr txBox="1">
            <a:spLocks noChangeArrowheads="1"/>
          </p:cNvSpPr>
          <p:nvPr/>
        </p:nvSpPr>
        <p:spPr bwMode="auto">
          <a:xfrm>
            <a:off x="7522666" y="4292600"/>
            <a:ext cx="2889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 b="1">
                <a:ea typeface="新細明體" pitchFamily="18" charset="-120"/>
              </a:rPr>
              <a:t>S</a:t>
            </a:r>
          </a:p>
        </p:txBody>
      </p:sp>
      <p:sp>
        <p:nvSpPr>
          <p:cNvPr id="67" name="Text Box 66"/>
          <p:cNvSpPr txBox="1">
            <a:spLocks noChangeArrowheads="1"/>
          </p:cNvSpPr>
          <p:nvPr/>
        </p:nvSpPr>
        <p:spPr bwMode="auto">
          <a:xfrm>
            <a:off x="6514603" y="4221163"/>
            <a:ext cx="431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 b="1">
                <a:ea typeface="新細明體" pitchFamily="18" charset="-120"/>
              </a:rPr>
              <a:t>S’</a:t>
            </a:r>
          </a:p>
        </p:txBody>
      </p:sp>
      <p:sp>
        <p:nvSpPr>
          <p:cNvPr id="68" name="Text Box 67"/>
          <p:cNvSpPr txBox="1">
            <a:spLocks noChangeArrowheads="1"/>
          </p:cNvSpPr>
          <p:nvPr/>
        </p:nvSpPr>
        <p:spPr bwMode="auto">
          <a:xfrm>
            <a:off x="6443166" y="5876925"/>
            <a:ext cx="2159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 b="1">
                <a:ea typeface="新細明體" pitchFamily="18" charset="-120"/>
              </a:rPr>
              <a:t>Q</a:t>
            </a:r>
          </a:p>
        </p:txBody>
      </p:sp>
      <p:sp>
        <p:nvSpPr>
          <p:cNvPr id="69" name="Text Box 68"/>
          <p:cNvSpPr txBox="1">
            <a:spLocks noChangeArrowheads="1"/>
          </p:cNvSpPr>
          <p:nvPr/>
        </p:nvSpPr>
        <p:spPr bwMode="auto">
          <a:xfrm>
            <a:off x="5722441" y="5876925"/>
            <a:ext cx="431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 b="1">
                <a:ea typeface="新細明體" pitchFamily="18" charset="-120"/>
              </a:rPr>
              <a:t>Q’</a:t>
            </a:r>
          </a:p>
        </p:txBody>
      </p:sp>
      <p:sp>
        <p:nvSpPr>
          <p:cNvPr id="70" name="Text Box 69"/>
          <p:cNvSpPr txBox="1">
            <a:spLocks noChangeArrowheads="1"/>
          </p:cNvSpPr>
          <p:nvPr/>
        </p:nvSpPr>
        <p:spPr bwMode="auto">
          <a:xfrm>
            <a:off x="4571503" y="5157788"/>
            <a:ext cx="2873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 b="1">
                <a:ea typeface="新細明體" pitchFamily="18" charset="-120"/>
              </a:rPr>
              <a:t>P</a:t>
            </a:r>
          </a:p>
        </p:txBody>
      </p:sp>
      <p:sp>
        <p:nvSpPr>
          <p:cNvPr id="71" name="Text Box 70"/>
          <p:cNvSpPr txBox="1">
            <a:spLocks noChangeArrowheads="1"/>
          </p:cNvSpPr>
          <p:nvPr/>
        </p:nvSpPr>
        <p:spPr bwMode="auto">
          <a:xfrm>
            <a:off x="4571503" y="4724400"/>
            <a:ext cx="4333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 b="1">
                <a:ea typeface="新細明體" pitchFamily="18" charset="-120"/>
              </a:rPr>
              <a:t>P’</a:t>
            </a:r>
          </a:p>
        </p:txBody>
      </p:sp>
      <p:sp>
        <p:nvSpPr>
          <p:cNvPr id="72" name="Line 71"/>
          <p:cNvSpPr>
            <a:spLocks noChangeShapeType="1"/>
          </p:cNvSpPr>
          <p:nvPr/>
        </p:nvSpPr>
        <p:spPr bwMode="auto">
          <a:xfrm flipH="1">
            <a:off x="6227266" y="4797425"/>
            <a:ext cx="8651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3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305361"/>
            <a:ext cx="8162925" cy="1323439"/>
          </a:xfrm>
        </p:spPr>
        <p:txBody>
          <a:bodyPr/>
          <a:lstStyle/>
          <a:p>
            <a:r>
              <a:rPr lang="en-US" altLang="zh-TW" sz="4000" b="1" dirty="0" smtClean="0">
                <a:latin typeface="Times New Roman" pitchFamily="18" charset="0"/>
                <a:ea typeface="標楷體" pitchFamily="65" charset="-120"/>
              </a:rPr>
              <a:t>13. </a:t>
            </a:r>
            <a:r>
              <a:rPr lang="zh-TW" altLang="en-US" sz="4000" b="1" dirty="0" smtClean="0">
                <a:latin typeface="Times New Roman" pitchFamily="18" charset="0"/>
                <a:ea typeface="標楷體" pitchFamily="65" charset="-120"/>
              </a:rPr>
              <a:t>供給</a:t>
            </a:r>
            <a:r>
              <a:rPr lang="zh-TW" altLang="en-US" sz="4000" b="1" dirty="0">
                <a:latin typeface="Times New Roman" pitchFamily="18" charset="0"/>
                <a:ea typeface="標楷體" pitchFamily="65" charset="-120"/>
              </a:rPr>
              <a:t>需求同時</a:t>
            </a:r>
            <a:r>
              <a:rPr lang="zh-TW" altLang="en-US" sz="4000" b="1" dirty="0" smtClean="0">
                <a:latin typeface="Times New Roman" pitchFamily="18" charset="0"/>
                <a:ea typeface="標楷體" pitchFamily="65" charset="-120"/>
              </a:rPr>
              <a:t>變動</a:t>
            </a:r>
            <a:r>
              <a:rPr lang="en-US" altLang="zh-TW" sz="4000" b="1" dirty="0" smtClean="0">
                <a:latin typeface="Times New Roman" pitchFamily="18" charset="0"/>
                <a:ea typeface="標楷體" pitchFamily="65" charset="-120"/>
              </a:rPr>
              <a:t/>
            </a:r>
            <a:br>
              <a:rPr lang="en-US" altLang="zh-TW" sz="4000" b="1" dirty="0" smtClean="0">
                <a:latin typeface="Times New Roman" pitchFamily="18" charset="0"/>
                <a:ea typeface="標楷體" pitchFamily="65" charset="-120"/>
              </a:rPr>
            </a:br>
            <a:r>
              <a:rPr lang="en-US" altLang="zh-TW" sz="4000" b="1" dirty="0" smtClean="0">
                <a:latin typeface="Times New Roman" pitchFamily="18" charset="0"/>
                <a:ea typeface="標楷體" pitchFamily="65" charset="-120"/>
              </a:rPr>
              <a:t>    </a:t>
            </a:r>
            <a:r>
              <a:rPr lang="en-US" altLang="zh-TW" sz="4000" b="1" dirty="0" smtClean="0">
                <a:solidFill>
                  <a:srgbClr val="906030"/>
                </a:solidFill>
                <a:latin typeface="Times New Roman" pitchFamily="18" charset="0"/>
                <a:ea typeface="標楷體" pitchFamily="65" charset="-120"/>
              </a:rPr>
              <a:t>Simultaneous Shifts</a:t>
            </a:r>
            <a:endParaRPr lang="zh-TW" altLang="en-US" sz="4000" b="1" dirty="0">
              <a:solidFill>
                <a:srgbClr val="906030"/>
              </a:solidFill>
              <a:latin typeface="Times New Roman" pitchFamily="18" charset="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24549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1.7341E-6 L 0.03941 -0.0603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2" y="-30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00"/>
                            </p:stCondLst>
                            <p:childTnLst>
                              <p:par>
                                <p:cTn id="12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2.31214E-6 L -0.0316 0.06821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80" y="33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6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9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2.13873E-6 L 0.05521 0.06289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60" y="31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4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000"/>
                            </p:stCondLst>
                            <p:childTnLst>
                              <p:par>
                                <p:cTn id="56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8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1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000"/>
                            </p:stCondLst>
                            <p:childTnLst>
                              <p:par>
                                <p:cTn id="63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1.50289E-6 L -0.04341 -0.07861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70" y="-39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000"/>
                            </p:stCondLst>
                            <p:childTnLst>
                              <p:par>
                                <p:cTn id="74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6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3000"/>
                            </p:stCondLst>
                            <p:childTnLst>
                              <p:par>
                                <p:cTn id="78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0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3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000"/>
                            </p:stCondLst>
                            <p:childTnLst>
                              <p:par>
                                <p:cTn id="8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8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9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 animBg="1"/>
      <p:bldP spid="19" grpId="0" animBg="1"/>
      <p:bldP spid="24" grpId="0"/>
      <p:bldP spid="26" grpId="0"/>
      <p:bldP spid="27" grpId="0" animBg="1"/>
      <p:bldP spid="29" grpId="0" animBg="1"/>
      <p:bldP spid="35" grpId="0" animBg="1"/>
      <p:bldP spid="37" grpId="0" animBg="1"/>
      <p:bldP spid="40" grpId="0"/>
      <p:bldP spid="42" grpId="0"/>
      <p:bldP spid="43" grpId="0" animBg="1"/>
      <p:bldP spid="46" grpId="0" animBg="1"/>
      <p:bldP spid="51" grpId="0" animBg="1"/>
      <p:bldP spid="53" grpId="0" animBg="1"/>
      <p:bldP spid="55" grpId="0"/>
      <p:bldP spid="56" grpId="0" animBg="1"/>
      <p:bldP spid="58" grpId="0"/>
      <p:bldP spid="60" grpId="0" animBg="1"/>
      <p:bldP spid="63" grpId="0" animBg="1"/>
      <p:bldP spid="65" grpId="0" animBg="1"/>
      <p:bldP spid="69" grpId="0"/>
      <p:bldP spid="71" grpId="0"/>
      <p:bldP spid="72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zh-TW" smtClean="0"/>
              <a:t>Slide </a:t>
            </a:r>
            <a:fld id="{2EAD8DAA-EA19-4AB7-B271-CDA343FF3072}" type="slidenum">
              <a:rPr lang="en-US" altLang="zh-TW" smtClean="0"/>
              <a:pPr/>
              <a:t>41</a:t>
            </a:fld>
            <a:r>
              <a:rPr lang="en-US" altLang="zh-TW" smtClean="0"/>
              <a:t>/35</a:t>
            </a:r>
            <a:endParaRPr lang="en-US" altLang="zh-TW" dirty="0"/>
          </a:p>
        </p:txBody>
      </p:sp>
      <p:sp>
        <p:nvSpPr>
          <p:cNvPr id="28" name="投影片編號版面配置區 1"/>
          <p:cNvSpPr txBox="1">
            <a:spLocks/>
          </p:cNvSpPr>
          <p:nvPr/>
        </p:nvSpPr>
        <p:spPr>
          <a:xfrm>
            <a:off x="7383016" y="6423502"/>
            <a:ext cx="1905000" cy="457200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umimoji="1" sz="1200" b="0" kern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4000" b="1" kern="1200">
                <a:solidFill>
                  <a:schemeClr val="tx1"/>
                </a:solidFill>
                <a:latin typeface="Verdana" pitchFamily="34" charset="0"/>
                <a:ea typeface="新細明體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4000" b="1" kern="1200">
                <a:solidFill>
                  <a:schemeClr val="tx1"/>
                </a:solidFill>
                <a:latin typeface="Verdana" pitchFamily="34" charset="0"/>
                <a:ea typeface="新細明體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4000" b="1" kern="1200">
                <a:solidFill>
                  <a:schemeClr val="tx1"/>
                </a:solidFill>
                <a:latin typeface="Verdana" pitchFamily="34" charset="0"/>
                <a:ea typeface="新細明體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4000" b="1" kern="1200">
                <a:solidFill>
                  <a:schemeClr val="tx1"/>
                </a:solidFill>
                <a:latin typeface="Verdana" pitchFamily="34" charset="0"/>
                <a:ea typeface="新細明體" charset="-120"/>
                <a:cs typeface="+mn-cs"/>
              </a:defRPr>
            </a:lvl5pPr>
            <a:lvl6pPr marL="2286000" algn="l" defTabSz="914400" rtl="0" eaLnBrk="1" latinLnBrk="0" hangingPunct="1">
              <a:defRPr kumimoji="1" sz="4000" b="1" kern="1200">
                <a:solidFill>
                  <a:schemeClr val="tx1"/>
                </a:solidFill>
                <a:latin typeface="Verdana" pitchFamily="34" charset="0"/>
                <a:ea typeface="新細明體" charset="-120"/>
                <a:cs typeface="+mn-cs"/>
              </a:defRPr>
            </a:lvl6pPr>
            <a:lvl7pPr marL="2743200" algn="l" defTabSz="914400" rtl="0" eaLnBrk="1" latinLnBrk="0" hangingPunct="1">
              <a:defRPr kumimoji="1" sz="4000" b="1" kern="1200">
                <a:solidFill>
                  <a:schemeClr val="tx1"/>
                </a:solidFill>
                <a:latin typeface="Verdana" pitchFamily="34" charset="0"/>
                <a:ea typeface="新細明體" charset="-120"/>
                <a:cs typeface="+mn-cs"/>
              </a:defRPr>
            </a:lvl7pPr>
            <a:lvl8pPr marL="3200400" algn="l" defTabSz="914400" rtl="0" eaLnBrk="1" latinLnBrk="0" hangingPunct="1">
              <a:defRPr kumimoji="1" sz="4000" b="1" kern="1200">
                <a:solidFill>
                  <a:schemeClr val="tx1"/>
                </a:solidFill>
                <a:latin typeface="Verdana" pitchFamily="34" charset="0"/>
                <a:ea typeface="新細明體" charset="-120"/>
                <a:cs typeface="+mn-cs"/>
              </a:defRPr>
            </a:lvl8pPr>
            <a:lvl9pPr marL="3657600" algn="l" defTabSz="914400" rtl="0" eaLnBrk="1" latinLnBrk="0" hangingPunct="1">
              <a:defRPr kumimoji="1" sz="4000" b="1" kern="1200">
                <a:solidFill>
                  <a:schemeClr val="tx1"/>
                </a:solidFill>
                <a:latin typeface="Verdana" pitchFamily="34" charset="0"/>
                <a:ea typeface="新細明體" charset="-120"/>
                <a:cs typeface="+mn-cs"/>
              </a:defRPr>
            </a:lvl9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305361"/>
            <a:ext cx="8162925" cy="1323439"/>
          </a:xfrm>
        </p:spPr>
        <p:txBody>
          <a:bodyPr/>
          <a:lstStyle/>
          <a:p>
            <a:r>
              <a:rPr lang="en-US" altLang="zh-TW" sz="4000" b="1" dirty="0" smtClean="0">
                <a:latin typeface="Times New Roman" pitchFamily="18" charset="0"/>
                <a:ea typeface="標楷體" pitchFamily="65" charset="-120"/>
              </a:rPr>
              <a:t>13. </a:t>
            </a:r>
            <a:r>
              <a:rPr lang="zh-TW" altLang="en-US" sz="4000" b="1" dirty="0" smtClean="0">
                <a:latin typeface="Times New Roman" pitchFamily="18" charset="0"/>
                <a:ea typeface="標楷體" pitchFamily="65" charset="-120"/>
              </a:rPr>
              <a:t>供給</a:t>
            </a:r>
            <a:r>
              <a:rPr lang="zh-TW" altLang="en-US" sz="4000" b="1" dirty="0">
                <a:latin typeface="Times New Roman" pitchFamily="18" charset="0"/>
                <a:ea typeface="標楷體" pitchFamily="65" charset="-120"/>
              </a:rPr>
              <a:t>需求同時</a:t>
            </a:r>
            <a:r>
              <a:rPr lang="zh-TW" altLang="en-US" sz="4000" b="1" dirty="0" smtClean="0">
                <a:latin typeface="Times New Roman" pitchFamily="18" charset="0"/>
                <a:ea typeface="標楷體" pitchFamily="65" charset="-120"/>
              </a:rPr>
              <a:t>變動</a:t>
            </a:r>
            <a:r>
              <a:rPr lang="en-US" altLang="zh-TW" sz="4000" b="1" dirty="0" smtClean="0">
                <a:latin typeface="Times New Roman" pitchFamily="18" charset="0"/>
                <a:ea typeface="標楷體" pitchFamily="65" charset="-120"/>
              </a:rPr>
              <a:t/>
            </a:r>
            <a:br>
              <a:rPr lang="en-US" altLang="zh-TW" sz="4000" b="1" dirty="0" smtClean="0">
                <a:latin typeface="Times New Roman" pitchFamily="18" charset="0"/>
                <a:ea typeface="標楷體" pitchFamily="65" charset="-120"/>
              </a:rPr>
            </a:br>
            <a:r>
              <a:rPr lang="en-US" altLang="zh-TW" sz="4000" b="1" dirty="0" smtClean="0">
                <a:latin typeface="Times New Roman" pitchFamily="18" charset="0"/>
                <a:ea typeface="標楷體" pitchFamily="65" charset="-120"/>
              </a:rPr>
              <a:t>    </a:t>
            </a:r>
            <a:r>
              <a:rPr lang="en-US" altLang="zh-TW" sz="4000" b="1" dirty="0" smtClean="0">
                <a:solidFill>
                  <a:srgbClr val="906030"/>
                </a:solidFill>
                <a:latin typeface="Times New Roman" pitchFamily="18" charset="0"/>
                <a:ea typeface="標楷體" pitchFamily="65" charset="-120"/>
              </a:rPr>
              <a:t>Simultaneous Shifts</a:t>
            </a:r>
            <a:endParaRPr lang="zh-TW" altLang="en-US" sz="4000" b="1" dirty="0">
              <a:solidFill>
                <a:srgbClr val="906030"/>
              </a:solidFill>
              <a:latin typeface="Times New Roman" pitchFamily="18" charset="0"/>
              <a:ea typeface="標楷體" pitchFamily="65" charset="-120"/>
            </a:endParaRPr>
          </a:p>
        </p:txBody>
      </p:sp>
      <p:pic>
        <p:nvPicPr>
          <p:cNvPr id="5" name="Picture 5" descr="fra89627_f0417-cop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057400"/>
            <a:ext cx="7315200" cy="3497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8015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3568" y="116632"/>
            <a:ext cx="8162925" cy="769441"/>
          </a:xfrm>
        </p:spPr>
        <p:txBody>
          <a:bodyPr/>
          <a:lstStyle/>
          <a:p>
            <a:r>
              <a:rPr lang="zh-TW" altLang="en-US" b="1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供需變動的速度如何？</a:t>
            </a:r>
            <a:endParaRPr lang="zh-TW" altLang="en-US" b="1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11560" y="1196752"/>
            <a:ext cx="8110537" cy="4191000"/>
          </a:xfrm>
        </p:spPr>
        <p:txBody>
          <a:bodyPr/>
          <a:lstStyle/>
          <a:p>
            <a:r>
              <a:rPr lang="zh-TW" altLang="en-US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柏南克未端新菜 歐美股市</a:t>
            </a:r>
            <a:r>
              <a:rPr lang="zh-TW" altLang="en-US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震盪 </a:t>
            </a:r>
            <a:r>
              <a:rPr lang="en-US" altLang="zh-TW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2011/08/27</a:t>
            </a:r>
            <a:endParaRPr lang="zh-TW" altLang="en-US" sz="24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r>
              <a:rPr lang="en-US" altLang="zh-TW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【</a:t>
            </a:r>
            <a:r>
              <a:rPr lang="zh-TW" altLang="en-US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蔡鵑如、楊明暐／綜合報導</a:t>
            </a:r>
            <a:r>
              <a:rPr lang="en-US" altLang="zh-TW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】</a:t>
            </a:r>
            <a:r>
              <a:rPr lang="zh-TW" altLang="en-US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中國時報 </a:t>
            </a:r>
            <a:r>
              <a:rPr lang="en-US" altLang="zh-TW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/</a:t>
            </a:r>
            <a:r>
              <a:rPr lang="zh-TW" altLang="en-US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國際</a:t>
            </a:r>
            <a:r>
              <a:rPr lang="zh-TW" altLang="en-US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新聞 </a:t>
            </a:r>
            <a:endParaRPr lang="en-US" altLang="zh-TW" sz="24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r>
              <a:rPr lang="zh-TW" altLang="en-US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全球</a:t>
            </a:r>
            <a:r>
              <a:rPr lang="zh-TW" altLang="en-US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央行會議廿六日在美國懷俄明州的傑克森霍爾召開，市場格外關注美國聯邦準備</a:t>
            </a:r>
            <a:r>
              <a:rPr lang="zh-TW" altLang="en-US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理事會主席</a:t>
            </a:r>
            <a:r>
              <a:rPr lang="zh-TW" altLang="en-US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柏南</a:t>
            </a:r>
            <a:r>
              <a:rPr lang="zh-TW" altLang="en-US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克，是否</a:t>
            </a:r>
            <a:r>
              <a:rPr lang="zh-TW" altLang="en-US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發表振興美國經濟的新措施，特別是第三輪量化寬鬆（ＱＥ３）</a:t>
            </a:r>
            <a:r>
              <a:rPr lang="zh-TW" altLang="en-US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政策。 </a:t>
            </a:r>
            <a:endParaRPr lang="en-US" altLang="zh-TW" sz="24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r>
              <a:rPr lang="zh-TW" altLang="en-US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柏南克演說的同時，華爾街股市應聲下跌，道瓊一度跌一．五％，標準普爾跌一．一六％，那斯達克跌○．九五％。歐洲三大股市全面重挫，倫敦、法蘭克福股市跌幅均超過二％，巴黎股市跌幅更超過三％</a:t>
            </a:r>
            <a:r>
              <a:rPr lang="zh-TW" altLang="en-US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。</a:t>
            </a:r>
            <a:endParaRPr lang="en-US" altLang="zh-TW" sz="24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r>
              <a:rPr lang="zh-TW" altLang="en-US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柏</a:t>
            </a:r>
            <a:r>
              <a:rPr lang="zh-TW" altLang="en-US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南克隨後提到，下一次在九月舉行的政策會議將增加一天會期，以便「更全面討論」經濟議題及聯準會的可能反應，股市轉呈上漲走勢，最多漲百餘點。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zh-TW" smtClean="0"/>
              <a:t>Slide </a:t>
            </a:r>
            <a:fld id="{2EAD8DAA-EA19-4AB7-B271-CDA343FF3072}" type="slidenum">
              <a:rPr lang="en-US" altLang="zh-TW" smtClean="0"/>
              <a:pPr/>
              <a:t>42</a:t>
            </a:fld>
            <a:r>
              <a:rPr lang="en-US" altLang="zh-TW" smtClean="0"/>
              <a:t>/35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98835956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zh-TW" smtClean="0"/>
              <a:t>Slide </a:t>
            </a:r>
            <a:fld id="{2EAD8DAA-EA19-4AB7-B271-CDA343FF3072}" type="slidenum">
              <a:rPr lang="en-US" altLang="zh-TW" smtClean="0"/>
              <a:pPr/>
              <a:t>43</a:t>
            </a:fld>
            <a:r>
              <a:rPr lang="en-US" altLang="zh-TW" smtClean="0"/>
              <a:t>/35</a:t>
            </a:r>
            <a:endParaRPr lang="en-US" altLang="zh-TW" dirty="0"/>
          </a:p>
        </p:txBody>
      </p:sp>
      <p:sp>
        <p:nvSpPr>
          <p:cNvPr id="28" name="投影片編號版面配置區 1"/>
          <p:cNvSpPr txBox="1">
            <a:spLocks/>
          </p:cNvSpPr>
          <p:nvPr/>
        </p:nvSpPr>
        <p:spPr>
          <a:xfrm>
            <a:off x="7383016" y="6423502"/>
            <a:ext cx="1905000" cy="457200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umimoji="1" sz="1200" b="0" kern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4000" b="1" kern="1200">
                <a:solidFill>
                  <a:schemeClr val="tx1"/>
                </a:solidFill>
                <a:latin typeface="Verdana" pitchFamily="34" charset="0"/>
                <a:ea typeface="新細明體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4000" b="1" kern="1200">
                <a:solidFill>
                  <a:schemeClr val="tx1"/>
                </a:solidFill>
                <a:latin typeface="Verdana" pitchFamily="34" charset="0"/>
                <a:ea typeface="新細明體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4000" b="1" kern="1200">
                <a:solidFill>
                  <a:schemeClr val="tx1"/>
                </a:solidFill>
                <a:latin typeface="Verdana" pitchFamily="34" charset="0"/>
                <a:ea typeface="新細明體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4000" b="1" kern="1200">
                <a:solidFill>
                  <a:schemeClr val="tx1"/>
                </a:solidFill>
                <a:latin typeface="Verdana" pitchFamily="34" charset="0"/>
                <a:ea typeface="新細明體" charset="-120"/>
                <a:cs typeface="+mn-cs"/>
              </a:defRPr>
            </a:lvl5pPr>
            <a:lvl6pPr marL="2286000" algn="l" defTabSz="914400" rtl="0" eaLnBrk="1" latinLnBrk="0" hangingPunct="1">
              <a:defRPr kumimoji="1" sz="4000" b="1" kern="1200">
                <a:solidFill>
                  <a:schemeClr val="tx1"/>
                </a:solidFill>
                <a:latin typeface="Verdana" pitchFamily="34" charset="0"/>
                <a:ea typeface="新細明體" charset="-120"/>
                <a:cs typeface="+mn-cs"/>
              </a:defRPr>
            </a:lvl6pPr>
            <a:lvl7pPr marL="2743200" algn="l" defTabSz="914400" rtl="0" eaLnBrk="1" latinLnBrk="0" hangingPunct="1">
              <a:defRPr kumimoji="1" sz="4000" b="1" kern="1200">
                <a:solidFill>
                  <a:schemeClr val="tx1"/>
                </a:solidFill>
                <a:latin typeface="Verdana" pitchFamily="34" charset="0"/>
                <a:ea typeface="新細明體" charset="-120"/>
                <a:cs typeface="+mn-cs"/>
              </a:defRPr>
            </a:lvl7pPr>
            <a:lvl8pPr marL="3200400" algn="l" defTabSz="914400" rtl="0" eaLnBrk="1" latinLnBrk="0" hangingPunct="1">
              <a:defRPr kumimoji="1" sz="4000" b="1" kern="1200">
                <a:solidFill>
                  <a:schemeClr val="tx1"/>
                </a:solidFill>
                <a:latin typeface="Verdana" pitchFamily="34" charset="0"/>
                <a:ea typeface="新細明體" charset="-120"/>
                <a:cs typeface="+mn-cs"/>
              </a:defRPr>
            </a:lvl8pPr>
            <a:lvl9pPr marL="3657600" algn="l" defTabSz="914400" rtl="0" eaLnBrk="1" latinLnBrk="0" hangingPunct="1">
              <a:defRPr kumimoji="1" sz="4000" b="1" kern="1200">
                <a:solidFill>
                  <a:schemeClr val="tx1"/>
                </a:solidFill>
                <a:latin typeface="Verdana" pitchFamily="34" charset="0"/>
                <a:ea typeface="新細明體" charset="-120"/>
                <a:cs typeface="+mn-cs"/>
              </a:defRPr>
            </a:lvl9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4" name="Title 1"/>
          <p:cNvSpPr>
            <a:spLocks noGrp="1"/>
          </p:cNvSpPr>
          <p:nvPr>
            <p:ph type="title" idx="4294967295"/>
          </p:nvPr>
        </p:nvSpPr>
        <p:spPr>
          <a:xfrm>
            <a:off x="685800" y="344627"/>
            <a:ext cx="7772400" cy="707886"/>
          </a:xfrm>
        </p:spPr>
        <p:txBody>
          <a:bodyPr/>
          <a:lstStyle/>
          <a:p>
            <a:r>
              <a:rPr lang="en-US" altLang="zh-TW" sz="40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14. </a:t>
            </a:r>
            <a:r>
              <a:rPr lang="zh-TW" altLang="en-US" sz="40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供需模型中的經濟剩餘</a:t>
            </a:r>
            <a:endParaRPr lang="en-US" altLang="zh-TW" sz="40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4294967295"/>
          </p:nvPr>
        </p:nvSpPr>
        <p:spPr>
          <a:xfrm>
            <a:off x="755650" y="1268413"/>
            <a:ext cx="7702550" cy="4827587"/>
          </a:xfrm>
        </p:spPr>
        <p:txBody>
          <a:bodyPr/>
          <a:lstStyle/>
          <a:p>
            <a:pPr marL="225425" indent="-225425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</a:pPr>
            <a:r>
              <a:rPr lang="zh-TW" altLang="en-US" sz="2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消費者剩餘：消費者的保留價格減去市場價格</a:t>
            </a:r>
            <a:endParaRPr lang="zh-TW" altLang="en-US" sz="2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25425" indent="-225425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</a:pPr>
            <a:r>
              <a:rPr lang="zh-TW" altLang="en-US" sz="2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生產者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剩餘</a:t>
            </a:r>
            <a:r>
              <a:rPr lang="zh-TW" altLang="en-US" sz="2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：市場價格減去生產者的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保留</a:t>
            </a:r>
            <a:r>
              <a:rPr lang="zh-TW" altLang="en-US" sz="2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價格</a:t>
            </a:r>
            <a:endParaRPr lang="zh-TW" altLang="en-US" sz="2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25425" indent="-225425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</a:pPr>
            <a:r>
              <a:rPr lang="zh-TW" altLang="en-US" sz="2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經濟剩餘的加總：生產者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剩餘和消費者剩餘的加總</a:t>
            </a:r>
          </a:p>
          <a:p>
            <a:pPr marL="225425" indent="-225425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供需模型中的經濟</a:t>
            </a:r>
            <a:r>
              <a:rPr lang="zh-TW" altLang="en-US" sz="2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剩餘達到最大化的時候，桌上就沒有現金留下來</a:t>
            </a:r>
            <a:endParaRPr lang="en-US" altLang="zh-TW" sz="26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1175" lvl="1" indent="-290513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</a:pPr>
            <a:r>
              <a:rPr lang="zh-TW" altLang="en-US" sz="2600" dirty="0" smtClean="0">
                <a:solidFill>
                  <a:srgbClr val="A5002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額外的銷售或購買，不會帶來更大多的經濟剩餘</a:t>
            </a:r>
            <a:endParaRPr lang="en-US" altLang="zh-TW" sz="2600" dirty="0" smtClean="0">
              <a:solidFill>
                <a:srgbClr val="A5002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1175" lvl="1" indent="-290513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</a:pPr>
            <a:r>
              <a:rPr lang="zh-TW" altLang="en-US" sz="2600" dirty="0" smtClean="0">
                <a:solidFill>
                  <a:srgbClr val="A5002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剩餘</a:t>
            </a:r>
            <a:r>
              <a:rPr lang="zh-TW" altLang="en-US" sz="2600" dirty="0">
                <a:solidFill>
                  <a:srgbClr val="A5002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最大化，所有的機會都被</a:t>
            </a:r>
            <a:r>
              <a:rPr lang="zh-TW" altLang="en-US" sz="2600" dirty="0" smtClean="0">
                <a:solidFill>
                  <a:srgbClr val="A5002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開發殆盡</a:t>
            </a:r>
            <a:endParaRPr lang="zh-TW" altLang="en-US" sz="2600" dirty="0">
              <a:solidFill>
                <a:srgbClr val="A5002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2105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Slide </a:t>
            </a:r>
            <a:fld id="{97D1DFAE-EDB2-4CCE-95E4-010A0DABF7BA}" type="slidenum">
              <a:rPr lang="en-US" altLang="zh-TW"/>
              <a:pPr/>
              <a:t>44</a:t>
            </a:fld>
            <a:r>
              <a:rPr lang="en-US" altLang="zh-TW"/>
              <a:t>/46</a:t>
            </a:r>
          </a:p>
        </p:txBody>
      </p:sp>
      <p:pic>
        <p:nvPicPr>
          <p:cNvPr id="76806" name="Picture 6" descr="E:\fra89627_f0705-copy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524000"/>
            <a:ext cx="7315200" cy="4354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807" name="Rectangle 7"/>
          <p:cNvSpPr>
            <a:spLocks noGrp="1" noChangeArrowheads="1"/>
          </p:cNvSpPr>
          <p:nvPr>
            <p:ph type="title"/>
          </p:nvPr>
        </p:nvSpPr>
        <p:spPr>
          <a:xfrm>
            <a:off x="971600" y="322203"/>
            <a:ext cx="7924800" cy="707886"/>
          </a:xfrm>
        </p:spPr>
        <p:txBody>
          <a:bodyPr/>
          <a:lstStyle/>
          <a:p>
            <a:pPr algn="l"/>
            <a:r>
              <a:rPr lang="zh-TW" altLang="en-US" sz="4000" b="1" dirty="0" smtClean="0">
                <a:latin typeface="標楷體" pitchFamily="65" charset="-120"/>
                <a:ea typeface="標楷體" pitchFamily="65" charset="-120"/>
              </a:rPr>
              <a:t>消費者</a:t>
            </a:r>
            <a:r>
              <a:rPr lang="zh-TW" altLang="en-US" sz="4000" b="1" dirty="0">
                <a:latin typeface="標楷體" pitchFamily="65" charset="-120"/>
                <a:ea typeface="標楷體" pitchFamily="65" charset="-120"/>
              </a:rPr>
              <a:t>與生產者</a:t>
            </a:r>
            <a:r>
              <a:rPr lang="zh-TW" altLang="en-US" sz="4000" b="1" dirty="0" smtClean="0">
                <a:latin typeface="標楷體" pitchFamily="65" charset="-120"/>
                <a:ea typeface="標楷體" pitchFamily="65" charset="-120"/>
              </a:rPr>
              <a:t>剩餘</a:t>
            </a:r>
            <a:endParaRPr lang="en-US" altLang="zh-TW" sz="4000" b="1" dirty="0"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46756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512" y="305361"/>
            <a:ext cx="8854951" cy="1323439"/>
          </a:xfrm>
        </p:spPr>
        <p:txBody>
          <a:bodyPr/>
          <a:lstStyle/>
          <a:p>
            <a:r>
              <a:rPr lang="zh-TW" altLang="en-US" sz="4000" b="1" dirty="0" smtClean="0">
                <a:latin typeface="標楷體" pitchFamily="65" charset="-120"/>
                <a:ea typeface="標楷體" pitchFamily="65" charset="-120"/>
              </a:rPr>
              <a:t>畫一個圖表示消費者剩餘和生產者剩餘</a:t>
            </a:r>
            <a:r>
              <a:rPr lang="en-US" altLang="zh-TW" sz="4000" b="1" dirty="0" smtClean="0">
                <a:latin typeface="標楷體" pitchFamily="65" charset="-120"/>
                <a:ea typeface="標楷體" pitchFamily="65" charset="-120"/>
              </a:rPr>
              <a:t/>
            </a:r>
            <a:br>
              <a:rPr lang="en-US" altLang="zh-TW" sz="4000" b="1" dirty="0" smtClean="0">
                <a:latin typeface="標楷體" pitchFamily="65" charset="-120"/>
                <a:ea typeface="標楷體" pitchFamily="65" charset="-120"/>
              </a:rPr>
            </a:br>
            <a:r>
              <a:rPr lang="zh-TW" altLang="en-US" sz="4000" b="1" dirty="0" smtClean="0">
                <a:latin typeface="標楷體" pitchFamily="65" charset="-120"/>
                <a:ea typeface="標楷體" pitchFamily="65" charset="-120"/>
              </a:rPr>
              <a:t>如何可以擴大生產者剩餘</a:t>
            </a:r>
            <a:endParaRPr lang="zh-TW" altLang="en-US" sz="4000" b="1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3568" y="1902296"/>
            <a:ext cx="8110537" cy="4191000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zh-TW" smtClean="0"/>
              <a:t>Slide </a:t>
            </a:r>
            <a:fld id="{2EAD8DAA-EA19-4AB7-B271-CDA343FF3072}" type="slidenum">
              <a:rPr lang="en-US" altLang="zh-TW" smtClean="0"/>
              <a:pPr/>
              <a:t>45</a:t>
            </a:fld>
            <a:r>
              <a:rPr lang="en-US" altLang="zh-TW" smtClean="0"/>
              <a:t>/35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0080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zh-TW" smtClean="0"/>
              <a:t>Slide </a:t>
            </a:r>
            <a:fld id="{2EAD8DAA-EA19-4AB7-B271-CDA343FF3072}" type="slidenum">
              <a:rPr lang="en-US" altLang="zh-TW" smtClean="0"/>
              <a:pPr/>
              <a:t>46</a:t>
            </a:fld>
            <a:r>
              <a:rPr lang="en-US" altLang="zh-TW" smtClean="0"/>
              <a:t>/35</a:t>
            </a:r>
            <a:endParaRPr lang="en-US" altLang="zh-TW" dirty="0"/>
          </a:p>
        </p:txBody>
      </p:sp>
      <p:sp>
        <p:nvSpPr>
          <p:cNvPr id="28" name="投影片編號版面配置區 1"/>
          <p:cNvSpPr txBox="1">
            <a:spLocks/>
          </p:cNvSpPr>
          <p:nvPr/>
        </p:nvSpPr>
        <p:spPr>
          <a:xfrm>
            <a:off x="7383016" y="6423502"/>
            <a:ext cx="1905000" cy="457200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umimoji="1" sz="1200" b="0" kern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4000" b="1" kern="1200">
                <a:solidFill>
                  <a:schemeClr val="tx1"/>
                </a:solidFill>
                <a:latin typeface="Verdana" pitchFamily="34" charset="0"/>
                <a:ea typeface="新細明體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4000" b="1" kern="1200">
                <a:solidFill>
                  <a:schemeClr val="tx1"/>
                </a:solidFill>
                <a:latin typeface="Verdana" pitchFamily="34" charset="0"/>
                <a:ea typeface="新細明體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4000" b="1" kern="1200">
                <a:solidFill>
                  <a:schemeClr val="tx1"/>
                </a:solidFill>
                <a:latin typeface="Verdana" pitchFamily="34" charset="0"/>
                <a:ea typeface="新細明體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4000" b="1" kern="1200">
                <a:solidFill>
                  <a:schemeClr val="tx1"/>
                </a:solidFill>
                <a:latin typeface="Verdana" pitchFamily="34" charset="0"/>
                <a:ea typeface="新細明體" charset="-120"/>
                <a:cs typeface="+mn-cs"/>
              </a:defRPr>
            </a:lvl5pPr>
            <a:lvl6pPr marL="2286000" algn="l" defTabSz="914400" rtl="0" eaLnBrk="1" latinLnBrk="0" hangingPunct="1">
              <a:defRPr kumimoji="1" sz="4000" b="1" kern="1200">
                <a:solidFill>
                  <a:schemeClr val="tx1"/>
                </a:solidFill>
                <a:latin typeface="Verdana" pitchFamily="34" charset="0"/>
                <a:ea typeface="新細明體" charset="-120"/>
                <a:cs typeface="+mn-cs"/>
              </a:defRPr>
            </a:lvl6pPr>
            <a:lvl7pPr marL="2743200" algn="l" defTabSz="914400" rtl="0" eaLnBrk="1" latinLnBrk="0" hangingPunct="1">
              <a:defRPr kumimoji="1" sz="4000" b="1" kern="1200">
                <a:solidFill>
                  <a:schemeClr val="tx1"/>
                </a:solidFill>
                <a:latin typeface="Verdana" pitchFamily="34" charset="0"/>
                <a:ea typeface="新細明體" charset="-120"/>
                <a:cs typeface="+mn-cs"/>
              </a:defRPr>
            </a:lvl7pPr>
            <a:lvl8pPr marL="3200400" algn="l" defTabSz="914400" rtl="0" eaLnBrk="1" latinLnBrk="0" hangingPunct="1">
              <a:defRPr kumimoji="1" sz="4000" b="1" kern="1200">
                <a:solidFill>
                  <a:schemeClr val="tx1"/>
                </a:solidFill>
                <a:latin typeface="Verdana" pitchFamily="34" charset="0"/>
                <a:ea typeface="新細明體" charset="-120"/>
                <a:cs typeface="+mn-cs"/>
              </a:defRPr>
            </a:lvl8pPr>
            <a:lvl9pPr marL="3657600" algn="l" defTabSz="914400" rtl="0" eaLnBrk="1" latinLnBrk="0" hangingPunct="1">
              <a:defRPr kumimoji="1" sz="4000" b="1" kern="1200">
                <a:solidFill>
                  <a:schemeClr val="tx1"/>
                </a:solidFill>
                <a:latin typeface="Verdana" pitchFamily="34" charset="0"/>
                <a:ea typeface="新細明體" charset="-120"/>
                <a:cs typeface="+mn-cs"/>
              </a:defRPr>
            </a:lvl9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4" name="Title 1"/>
          <p:cNvSpPr>
            <a:spLocks noGrp="1"/>
          </p:cNvSpPr>
          <p:nvPr>
            <p:ph type="title" idx="4294967295"/>
          </p:nvPr>
        </p:nvSpPr>
        <p:spPr>
          <a:xfrm>
            <a:off x="685800" y="273189"/>
            <a:ext cx="7772400" cy="707886"/>
          </a:xfrm>
        </p:spPr>
        <p:txBody>
          <a:bodyPr/>
          <a:lstStyle/>
          <a:p>
            <a:r>
              <a:rPr lang="en-US" altLang="zh-TW" sz="40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15. </a:t>
            </a:r>
            <a:r>
              <a:rPr lang="zh-TW" altLang="en-US" sz="40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效率</a:t>
            </a:r>
            <a:r>
              <a:rPr lang="zh-TW" altLang="en-US" sz="4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原則 </a:t>
            </a:r>
            <a:r>
              <a:rPr lang="en-US" altLang="zh-TW" sz="4000" b="1" dirty="0">
                <a:solidFill>
                  <a:srgbClr val="90603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Efficiency Principle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4294967295"/>
          </p:nvPr>
        </p:nvSpPr>
        <p:spPr>
          <a:xfrm>
            <a:off x="679793" y="1124744"/>
            <a:ext cx="8350696" cy="5760640"/>
          </a:xfrm>
        </p:spPr>
        <p:txBody>
          <a:bodyPr/>
          <a:lstStyle/>
          <a:p>
            <a:pPr marL="225425" indent="-225425"/>
            <a:r>
              <a:rPr lang="zh-TW" altLang="en-US" sz="2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效率原則下，財貨的供需是社會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最適</a:t>
            </a:r>
            <a:r>
              <a:rPr lang="zh-TW" altLang="en-US" sz="2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數量，使得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總剩餘最大化</a:t>
            </a:r>
          </a:p>
          <a:p>
            <a:pPr marL="225425" indent="-225425"/>
            <a:r>
              <a:rPr lang="zh-TW" altLang="en-US" sz="2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供需模型的均衡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數量和</a:t>
            </a:r>
            <a:r>
              <a:rPr lang="zh-TW" altLang="en-US" sz="2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價格，是效率原則的結果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25425" indent="-225425"/>
            <a:r>
              <a:rPr lang="zh-TW" altLang="en-US" sz="2600" dirty="0" smtClean="0">
                <a:solidFill>
                  <a:srgbClr val="A5002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供需均衡是 </a:t>
            </a:r>
            <a:r>
              <a:rPr lang="en-US" altLang="zh-TW" sz="2600" dirty="0" smtClean="0">
                <a:solidFill>
                  <a:srgbClr val="A5002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MB </a:t>
            </a:r>
            <a:r>
              <a:rPr lang="en-US" altLang="zh-TW" sz="2600" dirty="0">
                <a:solidFill>
                  <a:srgbClr val="A5002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 </a:t>
            </a:r>
            <a:r>
              <a:rPr lang="en-US" altLang="zh-TW" sz="2600" dirty="0" smtClean="0">
                <a:solidFill>
                  <a:srgbClr val="A5002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MC</a:t>
            </a:r>
            <a:r>
              <a:rPr lang="zh-TW" altLang="en-US" sz="2600" dirty="0" smtClean="0">
                <a:solidFill>
                  <a:srgbClr val="A5002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，保證</a:t>
            </a:r>
            <a:r>
              <a:rPr lang="zh-TW" altLang="en-US" sz="2600" dirty="0">
                <a:solidFill>
                  <a:srgbClr val="A5002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總剩餘極大</a:t>
            </a:r>
            <a:r>
              <a:rPr lang="zh-TW" altLang="en-US" sz="2600" dirty="0" smtClean="0">
                <a:solidFill>
                  <a:srgbClr val="A5002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化</a:t>
            </a:r>
            <a:endParaRPr lang="en-US" altLang="zh-TW" sz="2600" dirty="0" smtClean="0">
              <a:solidFill>
                <a:srgbClr val="A5002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25425" indent="-225425"/>
            <a:r>
              <a:rPr lang="zh-TW" altLang="en-US" sz="2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只有一處聰明，其餘皆否；</a:t>
            </a:r>
            <a:r>
              <a:rPr lang="en-US" altLang="zh-TW" sz="2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Smart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for One, Dumb for </a:t>
            </a:r>
            <a:r>
              <a:rPr lang="en-US" altLang="zh-TW" sz="2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All</a:t>
            </a:r>
          </a:p>
          <a:p>
            <a:pPr marL="225425" indent="-225425"/>
            <a:r>
              <a:rPr lang="zh-TW" altLang="en-US" sz="2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供需均衡真的保證聰明嗎？</a:t>
            </a:r>
            <a:endParaRPr lang="en-US" altLang="zh-TW" sz="26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25425" indent="-225425"/>
            <a:r>
              <a:rPr lang="zh-TW" altLang="en-US" sz="2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當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外部</a:t>
            </a:r>
            <a:r>
              <a:rPr lang="zh-TW" altLang="en-US" sz="2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性 </a:t>
            </a:r>
            <a:r>
              <a:rPr lang="en-US" altLang="zh-TW" sz="2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(externalities) </a:t>
            </a:r>
            <a:r>
              <a:rPr lang="zh-TW" altLang="en-US" sz="2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存在時，這個結果就不成立</a:t>
            </a:r>
            <a:endParaRPr lang="en-US" altLang="zh-TW" sz="26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25425" indent="-225425"/>
            <a:r>
              <a:rPr lang="zh-TW" altLang="en-US" sz="2600" dirty="0">
                <a:solidFill>
                  <a:srgbClr val="A5002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效率原則</a:t>
            </a:r>
            <a:r>
              <a:rPr lang="zh-TW" altLang="en-US" sz="2600" dirty="0" smtClean="0">
                <a:solidFill>
                  <a:srgbClr val="A5002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的前提是沒有外部性，邊際成本和邊際效益忠實反映供給者和需求者的機會成本</a:t>
            </a:r>
            <a:endParaRPr lang="en-US" altLang="zh-TW" sz="2600" dirty="0" smtClean="0">
              <a:solidFill>
                <a:srgbClr val="A5002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25425" indent="-225425"/>
            <a:r>
              <a:rPr lang="zh-TW" altLang="en-US" sz="2600" dirty="0">
                <a:solidFill>
                  <a:srgbClr val="A5002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什麼情況</a:t>
            </a:r>
            <a:r>
              <a:rPr lang="zh-TW" altLang="en-US" sz="2600" dirty="0" smtClean="0">
                <a:solidFill>
                  <a:srgbClr val="A5002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下會有外部性：</a:t>
            </a:r>
            <a:endParaRPr lang="en-US" altLang="zh-TW" sz="2600" dirty="0" smtClean="0">
              <a:solidFill>
                <a:srgbClr val="A5002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25425" indent="-225425"/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超乎自身成本之外的</a:t>
            </a:r>
            <a:r>
              <a:rPr lang="zh-TW" altLang="en-US" sz="2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供給成本：排放污染，行為不檢</a:t>
            </a:r>
            <a:endParaRPr lang="en-US" altLang="zh-TW" sz="26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25425" indent="-225425"/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超乎自身利益之外的</a:t>
            </a:r>
            <a:r>
              <a:rPr lang="zh-TW" altLang="en-US" sz="2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需求效益：施打疫苗，受教育</a:t>
            </a:r>
            <a:endParaRPr lang="zh-TW" altLang="en-US" sz="2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25425" indent="-225425"/>
            <a:endParaRPr lang="zh-TW" altLang="en-US" sz="2600" dirty="0">
              <a:solidFill>
                <a:srgbClr val="A5002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25425" indent="-225425"/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5927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zh-TW" smtClean="0"/>
              <a:t>Slide </a:t>
            </a:r>
            <a:fld id="{2EAD8DAA-EA19-4AB7-B271-CDA343FF3072}" type="slidenum">
              <a:rPr lang="en-US" altLang="zh-TW" smtClean="0"/>
              <a:pPr/>
              <a:t>47</a:t>
            </a:fld>
            <a:r>
              <a:rPr lang="en-US" altLang="zh-TW" smtClean="0"/>
              <a:t>/35</a:t>
            </a:r>
            <a:endParaRPr lang="en-US" altLang="zh-TW" dirty="0"/>
          </a:p>
        </p:txBody>
      </p:sp>
      <p:sp>
        <p:nvSpPr>
          <p:cNvPr id="28" name="投影片編號版面配置區 1"/>
          <p:cNvSpPr txBox="1">
            <a:spLocks/>
          </p:cNvSpPr>
          <p:nvPr/>
        </p:nvSpPr>
        <p:spPr>
          <a:xfrm>
            <a:off x="7383016" y="6423502"/>
            <a:ext cx="1905000" cy="457200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umimoji="1" sz="1200" b="0" kern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4000" b="1" kern="1200">
                <a:solidFill>
                  <a:schemeClr val="tx1"/>
                </a:solidFill>
                <a:latin typeface="Verdana" pitchFamily="34" charset="0"/>
                <a:ea typeface="新細明體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4000" b="1" kern="1200">
                <a:solidFill>
                  <a:schemeClr val="tx1"/>
                </a:solidFill>
                <a:latin typeface="Verdana" pitchFamily="34" charset="0"/>
                <a:ea typeface="新細明體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4000" b="1" kern="1200">
                <a:solidFill>
                  <a:schemeClr val="tx1"/>
                </a:solidFill>
                <a:latin typeface="Verdana" pitchFamily="34" charset="0"/>
                <a:ea typeface="新細明體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4000" b="1" kern="1200">
                <a:solidFill>
                  <a:schemeClr val="tx1"/>
                </a:solidFill>
                <a:latin typeface="Verdana" pitchFamily="34" charset="0"/>
                <a:ea typeface="新細明體" charset="-120"/>
                <a:cs typeface="+mn-cs"/>
              </a:defRPr>
            </a:lvl5pPr>
            <a:lvl6pPr marL="2286000" algn="l" defTabSz="914400" rtl="0" eaLnBrk="1" latinLnBrk="0" hangingPunct="1">
              <a:defRPr kumimoji="1" sz="4000" b="1" kern="1200">
                <a:solidFill>
                  <a:schemeClr val="tx1"/>
                </a:solidFill>
                <a:latin typeface="Verdana" pitchFamily="34" charset="0"/>
                <a:ea typeface="新細明體" charset="-120"/>
                <a:cs typeface="+mn-cs"/>
              </a:defRPr>
            </a:lvl6pPr>
            <a:lvl7pPr marL="2743200" algn="l" defTabSz="914400" rtl="0" eaLnBrk="1" latinLnBrk="0" hangingPunct="1">
              <a:defRPr kumimoji="1" sz="4000" b="1" kern="1200">
                <a:solidFill>
                  <a:schemeClr val="tx1"/>
                </a:solidFill>
                <a:latin typeface="Verdana" pitchFamily="34" charset="0"/>
                <a:ea typeface="新細明體" charset="-120"/>
                <a:cs typeface="+mn-cs"/>
              </a:defRPr>
            </a:lvl7pPr>
            <a:lvl8pPr marL="3200400" algn="l" defTabSz="914400" rtl="0" eaLnBrk="1" latinLnBrk="0" hangingPunct="1">
              <a:defRPr kumimoji="1" sz="4000" b="1" kern="1200">
                <a:solidFill>
                  <a:schemeClr val="tx1"/>
                </a:solidFill>
                <a:latin typeface="Verdana" pitchFamily="34" charset="0"/>
                <a:ea typeface="新細明體" charset="-120"/>
                <a:cs typeface="+mn-cs"/>
              </a:defRPr>
            </a:lvl8pPr>
            <a:lvl9pPr marL="3657600" algn="l" defTabSz="914400" rtl="0" eaLnBrk="1" latinLnBrk="0" hangingPunct="1">
              <a:defRPr kumimoji="1" sz="4000" b="1" kern="1200">
                <a:solidFill>
                  <a:schemeClr val="tx1"/>
                </a:solidFill>
                <a:latin typeface="Verdana" pitchFamily="34" charset="0"/>
                <a:ea typeface="新細明體" charset="-120"/>
                <a:cs typeface="+mn-cs"/>
              </a:defRPr>
            </a:lvl9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4" name="Title 1"/>
          <p:cNvSpPr>
            <a:spLocks noGrp="1"/>
          </p:cNvSpPr>
          <p:nvPr>
            <p:ph type="title" idx="4294967295"/>
          </p:nvPr>
        </p:nvSpPr>
        <p:spPr>
          <a:xfrm>
            <a:off x="690663" y="308572"/>
            <a:ext cx="7773988" cy="707886"/>
          </a:xfrm>
        </p:spPr>
        <p:txBody>
          <a:bodyPr/>
          <a:lstStyle/>
          <a:p>
            <a:r>
              <a:rPr lang="en-US" altLang="zh-TW" sz="4000" b="1" dirty="0" smtClean="0">
                <a:latin typeface="Times New Roman" pitchFamily="18" charset="0"/>
                <a:ea typeface="標楷體" pitchFamily="65" charset="-120"/>
              </a:rPr>
              <a:t>16.</a:t>
            </a:r>
            <a:r>
              <a:rPr lang="zh-TW" altLang="en-US" sz="4000" b="1" dirty="0">
                <a:latin typeface="Times New Roman" pitchFamily="18" charset="0"/>
                <a:ea typeface="標楷體" pitchFamily="65" charset="-120"/>
              </a:rPr>
              <a:t>均衡</a:t>
            </a:r>
            <a:r>
              <a:rPr lang="zh-TW" altLang="en-US" sz="4000" b="1" dirty="0" smtClean="0">
                <a:latin typeface="Times New Roman" pitchFamily="18" charset="0"/>
                <a:ea typeface="標楷體" pitchFamily="65" charset="-120"/>
              </a:rPr>
              <a:t>原則 </a:t>
            </a:r>
            <a:r>
              <a:rPr lang="en-US" altLang="zh-TW" sz="4000" b="1" dirty="0" smtClean="0">
                <a:solidFill>
                  <a:srgbClr val="906030"/>
                </a:solidFill>
                <a:latin typeface="Times New Roman" pitchFamily="18" charset="0"/>
                <a:ea typeface="標楷體" pitchFamily="65" charset="-120"/>
              </a:rPr>
              <a:t>Equilibrium Principle</a:t>
            </a:r>
            <a:endParaRPr lang="zh-TW" altLang="en-US" sz="4000" b="1" dirty="0">
              <a:solidFill>
                <a:srgbClr val="906030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4294967295"/>
          </p:nvPr>
        </p:nvSpPr>
        <p:spPr>
          <a:xfrm>
            <a:off x="704800" y="1124744"/>
            <a:ext cx="8259688" cy="5600924"/>
          </a:xfrm>
        </p:spPr>
        <p:txBody>
          <a:bodyPr/>
          <a:lstStyle/>
          <a:p>
            <a:pPr marL="225425" indent="-225425">
              <a:lnSpc>
                <a:spcPts val="3600"/>
              </a:lnSpc>
              <a:spcBef>
                <a:spcPts val="600"/>
              </a:spcBef>
              <a:spcAft>
                <a:spcPts val="600"/>
              </a:spcAft>
            </a:pPr>
            <a:r>
              <a:rPr lang="zh-TW" altLang="en-US" sz="2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達到均衡時，沒有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未開發的</a:t>
            </a:r>
            <a:r>
              <a:rPr lang="zh-TW" altLang="en-US" sz="2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機會存在</a:t>
            </a:r>
            <a:endParaRPr lang="zh-TW" altLang="en-US" sz="2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25425" indent="-225425">
              <a:lnSpc>
                <a:spcPts val="3600"/>
              </a:lnSpc>
              <a:spcBef>
                <a:spcPts val="600"/>
              </a:spcBef>
              <a:spcAft>
                <a:spcPts val="600"/>
              </a:spcAft>
            </a:pPr>
            <a:r>
              <a:rPr lang="zh-TW" altLang="en-US" sz="2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如果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在集體</a:t>
            </a:r>
            <a:r>
              <a:rPr lang="zh-TW" altLang="en-US" sz="2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行為 </a:t>
            </a:r>
            <a:r>
              <a:rPr lang="en-US" altLang="zh-TW" sz="2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(collective action) </a:t>
            </a:r>
            <a:r>
              <a:rPr lang="zh-TW" altLang="en-US" sz="2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之下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，可能沒有完全</a:t>
            </a:r>
            <a:r>
              <a:rPr lang="zh-TW" altLang="en-US" sz="2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開發</a:t>
            </a:r>
            <a:endParaRPr lang="en-US" altLang="zh-TW" sz="26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25425" indent="-225425">
              <a:lnSpc>
                <a:spcPts val="3600"/>
              </a:lnSpc>
              <a:spcBef>
                <a:spcPts val="600"/>
              </a:spcBef>
              <a:spcAft>
                <a:spcPts val="600"/>
              </a:spcAft>
            </a:pPr>
            <a:r>
              <a:rPr lang="zh-TW" altLang="en-US" sz="2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例如集體農場，共同生產行為</a:t>
            </a:r>
            <a:endParaRPr lang="en-US" altLang="zh-TW" sz="26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25425" indent="-225425">
              <a:lnSpc>
                <a:spcPts val="3600"/>
              </a:lnSpc>
              <a:spcBef>
                <a:spcPts val="600"/>
              </a:spcBef>
              <a:spcAft>
                <a:spcPts val="600"/>
              </a:spcAft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同樣的</a:t>
            </a:r>
            <a:r>
              <a:rPr lang="zh-TW" altLang="en-US" sz="2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，外部性也會帶來類似的偏誤</a:t>
            </a:r>
            <a:endParaRPr lang="zh-TW" altLang="en-US" sz="2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25425" indent="-225425">
              <a:lnSpc>
                <a:spcPts val="3600"/>
              </a:lnSpc>
              <a:spcBef>
                <a:spcPts val="600"/>
              </a:spcBef>
              <a:spcAft>
                <a:spcPts val="600"/>
              </a:spcAft>
            </a:pPr>
            <a:r>
              <a:rPr lang="zh-TW" altLang="en-US" sz="2600" dirty="0" smtClean="0">
                <a:solidFill>
                  <a:srgbClr val="A5002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唯有</a:t>
            </a:r>
            <a:r>
              <a:rPr lang="zh-TW" altLang="en-US" sz="2600" dirty="0">
                <a:solidFill>
                  <a:srgbClr val="A5002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當所有的成本和</a:t>
            </a:r>
            <a:r>
              <a:rPr lang="zh-TW" altLang="en-US" sz="2600" dirty="0" smtClean="0">
                <a:solidFill>
                  <a:srgbClr val="A5002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效益，都切實歸屬於每個生產者</a:t>
            </a:r>
            <a:r>
              <a:rPr lang="zh-TW" altLang="en-US" sz="2600" dirty="0">
                <a:solidFill>
                  <a:srgbClr val="A5002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和</a:t>
            </a:r>
            <a:r>
              <a:rPr lang="zh-TW" altLang="en-US" sz="2600" dirty="0" smtClean="0">
                <a:solidFill>
                  <a:srgbClr val="A5002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消費者，亦即沒有外部性時，均衡原則才成立</a:t>
            </a:r>
            <a:endParaRPr lang="zh-TW" altLang="en-US" sz="2600" dirty="0">
              <a:solidFill>
                <a:srgbClr val="A5002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25425" lvl="1" indent="-225425">
              <a:lnSpc>
                <a:spcPts val="3600"/>
              </a:lnSpc>
              <a:spcBef>
                <a:spcPts val="600"/>
              </a:spcBef>
              <a:spcAft>
                <a:spcPts val="600"/>
              </a:spcAft>
            </a:pPr>
            <a:r>
              <a:rPr lang="zh-TW" altLang="en-US" sz="2600" dirty="0" smtClean="0">
                <a:solidFill>
                  <a:srgbClr val="A5002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各種類型的</a:t>
            </a:r>
            <a:r>
              <a:rPr lang="zh-TW" altLang="en-US" sz="2600" dirty="0">
                <a:solidFill>
                  <a:srgbClr val="A5002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管制、租稅、罰鍰和補貼，原則上都是為了消除這些達到效率原則和均衡原則的可能阻礙，使市場更接近效率結果和最適化</a:t>
            </a:r>
          </a:p>
        </p:txBody>
      </p:sp>
    </p:spTree>
    <p:extLst>
      <p:ext uri="{BB962C8B-B14F-4D97-AF65-F5344CB8AC3E}">
        <p14:creationId xmlns:p14="http://schemas.microsoft.com/office/powerpoint/2010/main" val="85885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260648"/>
            <a:ext cx="7772400" cy="707886"/>
          </a:xfrm>
        </p:spPr>
        <p:txBody>
          <a:bodyPr/>
          <a:lstStyle/>
          <a:p>
            <a:r>
              <a:rPr lang="en-US" altLang="zh-TW" sz="40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17. </a:t>
            </a:r>
            <a:r>
              <a:rPr lang="zh-TW" altLang="en-US" sz="40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供需改影響價量的</a:t>
            </a:r>
            <a:r>
              <a:rPr lang="zh-TW" altLang="en-US" sz="4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實例</a:t>
            </a:r>
          </a:p>
        </p:txBody>
      </p:sp>
      <p:sp>
        <p:nvSpPr>
          <p:cNvPr id="333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568" y="1196753"/>
            <a:ext cx="8280920" cy="3024335"/>
          </a:xfr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lnSpc>
                <a:spcPts val="34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TW" altLang="en-US" sz="2800" b="1" dirty="0" smtClean="0">
                <a:solidFill>
                  <a:srgbClr val="A5002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蔥價又上漲 每公斤</a:t>
            </a:r>
            <a:r>
              <a:rPr lang="en-US" altLang="zh-TW" sz="2800" b="1" dirty="0" smtClean="0">
                <a:solidFill>
                  <a:srgbClr val="A5002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300</a:t>
            </a:r>
            <a:r>
              <a:rPr lang="zh-TW" altLang="en-US" sz="2800" b="1" dirty="0" smtClean="0">
                <a:solidFill>
                  <a:srgbClr val="A5002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元　</a:t>
            </a:r>
            <a:endParaRPr lang="en-US" altLang="zh-TW" sz="2800" b="1" dirty="0" smtClean="0">
              <a:solidFill>
                <a:srgbClr val="A5002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lnSpc>
                <a:spcPts val="34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TW" altLang="en-US" sz="2800" b="1" dirty="0" smtClean="0">
                <a:solidFill>
                  <a:srgbClr val="A5002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菜販不敢賣蔥 進口蔥較便宜   </a:t>
            </a:r>
            <a:r>
              <a:rPr lang="en-US" altLang="zh-TW" sz="2400" dirty="0" smtClean="0">
                <a:solidFill>
                  <a:srgbClr val="90603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2005/7/29 </a:t>
            </a:r>
            <a:r>
              <a:rPr lang="zh-TW" altLang="en-US" sz="2400" dirty="0" smtClean="0">
                <a:solidFill>
                  <a:srgbClr val="90603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台視新聞</a:t>
            </a:r>
          </a:p>
          <a:p>
            <a:pPr>
              <a:lnSpc>
                <a:spcPts val="3400"/>
              </a:lnSpc>
              <a:spcBef>
                <a:spcPts val="600"/>
              </a:spcBef>
              <a:spcAft>
                <a:spcPts val="600"/>
              </a:spcAft>
            </a:pP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颱風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後的蔥價一度飆上一公斤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400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元，檢調積極抓菜蟲，才逐漸恢復平穩，不過今天批發市場卻再上漲，一公斤重回三百元價位，不少菜販根本不敢賣蔥了，而且現在進口蔥還比本土蔥便宜一半 </a:t>
            </a:r>
            <a:endParaRPr lang="en-US" altLang="zh-TW" sz="24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043608" y="4484900"/>
            <a:ext cx="6624736" cy="2220053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ts val="2600"/>
              </a:lnSpc>
              <a:spcBef>
                <a:spcPts val="600"/>
              </a:spcBef>
              <a:spcAft>
                <a:spcPts val="600"/>
              </a:spcAft>
            </a:pPr>
            <a:r>
              <a:rPr lang="zh-TW" altLang="en-US" sz="2400" b="0" kern="0" dirty="0" smtClean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為何蔬菜中蔥價會這麼貴？其他蔬菜少有這麼貴的價錢？</a:t>
            </a:r>
            <a:endParaRPr lang="en-US" altLang="zh-TW" sz="2400" b="0" kern="0" dirty="0" smtClean="0">
              <a:solidFill>
                <a:srgbClr val="0070C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  <a:spcBef>
                <a:spcPts val="600"/>
              </a:spcBef>
              <a:spcAft>
                <a:spcPts val="600"/>
              </a:spcAft>
            </a:pPr>
            <a:r>
              <a:rPr lang="zh-TW" altLang="en-US" sz="2400" b="0" kern="0" dirty="0" smtClean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如何以圖形表達這個現象</a:t>
            </a:r>
            <a:endParaRPr lang="en-US" altLang="zh-TW" sz="2400" b="0" kern="0" dirty="0" smtClean="0">
              <a:solidFill>
                <a:srgbClr val="0070C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  <a:spcBef>
                <a:spcPts val="600"/>
              </a:spcBef>
              <a:spcAft>
                <a:spcPts val="600"/>
              </a:spcAft>
            </a:pPr>
            <a:r>
              <a:rPr lang="zh-TW" altLang="en-US" sz="2400" b="0" kern="0" dirty="0" smtClean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如果把蔥和其他蔬菜相比，圖形如何表達</a:t>
            </a:r>
          </a:p>
          <a:p>
            <a:pPr>
              <a:lnSpc>
                <a:spcPts val="3400"/>
              </a:lnSpc>
              <a:spcBef>
                <a:spcPts val="600"/>
              </a:spcBef>
              <a:spcAft>
                <a:spcPts val="600"/>
              </a:spcAft>
            </a:pPr>
            <a:endParaRPr lang="zh-TW" altLang="en-US" sz="2400" b="0" kern="0" dirty="0">
              <a:solidFill>
                <a:srgbClr val="0070C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6" name="弧形向右箭號 5"/>
          <p:cNvSpPr/>
          <p:nvPr/>
        </p:nvSpPr>
        <p:spPr bwMode="auto">
          <a:xfrm rot="19948203">
            <a:off x="195653" y="4278546"/>
            <a:ext cx="663211" cy="1399164"/>
          </a:xfrm>
          <a:prstGeom prst="curved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4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新細明體" pitchFamily="18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323528" y="4509120"/>
            <a:ext cx="11336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zh-TW" smtClean="0"/>
              <a:t>Slide </a:t>
            </a:r>
            <a:fld id="{2EAD8DAA-EA19-4AB7-B271-CDA343FF3072}" type="slidenum">
              <a:rPr lang="en-US" altLang="zh-TW" smtClean="0"/>
              <a:pPr/>
              <a:t>48</a:t>
            </a:fld>
            <a:r>
              <a:rPr lang="en-US" altLang="zh-TW" smtClean="0"/>
              <a:t>/35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764087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81943" y="1124744"/>
            <a:ext cx="8110537" cy="3816424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lnSpc>
                <a:spcPts val="33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TW" altLang="en-US" sz="2400" b="1" dirty="0">
                <a:solidFill>
                  <a:srgbClr val="A5002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反映降價需求 超商推麵包飲料</a:t>
            </a:r>
            <a:r>
              <a:rPr lang="zh-TW" altLang="en-US" sz="2400" b="1" dirty="0" smtClean="0">
                <a:solidFill>
                  <a:srgbClr val="A5002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折扣</a:t>
            </a:r>
            <a:endParaRPr lang="en-US" altLang="zh-TW" sz="2400" b="1" dirty="0" smtClean="0">
              <a:solidFill>
                <a:srgbClr val="A5002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lnSpc>
                <a:spcPts val="33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TW" sz="2400" dirty="0" smtClean="0">
                <a:solidFill>
                  <a:srgbClr val="90603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2008-11-12</a:t>
            </a:r>
            <a:r>
              <a:rPr lang="zh-TW" altLang="en-US" sz="2400" dirty="0">
                <a:solidFill>
                  <a:srgbClr val="90603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中廣新聞</a:t>
            </a:r>
          </a:p>
          <a:p>
            <a:pPr>
              <a:lnSpc>
                <a:spcPts val="3300"/>
              </a:lnSpc>
              <a:spcBef>
                <a:spcPts val="600"/>
              </a:spcBef>
              <a:spcAft>
                <a:spcPts val="600"/>
              </a:spcAft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國際原物料價跌，政府協調通路賣場降價，國內三大便利超商即日起，包括麵包、飲料等商品也響應，推出短期折扣措施。 </a:t>
            </a:r>
          </a:p>
          <a:p>
            <a:pPr>
              <a:lnSpc>
                <a:spcPts val="3300"/>
              </a:lnSpc>
              <a:spcBef>
                <a:spcPts val="600"/>
              </a:spcBef>
              <a:spcAft>
                <a:spcPts val="600"/>
              </a:spcAft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超商業者表示，雖然降價利潤變薄，</a:t>
            </a:r>
            <a:r>
              <a:rPr lang="zh-TW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但預估</a:t>
            </a:r>
            <a:r>
              <a:rPr lang="zh-TW" altLang="en-US" sz="2400" dirty="0" smtClean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薄利多銷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，業績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可望成長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到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成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zh-TW" altLang="en-US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260648"/>
            <a:ext cx="7772400" cy="707886"/>
          </a:xfrm>
        </p:spPr>
        <p:txBody>
          <a:bodyPr/>
          <a:lstStyle/>
          <a:p>
            <a:r>
              <a:rPr lang="en-US" altLang="zh-TW" sz="40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17. </a:t>
            </a:r>
            <a:r>
              <a:rPr lang="zh-TW" altLang="en-US" sz="40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供需改影響價量的</a:t>
            </a:r>
            <a:r>
              <a:rPr lang="zh-TW" altLang="en-US" sz="4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實例</a:t>
            </a:r>
          </a:p>
        </p:txBody>
      </p:sp>
      <p:sp>
        <p:nvSpPr>
          <p:cNvPr id="7" name="矩形 6"/>
          <p:cNvSpPr/>
          <p:nvPr/>
        </p:nvSpPr>
        <p:spPr>
          <a:xfrm>
            <a:off x="467544" y="4941168"/>
            <a:ext cx="6341268" cy="5241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600"/>
              </a:lnSpc>
              <a:spcBef>
                <a:spcPts val="600"/>
              </a:spcBef>
              <a:spcAft>
                <a:spcPts val="600"/>
              </a:spcAft>
            </a:pPr>
            <a:r>
              <a:rPr lang="zh-TW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如何以圖形表達這個</a:t>
            </a:r>
            <a:r>
              <a:rPr lang="zh-TW" altLang="en-US" sz="2400" dirty="0" smtClean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現象？</a:t>
            </a:r>
            <a:endParaRPr lang="en-US" altLang="zh-TW" sz="2400" dirty="0">
              <a:solidFill>
                <a:srgbClr val="C0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8" name="弧形向右箭號 7"/>
          <p:cNvSpPr/>
          <p:nvPr/>
        </p:nvSpPr>
        <p:spPr bwMode="auto">
          <a:xfrm rot="19417418">
            <a:off x="250710" y="4634151"/>
            <a:ext cx="646610" cy="1423835"/>
          </a:xfrm>
          <a:prstGeom prst="curved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4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新細明體" pitchFamily="18" charset="-12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zh-TW" smtClean="0"/>
              <a:t>Slide </a:t>
            </a:r>
            <a:fld id="{2EAD8DAA-EA19-4AB7-B271-CDA343FF3072}" type="slidenum">
              <a:rPr lang="en-US" altLang="zh-TW" smtClean="0"/>
              <a:pPr/>
              <a:t>49</a:t>
            </a:fld>
            <a:r>
              <a:rPr lang="en-US" altLang="zh-TW" smtClean="0"/>
              <a:t>/35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681228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272842"/>
            <a:ext cx="8162925" cy="707886"/>
          </a:xfrm>
        </p:spPr>
        <p:txBody>
          <a:bodyPr/>
          <a:lstStyle/>
          <a:p>
            <a:r>
              <a:rPr lang="en-US" altLang="zh-TW" sz="40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2. </a:t>
            </a:r>
            <a:r>
              <a:rPr lang="zh-TW" altLang="en-US" sz="40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想望的衡量 </a:t>
            </a:r>
            <a:r>
              <a:rPr lang="en-US" altLang="zh-TW" sz="40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measuring wants</a:t>
            </a:r>
            <a:endParaRPr lang="zh-TW" altLang="en-US" sz="40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7849" y="1179656"/>
            <a:ext cx="7526560" cy="5678344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傳統經濟學家認為人們消費帶來效用 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(Utility)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，滿足人們心中的想望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如何衡量人們心目中的想望、快樂或痛苦？</a:t>
            </a:r>
            <a:endParaRPr lang="en-US" altLang="zh-TW" sz="24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十七世紀英國哲學家：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J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 Bentham 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邊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沁</a:t>
            </a:r>
            <a:endParaRPr lang="en-US" altLang="zh-TW" sz="24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被視為是現代效用主義 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2" tooltip="Utilitarianism"/>
              </a:rPr>
              <a:t>utilitarianism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 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的創始人</a:t>
            </a:r>
            <a:endParaRPr lang="en-US" altLang="zh-TW" sz="24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和 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J. S. Mill 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彌爾是影響近代效用主義的兩大人物 </a:t>
            </a:r>
            <a:endParaRPr lang="zh-TW" altLang="en-US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提出效用度量衡的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概念 </a:t>
            </a:r>
            <a:r>
              <a:rPr lang="en-US" altLang="zh-TW" sz="24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utilometer</a:t>
            </a:r>
            <a:endParaRPr lang="en-US" altLang="zh-TW" sz="24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假設人們可以對每一個消費項目賦予效用高低，以效用單元 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sz="2400" dirty="0" err="1" smtClean="0">
                <a:solidFill>
                  <a:srgbClr val="CC33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utils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 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來表達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人們會追求所有消費帶來的效用單元加總最大化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2039" y="0"/>
            <a:ext cx="1116475" cy="1594964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550" y="4355621"/>
            <a:ext cx="1164450" cy="1462549"/>
          </a:xfrm>
          <a:prstGeom prst="rect">
            <a:avLst/>
          </a:prstGeom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zh-TW" smtClean="0"/>
              <a:t>Slide </a:t>
            </a:r>
            <a:fld id="{2EAD8DAA-EA19-4AB7-B271-CDA343FF3072}" type="slidenum">
              <a:rPr lang="en-US" altLang="zh-TW" smtClean="0"/>
              <a:pPr/>
              <a:t>5</a:t>
            </a:fld>
            <a:r>
              <a:rPr lang="en-US" altLang="zh-TW" smtClean="0"/>
              <a:t>/38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269302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zh-TW" smtClean="0"/>
              <a:t>Slide </a:t>
            </a:r>
            <a:fld id="{2EAD8DAA-EA19-4AB7-B271-CDA343FF3072}" type="slidenum">
              <a:rPr lang="en-US" altLang="zh-TW" smtClean="0"/>
              <a:pPr/>
              <a:t>50</a:t>
            </a:fld>
            <a:r>
              <a:rPr lang="en-US" altLang="zh-TW" smtClean="0"/>
              <a:t>/35</a:t>
            </a:r>
            <a:endParaRPr lang="en-US" altLang="zh-TW" dirty="0"/>
          </a:p>
        </p:txBody>
      </p:sp>
      <p:sp>
        <p:nvSpPr>
          <p:cNvPr id="28" name="投影片編號版面配置區 1"/>
          <p:cNvSpPr txBox="1">
            <a:spLocks/>
          </p:cNvSpPr>
          <p:nvPr/>
        </p:nvSpPr>
        <p:spPr>
          <a:xfrm>
            <a:off x="7383016" y="6423502"/>
            <a:ext cx="1905000" cy="457200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umimoji="1" sz="1200" b="0" kern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4000" b="1" kern="1200">
                <a:solidFill>
                  <a:schemeClr val="tx1"/>
                </a:solidFill>
                <a:latin typeface="Verdana" pitchFamily="34" charset="0"/>
                <a:ea typeface="新細明體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4000" b="1" kern="1200">
                <a:solidFill>
                  <a:schemeClr val="tx1"/>
                </a:solidFill>
                <a:latin typeface="Verdana" pitchFamily="34" charset="0"/>
                <a:ea typeface="新細明體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4000" b="1" kern="1200">
                <a:solidFill>
                  <a:schemeClr val="tx1"/>
                </a:solidFill>
                <a:latin typeface="Verdana" pitchFamily="34" charset="0"/>
                <a:ea typeface="新細明體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4000" b="1" kern="1200">
                <a:solidFill>
                  <a:schemeClr val="tx1"/>
                </a:solidFill>
                <a:latin typeface="Verdana" pitchFamily="34" charset="0"/>
                <a:ea typeface="新細明體" charset="-120"/>
                <a:cs typeface="+mn-cs"/>
              </a:defRPr>
            </a:lvl5pPr>
            <a:lvl6pPr marL="2286000" algn="l" defTabSz="914400" rtl="0" eaLnBrk="1" latinLnBrk="0" hangingPunct="1">
              <a:defRPr kumimoji="1" sz="4000" b="1" kern="1200">
                <a:solidFill>
                  <a:schemeClr val="tx1"/>
                </a:solidFill>
                <a:latin typeface="Verdana" pitchFamily="34" charset="0"/>
                <a:ea typeface="新細明體" charset="-120"/>
                <a:cs typeface="+mn-cs"/>
              </a:defRPr>
            </a:lvl6pPr>
            <a:lvl7pPr marL="2743200" algn="l" defTabSz="914400" rtl="0" eaLnBrk="1" latinLnBrk="0" hangingPunct="1">
              <a:defRPr kumimoji="1" sz="4000" b="1" kern="1200">
                <a:solidFill>
                  <a:schemeClr val="tx1"/>
                </a:solidFill>
                <a:latin typeface="Verdana" pitchFamily="34" charset="0"/>
                <a:ea typeface="新細明體" charset="-120"/>
                <a:cs typeface="+mn-cs"/>
              </a:defRPr>
            </a:lvl7pPr>
            <a:lvl8pPr marL="3200400" algn="l" defTabSz="914400" rtl="0" eaLnBrk="1" latinLnBrk="0" hangingPunct="1">
              <a:defRPr kumimoji="1" sz="4000" b="1" kern="1200">
                <a:solidFill>
                  <a:schemeClr val="tx1"/>
                </a:solidFill>
                <a:latin typeface="Verdana" pitchFamily="34" charset="0"/>
                <a:ea typeface="新細明體" charset="-120"/>
                <a:cs typeface="+mn-cs"/>
              </a:defRPr>
            </a:lvl8pPr>
            <a:lvl9pPr marL="3657600" algn="l" defTabSz="914400" rtl="0" eaLnBrk="1" latinLnBrk="0" hangingPunct="1">
              <a:defRPr kumimoji="1" sz="4000" b="1" kern="1200">
                <a:solidFill>
                  <a:schemeClr val="tx1"/>
                </a:solidFill>
                <a:latin typeface="Verdana" pitchFamily="34" charset="0"/>
                <a:ea typeface="新細明體" charset="-120"/>
                <a:cs typeface="+mn-cs"/>
              </a:defRPr>
            </a:lvl9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4" name="標題 1"/>
          <p:cNvSpPr>
            <a:spLocks noGrp="1"/>
          </p:cNvSpPr>
          <p:nvPr>
            <p:ph type="title" idx="4294967295"/>
          </p:nvPr>
        </p:nvSpPr>
        <p:spPr>
          <a:xfrm>
            <a:off x="685800" y="139279"/>
            <a:ext cx="7772400" cy="769441"/>
          </a:xfrm>
        </p:spPr>
        <p:txBody>
          <a:bodyPr/>
          <a:lstStyle/>
          <a:p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討論主題</a:t>
            </a:r>
            <a:endParaRPr lang="zh-TW" altLang="en-US" b="1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683568" y="1402432"/>
            <a:ext cx="8064896" cy="4690864"/>
          </a:xfrm>
        </p:spPr>
        <p:txBody>
          <a:bodyPr/>
          <a:lstStyle/>
          <a:p>
            <a:pPr marL="439738" indent="-439738">
              <a:spcBef>
                <a:spcPts val="1200"/>
              </a:spcBef>
              <a:spcAft>
                <a:spcPts val="0"/>
              </a:spcAft>
              <a:buSzPct val="100000"/>
              <a:buFont typeface="Elephant" pitchFamily="18" charset="0"/>
              <a:buAutoNum type="arabicPeriod"/>
            </a:pP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理性支出法則是否合乎直觀？</a:t>
            </a:r>
            <a:endParaRPr lang="en-US" altLang="zh-TW" sz="24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39738" indent="-439738">
              <a:spcBef>
                <a:spcPts val="1200"/>
              </a:spcBef>
              <a:spcAft>
                <a:spcPts val="0"/>
              </a:spcAft>
              <a:buSzPct val="100000"/>
              <a:buFont typeface="Elephant" pitchFamily="18" charset="0"/>
              <a:buAutoNum type="arabicPeriod"/>
            </a:pP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供需模型看來無所不能，什麼時候供需模型無法解釋，或是供需模型無著力之處？</a:t>
            </a:r>
            <a:endParaRPr lang="en-US" altLang="zh-TW" sz="24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39738" indent="-439738">
              <a:spcBef>
                <a:spcPts val="1200"/>
              </a:spcBef>
              <a:spcAft>
                <a:spcPts val="0"/>
              </a:spcAft>
              <a:buSzPct val="100000"/>
              <a:buFont typeface="Elephant" pitchFamily="18" charset="0"/>
              <a:buAutoNum type="arabicPeriod"/>
            </a:pP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如果供需模型大概都存在一般人的心目中，為何有時候會需求過多？有時候供給過剩？</a:t>
            </a:r>
            <a:endParaRPr lang="en-US" altLang="zh-TW" sz="24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39738" indent="-439738">
              <a:spcBef>
                <a:spcPts val="1200"/>
              </a:spcBef>
              <a:spcAft>
                <a:spcPts val="0"/>
              </a:spcAft>
              <a:buSzPct val="100000"/>
              <a:buFont typeface="Elephant" pitchFamily="18" charset="0"/>
              <a:buAutoNum type="arabicPeriod"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供給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和需求都是立刻實現的決策嗎？有沒有時間落後的限制？</a:t>
            </a:r>
            <a:endParaRPr lang="en-US" altLang="zh-TW" sz="24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39738" indent="-439738">
              <a:spcBef>
                <a:spcPts val="1200"/>
              </a:spcBef>
              <a:spcAft>
                <a:spcPts val="0"/>
              </a:spcAft>
              <a:buSzPct val="100000"/>
              <a:buFont typeface="Elephant" pitchFamily="18" charset="0"/>
              <a:buAutoNum type="arabicPeriod"/>
            </a:pP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供需模型所依賴的前提假設，也就是沒有外部性的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情況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，是否普遍存在？</a:t>
            </a:r>
            <a:endParaRPr lang="en-US" altLang="zh-TW" sz="24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>
              <a:spcBef>
                <a:spcPts val="1200"/>
              </a:spcBef>
              <a:spcAft>
                <a:spcPts val="0"/>
              </a:spcAft>
              <a:buSzPct val="90000"/>
              <a:buFont typeface="Elephant" pitchFamily="18" charset="0"/>
              <a:buAutoNum type="arabicPeriod"/>
            </a:pPr>
            <a:endParaRPr lang="zh-TW" altLang="en-US" sz="24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8380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Indifference Curves</a:t>
            </a:r>
            <a:r>
              <a:rPr lang="zh-TW" altLang="en-US" dirty="0" smtClean="0"/>
              <a:t> 無異曲線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4 Appendix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733800" y="6537325"/>
            <a:ext cx="5410200" cy="320675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2019 McGraw-Hill Education. All rights reserved. Authorized only for instructor use in the classroom. No reproduction or distribution without the prior written consent of McGraw-Hill Education.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3180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Budget Constraints</a:t>
            </a:r>
            <a:r>
              <a:rPr lang="zh-TW" altLang="en-US" dirty="0" smtClean="0"/>
              <a:t> 預算限制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79512" y="1600201"/>
            <a:ext cx="8686798" cy="5121274"/>
          </a:xfrm>
        </p:spPr>
        <p:txBody>
          <a:bodyPr>
            <a:normAutofit/>
          </a:bodyPr>
          <a:lstStyle/>
          <a:p>
            <a:pPr marL="0" eaLnBrk="1" hangingPunct="1">
              <a:spcBef>
                <a:spcPts val="1200"/>
              </a:spcBef>
            </a:pPr>
            <a:r>
              <a:rPr lang="en-US" sz="2200" dirty="0" smtClean="0"/>
              <a:t>The budget constraint </a:t>
            </a:r>
            <a:r>
              <a:rPr lang="zh-TW" altLang="en-US" sz="2200" dirty="0" smtClean="0"/>
              <a:t>預算限制 </a:t>
            </a:r>
            <a:r>
              <a:rPr lang="en-US" sz="2200" dirty="0" smtClean="0"/>
              <a:t>describes the different bundles you can afford, sort of like a PPF</a:t>
            </a:r>
            <a:r>
              <a:rPr lang="zh-TW" altLang="en-US" sz="2200" dirty="0" smtClean="0"/>
              <a:t> 生產可能線</a:t>
            </a:r>
            <a:endParaRPr lang="en-US" sz="2200" dirty="0" smtClean="0"/>
          </a:p>
          <a:p>
            <a:pPr marL="0" eaLnBrk="1" hangingPunct="1">
              <a:spcBef>
                <a:spcPts val="1200"/>
              </a:spcBef>
            </a:pPr>
            <a:r>
              <a:rPr lang="en-US" sz="2200" dirty="0" smtClean="0"/>
              <a:t>If M is your budget and </a:t>
            </a:r>
            <a:r>
              <a:rPr lang="en-US" sz="2200" dirty="0" err="1" smtClean="0"/>
              <a:t>P</a:t>
            </a:r>
            <a:r>
              <a:rPr lang="en-US" sz="2200" baseline="-25000" dirty="0" err="1" smtClean="0"/>
              <a:t>v</a:t>
            </a:r>
            <a:r>
              <a:rPr lang="en-US" sz="2200" baseline="-25000" dirty="0" smtClean="0"/>
              <a:t> </a:t>
            </a:r>
            <a:r>
              <a:rPr lang="en-US" sz="2200" dirty="0" smtClean="0"/>
              <a:t>is the price of vanilla, you can afford at most M/</a:t>
            </a:r>
            <a:r>
              <a:rPr lang="en-US" sz="2200" dirty="0" err="1" smtClean="0"/>
              <a:t>P</a:t>
            </a:r>
            <a:r>
              <a:rPr lang="en-US" sz="2200" baseline="-25000" dirty="0" err="1" smtClean="0"/>
              <a:t>v</a:t>
            </a:r>
            <a:r>
              <a:rPr lang="en-US" sz="2200" dirty="0" smtClean="0"/>
              <a:t> units of vanilla.</a:t>
            </a:r>
          </a:p>
          <a:p>
            <a:pPr marL="0" eaLnBrk="1" hangingPunct="1">
              <a:spcBef>
                <a:spcPts val="1200"/>
              </a:spcBef>
            </a:pPr>
            <a:r>
              <a:rPr lang="en-US" sz="2200" dirty="0" smtClean="0"/>
              <a:t>Lets you see what</a:t>
            </a:r>
            <a:br>
              <a:rPr lang="en-US" sz="2200" dirty="0" smtClean="0"/>
            </a:br>
            <a:r>
              <a:rPr lang="en-US" sz="2200" dirty="0" smtClean="0"/>
              <a:t>bundles are affordable</a:t>
            </a: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 smtClean="0"/>
              <a:t>(E isn’t!)</a:t>
            </a:r>
          </a:p>
          <a:p>
            <a:pPr marL="0" eaLnBrk="1" hangingPunct="1">
              <a:spcBef>
                <a:spcPts val="1200"/>
              </a:spcBef>
            </a:pPr>
            <a:r>
              <a:rPr lang="zh-TW" altLang="en-US" sz="2200" dirty="0" smtClean="0"/>
              <a:t>可及點與不可及點</a:t>
            </a:r>
            <a:endParaRPr lang="en-US" sz="2200" dirty="0" smtClean="0"/>
          </a:p>
          <a:p>
            <a:pPr marL="0" eaLnBrk="1" hangingPunct="1">
              <a:spcBef>
                <a:spcPts val="1200"/>
              </a:spcBef>
            </a:pPr>
            <a:endParaRPr lang="en-US" sz="2400" dirty="0"/>
          </a:p>
          <a:p>
            <a:pPr marL="0" indent="0" eaLnBrk="1" hangingPunct="1">
              <a:spcBef>
                <a:spcPts val="1200"/>
              </a:spcBef>
              <a:buNone/>
            </a:pPr>
            <a:r>
              <a:rPr lang="en-US" sz="2400" dirty="0" smtClean="0"/>
              <a:t>  </a:t>
            </a:r>
          </a:p>
          <a:p>
            <a:pPr marL="0" indent="0" eaLnBrk="1" hangingPunct="1">
              <a:spcBef>
                <a:spcPts val="1200"/>
              </a:spcBef>
              <a:buNone/>
            </a:pPr>
            <a:r>
              <a:rPr lang="en-US" sz="2400" dirty="0" smtClean="0"/>
              <a:t>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2019 McGraw-Hill Education. </a:t>
            </a:r>
            <a:endParaRPr kumimoji="0" lang="en-US" sz="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B3A45EB-3BC6-4964-962C-0CC005523C8C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ext Box 21"/>
          <p:cNvSpPr txBox="1">
            <a:spLocks noChangeArrowheads="1"/>
          </p:cNvSpPr>
          <p:nvPr/>
        </p:nvSpPr>
        <p:spPr bwMode="auto">
          <a:xfrm>
            <a:off x="3330436" y="3863865"/>
            <a:ext cx="135774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M/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</a:t>
            </a:r>
            <a:r>
              <a:rPr kumimoji="0" lang="en-US" sz="1800" b="0" i="0" u="none" strike="noStrike" kern="1200" cap="none" spc="0" normalizeH="0" baseline="-2500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v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= 10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8" name="Line 48"/>
          <p:cNvSpPr>
            <a:spLocks noChangeShapeType="1"/>
          </p:cNvSpPr>
          <p:nvPr/>
        </p:nvSpPr>
        <p:spPr bwMode="auto">
          <a:xfrm rot="16200000" flipV="1">
            <a:off x="5524760" y="3298439"/>
            <a:ext cx="1841653" cy="3540314"/>
          </a:xfrm>
          <a:prstGeom prst="line">
            <a:avLst/>
          </a:prstGeom>
          <a:ln w="38100"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4668982" y="3463636"/>
            <a:ext cx="6448" cy="252578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cxnSp>
        <p:nvCxnSpPr>
          <p:cNvPr id="10" name="Straight Connector 31"/>
          <p:cNvCxnSpPr>
            <a:cxnSpLocks noChangeShapeType="1"/>
            <a:stCxn id="9" idx="1"/>
          </p:cNvCxnSpPr>
          <p:nvPr/>
        </p:nvCxnSpPr>
        <p:spPr bwMode="auto">
          <a:xfrm>
            <a:off x="4675430" y="5989422"/>
            <a:ext cx="3886679" cy="13493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7329055" y="5987018"/>
            <a:ext cx="135774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M/P</a:t>
            </a:r>
            <a:r>
              <a:rPr kumimoji="0" lang="en-US" sz="1800" b="0" i="0" u="none" strike="noStrike" kern="120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C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= 20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3214254" y="4360493"/>
            <a:ext cx="135774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8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4" name="Text Box 21"/>
          <p:cNvSpPr txBox="1">
            <a:spLocks noChangeArrowheads="1"/>
          </p:cNvSpPr>
          <p:nvPr/>
        </p:nvSpPr>
        <p:spPr bwMode="auto">
          <a:xfrm>
            <a:off x="5874327" y="6008132"/>
            <a:ext cx="135774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12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4675429" y="4545159"/>
            <a:ext cx="2376539" cy="52169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7051969" y="4597328"/>
            <a:ext cx="1" cy="1403545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Oval 54"/>
          <p:cNvSpPr>
            <a:spLocks noChangeArrowheads="1"/>
          </p:cNvSpPr>
          <p:nvPr/>
        </p:nvSpPr>
        <p:spPr bwMode="auto">
          <a:xfrm>
            <a:off x="6997968" y="4553714"/>
            <a:ext cx="100571" cy="10059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6058675" y="4235945"/>
            <a:ext cx="135774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3379547" y="5964617"/>
            <a:ext cx="135774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6357266" y="4848211"/>
            <a:ext cx="2777359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Slope = -1/2 = Price of chocolate / Price of vanilla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4" name="Text Box 21"/>
          <p:cNvSpPr txBox="1">
            <a:spLocks noChangeArrowheads="1"/>
          </p:cNvSpPr>
          <p:nvPr/>
        </p:nvSpPr>
        <p:spPr bwMode="auto">
          <a:xfrm>
            <a:off x="4847121" y="6263094"/>
            <a:ext cx="302029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Chocolate (pints/year)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5" name="Text Box 21"/>
          <p:cNvSpPr txBox="1">
            <a:spLocks noChangeArrowheads="1"/>
          </p:cNvSpPr>
          <p:nvPr/>
        </p:nvSpPr>
        <p:spPr bwMode="auto">
          <a:xfrm rot="16200000">
            <a:off x="2550626" y="5607919"/>
            <a:ext cx="302029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Vanilla (pints/year)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934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3600" dirty="0" smtClean="0"/>
              <a:t>Consumer Preferences</a:t>
            </a:r>
            <a:r>
              <a:rPr lang="zh-TW" altLang="en-US" sz="3600" dirty="0" smtClean="0"/>
              <a:t> 消費者偏好</a:t>
            </a:r>
            <a:endParaRPr lang="en-US" sz="3600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1600200"/>
            <a:ext cx="4751388" cy="4525963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400" dirty="0" smtClean="0"/>
              <a:t>Indifference curves describe the set of bundles you’d be </a:t>
            </a:r>
            <a:r>
              <a:rPr lang="en-US" sz="2400" b="1" dirty="0" smtClean="0"/>
              <a:t>indifferent between</a:t>
            </a:r>
            <a:endParaRPr lang="en-US" sz="2400" dirty="0" smtClean="0"/>
          </a:p>
          <a:p>
            <a:pPr eaLnBrk="1" hangingPunct="1"/>
            <a:r>
              <a:rPr lang="en-US" sz="2400" dirty="0" smtClean="0"/>
              <a:t>Slope is </a:t>
            </a:r>
            <a:r>
              <a:rPr lang="en-US" sz="2400" dirty="0" err="1" smtClean="0"/>
              <a:t>MU</a:t>
            </a:r>
            <a:r>
              <a:rPr lang="en-US" sz="2400" baseline="-25000" dirty="0" err="1" smtClean="0"/>
              <a:t>x</a:t>
            </a:r>
            <a:r>
              <a:rPr lang="en-US" sz="2400" dirty="0" smtClean="0"/>
              <a:t>/</a:t>
            </a:r>
            <a:r>
              <a:rPr lang="en-US" sz="2400" dirty="0" err="1" smtClean="0"/>
              <a:t>MU</a:t>
            </a:r>
            <a:r>
              <a:rPr lang="en-US" sz="2400" baseline="-25000" dirty="0" err="1" smtClean="0"/>
              <a:t>y</a:t>
            </a:r>
            <a:r>
              <a:rPr lang="en-US" sz="2400" baseline="-25000" dirty="0" smtClean="0"/>
              <a:t> </a:t>
            </a:r>
            <a:r>
              <a:rPr lang="en-US" sz="2400" dirty="0" smtClean="0"/>
              <a:t>= MRS (marginal rate of substitution)</a:t>
            </a:r>
            <a:endParaRPr lang="en-US" sz="2400" baseline="-25000" dirty="0" smtClean="0"/>
          </a:p>
          <a:p>
            <a:pPr eaLnBrk="1" hangingPunct="1"/>
            <a:r>
              <a:rPr lang="en-US" sz="2400" dirty="0" smtClean="0"/>
              <a:t>A higher indifference curve is preferred to a lower one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2019 McGraw-Hill Education. </a:t>
            </a:r>
            <a:endParaRPr kumimoji="0" lang="en-US" sz="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B3A45EB-3BC6-4964-962C-0CC005523C8C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5102670" y="2543968"/>
            <a:ext cx="6448" cy="252578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cxnSp>
        <p:nvCxnSpPr>
          <p:cNvPr id="8" name="Straight Connector 31"/>
          <p:cNvCxnSpPr>
            <a:cxnSpLocks noChangeShapeType="1"/>
            <a:stCxn id="7" idx="1"/>
          </p:cNvCxnSpPr>
          <p:nvPr/>
        </p:nvCxnSpPr>
        <p:spPr bwMode="auto">
          <a:xfrm>
            <a:off x="5109118" y="5069754"/>
            <a:ext cx="3886679" cy="13493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6" name="Freeform 5"/>
          <p:cNvSpPr/>
          <p:nvPr/>
        </p:nvSpPr>
        <p:spPr>
          <a:xfrm rot="21296219">
            <a:off x="6461468" y="2228134"/>
            <a:ext cx="1980966" cy="2161309"/>
          </a:xfrm>
          <a:custGeom>
            <a:avLst/>
            <a:gdLst>
              <a:gd name="connsiteX0" fmla="*/ 13621 w 1980966"/>
              <a:gd name="connsiteY0" fmla="*/ 0 h 2161309"/>
              <a:gd name="connsiteX1" fmla="*/ 290712 w 1980966"/>
              <a:gd name="connsiteY1" fmla="*/ 1648691 h 2161309"/>
              <a:gd name="connsiteX2" fmla="*/ 1980966 w 1980966"/>
              <a:gd name="connsiteY2" fmla="*/ 2161309 h 2161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80966" h="2161309">
                <a:moveTo>
                  <a:pt x="13621" y="0"/>
                </a:moveTo>
                <a:cubicBezTo>
                  <a:pt x="-11779" y="644236"/>
                  <a:pt x="-37179" y="1288473"/>
                  <a:pt x="290712" y="1648691"/>
                </a:cubicBezTo>
                <a:cubicBezTo>
                  <a:pt x="618603" y="2008909"/>
                  <a:pt x="1690021" y="2075873"/>
                  <a:pt x="1980966" y="216130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Text Box 21"/>
          <p:cNvSpPr txBox="1">
            <a:spLocks noChangeArrowheads="1"/>
          </p:cNvSpPr>
          <p:nvPr/>
        </p:nvSpPr>
        <p:spPr bwMode="auto">
          <a:xfrm>
            <a:off x="6032335" y="5169778"/>
            <a:ext cx="302029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Chocolate (pints/year)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1" name="Text Box 21"/>
          <p:cNvSpPr txBox="1">
            <a:spLocks noChangeArrowheads="1"/>
          </p:cNvSpPr>
          <p:nvPr/>
        </p:nvSpPr>
        <p:spPr bwMode="auto">
          <a:xfrm rot="16200000">
            <a:off x="3247691" y="4068174"/>
            <a:ext cx="302029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Vanilla (pints/year)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2" name="Freeform 11"/>
          <p:cNvSpPr/>
          <p:nvPr/>
        </p:nvSpPr>
        <p:spPr>
          <a:xfrm rot="21296219">
            <a:off x="6018120" y="2574499"/>
            <a:ext cx="1980966" cy="2161309"/>
          </a:xfrm>
          <a:custGeom>
            <a:avLst/>
            <a:gdLst>
              <a:gd name="connsiteX0" fmla="*/ 13621 w 1980966"/>
              <a:gd name="connsiteY0" fmla="*/ 0 h 2161309"/>
              <a:gd name="connsiteX1" fmla="*/ 290712 w 1980966"/>
              <a:gd name="connsiteY1" fmla="*/ 1648691 h 2161309"/>
              <a:gd name="connsiteX2" fmla="*/ 1980966 w 1980966"/>
              <a:gd name="connsiteY2" fmla="*/ 2161309 h 2161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80966" h="2161309">
                <a:moveTo>
                  <a:pt x="13621" y="0"/>
                </a:moveTo>
                <a:cubicBezTo>
                  <a:pt x="-11779" y="644236"/>
                  <a:pt x="-37179" y="1288473"/>
                  <a:pt x="290712" y="1648691"/>
                </a:cubicBezTo>
                <a:cubicBezTo>
                  <a:pt x="618603" y="2008909"/>
                  <a:pt x="1690021" y="2075873"/>
                  <a:pt x="1980966" y="216130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Freeform 12"/>
          <p:cNvSpPr/>
          <p:nvPr/>
        </p:nvSpPr>
        <p:spPr>
          <a:xfrm rot="21296219">
            <a:off x="5547067" y="2920863"/>
            <a:ext cx="1980966" cy="2161309"/>
          </a:xfrm>
          <a:custGeom>
            <a:avLst/>
            <a:gdLst>
              <a:gd name="connsiteX0" fmla="*/ 13621 w 1980966"/>
              <a:gd name="connsiteY0" fmla="*/ 0 h 2161309"/>
              <a:gd name="connsiteX1" fmla="*/ 290712 w 1980966"/>
              <a:gd name="connsiteY1" fmla="*/ 1648691 h 2161309"/>
              <a:gd name="connsiteX2" fmla="*/ 1980966 w 1980966"/>
              <a:gd name="connsiteY2" fmla="*/ 2161309 h 2161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80966" h="2161309">
                <a:moveTo>
                  <a:pt x="13621" y="0"/>
                </a:moveTo>
                <a:cubicBezTo>
                  <a:pt x="-11779" y="644236"/>
                  <a:pt x="-37179" y="1288473"/>
                  <a:pt x="290712" y="1648691"/>
                </a:cubicBezTo>
                <a:cubicBezTo>
                  <a:pt x="618603" y="2008909"/>
                  <a:pt x="1690021" y="2075873"/>
                  <a:pt x="1980966" y="216130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Text Box 21"/>
          <p:cNvSpPr txBox="1">
            <a:spLocks noChangeArrowheads="1"/>
          </p:cNvSpPr>
          <p:nvPr/>
        </p:nvSpPr>
        <p:spPr bwMode="auto">
          <a:xfrm>
            <a:off x="3598973" y="1955002"/>
            <a:ext cx="302029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IC</a:t>
            </a:r>
            <a:r>
              <a:rPr kumimoji="0" lang="en-US" sz="1800" b="0" i="0" u="none" strike="noStrike" kern="120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3</a:t>
            </a:r>
            <a:endParaRPr kumimoji="0" lang="en-US" sz="18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5" name="Text Box 21"/>
          <p:cNvSpPr txBox="1">
            <a:spLocks noChangeArrowheads="1"/>
          </p:cNvSpPr>
          <p:nvPr/>
        </p:nvSpPr>
        <p:spPr bwMode="auto">
          <a:xfrm>
            <a:off x="3127999" y="2342172"/>
            <a:ext cx="302029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IC</a:t>
            </a:r>
            <a:r>
              <a:rPr kumimoji="0" lang="en-US" sz="1800" b="0" i="0" u="none" strike="noStrike" kern="120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2</a:t>
            </a:r>
            <a:endParaRPr kumimoji="0" lang="en-US" sz="18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2704117" y="2671827"/>
            <a:ext cx="302029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IC</a:t>
            </a:r>
            <a:r>
              <a:rPr kumimoji="0" lang="en-US" sz="1800" b="0" i="0" u="none" strike="noStrike" kern="120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1</a:t>
            </a:r>
            <a:endParaRPr kumimoji="0" lang="en-US" sz="18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7052457" y="3041159"/>
            <a:ext cx="759118" cy="765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 Box 21"/>
          <p:cNvSpPr txBox="1">
            <a:spLocks noChangeArrowheads="1"/>
          </p:cNvSpPr>
          <p:nvPr/>
        </p:nvSpPr>
        <p:spPr bwMode="auto">
          <a:xfrm>
            <a:off x="7008603" y="2451420"/>
            <a:ext cx="182559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Increasing Satisfaction</a:t>
            </a:r>
            <a:endParaRPr kumimoji="0" lang="en-US" sz="18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" name="Oval 54"/>
          <p:cNvSpPr>
            <a:spLocks noChangeArrowheads="1"/>
          </p:cNvSpPr>
          <p:nvPr/>
        </p:nvSpPr>
        <p:spPr bwMode="auto">
          <a:xfrm>
            <a:off x="7912368" y="4193493"/>
            <a:ext cx="100571" cy="10059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2" name="Oval 54"/>
          <p:cNvSpPr>
            <a:spLocks noChangeArrowheads="1"/>
          </p:cNvSpPr>
          <p:nvPr/>
        </p:nvSpPr>
        <p:spPr bwMode="auto">
          <a:xfrm>
            <a:off x="6623892" y="4387459"/>
            <a:ext cx="100571" cy="10059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3" name="Oval 54"/>
          <p:cNvSpPr>
            <a:spLocks noChangeArrowheads="1"/>
          </p:cNvSpPr>
          <p:nvPr/>
        </p:nvSpPr>
        <p:spPr bwMode="auto">
          <a:xfrm>
            <a:off x="6346802" y="2614080"/>
            <a:ext cx="100571" cy="10059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4" name="Oval 54"/>
          <p:cNvSpPr>
            <a:spLocks noChangeArrowheads="1"/>
          </p:cNvSpPr>
          <p:nvPr/>
        </p:nvSpPr>
        <p:spPr bwMode="auto">
          <a:xfrm>
            <a:off x="5515529" y="3888694"/>
            <a:ext cx="100571" cy="10059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5" name="Text Box 21"/>
          <p:cNvSpPr txBox="1">
            <a:spLocks noChangeArrowheads="1"/>
          </p:cNvSpPr>
          <p:nvPr/>
        </p:nvSpPr>
        <p:spPr bwMode="auto">
          <a:xfrm>
            <a:off x="6338852" y="2472630"/>
            <a:ext cx="42869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Y</a:t>
            </a:r>
            <a:endParaRPr kumimoji="0" lang="en-US" sz="18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6" name="Text Box 21"/>
          <p:cNvSpPr txBox="1">
            <a:spLocks noChangeArrowheads="1"/>
          </p:cNvSpPr>
          <p:nvPr/>
        </p:nvSpPr>
        <p:spPr bwMode="auto">
          <a:xfrm>
            <a:off x="7848538" y="3886873"/>
            <a:ext cx="42869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Z</a:t>
            </a:r>
            <a:endParaRPr kumimoji="0" lang="en-US" sz="18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7" name="Text Box 21"/>
          <p:cNvSpPr txBox="1">
            <a:spLocks noChangeArrowheads="1"/>
          </p:cNvSpPr>
          <p:nvPr/>
        </p:nvSpPr>
        <p:spPr bwMode="auto">
          <a:xfrm>
            <a:off x="6597207" y="4144368"/>
            <a:ext cx="42869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</a:t>
            </a:r>
            <a:endParaRPr kumimoji="0" lang="en-US" sz="18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8" name="Text Box 21"/>
          <p:cNvSpPr txBox="1">
            <a:spLocks noChangeArrowheads="1"/>
          </p:cNvSpPr>
          <p:nvPr/>
        </p:nvSpPr>
        <p:spPr bwMode="auto">
          <a:xfrm>
            <a:off x="5590776" y="3678515"/>
            <a:ext cx="30256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X</a:t>
            </a:r>
            <a:endParaRPr kumimoji="0" lang="en-US" sz="18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0654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3600" dirty="0" smtClean="0"/>
              <a:t>Best Affordable Bundle</a:t>
            </a:r>
            <a:r>
              <a:rPr lang="zh-TW" altLang="en-US" sz="3600" dirty="0" smtClean="0"/>
              <a:t>最佳可及組合</a:t>
            </a:r>
            <a:endParaRPr lang="en-US" sz="3600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42300" y="1548130"/>
            <a:ext cx="4396221" cy="480822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400" dirty="0" smtClean="0"/>
              <a:t>The budget constraint says what you can afford</a:t>
            </a:r>
          </a:p>
          <a:p>
            <a:pPr eaLnBrk="1" hangingPunct="1"/>
            <a:r>
              <a:rPr lang="en-US" sz="2400" dirty="0" smtClean="0"/>
              <a:t>Higher indifference curves are better</a:t>
            </a:r>
          </a:p>
          <a:p>
            <a:pPr eaLnBrk="1" hangingPunct="1"/>
            <a:r>
              <a:rPr lang="en-US" sz="2400" dirty="0" smtClean="0"/>
              <a:t>So the point on the highest indifference curve you can reach with your budget constraint is your </a:t>
            </a:r>
            <a:r>
              <a:rPr lang="en-US" sz="2400" b="1" dirty="0" smtClean="0"/>
              <a:t>best affordable bundle</a:t>
            </a:r>
          </a:p>
          <a:p>
            <a:pPr eaLnBrk="1" hangingPunct="1"/>
            <a:r>
              <a:rPr lang="en-US" sz="2400" dirty="0" smtClean="0"/>
              <a:t>MRS = P</a:t>
            </a:r>
            <a:r>
              <a:rPr lang="en-US" sz="2400" baseline="-25000" dirty="0" smtClean="0"/>
              <a:t>c</a:t>
            </a:r>
            <a:r>
              <a:rPr lang="en-US" sz="2400" dirty="0" smtClean="0"/>
              <a:t>/</a:t>
            </a:r>
            <a:r>
              <a:rPr lang="en-US" sz="2400" dirty="0" err="1" smtClean="0"/>
              <a:t>P</a:t>
            </a:r>
            <a:r>
              <a:rPr lang="en-US" sz="2400" baseline="-25000" dirty="0" err="1" smtClean="0"/>
              <a:t>v</a:t>
            </a:r>
            <a:r>
              <a:rPr lang="en-US" sz="2400" dirty="0" smtClean="0"/>
              <a:t>, the same as the rational spending rule.</a:t>
            </a:r>
          </a:p>
          <a:p>
            <a:pPr eaLnBrk="1" hangingPunct="1"/>
            <a:endParaRPr lang="en-US" sz="2100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2019 McGraw-Hill Education. </a:t>
            </a:r>
            <a:endParaRPr kumimoji="0" lang="en-US" sz="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B3A45EB-3BC6-4964-962C-0CC005523C8C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Line 8"/>
          <p:cNvSpPr>
            <a:spLocks noChangeShapeType="1"/>
          </p:cNvSpPr>
          <p:nvPr/>
        </p:nvSpPr>
        <p:spPr bwMode="auto">
          <a:xfrm>
            <a:off x="5102670" y="2543968"/>
            <a:ext cx="6448" cy="252578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cxnSp>
        <p:nvCxnSpPr>
          <p:cNvPr id="28" name="Straight Connector 31"/>
          <p:cNvCxnSpPr>
            <a:cxnSpLocks noChangeShapeType="1"/>
            <a:stCxn id="27" idx="1"/>
          </p:cNvCxnSpPr>
          <p:nvPr/>
        </p:nvCxnSpPr>
        <p:spPr bwMode="auto">
          <a:xfrm>
            <a:off x="5109118" y="5069754"/>
            <a:ext cx="3886679" cy="13493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9" name="Freeform 28"/>
          <p:cNvSpPr/>
          <p:nvPr/>
        </p:nvSpPr>
        <p:spPr>
          <a:xfrm rot="21296219">
            <a:off x="6461468" y="2228134"/>
            <a:ext cx="1980966" cy="2161309"/>
          </a:xfrm>
          <a:custGeom>
            <a:avLst/>
            <a:gdLst>
              <a:gd name="connsiteX0" fmla="*/ 13621 w 1980966"/>
              <a:gd name="connsiteY0" fmla="*/ 0 h 2161309"/>
              <a:gd name="connsiteX1" fmla="*/ 290712 w 1980966"/>
              <a:gd name="connsiteY1" fmla="*/ 1648691 h 2161309"/>
              <a:gd name="connsiteX2" fmla="*/ 1980966 w 1980966"/>
              <a:gd name="connsiteY2" fmla="*/ 2161309 h 2161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80966" h="2161309">
                <a:moveTo>
                  <a:pt x="13621" y="0"/>
                </a:moveTo>
                <a:cubicBezTo>
                  <a:pt x="-11779" y="644236"/>
                  <a:pt x="-37179" y="1288473"/>
                  <a:pt x="290712" y="1648691"/>
                </a:cubicBezTo>
                <a:cubicBezTo>
                  <a:pt x="618603" y="2008909"/>
                  <a:pt x="1690021" y="2075873"/>
                  <a:pt x="1980966" y="216130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Text Box 21"/>
          <p:cNvSpPr txBox="1">
            <a:spLocks noChangeArrowheads="1"/>
          </p:cNvSpPr>
          <p:nvPr/>
        </p:nvSpPr>
        <p:spPr bwMode="auto">
          <a:xfrm>
            <a:off x="6032335" y="5169778"/>
            <a:ext cx="302029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Chocolate (pints/year)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1" name="Text Box 21"/>
          <p:cNvSpPr txBox="1">
            <a:spLocks noChangeArrowheads="1"/>
          </p:cNvSpPr>
          <p:nvPr/>
        </p:nvSpPr>
        <p:spPr bwMode="auto">
          <a:xfrm rot="16200000">
            <a:off x="3247691" y="4068174"/>
            <a:ext cx="302029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Vanilla (pints/year)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2" name="Freeform 31"/>
          <p:cNvSpPr/>
          <p:nvPr/>
        </p:nvSpPr>
        <p:spPr>
          <a:xfrm rot="21296219">
            <a:off x="6018120" y="2574499"/>
            <a:ext cx="1980966" cy="2161309"/>
          </a:xfrm>
          <a:custGeom>
            <a:avLst/>
            <a:gdLst>
              <a:gd name="connsiteX0" fmla="*/ 13621 w 1980966"/>
              <a:gd name="connsiteY0" fmla="*/ 0 h 2161309"/>
              <a:gd name="connsiteX1" fmla="*/ 290712 w 1980966"/>
              <a:gd name="connsiteY1" fmla="*/ 1648691 h 2161309"/>
              <a:gd name="connsiteX2" fmla="*/ 1980966 w 1980966"/>
              <a:gd name="connsiteY2" fmla="*/ 2161309 h 2161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80966" h="2161309">
                <a:moveTo>
                  <a:pt x="13621" y="0"/>
                </a:moveTo>
                <a:cubicBezTo>
                  <a:pt x="-11779" y="644236"/>
                  <a:pt x="-37179" y="1288473"/>
                  <a:pt x="290712" y="1648691"/>
                </a:cubicBezTo>
                <a:cubicBezTo>
                  <a:pt x="618603" y="2008909"/>
                  <a:pt x="1690021" y="2075873"/>
                  <a:pt x="1980966" y="216130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" name="Freeform 32"/>
          <p:cNvSpPr/>
          <p:nvPr/>
        </p:nvSpPr>
        <p:spPr>
          <a:xfrm rot="21296219">
            <a:off x="5547067" y="2920863"/>
            <a:ext cx="1980966" cy="2161309"/>
          </a:xfrm>
          <a:custGeom>
            <a:avLst/>
            <a:gdLst>
              <a:gd name="connsiteX0" fmla="*/ 13621 w 1980966"/>
              <a:gd name="connsiteY0" fmla="*/ 0 h 2161309"/>
              <a:gd name="connsiteX1" fmla="*/ 290712 w 1980966"/>
              <a:gd name="connsiteY1" fmla="*/ 1648691 h 2161309"/>
              <a:gd name="connsiteX2" fmla="*/ 1980966 w 1980966"/>
              <a:gd name="connsiteY2" fmla="*/ 2161309 h 2161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80966" h="2161309">
                <a:moveTo>
                  <a:pt x="13621" y="0"/>
                </a:moveTo>
                <a:cubicBezTo>
                  <a:pt x="-11779" y="644236"/>
                  <a:pt x="-37179" y="1288473"/>
                  <a:pt x="290712" y="1648691"/>
                </a:cubicBezTo>
                <a:cubicBezTo>
                  <a:pt x="618603" y="2008909"/>
                  <a:pt x="1690021" y="2075873"/>
                  <a:pt x="1980966" y="216130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" name="Text Box 21"/>
          <p:cNvSpPr txBox="1">
            <a:spLocks noChangeArrowheads="1"/>
          </p:cNvSpPr>
          <p:nvPr/>
        </p:nvSpPr>
        <p:spPr bwMode="auto">
          <a:xfrm>
            <a:off x="3598973" y="1955002"/>
            <a:ext cx="302029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IC</a:t>
            </a:r>
            <a:r>
              <a:rPr kumimoji="0" lang="en-US" sz="1800" b="0" i="0" u="none" strike="noStrike" kern="120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3</a:t>
            </a:r>
            <a:endParaRPr kumimoji="0" lang="en-US" sz="18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5" name="Text Box 21"/>
          <p:cNvSpPr txBox="1">
            <a:spLocks noChangeArrowheads="1"/>
          </p:cNvSpPr>
          <p:nvPr/>
        </p:nvSpPr>
        <p:spPr bwMode="auto">
          <a:xfrm>
            <a:off x="3127999" y="2342172"/>
            <a:ext cx="302029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IC</a:t>
            </a:r>
            <a:r>
              <a:rPr kumimoji="0" lang="en-US" sz="1800" b="0" i="0" u="none" strike="noStrike" kern="120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2</a:t>
            </a:r>
            <a:endParaRPr kumimoji="0" lang="en-US" sz="18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2704117" y="2671827"/>
            <a:ext cx="302029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IC</a:t>
            </a:r>
            <a:r>
              <a:rPr kumimoji="0" lang="en-US" sz="1800" b="0" i="0" u="none" strike="noStrike" kern="120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1</a:t>
            </a:r>
            <a:endParaRPr kumimoji="0" lang="en-US" sz="18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 flipH="1">
            <a:off x="6708343" y="3548416"/>
            <a:ext cx="911195" cy="745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 Box 21"/>
          <p:cNvSpPr txBox="1">
            <a:spLocks noChangeArrowheads="1"/>
          </p:cNvSpPr>
          <p:nvPr/>
        </p:nvSpPr>
        <p:spPr bwMode="auto">
          <a:xfrm>
            <a:off x="6872531" y="2728070"/>
            <a:ext cx="1825597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The Best Affordable Bundle</a:t>
            </a:r>
            <a:endParaRPr kumimoji="0" lang="en-US" sz="18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9" name="Oval 54"/>
          <p:cNvSpPr>
            <a:spLocks noChangeArrowheads="1"/>
          </p:cNvSpPr>
          <p:nvPr/>
        </p:nvSpPr>
        <p:spPr bwMode="auto">
          <a:xfrm>
            <a:off x="6166689" y="4747675"/>
            <a:ext cx="100571" cy="10059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1" name="Oval 54"/>
          <p:cNvSpPr>
            <a:spLocks noChangeArrowheads="1"/>
          </p:cNvSpPr>
          <p:nvPr/>
        </p:nvSpPr>
        <p:spPr bwMode="auto">
          <a:xfrm>
            <a:off x="6694709" y="3836577"/>
            <a:ext cx="100571" cy="10059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4" name="Text Box 21"/>
          <p:cNvSpPr txBox="1">
            <a:spLocks noChangeArrowheads="1"/>
          </p:cNvSpPr>
          <p:nvPr/>
        </p:nvSpPr>
        <p:spPr bwMode="auto">
          <a:xfrm>
            <a:off x="5396815" y="3554273"/>
            <a:ext cx="42869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</a:t>
            </a:r>
            <a:endParaRPr kumimoji="0" lang="en-US" sz="18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5" name="Text Box 21"/>
          <p:cNvSpPr txBox="1">
            <a:spLocks noChangeArrowheads="1"/>
          </p:cNvSpPr>
          <p:nvPr/>
        </p:nvSpPr>
        <p:spPr bwMode="auto">
          <a:xfrm>
            <a:off x="6329806" y="3978215"/>
            <a:ext cx="42869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F</a:t>
            </a:r>
            <a:endParaRPr kumimoji="0" lang="en-US" sz="18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7" name="Line 48"/>
          <p:cNvSpPr>
            <a:spLocks noChangeShapeType="1"/>
          </p:cNvSpPr>
          <p:nvPr/>
        </p:nvSpPr>
        <p:spPr bwMode="auto">
          <a:xfrm rot="16200000" flipV="1">
            <a:off x="5764558" y="3027146"/>
            <a:ext cx="1391576" cy="2702457"/>
          </a:xfrm>
          <a:prstGeom prst="line">
            <a:avLst/>
          </a:prstGeom>
          <a:ln w="38100"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Oval 54"/>
          <p:cNvSpPr>
            <a:spLocks noChangeArrowheads="1"/>
          </p:cNvSpPr>
          <p:nvPr/>
        </p:nvSpPr>
        <p:spPr bwMode="auto">
          <a:xfrm>
            <a:off x="6499199" y="4345895"/>
            <a:ext cx="100571" cy="10059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0" name="Text Box 21"/>
          <p:cNvSpPr txBox="1">
            <a:spLocks noChangeArrowheads="1"/>
          </p:cNvSpPr>
          <p:nvPr/>
        </p:nvSpPr>
        <p:spPr bwMode="auto">
          <a:xfrm>
            <a:off x="6623761" y="3507780"/>
            <a:ext cx="42869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G</a:t>
            </a:r>
            <a:endParaRPr kumimoji="0" lang="en-US" sz="18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1" name="Oval 54"/>
          <p:cNvSpPr>
            <a:spLocks noChangeArrowheads="1"/>
          </p:cNvSpPr>
          <p:nvPr/>
        </p:nvSpPr>
        <p:spPr bwMode="auto">
          <a:xfrm>
            <a:off x="5517077" y="3878141"/>
            <a:ext cx="100571" cy="10059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2" name="Text Box 21"/>
          <p:cNvSpPr txBox="1">
            <a:spLocks noChangeArrowheads="1"/>
          </p:cNvSpPr>
          <p:nvPr/>
        </p:nvSpPr>
        <p:spPr bwMode="auto">
          <a:xfrm>
            <a:off x="6092814" y="4456901"/>
            <a:ext cx="42869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D</a:t>
            </a:r>
            <a:endParaRPr kumimoji="0" lang="en-US" sz="18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3" name="Text Box 21"/>
          <p:cNvSpPr txBox="1">
            <a:spLocks noChangeArrowheads="1"/>
          </p:cNvSpPr>
          <p:nvPr/>
        </p:nvSpPr>
        <p:spPr bwMode="auto">
          <a:xfrm>
            <a:off x="7626864" y="4675625"/>
            <a:ext cx="42869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G</a:t>
            </a:r>
            <a:endParaRPr kumimoji="0" lang="en-US" sz="18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4" name="Oval 54"/>
          <p:cNvSpPr>
            <a:spLocks noChangeArrowheads="1"/>
          </p:cNvSpPr>
          <p:nvPr/>
        </p:nvSpPr>
        <p:spPr bwMode="auto">
          <a:xfrm>
            <a:off x="7553695" y="4903382"/>
            <a:ext cx="100571" cy="10059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1888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32656"/>
            <a:ext cx="8638728" cy="707886"/>
          </a:xfrm>
        </p:spPr>
        <p:txBody>
          <a:bodyPr/>
          <a:lstStyle/>
          <a:p>
            <a:r>
              <a:rPr lang="zh-TW" altLang="en-US" sz="4000" b="1" dirty="0">
                <a:solidFill>
                  <a:srgbClr val="A50021"/>
                </a:solidFill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今日課堂</a:t>
            </a:r>
            <a:r>
              <a:rPr lang="zh-TW" altLang="en-US" sz="4000" b="1" dirty="0" smtClean="0">
                <a:solidFill>
                  <a:srgbClr val="A50021"/>
                </a:solidFill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複習</a:t>
            </a:r>
            <a:endParaRPr lang="zh-TW" altLang="en-US" sz="3600" b="1" dirty="0"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zh-TW" smtClean="0"/>
              <a:t>Slide </a:t>
            </a:r>
            <a:fld id="{2EAD8DAA-EA19-4AB7-B271-CDA343FF3072}" type="slidenum">
              <a:rPr lang="en-US" altLang="zh-TW" smtClean="0"/>
              <a:pPr/>
              <a:t>55</a:t>
            </a:fld>
            <a:r>
              <a:rPr lang="en-US" altLang="zh-TW" smtClean="0"/>
              <a:t>/35</a:t>
            </a:r>
            <a:endParaRPr lang="en-US" altLang="zh-TW" dirty="0"/>
          </a:p>
        </p:txBody>
      </p:sp>
      <p:sp>
        <p:nvSpPr>
          <p:cNvPr id="6" name="Rectangle 3075"/>
          <p:cNvSpPr txBox="1">
            <a:spLocks noChangeArrowheads="1"/>
          </p:cNvSpPr>
          <p:nvPr/>
        </p:nvSpPr>
        <p:spPr bwMode="auto">
          <a:xfrm>
            <a:off x="0" y="1114460"/>
            <a:ext cx="4194610" cy="5733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14350" indent="-328613" eaLnBrk="1" hangingPunct="1">
              <a:spcAft>
                <a:spcPts val="600"/>
              </a:spcAft>
              <a:buSzPct val="100000"/>
              <a:buFont typeface="+mj-lt"/>
              <a:buAutoNum type="arabicPeriod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從需要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(want)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到需求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(demand)</a:t>
            </a:r>
          </a:p>
          <a:p>
            <a:pPr marL="514350" indent="-328613" eaLnBrk="1" hangingPunct="1">
              <a:spcAft>
                <a:spcPts val="600"/>
              </a:spcAft>
              <a:buSzPct val="100000"/>
              <a:buFont typeface="+mj-lt"/>
              <a:buAutoNum type="arabicPeriod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想望的衡量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measuring wants</a:t>
            </a:r>
          </a:p>
          <a:p>
            <a:pPr marL="514350" indent="-328613" eaLnBrk="1" hangingPunct="1">
              <a:spcAft>
                <a:spcPts val="600"/>
              </a:spcAft>
              <a:buSzPct val="100000"/>
              <a:buFont typeface="+mj-lt"/>
              <a:buAutoNum type="arabicPeriod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效用、總效用和邊際效用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328613" eaLnBrk="1" hangingPunct="1">
              <a:spcAft>
                <a:spcPts val="600"/>
              </a:spcAft>
              <a:buSzPct val="100000"/>
              <a:buFont typeface="+mj-lt"/>
              <a:buAutoNum type="arabicPeriod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邊際效用遞減法則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328613" eaLnBrk="1" hangingPunct="1">
              <a:spcAft>
                <a:spcPts val="600"/>
              </a:spcAft>
              <a:buSzPct val="100000"/>
              <a:buFont typeface="+mj-lt"/>
              <a:buAutoNum type="arabicPeriod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最適的財貨消費組合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328613" eaLnBrk="1" hangingPunct="1">
              <a:spcAft>
                <a:spcPts val="600"/>
              </a:spcAft>
              <a:buSzPct val="100000"/>
              <a:buFont typeface="+mj-lt"/>
              <a:buAutoNum type="arabicPeriod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理性支出</a:t>
            </a:r>
            <a:r>
              <a:rPr lang="zh-TW" altLang="en-US" sz="2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法則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7" name="Rectangle 3075"/>
          <p:cNvSpPr txBox="1">
            <a:spLocks noChangeArrowheads="1"/>
          </p:cNvSpPr>
          <p:nvPr/>
        </p:nvSpPr>
        <p:spPr bwMode="auto">
          <a:xfrm>
            <a:off x="4342636" y="1100609"/>
            <a:ext cx="4693860" cy="4992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14350" indent="-514350" eaLnBrk="1" hangingPunct="1">
              <a:buSzPct val="100000"/>
              <a:buFont typeface="+mj-lt"/>
              <a:buAutoNum type="arabicPeriod" startAt="7"/>
            </a:pPr>
            <a:r>
              <a:rPr lang="zh-TW" altLang="en-US" sz="2600" b="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供需模型的專有名詞</a:t>
            </a:r>
          </a:p>
          <a:p>
            <a:pPr marL="514350" indent="-514350" eaLnBrk="1" hangingPunct="1">
              <a:buSzPct val="100000"/>
              <a:buFont typeface="+mj-lt"/>
              <a:buAutoNum type="arabicPeriod" startAt="7"/>
            </a:pPr>
            <a:r>
              <a:rPr lang="zh-TW" altLang="en-US" sz="2600" b="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需求量與需求的變動</a:t>
            </a:r>
          </a:p>
          <a:p>
            <a:pPr marL="514350" indent="-514350" eaLnBrk="1" hangingPunct="1">
              <a:buSzPct val="100000"/>
              <a:buFont typeface="+mj-lt"/>
              <a:buAutoNum type="arabicPeriod" startAt="7"/>
            </a:pPr>
            <a:r>
              <a:rPr lang="zh-TW" altLang="en-US" sz="2600" b="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供給量與供給的變動</a:t>
            </a:r>
          </a:p>
          <a:p>
            <a:pPr marL="514350" indent="-514350" eaLnBrk="1" hangingPunct="1">
              <a:buSzPct val="100000"/>
              <a:buFont typeface="+mj-lt"/>
              <a:buAutoNum type="arabicPeriod" startAt="7"/>
            </a:pPr>
            <a:r>
              <a:rPr lang="zh-TW" altLang="en-US" sz="2600" b="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供給與需求的變動 </a:t>
            </a:r>
          </a:p>
          <a:p>
            <a:pPr marL="514350" indent="-514350" eaLnBrk="1" hangingPunct="1">
              <a:buSzPct val="100000"/>
              <a:buFont typeface="+mj-lt"/>
              <a:buAutoNum type="arabicPeriod" startAt="7"/>
            </a:pPr>
            <a:r>
              <a:rPr lang="zh-TW" altLang="en-US" sz="2600" b="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不同財貨間價量關係的對照</a:t>
            </a:r>
          </a:p>
          <a:p>
            <a:pPr marL="514350" indent="-514350" eaLnBrk="1" hangingPunct="1">
              <a:buSzPct val="100000"/>
              <a:buFont typeface="+mj-lt"/>
              <a:buAutoNum type="arabicPeriod" startAt="7"/>
            </a:pPr>
            <a:r>
              <a:rPr lang="zh-TW" altLang="en-US" sz="2600" b="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所得</a:t>
            </a:r>
            <a:r>
              <a:rPr lang="zh-TW" altLang="en-US" sz="2600" b="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和財貨需求的關係</a:t>
            </a:r>
            <a:endParaRPr lang="en-US" altLang="zh-TW" sz="2600" b="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 eaLnBrk="1" hangingPunct="1">
              <a:buSzPct val="100000"/>
              <a:buFont typeface="+mj-lt"/>
              <a:buAutoNum type="arabicPeriod" startAt="7"/>
            </a:pPr>
            <a:r>
              <a:rPr lang="zh-TW" altLang="en-US" sz="2600" b="0" kern="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供給需求同時變動</a:t>
            </a:r>
            <a:endParaRPr lang="en-US" altLang="zh-TW" sz="2600" b="0" kern="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 eaLnBrk="1" hangingPunct="1">
              <a:buSzPct val="100000"/>
              <a:buFont typeface="+mj-lt"/>
              <a:buAutoNum type="arabicPeriod" startAt="7"/>
            </a:pPr>
            <a:r>
              <a:rPr lang="zh-TW" altLang="en-US" sz="2600" b="0" kern="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供需模型中的經濟剩餘</a:t>
            </a:r>
            <a:endParaRPr lang="en-US" altLang="zh-TW" sz="2600" b="0" kern="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 eaLnBrk="1" hangingPunct="1">
              <a:buSzPct val="100000"/>
              <a:buFont typeface="+mj-lt"/>
              <a:buAutoNum type="arabicPeriod" startAt="7"/>
            </a:pPr>
            <a:r>
              <a:rPr lang="zh-TW" altLang="en-US" sz="2600" b="0" kern="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效率原則</a:t>
            </a:r>
            <a:endParaRPr lang="en-US" altLang="zh-TW" sz="2600" b="0" kern="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 eaLnBrk="1" hangingPunct="1">
              <a:buSzPct val="100000"/>
              <a:buFont typeface="+mj-lt"/>
              <a:buAutoNum type="arabicPeriod" startAt="7"/>
            </a:pPr>
            <a:r>
              <a:rPr lang="zh-TW" altLang="en-US" sz="2600" b="0" kern="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均衡原則</a:t>
            </a:r>
            <a:endParaRPr lang="en-US" altLang="zh-TW" sz="2600" b="0" kern="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 eaLnBrk="1" hangingPunct="1">
              <a:buSzPct val="100000"/>
              <a:buFont typeface="+mj-lt"/>
              <a:buAutoNum type="arabicPeriod" startAt="7"/>
            </a:pPr>
            <a:r>
              <a:rPr lang="zh-TW" altLang="en-US" sz="2600" b="0" kern="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供需改變影響價量的實例</a:t>
            </a:r>
          </a:p>
        </p:txBody>
      </p:sp>
    </p:spTree>
    <p:extLst>
      <p:ext uri="{BB962C8B-B14F-4D97-AF65-F5344CB8AC3E}">
        <p14:creationId xmlns:p14="http://schemas.microsoft.com/office/powerpoint/2010/main" val="3023655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372145"/>
            <a:ext cx="8568952" cy="1323439"/>
          </a:xfrm>
        </p:spPr>
        <p:txBody>
          <a:bodyPr/>
          <a:lstStyle/>
          <a:p>
            <a:r>
              <a:rPr lang="en-US" altLang="zh-TW" sz="40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3. </a:t>
            </a:r>
            <a:r>
              <a:rPr lang="zh-TW" altLang="en-US" sz="40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效用、總效用和邊際效用 </a:t>
            </a:r>
            <a:r>
              <a:rPr lang="en-US" altLang="zh-TW" sz="40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/>
            </a:r>
            <a:br>
              <a:rPr lang="en-US" altLang="zh-TW" sz="40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zh-TW" altLang="en-US" sz="40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</a:t>
            </a:r>
            <a:r>
              <a:rPr lang="en-US" altLang="zh-TW" sz="38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Utility, Total Utility and Marginal U.</a:t>
            </a:r>
            <a:endParaRPr lang="zh-TW" altLang="en-US" sz="38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576" y="1916832"/>
            <a:ext cx="7467600" cy="457200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效用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是消費帶來的滿足感</a:t>
            </a:r>
            <a:endParaRPr lang="zh-TW" altLang="en-US" sz="2800" dirty="0">
              <a:solidFill>
                <a:srgbClr val="CC33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效用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極大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化 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sz="2800" dirty="0">
                <a:solidFill>
                  <a:srgbClr val="CC33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Utility </a:t>
            </a:r>
            <a:r>
              <a:rPr lang="en-US" altLang="zh-TW" sz="2800" dirty="0" smtClean="0">
                <a:solidFill>
                  <a:srgbClr val="CC33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Maximization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 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是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在有限的所得下追求最大的滿足</a:t>
            </a:r>
          </a:p>
          <a:p>
            <a:pPr>
              <a:spcAft>
                <a:spcPts val="600"/>
              </a:spcAft>
            </a:pP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一般而言，消費是愈多愈好，多多益善</a:t>
            </a:r>
            <a:endParaRPr lang="en-US" altLang="zh-TW" sz="28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但是消費過多會帶來負效用</a:t>
            </a:r>
            <a:endParaRPr lang="en-US" altLang="zh-TW" sz="28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邊際效用遞減法則</a:t>
            </a:r>
            <a:endParaRPr lang="zh-TW" altLang="en-US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zh-TW" smtClean="0"/>
              <a:t>Slide </a:t>
            </a:r>
            <a:fld id="{2EAD8DAA-EA19-4AB7-B271-CDA343FF3072}" type="slidenum">
              <a:rPr lang="en-US" altLang="zh-TW" smtClean="0"/>
              <a:pPr/>
              <a:t>6</a:t>
            </a:fld>
            <a:r>
              <a:rPr lang="en-US" altLang="zh-TW" smtClean="0"/>
              <a:t>/38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3596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260648"/>
            <a:ext cx="7772400" cy="646331"/>
          </a:xfrm>
        </p:spPr>
        <p:txBody>
          <a:bodyPr/>
          <a:lstStyle/>
          <a:p>
            <a:r>
              <a:rPr lang="zh-TW" altLang="en-US" sz="36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消費麵包的總效用圖形</a:t>
            </a:r>
            <a:endParaRPr lang="en-US" altLang="zh-TW" sz="36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8" name="圖表 7"/>
          <p:cNvGraphicFramePr>
            <a:graphicFrameLocks/>
          </p:cNvGraphicFramePr>
          <p:nvPr>
            <p:extLst/>
          </p:nvPr>
        </p:nvGraphicFramePr>
        <p:xfrm>
          <a:off x="1475656" y="1268760"/>
          <a:ext cx="4824536" cy="46615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zh-TW" smtClean="0"/>
              <a:t>Slide </a:t>
            </a:r>
            <a:fld id="{2EAD8DAA-EA19-4AB7-B271-CDA343FF3072}" type="slidenum">
              <a:rPr lang="en-US" altLang="zh-TW" smtClean="0"/>
              <a:pPr/>
              <a:t>7</a:t>
            </a:fld>
            <a:r>
              <a:rPr lang="en-US" altLang="zh-TW" smtClean="0"/>
              <a:t>/38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818917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373306"/>
            <a:ext cx="8162925" cy="584775"/>
          </a:xfrm>
        </p:spPr>
        <p:txBody>
          <a:bodyPr/>
          <a:lstStyle/>
          <a:p>
            <a:r>
              <a:rPr lang="zh-TW" altLang="en-US" sz="32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消費麵包的邊際效用 </a:t>
            </a:r>
            <a:r>
              <a:rPr lang="en-US" altLang="zh-TW" sz="32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(Marginal Utility)</a:t>
            </a:r>
            <a:r>
              <a:rPr lang="zh-TW" altLang="en-US" sz="32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圖形</a:t>
            </a:r>
            <a:endParaRPr lang="zh-TW" altLang="en-US" sz="32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9222" y="1196752"/>
            <a:ext cx="7467600" cy="504056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邊際效用：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額外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增加一單位消費所帶來的效用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增加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7" name="圖表 6"/>
          <p:cNvGraphicFramePr>
            <a:graphicFrameLocks/>
          </p:cNvGraphicFramePr>
          <p:nvPr>
            <p:extLst/>
          </p:nvPr>
        </p:nvGraphicFramePr>
        <p:xfrm>
          <a:off x="1475656" y="1700808"/>
          <a:ext cx="5688632" cy="48245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zh-TW" smtClean="0"/>
              <a:t>Slide </a:t>
            </a:r>
            <a:fld id="{2EAD8DAA-EA19-4AB7-B271-CDA343FF3072}" type="slidenum">
              <a:rPr lang="en-US" altLang="zh-TW" smtClean="0"/>
              <a:pPr/>
              <a:t>8</a:t>
            </a:fld>
            <a:r>
              <a:rPr lang="en-US" altLang="zh-TW" smtClean="0"/>
              <a:t>/38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175567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32656"/>
            <a:ext cx="7772400" cy="646331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40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4. </a:t>
            </a:r>
            <a:r>
              <a:rPr lang="zh-TW" altLang="en-US" sz="40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邊際</a:t>
            </a:r>
            <a:r>
              <a:rPr lang="zh-TW" altLang="en-US" sz="4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效用遞減法則</a:t>
            </a:r>
            <a:endParaRPr lang="en-US" altLang="zh-TW" sz="40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12776"/>
            <a:ext cx="7848600" cy="449580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邊際效用遞減法則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The Law of </a:t>
            </a:r>
            <a:r>
              <a:rPr lang="en-US" altLang="zh-TW" dirty="0">
                <a:solidFill>
                  <a:srgbClr val="CC33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Diminishing Marginal </a:t>
            </a:r>
            <a:r>
              <a:rPr lang="en-US" altLang="zh-TW" dirty="0" smtClean="0">
                <a:solidFill>
                  <a:srgbClr val="CC33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Utility</a:t>
            </a:r>
            <a:endParaRPr lang="zh-TW" altLang="en-US" dirty="0">
              <a:solidFill>
                <a:srgbClr val="CC33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l"/>
            </a:pP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超過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某一個消費水準之後,邊際效用遞減</a:t>
            </a:r>
          </a:p>
          <a:p>
            <a:pPr lvl="1"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l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有無邊際效用遞增的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例子？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l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聽到新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歌曲、運動後在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飲水機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喝水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l"/>
            </a:pP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從一日三秋，到一日三餐，到度日如年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>
              <a:spcAft>
                <a:spcPts val="600"/>
              </a:spcAft>
            </a:pP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zh-TW" smtClean="0"/>
              <a:t>Slide </a:t>
            </a:r>
            <a:fld id="{2EAD8DAA-EA19-4AB7-B271-CDA343FF3072}" type="slidenum">
              <a:rPr lang="en-US" altLang="zh-TW" smtClean="0"/>
              <a:pPr/>
              <a:t>9</a:t>
            </a:fld>
            <a:r>
              <a:rPr lang="en-US" altLang="zh-TW" smtClean="0"/>
              <a:t>/38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962357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old Stripes">
  <a:themeElements>
    <a:clrScheme name="Bold Stripes 2">
      <a:dk1>
        <a:srgbClr val="000000"/>
      </a:dk1>
      <a:lt1>
        <a:srgbClr val="EAEAEA"/>
      </a:lt1>
      <a:dk2>
        <a:srgbClr val="003366"/>
      </a:dk2>
      <a:lt2>
        <a:srgbClr val="EAEAEA"/>
      </a:lt2>
      <a:accent1>
        <a:srgbClr val="FFFFFF"/>
      </a:accent1>
      <a:accent2>
        <a:srgbClr val="DDDDDD"/>
      </a:accent2>
      <a:accent3>
        <a:srgbClr val="F3F3F3"/>
      </a:accent3>
      <a:accent4>
        <a:srgbClr val="000000"/>
      </a:accent4>
      <a:accent5>
        <a:srgbClr val="FFFFFF"/>
      </a:accent5>
      <a:accent6>
        <a:srgbClr val="C8C8C8"/>
      </a:accent6>
      <a:hlink>
        <a:srgbClr val="336699"/>
      </a:hlink>
      <a:folHlink>
        <a:srgbClr val="9A0000"/>
      </a:folHlink>
    </a:clrScheme>
    <a:fontScheme name="Bold Stripes">
      <a:majorFont>
        <a:latin typeface="Verdana"/>
        <a:ea typeface="新細明體"/>
        <a:cs typeface=""/>
      </a:majorFont>
      <a:minorFont>
        <a:latin typeface="Verdana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4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4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新細明體" pitchFamily="18" charset="-120"/>
          </a:defRPr>
        </a:defPPr>
      </a:lstStyle>
    </a:lnDef>
  </a:objectDefaults>
  <a:extraClrSchemeLst>
    <a:extraClrScheme>
      <a:clrScheme name="Bold Stripes 1">
        <a:dk1>
          <a:srgbClr val="356677"/>
        </a:dk1>
        <a:lt1>
          <a:srgbClr val="FFFFFF"/>
        </a:lt1>
        <a:dk2>
          <a:srgbClr val="3E798E"/>
        </a:dk2>
        <a:lt2>
          <a:srgbClr val="FFFFCC"/>
        </a:lt2>
        <a:accent1>
          <a:srgbClr val="7FA0B1"/>
        </a:accent1>
        <a:accent2>
          <a:srgbClr val="3A7184"/>
        </a:accent2>
        <a:accent3>
          <a:srgbClr val="AFBEC6"/>
        </a:accent3>
        <a:accent4>
          <a:srgbClr val="DADADA"/>
        </a:accent4>
        <a:accent5>
          <a:srgbClr val="C0CDD5"/>
        </a:accent5>
        <a:accent6>
          <a:srgbClr val="346677"/>
        </a:accent6>
        <a:hlink>
          <a:srgbClr val="FFBF0B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ld Stripes 2">
        <a:dk1>
          <a:srgbClr val="000000"/>
        </a:dk1>
        <a:lt1>
          <a:srgbClr val="EAEAEA"/>
        </a:lt1>
        <a:dk2>
          <a:srgbClr val="003366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336699"/>
        </a:hlink>
        <a:folHlink>
          <a:srgbClr val="9A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ld Stripes 3">
        <a:dk1>
          <a:srgbClr val="000000"/>
        </a:dk1>
        <a:lt1>
          <a:srgbClr val="EAEAEA"/>
        </a:lt1>
        <a:dk2>
          <a:srgbClr val="000000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777777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ld Stripes 4">
        <a:dk1>
          <a:srgbClr val="492417"/>
        </a:dk1>
        <a:lt1>
          <a:srgbClr val="D4D5C3"/>
        </a:lt1>
        <a:dk2>
          <a:srgbClr val="6E4900"/>
        </a:dk2>
        <a:lt2>
          <a:srgbClr val="B9BA9C"/>
        </a:lt2>
        <a:accent1>
          <a:srgbClr val="DBD8CF"/>
        </a:accent1>
        <a:accent2>
          <a:srgbClr val="C7C8B0"/>
        </a:accent2>
        <a:accent3>
          <a:srgbClr val="E6E7DE"/>
        </a:accent3>
        <a:accent4>
          <a:srgbClr val="3D1D12"/>
        </a:accent4>
        <a:accent5>
          <a:srgbClr val="EAE9E4"/>
        </a:accent5>
        <a:accent6>
          <a:srgbClr val="B4B59F"/>
        </a:accent6>
        <a:hlink>
          <a:srgbClr val="CC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20539</TotalTime>
  <Words>3635</Words>
  <Application>Microsoft Office PowerPoint</Application>
  <PresentationFormat>如螢幕大小 (4:3)</PresentationFormat>
  <Paragraphs>505</Paragraphs>
  <Slides>55</Slides>
  <Notes>35</Notes>
  <HiddenSlides>0</HiddenSlides>
  <MMClips>0</MMClips>
  <ScaleCrop>false</ScaleCrop>
  <HeadingPairs>
    <vt:vector size="8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2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55</vt:i4>
      </vt:variant>
    </vt:vector>
  </HeadingPairs>
  <TitlesOfParts>
    <vt:vector size="67" baseType="lpstr">
      <vt:lpstr>新細明體</vt:lpstr>
      <vt:lpstr>標楷體</vt:lpstr>
      <vt:lpstr>Arial</vt:lpstr>
      <vt:lpstr>Calibri</vt:lpstr>
      <vt:lpstr>Elephant</vt:lpstr>
      <vt:lpstr>Helvetica</vt:lpstr>
      <vt:lpstr>Times New Roman</vt:lpstr>
      <vt:lpstr>Verdana</vt:lpstr>
      <vt:lpstr>Wingdings</vt:lpstr>
      <vt:lpstr>Bold Stripes</vt:lpstr>
      <vt:lpstr>Presentation1</vt:lpstr>
      <vt:lpstr>Equation</vt:lpstr>
      <vt:lpstr>從經濟學看世界 4.2、供給與需求的互動</vt:lpstr>
      <vt:lpstr>課程大綱</vt:lpstr>
      <vt:lpstr>課程主旨</vt:lpstr>
      <vt:lpstr> 1. 從需要 (want) 到需求 (demand)</vt:lpstr>
      <vt:lpstr>2. 想望的衡量 measuring wants</vt:lpstr>
      <vt:lpstr>3. 效用、總效用和邊際效用      Utility, Total Utility and Marginal U.</vt:lpstr>
      <vt:lpstr>消費麵包的總效用圖形</vt:lpstr>
      <vt:lpstr>消費麵包的邊際效用 (Marginal Utility) 圖形</vt:lpstr>
      <vt:lpstr>4. 邊際效用遞減法則</vt:lpstr>
      <vt:lpstr>5. 最適的財貨消費組合     Optimal Combination</vt:lpstr>
      <vt:lpstr>消費土司與三明治的總效用</vt:lpstr>
      <vt:lpstr>預算限制分配於土司與三明治</vt:lpstr>
      <vt:lpstr>每單位邊際效用和每塊錢邊際效用</vt:lpstr>
      <vt:lpstr>每單位邊際效用和每塊錢邊際效用</vt:lpstr>
      <vt:lpstr>6. 理性支出法則      Rational Spending Rule </vt:lpstr>
      <vt:lpstr>7. 供需模型的專有名詞 (Terminology)</vt:lpstr>
      <vt:lpstr>8. 需求線上移動，需求量變動 　 Movement along the Demand Curve</vt:lpstr>
      <vt:lpstr>8. 需求平移變動 Shift in Demand</vt:lpstr>
      <vt:lpstr>9. 供給線上移動，供給量變動     Movement along the Supply Curve</vt:lpstr>
      <vt:lpstr>9. 供給平移變動 Shift in Supply</vt:lpstr>
      <vt:lpstr>10. 需求量增加 v.s. 需求增加， 　兩者的成因有何不同?</vt:lpstr>
      <vt:lpstr>10. 供給與需求的變動 　Shifts in Demand and Supply</vt:lpstr>
      <vt:lpstr>颱風未到，菜價先飆漲！ 聯合晚報╱記者彭宣雅、何炯榮</vt:lpstr>
      <vt:lpstr>年節後無肉日衝垮豬價 急跌一成五  2010-03-02新聞速報 中廣新聞／李河錫 </vt:lpstr>
      <vt:lpstr>怕染餿 搶買豬油脂多3倍 價格哄抬貴6成 農委會緊盯 蘋果日報 2014. 9. 14</vt:lpstr>
      <vt:lpstr>10. 供給與需求的變動 　Shifts in Demand and Supply</vt:lpstr>
      <vt:lpstr>玻璃纖維原料價格上升，滑板供給線左移</vt:lpstr>
      <vt:lpstr>木匠工資下降，住宅供給線右移</vt:lpstr>
      <vt:lpstr>論文手稿更改次數與技術進步(成本下降)的關係 Duncan Thomas 重新把論文打字完成 --&gt;</vt:lpstr>
      <vt:lpstr>Duncan Thomas Norb F. Schaefer Professor of International Studies Professor of Economics, Global Health and Public Policy Department of Economics,  Duke University</vt:lpstr>
      <vt:lpstr>11. 不同財貨間價量關係的對照</vt:lpstr>
      <vt:lpstr>網球市場 Tennis Market</vt:lpstr>
      <vt:lpstr>11. 不同財貨間價量關係的對照</vt:lpstr>
      <vt:lpstr>電子郵件普及之後對於傳統信件需求的影響</vt:lpstr>
      <vt:lpstr>南韓以蘿蔔代替白菜 蘿蔔也價昂  2010-10-05 新聞速報 【中廣新聞／王長偉】 </vt:lpstr>
      <vt:lpstr>12. 所得和財貨需求的關係</vt:lpstr>
      <vt:lpstr> 所得水準上升，對於豪宅的需求增加</vt:lpstr>
      <vt:lpstr>所得水準上升，對於兩代同住的需求減少</vt:lpstr>
      <vt:lpstr>13. 供給需求同時變動     Simultaneous Shifts</vt:lpstr>
      <vt:lpstr>13. 供給需求同時變動     Simultaneous Shifts</vt:lpstr>
      <vt:lpstr>13. 供給需求同時變動     Simultaneous Shifts</vt:lpstr>
      <vt:lpstr>供需變動的速度如何？</vt:lpstr>
      <vt:lpstr>14. 供需模型中的經濟剩餘</vt:lpstr>
      <vt:lpstr>消費者與生產者剩餘</vt:lpstr>
      <vt:lpstr>畫一個圖表示消費者剩餘和生產者剩餘 如何可以擴大生產者剩餘</vt:lpstr>
      <vt:lpstr>15. 效率原則 Efficiency Principle</vt:lpstr>
      <vt:lpstr>16.均衡原則 Equilibrium Principle</vt:lpstr>
      <vt:lpstr>17. 供需改影響價量的實例</vt:lpstr>
      <vt:lpstr>17. 供需改影響價量的實例</vt:lpstr>
      <vt:lpstr>討論主題</vt:lpstr>
      <vt:lpstr>Chapter 4 Appendix</vt:lpstr>
      <vt:lpstr>Budget Constraints 預算限制</vt:lpstr>
      <vt:lpstr>Consumer Preferences 消費者偏好</vt:lpstr>
      <vt:lpstr>Best Affordable Bundle最佳可及組合</vt:lpstr>
      <vt:lpstr>今日課堂複習</vt:lpstr>
    </vt:vector>
  </TitlesOfParts>
  <Company>ncnu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住宅貸款選擇與住宅租擁選擇</dc:title>
  <dc:creator>chiao-lin</dc:creator>
  <cp:lastModifiedBy>陳建良</cp:lastModifiedBy>
  <cp:revision>1226</cp:revision>
  <cp:lastPrinted>2012-06-26T14:44:43Z</cp:lastPrinted>
  <dcterms:created xsi:type="dcterms:W3CDTF">1998-04-25T05:30:48Z</dcterms:created>
  <dcterms:modified xsi:type="dcterms:W3CDTF">2020-10-06T14:15:31Z</dcterms:modified>
</cp:coreProperties>
</file>