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59" r:id="rId1"/>
    <p:sldMasterId id="2147483731" r:id="rId2"/>
  </p:sldMasterIdLst>
  <p:notesMasterIdLst>
    <p:notesMasterId r:id="rId68"/>
  </p:notesMasterIdLst>
  <p:handoutMasterIdLst>
    <p:handoutMasterId r:id="rId69"/>
  </p:handoutMasterIdLst>
  <p:sldIdLst>
    <p:sldId id="939" r:id="rId3"/>
    <p:sldId id="1392" r:id="rId4"/>
    <p:sldId id="1387" r:id="rId5"/>
    <p:sldId id="1452" r:id="rId6"/>
    <p:sldId id="1476" r:id="rId7"/>
    <p:sldId id="1412" r:id="rId8"/>
    <p:sldId id="1486" r:id="rId9"/>
    <p:sldId id="1487" r:id="rId10"/>
    <p:sldId id="1488" r:id="rId11"/>
    <p:sldId id="1413" r:id="rId12"/>
    <p:sldId id="1414" r:id="rId13"/>
    <p:sldId id="1415" r:id="rId14"/>
    <p:sldId id="1416" r:id="rId15"/>
    <p:sldId id="1429" r:id="rId16"/>
    <p:sldId id="1431" r:id="rId17"/>
    <p:sldId id="1484" r:id="rId18"/>
    <p:sldId id="1432" r:id="rId19"/>
    <p:sldId id="1480" r:id="rId20"/>
    <p:sldId id="1481" r:id="rId21"/>
    <p:sldId id="1485" r:id="rId22"/>
    <p:sldId id="1482" r:id="rId23"/>
    <p:sldId id="1483" r:id="rId24"/>
    <p:sldId id="1417" r:id="rId25"/>
    <p:sldId id="1470" r:id="rId26"/>
    <p:sldId id="1478" r:id="rId27"/>
    <p:sldId id="1418" r:id="rId28"/>
    <p:sldId id="1455" r:id="rId29"/>
    <p:sldId id="1453" r:id="rId30"/>
    <p:sldId id="1472" r:id="rId31"/>
    <p:sldId id="1419" r:id="rId32"/>
    <p:sldId id="1454" r:id="rId33"/>
    <p:sldId id="1458" r:id="rId34"/>
    <p:sldId id="1473" r:id="rId35"/>
    <p:sldId id="1420" r:id="rId36"/>
    <p:sldId id="1495" r:id="rId37"/>
    <p:sldId id="1456" r:id="rId38"/>
    <p:sldId id="1471" r:id="rId39"/>
    <p:sldId id="1421" r:id="rId40"/>
    <p:sldId id="1425" r:id="rId41"/>
    <p:sldId id="1426" r:id="rId42"/>
    <p:sldId id="1459" r:id="rId43"/>
    <p:sldId id="1460" r:id="rId44"/>
    <p:sldId id="1461" r:id="rId45"/>
    <p:sldId id="1469" r:id="rId46"/>
    <p:sldId id="1462" r:id="rId47"/>
    <p:sldId id="1468" r:id="rId48"/>
    <p:sldId id="1463" r:id="rId49"/>
    <p:sldId id="1464" r:id="rId50"/>
    <p:sldId id="1465" r:id="rId51"/>
    <p:sldId id="1466" r:id="rId52"/>
    <p:sldId id="1467" r:id="rId53"/>
    <p:sldId id="1474" r:id="rId54"/>
    <p:sldId id="1475" r:id="rId55"/>
    <p:sldId id="1489" r:id="rId56"/>
    <p:sldId id="1490" r:id="rId57"/>
    <p:sldId id="1491" r:id="rId58"/>
    <p:sldId id="1492" r:id="rId59"/>
    <p:sldId id="1493" r:id="rId60"/>
    <p:sldId id="1494" r:id="rId61"/>
    <p:sldId id="1410" r:id="rId62"/>
    <p:sldId id="1457" r:id="rId63"/>
    <p:sldId id="1496" r:id="rId64"/>
    <p:sldId id="1497" r:id="rId65"/>
    <p:sldId id="1498" r:id="rId66"/>
    <p:sldId id="1499" r:id="rId67"/>
  </p:sldIdLst>
  <p:sldSz cx="9144000" cy="6858000" type="screen4x3"/>
  <p:notesSz cx="6735763" cy="98663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4000" b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4000" b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4000" b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4000" b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09819FA-2856-4C1A-BBB9-B4811B49EE8F}">
          <p14:sldIdLst>
            <p14:sldId id="939"/>
            <p14:sldId id="1392"/>
            <p14:sldId id="1387"/>
            <p14:sldId id="1452"/>
            <p14:sldId id="1476"/>
            <p14:sldId id="1412"/>
            <p14:sldId id="1486"/>
            <p14:sldId id="1487"/>
            <p14:sldId id="1488"/>
            <p14:sldId id="1413"/>
            <p14:sldId id="1414"/>
            <p14:sldId id="1415"/>
            <p14:sldId id="1416"/>
            <p14:sldId id="1429"/>
            <p14:sldId id="1431"/>
            <p14:sldId id="1484"/>
            <p14:sldId id="1432"/>
            <p14:sldId id="1480"/>
            <p14:sldId id="1481"/>
            <p14:sldId id="1485"/>
            <p14:sldId id="1482"/>
            <p14:sldId id="1483"/>
            <p14:sldId id="1417"/>
            <p14:sldId id="1470"/>
            <p14:sldId id="1478"/>
            <p14:sldId id="1418"/>
            <p14:sldId id="1455"/>
            <p14:sldId id="1453"/>
            <p14:sldId id="1472"/>
            <p14:sldId id="1419"/>
            <p14:sldId id="1454"/>
            <p14:sldId id="1458"/>
            <p14:sldId id="1473"/>
            <p14:sldId id="1420"/>
            <p14:sldId id="1495"/>
            <p14:sldId id="1456"/>
            <p14:sldId id="1471"/>
            <p14:sldId id="1421"/>
            <p14:sldId id="1425"/>
            <p14:sldId id="1426"/>
            <p14:sldId id="1459"/>
            <p14:sldId id="1460"/>
            <p14:sldId id="1461"/>
            <p14:sldId id="1469"/>
            <p14:sldId id="1462"/>
            <p14:sldId id="1468"/>
            <p14:sldId id="1463"/>
            <p14:sldId id="1464"/>
            <p14:sldId id="1465"/>
            <p14:sldId id="1466"/>
            <p14:sldId id="1467"/>
            <p14:sldId id="1474"/>
            <p14:sldId id="1475"/>
            <p14:sldId id="1489"/>
            <p14:sldId id="1490"/>
            <p14:sldId id="1491"/>
            <p14:sldId id="1492"/>
            <p14:sldId id="1493"/>
            <p14:sldId id="1494"/>
            <p14:sldId id="1410"/>
            <p14:sldId id="1457"/>
            <p14:sldId id="1496"/>
            <p14:sldId id="1497"/>
            <p14:sldId id="1498"/>
            <p14:sldId id="1499"/>
          </p14:sldIdLst>
        </p14:section>
        <p14:section name="未命名的章節" id="{BAC35BF1-B451-4726-845C-DFBE117F421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6030"/>
    <a:srgbClr val="A50021"/>
    <a:srgbClr val="0033CC"/>
    <a:srgbClr val="990000"/>
    <a:srgbClr val="336699"/>
    <a:srgbClr val="5783A7"/>
    <a:srgbClr val="003366"/>
    <a:srgbClr val="003399"/>
    <a:srgbClr val="FFFF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900" autoAdjust="0"/>
    <p:restoredTop sz="95221" autoAdjust="0"/>
  </p:normalViewPr>
  <p:slideViewPr>
    <p:cSldViewPr>
      <p:cViewPr varScale="1">
        <p:scale>
          <a:sx n="94" d="100"/>
          <a:sy n="94" d="100"/>
        </p:scale>
        <p:origin x="66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EE4024-EA44-430D-BA00-7DDCA4A402C4}" type="doc">
      <dgm:prSet loTypeId="urn:microsoft.com/office/officeart/2005/8/layout/hierarchy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094DCE1-2DB7-4CF9-B7D5-8CB93C6570EE}">
      <dgm:prSet phldrT="[Text]" custT="1"/>
      <dgm:spPr>
        <a:solidFill>
          <a:srgbClr val="4F6228"/>
        </a:solidFill>
      </dgm:spPr>
      <dgm:t>
        <a:bodyPr/>
        <a:lstStyle/>
        <a:p>
          <a:pPr algn="ctr"/>
          <a:r>
            <a:rPr lang="en-US" sz="2800" dirty="0" smtClean="0">
              <a:latin typeface="Helvetica" pitchFamily="34" charset="0"/>
            </a:rPr>
            <a:t>Markets</a:t>
          </a:r>
        </a:p>
        <a:p>
          <a:pPr algn="ctr"/>
          <a:r>
            <a:rPr lang="en-US" sz="2400" dirty="0" smtClean="0">
              <a:latin typeface="Helvetica" pitchFamily="34" charset="0"/>
            </a:rPr>
            <a:t>Supply and Demand</a:t>
          </a:r>
          <a:endParaRPr lang="en-US" sz="2400" dirty="0">
            <a:latin typeface="Helvetica" pitchFamily="34" charset="0"/>
          </a:endParaRPr>
        </a:p>
      </dgm:t>
    </dgm:pt>
    <dgm:pt modelId="{1385C644-6CE1-4767-AD71-B641ABA8DDAD}" type="parTrans" cxnId="{D420FB4D-D46B-498F-A8E8-59B3E976AF10}">
      <dgm:prSet/>
      <dgm:spPr/>
      <dgm:t>
        <a:bodyPr/>
        <a:lstStyle/>
        <a:p>
          <a:pPr algn="ctr"/>
          <a:endParaRPr lang="en-US"/>
        </a:p>
      </dgm:t>
    </dgm:pt>
    <dgm:pt modelId="{BDE2F532-85BD-46C9-89A7-628980B933FD}" type="sibTrans" cxnId="{D420FB4D-D46B-498F-A8E8-59B3E976AF10}">
      <dgm:prSet/>
      <dgm:spPr/>
      <dgm:t>
        <a:bodyPr/>
        <a:lstStyle/>
        <a:p>
          <a:pPr algn="ctr"/>
          <a:endParaRPr lang="en-US"/>
        </a:p>
      </dgm:t>
    </dgm:pt>
    <dgm:pt modelId="{FB13C6E3-4811-42DE-BEED-5EAF0CFBC6BD}">
      <dgm:prSet phldrT="[Text]"/>
      <dgm:spPr>
        <a:solidFill>
          <a:schemeClr val="accent3">
            <a:lumMod val="75000"/>
          </a:schemeClr>
        </a:solidFill>
      </dgm:spPr>
      <dgm:t>
        <a:bodyPr vert="vert270"/>
        <a:lstStyle/>
        <a:p>
          <a:pPr algn="ctr"/>
          <a:r>
            <a:rPr lang="en-US" dirty="0" smtClean="0">
              <a:latin typeface="Helvetica" pitchFamily="34" charset="0"/>
            </a:rPr>
            <a:t>Scarcity</a:t>
          </a:r>
          <a:endParaRPr lang="en-US" dirty="0">
            <a:latin typeface="Helvetica" pitchFamily="34" charset="0"/>
          </a:endParaRPr>
        </a:p>
      </dgm:t>
    </dgm:pt>
    <dgm:pt modelId="{6E505F98-EA99-489E-AA6A-776CB5A46F25}" type="parTrans" cxnId="{3CB69A0F-80EB-4F5B-AAF3-07B648AE67B3}">
      <dgm:prSet/>
      <dgm:spPr/>
      <dgm:t>
        <a:bodyPr/>
        <a:lstStyle/>
        <a:p>
          <a:pPr algn="ctr"/>
          <a:endParaRPr lang="en-US"/>
        </a:p>
      </dgm:t>
    </dgm:pt>
    <dgm:pt modelId="{FF9DBF4D-407C-47C5-9926-066D5C0DA952}" type="sibTrans" cxnId="{3CB69A0F-80EB-4F5B-AAF3-07B648AE67B3}">
      <dgm:prSet/>
      <dgm:spPr/>
      <dgm:t>
        <a:bodyPr/>
        <a:lstStyle/>
        <a:p>
          <a:pPr algn="ctr"/>
          <a:endParaRPr lang="en-US"/>
        </a:p>
      </dgm:t>
    </dgm:pt>
    <dgm:pt modelId="{1E07CA91-51CD-4C98-A9DE-A5294D7681D7}">
      <dgm:prSet phldrT="[Text]"/>
      <dgm:spPr>
        <a:solidFill>
          <a:schemeClr val="accent3">
            <a:lumMod val="75000"/>
          </a:schemeClr>
        </a:solidFill>
      </dgm:spPr>
      <dgm:t>
        <a:bodyPr vert="vert270"/>
        <a:lstStyle/>
        <a:p>
          <a:pPr algn="ctr"/>
          <a:r>
            <a:rPr lang="en-US" dirty="0" smtClean="0">
              <a:latin typeface="Helvetica" pitchFamily="34" charset="0"/>
            </a:rPr>
            <a:t>Cost – Benefit</a:t>
          </a:r>
          <a:endParaRPr lang="en-US" dirty="0">
            <a:latin typeface="Helvetica" pitchFamily="34" charset="0"/>
          </a:endParaRPr>
        </a:p>
      </dgm:t>
    </dgm:pt>
    <dgm:pt modelId="{56B0E59F-07A5-41AA-96C4-22F4883CB08A}" type="parTrans" cxnId="{E28BAECB-0686-48F7-A6E8-AFFA45252DFF}">
      <dgm:prSet/>
      <dgm:spPr/>
      <dgm:t>
        <a:bodyPr/>
        <a:lstStyle/>
        <a:p>
          <a:pPr algn="ctr"/>
          <a:endParaRPr lang="en-US"/>
        </a:p>
      </dgm:t>
    </dgm:pt>
    <dgm:pt modelId="{0841001B-8FB0-46EF-A07E-A512E1106CAA}" type="sibTrans" cxnId="{E28BAECB-0686-48F7-A6E8-AFFA45252DFF}">
      <dgm:prSet/>
      <dgm:spPr/>
      <dgm:t>
        <a:bodyPr/>
        <a:lstStyle/>
        <a:p>
          <a:pPr algn="ctr"/>
          <a:endParaRPr lang="en-US"/>
        </a:p>
      </dgm:t>
    </dgm:pt>
    <dgm:pt modelId="{C6662773-9202-4F1C-AC00-727756B7E109}">
      <dgm:prSet phldrT="[Text]"/>
      <dgm:spPr>
        <a:solidFill>
          <a:schemeClr val="accent3">
            <a:lumMod val="75000"/>
          </a:schemeClr>
        </a:solidFill>
      </dgm:spPr>
      <dgm:t>
        <a:bodyPr vert="vert270"/>
        <a:lstStyle/>
        <a:p>
          <a:pPr algn="ctr"/>
          <a:r>
            <a:rPr lang="en-US" dirty="0" smtClean="0">
              <a:latin typeface="Helvetica" pitchFamily="34" charset="0"/>
            </a:rPr>
            <a:t>Incentive</a:t>
          </a:r>
          <a:endParaRPr lang="en-US" dirty="0">
            <a:latin typeface="Helvetica" pitchFamily="34" charset="0"/>
          </a:endParaRPr>
        </a:p>
      </dgm:t>
    </dgm:pt>
    <dgm:pt modelId="{8EB44A0B-450D-4248-ACA7-FCADBFC53FB7}" type="parTrans" cxnId="{C4E64FFB-8765-421A-B3ED-550638E38D59}">
      <dgm:prSet/>
      <dgm:spPr/>
      <dgm:t>
        <a:bodyPr/>
        <a:lstStyle/>
        <a:p>
          <a:pPr algn="ctr"/>
          <a:endParaRPr lang="en-US"/>
        </a:p>
      </dgm:t>
    </dgm:pt>
    <dgm:pt modelId="{25E58603-5184-48EF-9D3F-85B9AD6341AD}" type="sibTrans" cxnId="{C4E64FFB-8765-421A-B3ED-550638E38D59}">
      <dgm:prSet/>
      <dgm:spPr/>
      <dgm:t>
        <a:bodyPr/>
        <a:lstStyle/>
        <a:p>
          <a:pPr algn="ctr"/>
          <a:endParaRPr lang="en-US"/>
        </a:p>
      </dgm:t>
    </dgm:pt>
    <dgm:pt modelId="{F5289DA1-2BE5-4A38-8BF5-9436C887FDBA}">
      <dgm:prSet phldrT="[Text]"/>
      <dgm:spPr>
        <a:solidFill>
          <a:schemeClr val="accent3">
            <a:lumMod val="75000"/>
          </a:schemeClr>
        </a:solidFill>
      </dgm:spPr>
      <dgm:t>
        <a:bodyPr vert="vert270"/>
        <a:lstStyle/>
        <a:p>
          <a:pPr algn="ctr"/>
          <a:r>
            <a:rPr lang="en-US" dirty="0" smtClean="0">
              <a:latin typeface="Helvetica" pitchFamily="34" charset="0"/>
            </a:rPr>
            <a:t>Comparative Advantage</a:t>
          </a:r>
        </a:p>
      </dgm:t>
    </dgm:pt>
    <dgm:pt modelId="{B5C1E7E8-4E38-4CF4-921F-35206C52C748}" type="parTrans" cxnId="{C3E838B1-90A8-4A84-8784-1246B38E4FBD}">
      <dgm:prSet/>
      <dgm:spPr/>
      <dgm:t>
        <a:bodyPr/>
        <a:lstStyle/>
        <a:p>
          <a:pPr algn="ctr"/>
          <a:endParaRPr lang="en-US"/>
        </a:p>
      </dgm:t>
    </dgm:pt>
    <dgm:pt modelId="{94845E15-4341-4794-AF72-8438909F3F24}" type="sibTrans" cxnId="{C3E838B1-90A8-4A84-8784-1246B38E4FBD}">
      <dgm:prSet/>
      <dgm:spPr/>
      <dgm:t>
        <a:bodyPr/>
        <a:lstStyle/>
        <a:p>
          <a:pPr algn="ctr"/>
          <a:endParaRPr lang="en-US"/>
        </a:p>
      </dgm:t>
    </dgm:pt>
    <dgm:pt modelId="{0F3D1B75-6AAC-48A8-86D1-F767706AE6F2}">
      <dgm:prSet phldrT="[Text]"/>
      <dgm:spPr>
        <a:solidFill>
          <a:schemeClr val="accent3">
            <a:lumMod val="75000"/>
          </a:schemeClr>
        </a:solidFill>
      </dgm:spPr>
      <dgm:t>
        <a:bodyPr vert="vert270"/>
        <a:lstStyle/>
        <a:p>
          <a:pPr algn="ctr"/>
          <a:r>
            <a:rPr lang="en-US" dirty="0" smtClean="0">
              <a:latin typeface="Helvetica" pitchFamily="34" charset="0"/>
            </a:rPr>
            <a:t>Increasing Opportunity Costs</a:t>
          </a:r>
        </a:p>
      </dgm:t>
    </dgm:pt>
    <dgm:pt modelId="{F3C9D159-42A9-437C-A363-8AF33EE42FE7}" type="parTrans" cxnId="{443891A8-03C8-4C02-8F8D-8A3BBA301A11}">
      <dgm:prSet/>
      <dgm:spPr/>
      <dgm:t>
        <a:bodyPr/>
        <a:lstStyle/>
        <a:p>
          <a:pPr algn="ctr"/>
          <a:endParaRPr lang="en-US"/>
        </a:p>
      </dgm:t>
    </dgm:pt>
    <dgm:pt modelId="{1F3C22A2-2C25-4C8C-B530-BFA3D8267ADE}" type="sibTrans" cxnId="{443891A8-03C8-4C02-8F8D-8A3BBA301A11}">
      <dgm:prSet/>
      <dgm:spPr/>
      <dgm:t>
        <a:bodyPr/>
        <a:lstStyle/>
        <a:p>
          <a:pPr algn="ctr"/>
          <a:endParaRPr lang="en-US"/>
        </a:p>
      </dgm:t>
    </dgm:pt>
    <dgm:pt modelId="{07562DE5-73A2-4291-86F7-46326A5E5864}">
      <dgm:prSet phldrT="[Text]"/>
      <dgm:spPr>
        <a:solidFill>
          <a:schemeClr val="accent3">
            <a:lumMod val="75000"/>
          </a:schemeClr>
        </a:solidFill>
      </dgm:spPr>
      <dgm:t>
        <a:bodyPr vert="vert270"/>
        <a:lstStyle/>
        <a:p>
          <a:pPr algn="ctr"/>
          <a:r>
            <a:rPr lang="en-US" dirty="0" smtClean="0">
              <a:latin typeface="Helvetica" pitchFamily="34" charset="0"/>
            </a:rPr>
            <a:t>Efficiency</a:t>
          </a:r>
        </a:p>
      </dgm:t>
    </dgm:pt>
    <dgm:pt modelId="{56E06E9C-C89A-403E-8C17-90E67D40D094}" type="parTrans" cxnId="{4CC3EBEA-A1A3-4643-8137-650B1AFBA22A}">
      <dgm:prSet/>
      <dgm:spPr/>
      <dgm:t>
        <a:bodyPr/>
        <a:lstStyle/>
        <a:p>
          <a:pPr algn="ctr"/>
          <a:endParaRPr lang="en-US"/>
        </a:p>
      </dgm:t>
    </dgm:pt>
    <dgm:pt modelId="{83EF3408-71FB-4F8D-B41C-23C0726DCB95}" type="sibTrans" cxnId="{4CC3EBEA-A1A3-4643-8137-650B1AFBA22A}">
      <dgm:prSet/>
      <dgm:spPr/>
      <dgm:t>
        <a:bodyPr/>
        <a:lstStyle/>
        <a:p>
          <a:pPr algn="ctr"/>
          <a:endParaRPr lang="en-US"/>
        </a:p>
      </dgm:t>
    </dgm:pt>
    <dgm:pt modelId="{F22A2F7F-669C-4059-8522-71994D2C1305}">
      <dgm:prSet phldrT="[Text]"/>
      <dgm:spPr>
        <a:solidFill>
          <a:schemeClr val="accent3">
            <a:lumMod val="75000"/>
          </a:schemeClr>
        </a:solidFill>
      </dgm:spPr>
      <dgm:t>
        <a:bodyPr vert="vert270"/>
        <a:lstStyle/>
        <a:p>
          <a:pPr algn="ctr"/>
          <a:r>
            <a:rPr lang="en-US" dirty="0" smtClean="0">
              <a:latin typeface="Helvetica" pitchFamily="34" charset="0"/>
            </a:rPr>
            <a:t>Equilibrium</a:t>
          </a:r>
        </a:p>
      </dgm:t>
    </dgm:pt>
    <dgm:pt modelId="{48F0758A-3119-4FCA-A03D-92B8293F63E2}" type="parTrans" cxnId="{AB887BF6-40DF-46FE-96FD-85DB92E8FADC}">
      <dgm:prSet/>
      <dgm:spPr/>
      <dgm:t>
        <a:bodyPr/>
        <a:lstStyle/>
        <a:p>
          <a:pPr algn="ctr"/>
          <a:endParaRPr lang="en-US"/>
        </a:p>
      </dgm:t>
    </dgm:pt>
    <dgm:pt modelId="{2D2FBC77-0941-48F4-9AE0-1DF036D83BAA}" type="sibTrans" cxnId="{AB887BF6-40DF-46FE-96FD-85DB92E8FADC}">
      <dgm:prSet/>
      <dgm:spPr/>
      <dgm:t>
        <a:bodyPr/>
        <a:lstStyle/>
        <a:p>
          <a:pPr algn="ctr"/>
          <a:endParaRPr lang="en-US"/>
        </a:p>
      </dgm:t>
    </dgm:pt>
    <dgm:pt modelId="{163C42A1-20CF-4009-8892-5DB0719954B5}" type="pres">
      <dgm:prSet presAssocID="{F1EE4024-EA44-430D-BA00-7DDCA4A402C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7A465E1-E02D-47B3-ACEB-BA823916DE2B}" type="pres">
      <dgm:prSet presAssocID="{E094DCE1-2DB7-4CF9-B7D5-8CB93C6570EE}" presName="vertOne" presStyleCnt="0"/>
      <dgm:spPr/>
      <dgm:t>
        <a:bodyPr/>
        <a:lstStyle/>
        <a:p>
          <a:endParaRPr lang="en-US"/>
        </a:p>
      </dgm:t>
    </dgm:pt>
    <dgm:pt modelId="{9897089A-8A59-43F6-A48D-5025C07A180F}" type="pres">
      <dgm:prSet presAssocID="{E094DCE1-2DB7-4CF9-B7D5-8CB93C6570EE}" presName="txOne" presStyleLbl="node0" presStyleIdx="0" presStyleCnt="1" custScaleY="35232" custLinFactNeighborX="77" custLinFactNeighborY="976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13ECCA-3191-4137-A13E-3B58A969ECD4}" type="pres">
      <dgm:prSet presAssocID="{E094DCE1-2DB7-4CF9-B7D5-8CB93C6570EE}" presName="parTransOne" presStyleCnt="0"/>
      <dgm:spPr/>
      <dgm:t>
        <a:bodyPr/>
        <a:lstStyle/>
        <a:p>
          <a:endParaRPr lang="en-US"/>
        </a:p>
      </dgm:t>
    </dgm:pt>
    <dgm:pt modelId="{DCFEDC09-B05B-4EF6-AEF0-B38E9F361C77}" type="pres">
      <dgm:prSet presAssocID="{E094DCE1-2DB7-4CF9-B7D5-8CB93C6570EE}" presName="horzOne" presStyleCnt="0"/>
      <dgm:spPr/>
      <dgm:t>
        <a:bodyPr/>
        <a:lstStyle/>
        <a:p>
          <a:endParaRPr lang="en-US"/>
        </a:p>
      </dgm:t>
    </dgm:pt>
    <dgm:pt modelId="{182DF124-E277-4DD8-BAB5-708230D2ABAD}" type="pres">
      <dgm:prSet presAssocID="{FB13C6E3-4811-42DE-BEED-5EAF0CFBC6BD}" presName="vertTwo" presStyleCnt="0"/>
      <dgm:spPr/>
      <dgm:t>
        <a:bodyPr/>
        <a:lstStyle/>
        <a:p>
          <a:endParaRPr lang="en-US"/>
        </a:p>
      </dgm:t>
    </dgm:pt>
    <dgm:pt modelId="{AE7F836C-1D8F-4B91-99E3-0CBBECD3BE90}" type="pres">
      <dgm:prSet presAssocID="{FB13C6E3-4811-42DE-BEED-5EAF0CFBC6BD}" presName="txTwo" presStyleLbl="node2" presStyleIdx="0" presStyleCnt="7" custAng="5400000" custScaleY="23418" custLinFactNeighborX="3527" custLinFactNeighborY="2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DEE192-E8E9-49C7-BFCA-CDA999C8094A}" type="pres">
      <dgm:prSet presAssocID="{FB13C6E3-4811-42DE-BEED-5EAF0CFBC6BD}" presName="horzTwo" presStyleCnt="0"/>
      <dgm:spPr/>
      <dgm:t>
        <a:bodyPr/>
        <a:lstStyle/>
        <a:p>
          <a:endParaRPr lang="en-US"/>
        </a:p>
      </dgm:t>
    </dgm:pt>
    <dgm:pt modelId="{9EFE33A0-D8B7-481D-9B12-8591B83CDAD7}" type="pres">
      <dgm:prSet presAssocID="{FF9DBF4D-407C-47C5-9926-066D5C0DA952}" presName="sibSpaceTwo" presStyleCnt="0"/>
      <dgm:spPr/>
      <dgm:t>
        <a:bodyPr/>
        <a:lstStyle/>
        <a:p>
          <a:endParaRPr lang="en-US"/>
        </a:p>
      </dgm:t>
    </dgm:pt>
    <dgm:pt modelId="{265DE940-DC59-4441-B07C-1E393F88BF37}" type="pres">
      <dgm:prSet presAssocID="{1E07CA91-51CD-4C98-A9DE-A5294D7681D7}" presName="vertTwo" presStyleCnt="0"/>
      <dgm:spPr/>
      <dgm:t>
        <a:bodyPr/>
        <a:lstStyle/>
        <a:p>
          <a:endParaRPr lang="en-US"/>
        </a:p>
      </dgm:t>
    </dgm:pt>
    <dgm:pt modelId="{AB6D7A8F-8711-4A4A-9218-F6A644CA39A9}" type="pres">
      <dgm:prSet presAssocID="{1E07CA91-51CD-4C98-A9DE-A5294D7681D7}" presName="txTwo" presStyleLbl="node2" presStyleIdx="1" presStyleCnt="7" custAng="5400000" custScaleY="32777" custLinFactNeighborX="7939" custLinFactNeighborY="-41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BB1117-C169-4213-A8C0-9611AF033BA5}" type="pres">
      <dgm:prSet presAssocID="{1E07CA91-51CD-4C98-A9DE-A5294D7681D7}" presName="horzTwo" presStyleCnt="0"/>
      <dgm:spPr/>
      <dgm:t>
        <a:bodyPr/>
        <a:lstStyle/>
        <a:p>
          <a:endParaRPr lang="en-US"/>
        </a:p>
      </dgm:t>
    </dgm:pt>
    <dgm:pt modelId="{A1F6D6AD-A764-4C5D-9A8E-EDCD41168A5B}" type="pres">
      <dgm:prSet presAssocID="{0841001B-8FB0-46EF-A07E-A512E1106CAA}" presName="sibSpaceTwo" presStyleCnt="0"/>
      <dgm:spPr/>
      <dgm:t>
        <a:bodyPr/>
        <a:lstStyle/>
        <a:p>
          <a:endParaRPr lang="en-US"/>
        </a:p>
      </dgm:t>
    </dgm:pt>
    <dgm:pt modelId="{0B4DCB99-1E19-47E4-99B0-A6EDD3D996AC}" type="pres">
      <dgm:prSet presAssocID="{C6662773-9202-4F1C-AC00-727756B7E109}" presName="vertTwo" presStyleCnt="0"/>
      <dgm:spPr/>
      <dgm:t>
        <a:bodyPr/>
        <a:lstStyle/>
        <a:p>
          <a:endParaRPr lang="en-US"/>
        </a:p>
      </dgm:t>
    </dgm:pt>
    <dgm:pt modelId="{41F65D90-4F2D-445C-B12A-4A8574291A0E}" type="pres">
      <dgm:prSet presAssocID="{C6662773-9202-4F1C-AC00-727756B7E109}" presName="txTwo" presStyleLbl="node2" presStyleIdx="2" presStyleCnt="7" custAng="5400000" custScaleX="99545" custScaleY="22753" custLinFactNeighborX="7938" custLinFactNeighborY="7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1A67E1-D243-450D-940C-BA342439BEF8}" type="pres">
      <dgm:prSet presAssocID="{C6662773-9202-4F1C-AC00-727756B7E109}" presName="horzTwo" presStyleCnt="0"/>
      <dgm:spPr/>
      <dgm:t>
        <a:bodyPr/>
        <a:lstStyle/>
        <a:p>
          <a:endParaRPr lang="en-US"/>
        </a:p>
      </dgm:t>
    </dgm:pt>
    <dgm:pt modelId="{B8D5C8AB-4492-4AEA-BA06-20CE8F89565D}" type="pres">
      <dgm:prSet presAssocID="{25E58603-5184-48EF-9D3F-85B9AD6341AD}" presName="sibSpaceTwo" presStyleCnt="0"/>
      <dgm:spPr/>
      <dgm:t>
        <a:bodyPr/>
        <a:lstStyle/>
        <a:p>
          <a:endParaRPr lang="en-US"/>
        </a:p>
      </dgm:t>
    </dgm:pt>
    <dgm:pt modelId="{4726E18B-B795-429F-B0F3-BEDFF3657AFC}" type="pres">
      <dgm:prSet presAssocID="{F5289DA1-2BE5-4A38-8BF5-9436C887FDBA}" presName="vertTwo" presStyleCnt="0"/>
      <dgm:spPr/>
      <dgm:t>
        <a:bodyPr/>
        <a:lstStyle/>
        <a:p>
          <a:endParaRPr lang="en-US"/>
        </a:p>
      </dgm:t>
    </dgm:pt>
    <dgm:pt modelId="{39131B35-0ADC-4B08-83B8-9413F75C2E02}" type="pres">
      <dgm:prSet presAssocID="{F5289DA1-2BE5-4A38-8BF5-9436C887FDBA}" presName="txTwo" presStyleLbl="node2" presStyleIdx="3" presStyleCnt="7" custAng="5400000" custScaleX="100337" custScaleY="27768" custLinFactNeighborX="-1758" custLinFactNeighborY="-16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A255F7-B0A0-4732-985D-5704FA502ADB}" type="pres">
      <dgm:prSet presAssocID="{F5289DA1-2BE5-4A38-8BF5-9436C887FDBA}" presName="horzTwo" presStyleCnt="0"/>
      <dgm:spPr/>
      <dgm:t>
        <a:bodyPr/>
        <a:lstStyle/>
        <a:p>
          <a:endParaRPr lang="en-US"/>
        </a:p>
      </dgm:t>
    </dgm:pt>
    <dgm:pt modelId="{30B3E3B3-D813-4934-A1AA-72973AAD8B6C}" type="pres">
      <dgm:prSet presAssocID="{94845E15-4341-4794-AF72-8438909F3F24}" presName="sibSpaceTwo" presStyleCnt="0"/>
      <dgm:spPr/>
      <dgm:t>
        <a:bodyPr/>
        <a:lstStyle/>
        <a:p>
          <a:endParaRPr lang="en-US"/>
        </a:p>
      </dgm:t>
    </dgm:pt>
    <dgm:pt modelId="{9B7C37B1-A356-4B1A-BAD8-254A9508321E}" type="pres">
      <dgm:prSet presAssocID="{0F3D1B75-6AAC-48A8-86D1-F767706AE6F2}" presName="vertTwo" presStyleCnt="0"/>
      <dgm:spPr/>
      <dgm:t>
        <a:bodyPr/>
        <a:lstStyle/>
        <a:p>
          <a:endParaRPr lang="en-US"/>
        </a:p>
      </dgm:t>
    </dgm:pt>
    <dgm:pt modelId="{6D1CBA82-FC9C-4E28-A0F7-7986FD54A25B}" type="pres">
      <dgm:prSet presAssocID="{0F3D1B75-6AAC-48A8-86D1-F767706AE6F2}" presName="txTwo" presStyleLbl="node2" presStyleIdx="4" presStyleCnt="7" custAng="5400000" custScaleX="100249" custScaleY="30408" custLinFactNeighborX="3569" custLinFactNeighborY="-29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4EE4B0-50A5-4F64-AE9D-29F7F75AC2DE}" type="pres">
      <dgm:prSet presAssocID="{0F3D1B75-6AAC-48A8-86D1-F767706AE6F2}" presName="horzTwo" presStyleCnt="0"/>
      <dgm:spPr/>
      <dgm:t>
        <a:bodyPr/>
        <a:lstStyle/>
        <a:p>
          <a:endParaRPr lang="en-US"/>
        </a:p>
      </dgm:t>
    </dgm:pt>
    <dgm:pt modelId="{A719DEF0-2998-4CCA-B7BF-5DB882ADAA76}" type="pres">
      <dgm:prSet presAssocID="{1F3C22A2-2C25-4C8C-B530-BFA3D8267ADE}" presName="sibSpaceTwo" presStyleCnt="0"/>
      <dgm:spPr/>
      <dgm:t>
        <a:bodyPr/>
        <a:lstStyle/>
        <a:p>
          <a:endParaRPr lang="en-US"/>
        </a:p>
      </dgm:t>
    </dgm:pt>
    <dgm:pt modelId="{DC84C0AE-9B5C-4CA7-B8C3-4BC957E11529}" type="pres">
      <dgm:prSet presAssocID="{07562DE5-73A2-4291-86F7-46326A5E5864}" presName="vertTwo" presStyleCnt="0"/>
      <dgm:spPr/>
      <dgm:t>
        <a:bodyPr/>
        <a:lstStyle/>
        <a:p>
          <a:endParaRPr lang="en-US"/>
        </a:p>
      </dgm:t>
    </dgm:pt>
    <dgm:pt modelId="{72E5BE36-7C93-4EAC-AEAE-C7AFB0698DC1}" type="pres">
      <dgm:prSet presAssocID="{07562DE5-73A2-4291-86F7-46326A5E5864}" presName="txTwo" presStyleLbl="node2" presStyleIdx="5" presStyleCnt="7" custAng="5400000" custScaleY="24552" custLinFactNeighborX="2686" custLinFactNeighborY="-1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02B83B-81AC-4B6F-A110-B8E19864EF05}" type="pres">
      <dgm:prSet presAssocID="{07562DE5-73A2-4291-86F7-46326A5E5864}" presName="horzTwo" presStyleCnt="0"/>
      <dgm:spPr/>
      <dgm:t>
        <a:bodyPr/>
        <a:lstStyle/>
        <a:p>
          <a:endParaRPr lang="en-US"/>
        </a:p>
      </dgm:t>
    </dgm:pt>
    <dgm:pt modelId="{04317CBA-1BC5-4667-8B99-604CBC1C025D}" type="pres">
      <dgm:prSet presAssocID="{83EF3408-71FB-4F8D-B41C-23C0726DCB95}" presName="sibSpaceTwo" presStyleCnt="0"/>
      <dgm:spPr/>
      <dgm:t>
        <a:bodyPr/>
        <a:lstStyle/>
        <a:p>
          <a:endParaRPr lang="en-US"/>
        </a:p>
      </dgm:t>
    </dgm:pt>
    <dgm:pt modelId="{BA18A112-BF36-490C-B7E3-8E2B0E8F62D0}" type="pres">
      <dgm:prSet presAssocID="{F22A2F7F-669C-4059-8522-71994D2C1305}" presName="vertTwo" presStyleCnt="0"/>
      <dgm:spPr/>
      <dgm:t>
        <a:bodyPr/>
        <a:lstStyle/>
        <a:p>
          <a:endParaRPr lang="en-US"/>
        </a:p>
      </dgm:t>
    </dgm:pt>
    <dgm:pt modelId="{CFEA39F0-0FC4-4679-BE18-211C450D25CA}" type="pres">
      <dgm:prSet presAssocID="{F22A2F7F-669C-4059-8522-71994D2C1305}" presName="txTwo" presStyleLbl="node2" presStyleIdx="6" presStyleCnt="7" custAng="5400000" custScaleY="25361" custLinFactNeighborX="-6910" custLinFactNeighborY="-4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32B8F3-5D28-4DC4-94ED-DD14C6DF2E3D}" type="pres">
      <dgm:prSet presAssocID="{F22A2F7F-669C-4059-8522-71994D2C1305}" presName="horzTwo" presStyleCnt="0"/>
      <dgm:spPr/>
      <dgm:t>
        <a:bodyPr/>
        <a:lstStyle/>
        <a:p>
          <a:endParaRPr lang="en-US"/>
        </a:p>
      </dgm:t>
    </dgm:pt>
  </dgm:ptLst>
  <dgm:cxnLst>
    <dgm:cxn modelId="{E19CE618-E069-4BAE-A289-0EDD8B94AF2E}" type="presOf" srcId="{E094DCE1-2DB7-4CF9-B7D5-8CB93C6570EE}" destId="{9897089A-8A59-43F6-A48D-5025C07A180F}" srcOrd="0" destOrd="0" presId="urn:microsoft.com/office/officeart/2005/8/layout/hierarchy4"/>
    <dgm:cxn modelId="{D397171D-3ACB-4057-A394-013987EC2042}" type="presOf" srcId="{07562DE5-73A2-4291-86F7-46326A5E5864}" destId="{72E5BE36-7C93-4EAC-AEAE-C7AFB0698DC1}" srcOrd="0" destOrd="0" presId="urn:microsoft.com/office/officeart/2005/8/layout/hierarchy4"/>
    <dgm:cxn modelId="{445097C1-B8D2-4744-97C0-AAA1EAFCA767}" type="presOf" srcId="{F1EE4024-EA44-430D-BA00-7DDCA4A402C4}" destId="{163C42A1-20CF-4009-8892-5DB0719954B5}" srcOrd="0" destOrd="0" presId="urn:microsoft.com/office/officeart/2005/8/layout/hierarchy4"/>
    <dgm:cxn modelId="{443891A8-03C8-4C02-8F8D-8A3BBA301A11}" srcId="{E094DCE1-2DB7-4CF9-B7D5-8CB93C6570EE}" destId="{0F3D1B75-6AAC-48A8-86D1-F767706AE6F2}" srcOrd="4" destOrd="0" parTransId="{F3C9D159-42A9-437C-A363-8AF33EE42FE7}" sibTransId="{1F3C22A2-2C25-4C8C-B530-BFA3D8267ADE}"/>
    <dgm:cxn modelId="{3CB69A0F-80EB-4F5B-AAF3-07B648AE67B3}" srcId="{E094DCE1-2DB7-4CF9-B7D5-8CB93C6570EE}" destId="{FB13C6E3-4811-42DE-BEED-5EAF0CFBC6BD}" srcOrd="0" destOrd="0" parTransId="{6E505F98-EA99-489E-AA6A-776CB5A46F25}" sibTransId="{FF9DBF4D-407C-47C5-9926-066D5C0DA952}"/>
    <dgm:cxn modelId="{C4E64FFB-8765-421A-B3ED-550638E38D59}" srcId="{E094DCE1-2DB7-4CF9-B7D5-8CB93C6570EE}" destId="{C6662773-9202-4F1C-AC00-727756B7E109}" srcOrd="2" destOrd="0" parTransId="{8EB44A0B-450D-4248-ACA7-FCADBFC53FB7}" sibTransId="{25E58603-5184-48EF-9D3F-85B9AD6341AD}"/>
    <dgm:cxn modelId="{D4D6B48E-1D4C-49E0-B1F6-33F0DC647462}" type="presOf" srcId="{F22A2F7F-669C-4059-8522-71994D2C1305}" destId="{CFEA39F0-0FC4-4679-BE18-211C450D25CA}" srcOrd="0" destOrd="0" presId="urn:microsoft.com/office/officeart/2005/8/layout/hierarchy4"/>
    <dgm:cxn modelId="{DFFAEB56-A1EE-4588-BDDD-45FF4848376F}" type="presOf" srcId="{0F3D1B75-6AAC-48A8-86D1-F767706AE6F2}" destId="{6D1CBA82-FC9C-4E28-A0F7-7986FD54A25B}" srcOrd="0" destOrd="0" presId="urn:microsoft.com/office/officeart/2005/8/layout/hierarchy4"/>
    <dgm:cxn modelId="{AB887BF6-40DF-46FE-96FD-85DB92E8FADC}" srcId="{E094DCE1-2DB7-4CF9-B7D5-8CB93C6570EE}" destId="{F22A2F7F-669C-4059-8522-71994D2C1305}" srcOrd="6" destOrd="0" parTransId="{48F0758A-3119-4FCA-A03D-92B8293F63E2}" sibTransId="{2D2FBC77-0941-48F4-9AE0-1DF036D83BAA}"/>
    <dgm:cxn modelId="{01DED821-34D5-48F0-B09E-5525C2AA51B5}" type="presOf" srcId="{F5289DA1-2BE5-4A38-8BF5-9436C887FDBA}" destId="{39131B35-0ADC-4B08-83B8-9413F75C2E02}" srcOrd="0" destOrd="0" presId="urn:microsoft.com/office/officeart/2005/8/layout/hierarchy4"/>
    <dgm:cxn modelId="{C3E838B1-90A8-4A84-8784-1246B38E4FBD}" srcId="{E094DCE1-2DB7-4CF9-B7D5-8CB93C6570EE}" destId="{F5289DA1-2BE5-4A38-8BF5-9436C887FDBA}" srcOrd="3" destOrd="0" parTransId="{B5C1E7E8-4E38-4CF4-921F-35206C52C748}" sibTransId="{94845E15-4341-4794-AF72-8438909F3F24}"/>
    <dgm:cxn modelId="{D420FB4D-D46B-498F-A8E8-59B3E976AF10}" srcId="{F1EE4024-EA44-430D-BA00-7DDCA4A402C4}" destId="{E094DCE1-2DB7-4CF9-B7D5-8CB93C6570EE}" srcOrd="0" destOrd="0" parTransId="{1385C644-6CE1-4767-AD71-B641ABA8DDAD}" sibTransId="{BDE2F532-85BD-46C9-89A7-628980B933FD}"/>
    <dgm:cxn modelId="{8C40AE9C-7E82-47BB-889E-25B72B88229C}" type="presOf" srcId="{FB13C6E3-4811-42DE-BEED-5EAF0CFBC6BD}" destId="{AE7F836C-1D8F-4B91-99E3-0CBBECD3BE90}" srcOrd="0" destOrd="0" presId="urn:microsoft.com/office/officeart/2005/8/layout/hierarchy4"/>
    <dgm:cxn modelId="{E28BAECB-0686-48F7-A6E8-AFFA45252DFF}" srcId="{E094DCE1-2DB7-4CF9-B7D5-8CB93C6570EE}" destId="{1E07CA91-51CD-4C98-A9DE-A5294D7681D7}" srcOrd="1" destOrd="0" parTransId="{56B0E59F-07A5-41AA-96C4-22F4883CB08A}" sibTransId="{0841001B-8FB0-46EF-A07E-A512E1106CAA}"/>
    <dgm:cxn modelId="{0CCC0944-68E5-495B-8851-885EAA142AF3}" type="presOf" srcId="{1E07CA91-51CD-4C98-A9DE-A5294D7681D7}" destId="{AB6D7A8F-8711-4A4A-9218-F6A644CA39A9}" srcOrd="0" destOrd="0" presId="urn:microsoft.com/office/officeart/2005/8/layout/hierarchy4"/>
    <dgm:cxn modelId="{7E3912BD-1F91-4D64-A928-27AF2F2B4656}" type="presOf" srcId="{C6662773-9202-4F1C-AC00-727756B7E109}" destId="{41F65D90-4F2D-445C-B12A-4A8574291A0E}" srcOrd="0" destOrd="0" presId="urn:microsoft.com/office/officeart/2005/8/layout/hierarchy4"/>
    <dgm:cxn modelId="{4CC3EBEA-A1A3-4643-8137-650B1AFBA22A}" srcId="{E094DCE1-2DB7-4CF9-B7D5-8CB93C6570EE}" destId="{07562DE5-73A2-4291-86F7-46326A5E5864}" srcOrd="5" destOrd="0" parTransId="{56E06E9C-C89A-403E-8C17-90E67D40D094}" sibTransId="{83EF3408-71FB-4F8D-B41C-23C0726DCB95}"/>
    <dgm:cxn modelId="{333E8B2E-4F97-4609-8B9B-F98AE9F939F5}" type="presParOf" srcId="{163C42A1-20CF-4009-8892-5DB0719954B5}" destId="{57A465E1-E02D-47B3-ACEB-BA823916DE2B}" srcOrd="0" destOrd="0" presId="urn:microsoft.com/office/officeart/2005/8/layout/hierarchy4"/>
    <dgm:cxn modelId="{2920FCA7-8C0C-431D-9C90-55848E95782C}" type="presParOf" srcId="{57A465E1-E02D-47B3-ACEB-BA823916DE2B}" destId="{9897089A-8A59-43F6-A48D-5025C07A180F}" srcOrd="0" destOrd="0" presId="urn:microsoft.com/office/officeart/2005/8/layout/hierarchy4"/>
    <dgm:cxn modelId="{51EA7057-3550-465F-92FC-893677BEF005}" type="presParOf" srcId="{57A465E1-E02D-47B3-ACEB-BA823916DE2B}" destId="{2B13ECCA-3191-4137-A13E-3B58A969ECD4}" srcOrd="1" destOrd="0" presId="urn:microsoft.com/office/officeart/2005/8/layout/hierarchy4"/>
    <dgm:cxn modelId="{61B93332-4D70-4A5B-A969-F937883CE3A4}" type="presParOf" srcId="{57A465E1-E02D-47B3-ACEB-BA823916DE2B}" destId="{DCFEDC09-B05B-4EF6-AEF0-B38E9F361C77}" srcOrd="2" destOrd="0" presId="urn:microsoft.com/office/officeart/2005/8/layout/hierarchy4"/>
    <dgm:cxn modelId="{000F8699-AC11-4984-BC46-A225264DB14D}" type="presParOf" srcId="{DCFEDC09-B05B-4EF6-AEF0-B38E9F361C77}" destId="{182DF124-E277-4DD8-BAB5-708230D2ABAD}" srcOrd="0" destOrd="0" presId="urn:microsoft.com/office/officeart/2005/8/layout/hierarchy4"/>
    <dgm:cxn modelId="{8D0E282E-24AB-4AF2-A68F-3C4C3A35E02A}" type="presParOf" srcId="{182DF124-E277-4DD8-BAB5-708230D2ABAD}" destId="{AE7F836C-1D8F-4B91-99E3-0CBBECD3BE90}" srcOrd="0" destOrd="0" presId="urn:microsoft.com/office/officeart/2005/8/layout/hierarchy4"/>
    <dgm:cxn modelId="{880F426F-9816-4440-AAD0-ECE3213F47E5}" type="presParOf" srcId="{182DF124-E277-4DD8-BAB5-708230D2ABAD}" destId="{21DEE192-E8E9-49C7-BFCA-CDA999C8094A}" srcOrd="1" destOrd="0" presId="urn:microsoft.com/office/officeart/2005/8/layout/hierarchy4"/>
    <dgm:cxn modelId="{A599B1BE-D87C-4957-A1B8-B1201EEBDBBD}" type="presParOf" srcId="{DCFEDC09-B05B-4EF6-AEF0-B38E9F361C77}" destId="{9EFE33A0-D8B7-481D-9B12-8591B83CDAD7}" srcOrd="1" destOrd="0" presId="urn:microsoft.com/office/officeart/2005/8/layout/hierarchy4"/>
    <dgm:cxn modelId="{E2E2F75B-20CF-43E3-8683-27D3131B47D4}" type="presParOf" srcId="{DCFEDC09-B05B-4EF6-AEF0-B38E9F361C77}" destId="{265DE940-DC59-4441-B07C-1E393F88BF37}" srcOrd="2" destOrd="0" presId="urn:microsoft.com/office/officeart/2005/8/layout/hierarchy4"/>
    <dgm:cxn modelId="{A49EA86A-F8AE-4243-AB33-C23BCBA75467}" type="presParOf" srcId="{265DE940-DC59-4441-B07C-1E393F88BF37}" destId="{AB6D7A8F-8711-4A4A-9218-F6A644CA39A9}" srcOrd="0" destOrd="0" presId="urn:microsoft.com/office/officeart/2005/8/layout/hierarchy4"/>
    <dgm:cxn modelId="{44ED9B7E-299E-4B3B-B414-D5E34AF45502}" type="presParOf" srcId="{265DE940-DC59-4441-B07C-1E393F88BF37}" destId="{56BB1117-C169-4213-A8C0-9611AF033BA5}" srcOrd="1" destOrd="0" presId="urn:microsoft.com/office/officeart/2005/8/layout/hierarchy4"/>
    <dgm:cxn modelId="{CCD2CD49-B064-4E2D-AECF-460EFD7C47B9}" type="presParOf" srcId="{DCFEDC09-B05B-4EF6-AEF0-B38E9F361C77}" destId="{A1F6D6AD-A764-4C5D-9A8E-EDCD41168A5B}" srcOrd="3" destOrd="0" presId="urn:microsoft.com/office/officeart/2005/8/layout/hierarchy4"/>
    <dgm:cxn modelId="{98F11444-2F2F-4E19-8114-65303DF814BC}" type="presParOf" srcId="{DCFEDC09-B05B-4EF6-AEF0-B38E9F361C77}" destId="{0B4DCB99-1E19-47E4-99B0-A6EDD3D996AC}" srcOrd="4" destOrd="0" presId="urn:microsoft.com/office/officeart/2005/8/layout/hierarchy4"/>
    <dgm:cxn modelId="{F6031B27-C539-458E-B507-3C5B5293AEB9}" type="presParOf" srcId="{0B4DCB99-1E19-47E4-99B0-A6EDD3D996AC}" destId="{41F65D90-4F2D-445C-B12A-4A8574291A0E}" srcOrd="0" destOrd="0" presId="urn:microsoft.com/office/officeart/2005/8/layout/hierarchy4"/>
    <dgm:cxn modelId="{E96F31DF-B971-4592-86B4-E2EC9CBC82F5}" type="presParOf" srcId="{0B4DCB99-1E19-47E4-99B0-A6EDD3D996AC}" destId="{1F1A67E1-D243-450D-940C-BA342439BEF8}" srcOrd="1" destOrd="0" presId="urn:microsoft.com/office/officeart/2005/8/layout/hierarchy4"/>
    <dgm:cxn modelId="{44EFD541-1A27-4367-9DAC-C8FF67DECF91}" type="presParOf" srcId="{DCFEDC09-B05B-4EF6-AEF0-B38E9F361C77}" destId="{B8D5C8AB-4492-4AEA-BA06-20CE8F89565D}" srcOrd="5" destOrd="0" presId="urn:microsoft.com/office/officeart/2005/8/layout/hierarchy4"/>
    <dgm:cxn modelId="{458EC173-3A03-4DDB-8B03-C3486FDCFF4B}" type="presParOf" srcId="{DCFEDC09-B05B-4EF6-AEF0-B38E9F361C77}" destId="{4726E18B-B795-429F-B0F3-BEDFF3657AFC}" srcOrd="6" destOrd="0" presId="urn:microsoft.com/office/officeart/2005/8/layout/hierarchy4"/>
    <dgm:cxn modelId="{612BE563-7582-4EA7-8892-2C58F9E68624}" type="presParOf" srcId="{4726E18B-B795-429F-B0F3-BEDFF3657AFC}" destId="{39131B35-0ADC-4B08-83B8-9413F75C2E02}" srcOrd="0" destOrd="0" presId="urn:microsoft.com/office/officeart/2005/8/layout/hierarchy4"/>
    <dgm:cxn modelId="{D2D19349-0C8C-4D7F-908E-4C6021573900}" type="presParOf" srcId="{4726E18B-B795-429F-B0F3-BEDFF3657AFC}" destId="{3EA255F7-B0A0-4732-985D-5704FA502ADB}" srcOrd="1" destOrd="0" presId="urn:microsoft.com/office/officeart/2005/8/layout/hierarchy4"/>
    <dgm:cxn modelId="{DD30581B-80AF-47A0-A4C5-3C833AAC4A93}" type="presParOf" srcId="{DCFEDC09-B05B-4EF6-AEF0-B38E9F361C77}" destId="{30B3E3B3-D813-4934-A1AA-72973AAD8B6C}" srcOrd="7" destOrd="0" presId="urn:microsoft.com/office/officeart/2005/8/layout/hierarchy4"/>
    <dgm:cxn modelId="{B93F8FC9-89AB-4027-9C40-A8C2A6312FB4}" type="presParOf" srcId="{DCFEDC09-B05B-4EF6-AEF0-B38E9F361C77}" destId="{9B7C37B1-A356-4B1A-BAD8-254A9508321E}" srcOrd="8" destOrd="0" presId="urn:microsoft.com/office/officeart/2005/8/layout/hierarchy4"/>
    <dgm:cxn modelId="{F36C52B6-38CB-41D9-8892-D2814D5E35A5}" type="presParOf" srcId="{9B7C37B1-A356-4B1A-BAD8-254A9508321E}" destId="{6D1CBA82-FC9C-4E28-A0F7-7986FD54A25B}" srcOrd="0" destOrd="0" presId="urn:microsoft.com/office/officeart/2005/8/layout/hierarchy4"/>
    <dgm:cxn modelId="{516624D4-3613-49FF-A6EE-48AE910B4D51}" type="presParOf" srcId="{9B7C37B1-A356-4B1A-BAD8-254A9508321E}" destId="{B94EE4B0-50A5-4F64-AE9D-29F7F75AC2DE}" srcOrd="1" destOrd="0" presId="urn:microsoft.com/office/officeart/2005/8/layout/hierarchy4"/>
    <dgm:cxn modelId="{FCC20028-7E0F-42F4-AD98-52A1874440D1}" type="presParOf" srcId="{DCFEDC09-B05B-4EF6-AEF0-B38E9F361C77}" destId="{A719DEF0-2998-4CCA-B7BF-5DB882ADAA76}" srcOrd="9" destOrd="0" presId="urn:microsoft.com/office/officeart/2005/8/layout/hierarchy4"/>
    <dgm:cxn modelId="{9377213D-A4FD-4D6F-8A50-E9B52D859C33}" type="presParOf" srcId="{DCFEDC09-B05B-4EF6-AEF0-B38E9F361C77}" destId="{DC84C0AE-9B5C-4CA7-B8C3-4BC957E11529}" srcOrd="10" destOrd="0" presId="urn:microsoft.com/office/officeart/2005/8/layout/hierarchy4"/>
    <dgm:cxn modelId="{D154A57D-042B-4667-AC02-7F1B7F15BDFC}" type="presParOf" srcId="{DC84C0AE-9B5C-4CA7-B8C3-4BC957E11529}" destId="{72E5BE36-7C93-4EAC-AEAE-C7AFB0698DC1}" srcOrd="0" destOrd="0" presId="urn:microsoft.com/office/officeart/2005/8/layout/hierarchy4"/>
    <dgm:cxn modelId="{E183A32B-7F56-4E92-AA59-997D66DAEAB2}" type="presParOf" srcId="{DC84C0AE-9B5C-4CA7-B8C3-4BC957E11529}" destId="{0402B83B-81AC-4B6F-A110-B8E19864EF05}" srcOrd="1" destOrd="0" presId="urn:microsoft.com/office/officeart/2005/8/layout/hierarchy4"/>
    <dgm:cxn modelId="{4C7488AA-4CAB-4198-9124-D2907EDFA73C}" type="presParOf" srcId="{DCFEDC09-B05B-4EF6-AEF0-B38E9F361C77}" destId="{04317CBA-1BC5-4667-8B99-604CBC1C025D}" srcOrd="11" destOrd="0" presId="urn:microsoft.com/office/officeart/2005/8/layout/hierarchy4"/>
    <dgm:cxn modelId="{1986FC21-A494-415E-BB03-0BCB1257157F}" type="presParOf" srcId="{DCFEDC09-B05B-4EF6-AEF0-B38E9F361C77}" destId="{BA18A112-BF36-490C-B7E3-8E2B0E8F62D0}" srcOrd="12" destOrd="0" presId="urn:microsoft.com/office/officeart/2005/8/layout/hierarchy4"/>
    <dgm:cxn modelId="{A553651D-660E-4DC1-A1E7-1156AC0C66FC}" type="presParOf" srcId="{BA18A112-BF36-490C-B7E3-8E2B0E8F62D0}" destId="{CFEA39F0-0FC4-4679-BE18-211C450D25CA}" srcOrd="0" destOrd="0" presId="urn:microsoft.com/office/officeart/2005/8/layout/hierarchy4"/>
    <dgm:cxn modelId="{44D6575F-9B8C-4970-8C3D-5E22628B46C4}" type="presParOf" srcId="{BA18A112-BF36-490C-B7E3-8E2B0E8F62D0}" destId="{DB32B8F3-5D28-4DC4-94ED-DD14C6DF2E3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5BE4C6-72D3-4DFE-9A18-F623336AEFF5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062C331-1BCB-420D-85D2-FC10407E5D34}">
      <dgm:prSet/>
      <dgm:spPr>
        <a:solidFill>
          <a:schemeClr val="accent3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rPr>
            <a:t>Input Flexibility 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endParaRPr>
        </a:p>
      </dgm:t>
    </dgm:pt>
    <dgm:pt modelId="{B1483D2D-556E-4816-AAAB-CAA2C84B9E88}" type="parTrans" cxnId="{CD3B5940-3638-4FD1-8461-C19D13218471}">
      <dgm:prSet/>
      <dgm:spPr/>
      <dgm:t>
        <a:bodyPr/>
        <a:lstStyle/>
        <a:p>
          <a:endParaRPr lang="en-US">
            <a:latin typeface="Helvetica" pitchFamily="34" charset="0"/>
          </a:endParaRPr>
        </a:p>
      </dgm:t>
    </dgm:pt>
    <dgm:pt modelId="{460EBF60-F055-4FBD-BD69-218FE7B82A78}" type="sibTrans" cxnId="{CD3B5940-3638-4FD1-8461-C19D13218471}">
      <dgm:prSet/>
      <dgm:spPr/>
      <dgm:t>
        <a:bodyPr/>
        <a:lstStyle/>
        <a:p>
          <a:endParaRPr lang="en-US">
            <a:latin typeface="Helvetica" pitchFamily="34" charset="0"/>
          </a:endParaRPr>
        </a:p>
      </dgm:t>
    </dgm:pt>
    <dgm:pt modelId="{0F3F892B-147E-4D21-96DE-EA56845A2486}">
      <dgm:prSet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 smtClean="0">
              <a:latin typeface="Helvetica" pitchFamily="34" charset="0"/>
            </a:rPr>
            <a:t>Uses adaptable inputs, more elastic </a:t>
          </a:r>
          <a:endParaRPr lang="en-US" dirty="0">
            <a:latin typeface="Helvetica" pitchFamily="34" charset="0"/>
          </a:endParaRPr>
        </a:p>
      </dgm:t>
    </dgm:pt>
    <dgm:pt modelId="{D5735D26-77BB-4532-A251-DDEAD9CA000C}" type="parTrans" cxnId="{C107DD6D-A64D-4CEA-81FA-45C886036F74}">
      <dgm:prSet/>
      <dgm:spPr/>
      <dgm:t>
        <a:bodyPr/>
        <a:lstStyle/>
        <a:p>
          <a:endParaRPr lang="en-US">
            <a:latin typeface="Helvetica" pitchFamily="34" charset="0"/>
          </a:endParaRPr>
        </a:p>
      </dgm:t>
    </dgm:pt>
    <dgm:pt modelId="{9FDB0B92-A2E2-4A38-8AAE-A0C6D0C1DAA3}" type="sibTrans" cxnId="{C107DD6D-A64D-4CEA-81FA-45C886036F74}">
      <dgm:prSet/>
      <dgm:spPr/>
      <dgm:t>
        <a:bodyPr/>
        <a:lstStyle/>
        <a:p>
          <a:endParaRPr lang="en-US">
            <a:latin typeface="Helvetica" pitchFamily="34" charset="0"/>
          </a:endParaRPr>
        </a:p>
      </dgm:t>
    </dgm:pt>
    <dgm:pt modelId="{F3400B13-87B5-4905-9FFC-CF15FC9050CF}">
      <dgm:prSet/>
      <dgm:spPr>
        <a:solidFill>
          <a:schemeClr val="accent3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rPr>
            <a:t>Mobility of Inputs 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endParaRPr>
        </a:p>
      </dgm:t>
    </dgm:pt>
    <dgm:pt modelId="{BC73354A-F4DC-4677-8276-D05CB886346B}" type="parTrans" cxnId="{6CC73ACE-D539-48EC-B88E-6401B860E3AB}">
      <dgm:prSet/>
      <dgm:spPr/>
      <dgm:t>
        <a:bodyPr/>
        <a:lstStyle/>
        <a:p>
          <a:endParaRPr lang="en-US">
            <a:latin typeface="Helvetica" pitchFamily="34" charset="0"/>
          </a:endParaRPr>
        </a:p>
      </dgm:t>
    </dgm:pt>
    <dgm:pt modelId="{FA9E30E7-A3A5-4CEC-86C4-AE0F5BE12E13}" type="sibTrans" cxnId="{6CC73ACE-D539-48EC-B88E-6401B860E3AB}">
      <dgm:prSet/>
      <dgm:spPr/>
      <dgm:t>
        <a:bodyPr/>
        <a:lstStyle/>
        <a:p>
          <a:endParaRPr lang="en-US">
            <a:latin typeface="Helvetica" pitchFamily="34" charset="0"/>
          </a:endParaRPr>
        </a:p>
      </dgm:t>
    </dgm:pt>
    <dgm:pt modelId="{72072A0C-4D5E-4699-AD73-964D94A3DB85}">
      <dgm:prSet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 smtClean="0">
              <a:latin typeface="Helvetica" pitchFamily="34" charset="0"/>
            </a:rPr>
            <a:t>Resources move where needed, more elastic </a:t>
          </a:r>
          <a:endParaRPr lang="en-US" dirty="0">
            <a:latin typeface="Helvetica" pitchFamily="34" charset="0"/>
          </a:endParaRPr>
        </a:p>
      </dgm:t>
    </dgm:pt>
    <dgm:pt modelId="{5F80EC81-B791-4D65-85CB-2111065ABA79}" type="parTrans" cxnId="{463848CC-9E40-4D11-BFB3-0B99DB91BF45}">
      <dgm:prSet/>
      <dgm:spPr/>
      <dgm:t>
        <a:bodyPr/>
        <a:lstStyle/>
        <a:p>
          <a:endParaRPr lang="en-US">
            <a:latin typeface="Helvetica" pitchFamily="34" charset="0"/>
          </a:endParaRPr>
        </a:p>
      </dgm:t>
    </dgm:pt>
    <dgm:pt modelId="{52883353-2448-422E-B88C-E9487C19299B}" type="sibTrans" cxnId="{463848CC-9E40-4D11-BFB3-0B99DB91BF45}">
      <dgm:prSet/>
      <dgm:spPr/>
      <dgm:t>
        <a:bodyPr/>
        <a:lstStyle/>
        <a:p>
          <a:endParaRPr lang="en-US">
            <a:latin typeface="Helvetica" pitchFamily="34" charset="0"/>
          </a:endParaRPr>
        </a:p>
      </dgm:t>
    </dgm:pt>
    <dgm:pt modelId="{51FF0628-43C0-4C30-84EB-7214F5212E82}">
      <dgm:prSet/>
      <dgm:spPr>
        <a:solidFill>
          <a:schemeClr val="accent3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rPr>
            <a:t>Produce Substitute Inputs 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endParaRPr>
        </a:p>
      </dgm:t>
    </dgm:pt>
    <dgm:pt modelId="{B9F0DAE3-B087-4271-BD8B-AE90C0931514}" type="parTrans" cxnId="{A8C186C8-0824-4802-A3DE-29A16F38C90B}">
      <dgm:prSet/>
      <dgm:spPr/>
      <dgm:t>
        <a:bodyPr/>
        <a:lstStyle/>
        <a:p>
          <a:endParaRPr lang="en-US">
            <a:latin typeface="Helvetica" pitchFamily="34" charset="0"/>
          </a:endParaRPr>
        </a:p>
      </dgm:t>
    </dgm:pt>
    <dgm:pt modelId="{3EFB4B3D-A489-4B99-8D1A-F9E9FD608CDE}" type="sibTrans" cxnId="{A8C186C8-0824-4802-A3DE-29A16F38C90B}">
      <dgm:prSet/>
      <dgm:spPr/>
      <dgm:t>
        <a:bodyPr/>
        <a:lstStyle/>
        <a:p>
          <a:endParaRPr lang="en-US">
            <a:latin typeface="Helvetica" pitchFamily="34" charset="0"/>
          </a:endParaRPr>
        </a:p>
      </dgm:t>
    </dgm:pt>
    <dgm:pt modelId="{A8AE250A-F5A8-4C78-8ADA-23BECA3D7D9D}">
      <dgm:prSet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 smtClean="0">
              <a:latin typeface="Helvetica" pitchFamily="34" charset="0"/>
            </a:rPr>
            <a:t>Alternative inputs easy to find, more elastic </a:t>
          </a:r>
          <a:endParaRPr lang="en-US" dirty="0">
            <a:latin typeface="Helvetica" pitchFamily="34" charset="0"/>
          </a:endParaRPr>
        </a:p>
      </dgm:t>
    </dgm:pt>
    <dgm:pt modelId="{8CDC7AC2-B666-4539-85B8-E9CA0FCE99A5}" type="parTrans" cxnId="{A77C46CB-C41B-4F3D-9644-DC92A7B1D3A2}">
      <dgm:prSet/>
      <dgm:spPr/>
      <dgm:t>
        <a:bodyPr/>
        <a:lstStyle/>
        <a:p>
          <a:endParaRPr lang="en-US">
            <a:latin typeface="Helvetica" pitchFamily="34" charset="0"/>
          </a:endParaRPr>
        </a:p>
      </dgm:t>
    </dgm:pt>
    <dgm:pt modelId="{0F1F7F31-B920-402F-B800-E8E7EC574F81}" type="sibTrans" cxnId="{A77C46CB-C41B-4F3D-9644-DC92A7B1D3A2}">
      <dgm:prSet/>
      <dgm:spPr/>
      <dgm:t>
        <a:bodyPr/>
        <a:lstStyle/>
        <a:p>
          <a:endParaRPr lang="en-US">
            <a:latin typeface="Helvetica" pitchFamily="34" charset="0"/>
          </a:endParaRPr>
        </a:p>
      </dgm:t>
    </dgm:pt>
    <dgm:pt modelId="{739EED4F-9628-4D48-AD0F-534E4899EB55}">
      <dgm:prSet/>
      <dgm:spPr>
        <a:solidFill>
          <a:schemeClr val="accent3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rPr>
            <a:t>Time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endParaRPr>
        </a:p>
      </dgm:t>
    </dgm:pt>
    <dgm:pt modelId="{4A5D92DA-924D-4E1C-BC36-8B5D65D7BF48}" type="parTrans" cxnId="{4C1F104D-949E-41F3-9D51-0B7DE453E6C4}">
      <dgm:prSet/>
      <dgm:spPr/>
      <dgm:t>
        <a:bodyPr/>
        <a:lstStyle/>
        <a:p>
          <a:endParaRPr lang="en-US">
            <a:latin typeface="Helvetica" pitchFamily="34" charset="0"/>
          </a:endParaRPr>
        </a:p>
      </dgm:t>
    </dgm:pt>
    <dgm:pt modelId="{58655933-459C-4437-A4A9-FD3C01BF2EF2}" type="sibTrans" cxnId="{4C1F104D-949E-41F3-9D51-0B7DE453E6C4}">
      <dgm:prSet/>
      <dgm:spPr/>
      <dgm:t>
        <a:bodyPr/>
        <a:lstStyle/>
        <a:p>
          <a:endParaRPr lang="en-US">
            <a:latin typeface="Helvetica" pitchFamily="34" charset="0"/>
          </a:endParaRPr>
        </a:p>
      </dgm:t>
    </dgm:pt>
    <dgm:pt modelId="{D726F250-42BE-4138-9146-5B7EA1D10FC5}">
      <dgm:prSet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 smtClean="0">
              <a:latin typeface="Helvetica" pitchFamily="34" charset="0"/>
            </a:rPr>
            <a:t>Long run, more elastic</a:t>
          </a:r>
          <a:endParaRPr lang="en-US" dirty="0">
            <a:latin typeface="Helvetica" pitchFamily="34" charset="0"/>
          </a:endParaRPr>
        </a:p>
      </dgm:t>
    </dgm:pt>
    <dgm:pt modelId="{1A73ACBD-7783-4BFE-8CCE-4F2F6A5369CF}" type="parTrans" cxnId="{4EEE3409-A406-4588-915E-1FDD00E0BFA3}">
      <dgm:prSet/>
      <dgm:spPr/>
      <dgm:t>
        <a:bodyPr/>
        <a:lstStyle/>
        <a:p>
          <a:endParaRPr lang="en-US">
            <a:latin typeface="Helvetica" pitchFamily="34" charset="0"/>
          </a:endParaRPr>
        </a:p>
      </dgm:t>
    </dgm:pt>
    <dgm:pt modelId="{A0EE406C-CB8B-4200-BA26-DE247E04195E}" type="sibTrans" cxnId="{4EEE3409-A406-4588-915E-1FDD00E0BFA3}">
      <dgm:prSet/>
      <dgm:spPr/>
      <dgm:t>
        <a:bodyPr/>
        <a:lstStyle/>
        <a:p>
          <a:endParaRPr lang="en-US">
            <a:latin typeface="Helvetica" pitchFamily="34" charset="0"/>
          </a:endParaRPr>
        </a:p>
      </dgm:t>
    </dgm:pt>
    <dgm:pt modelId="{46108019-2E32-4BFD-AD25-00511E9610B0}" type="pres">
      <dgm:prSet presAssocID="{625BE4C6-72D3-4DFE-9A18-F623336AEFF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0EE57F-CF43-4AFE-90AA-52D69BF409D8}" type="pres">
      <dgm:prSet presAssocID="{0062C331-1BCB-420D-85D2-FC10407E5D34}" presName="linNode" presStyleCnt="0"/>
      <dgm:spPr/>
      <dgm:t>
        <a:bodyPr/>
        <a:lstStyle/>
        <a:p>
          <a:endParaRPr lang="en-US"/>
        </a:p>
      </dgm:t>
    </dgm:pt>
    <dgm:pt modelId="{8651D379-3F92-45DF-9689-E3D5D97C3173}" type="pres">
      <dgm:prSet presAssocID="{0062C331-1BCB-420D-85D2-FC10407E5D34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CF1DE0-66F2-4882-AEA5-B165A484DB19}" type="pres">
      <dgm:prSet presAssocID="{0062C331-1BCB-420D-85D2-FC10407E5D3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313ACD-1691-4FA4-A2C5-80869665DBEA}" type="pres">
      <dgm:prSet presAssocID="{460EBF60-F055-4FBD-BD69-218FE7B82A78}" presName="sp" presStyleCnt="0"/>
      <dgm:spPr/>
      <dgm:t>
        <a:bodyPr/>
        <a:lstStyle/>
        <a:p>
          <a:endParaRPr lang="en-US"/>
        </a:p>
      </dgm:t>
    </dgm:pt>
    <dgm:pt modelId="{DDF37F36-E18E-475B-BEF1-C8FF30E68FC0}" type="pres">
      <dgm:prSet presAssocID="{F3400B13-87B5-4905-9FFC-CF15FC9050CF}" presName="linNode" presStyleCnt="0"/>
      <dgm:spPr/>
      <dgm:t>
        <a:bodyPr/>
        <a:lstStyle/>
        <a:p>
          <a:endParaRPr lang="en-US"/>
        </a:p>
      </dgm:t>
    </dgm:pt>
    <dgm:pt modelId="{106595CF-AF64-4CF1-9554-908EAA53C3B4}" type="pres">
      <dgm:prSet presAssocID="{F3400B13-87B5-4905-9FFC-CF15FC9050C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BBB9AF-93F2-4756-9E1A-0693643CBE8B}" type="pres">
      <dgm:prSet presAssocID="{F3400B13-87B5-4905-9FFC-CF15FC9050C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C113C-8464-4471-B1C4-FE1FFF3E7A42}" type="pres">
      <dgm:prSet presAssocID="{FA9E30E7-A3A5-4CEC-86C4-AE0F5BE12E13}" presName="sp" presStyleCnt="0"/>
      <dgm:spPr/>
      <dgm:t>
        <a:bodyPr/>
        <a:lstStyle/>
        <a:p>
          <a:endParaRPr lang="en-US"/>
        </a:p>
      </dgm:t>
    </dgm:pt>
    <dgm:pt modelId="{8996DAFA-1894-49E2-BD44-CA1E05BB48E6}" type="pres">
      <dgm:prSet presAssocID="{51FF0628-43C0-4C30-84EB-7214F5212E82}" presName="linNode" presStyleCnt="0"/>
      <dgm:spPr/>
      <dgm:t>
        <a:bodyPr/>
        <a:lstStyle/>
        <a:p>
          <a:endParaRPr lang="en-US"/>
        </a:p>
      </dgm:t>
    </dgm:pt>
    <dgm:pt modelId="{4D043A76-B947-4CA9-8ED9-4FBDB638D6B4}" type="pres">
      <dgm:prSet presAssocID="{51FF0628-43C0-4C30-84EB-7214F5212E82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13FF6-0596-4FE2-A024-4B08F7A92A95}" type="pres">
      <dgm:prSet presAssocID="{51FF0628-43C0-4C30-84EB-7214F5212E82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37A74F-BD6E-4B48-92CC-8AE929321223}" type="pres">
      <dgm:prSet presAssocID="{3EFB4B3D-A489-4B99-8D1A-F9E9FD608CDE}" presName="sp" presStyleCnt="0"/>
      <dgm:spPr/>
      <dgm:t>
        <a:bodyPr/>
        <a:lstStyle/>
        <a:p>
          <a:endParaRPr lang="en-US"/>
        </a:p>
      </dgm:t>
    </dgm:pt>
    <dgm:pt modelId="{9355E6D3-5E41-42D1-92D1-66E9E8E21C39}" type="pres">
      <dgm:prSet presAssocID="{739EED4F-9628-4D48-AD0F-534E4899EB55}" presName="linNode" presStyleCnt="0"/>
      <dgm:spPr/>
      <dgm:t>
        <a:bodyPr/>
        <a:lstStyle/>
        <a:p>
          <a:endParaRPr lang="en-US"/>
        </a:p>
      </dgm:t>
    </dgm:pt>
    <dgm:pt modelId="{84DCEE34-01F8-4634-B9F4-906FF0B3EF74}" type="pres">
      <dgm:prSet presAssocID="{739EED4F-9628-4D48-AD0F-534E4899EB5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6E6615-7646-4E8B-8F2B-12A98C48E774}" type="pres">
      <dgm:prSet presAssocID="{739EED4F-9628-4D48-AD0F-534E4899EB55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07DD6D-A64D-4CEA-81FA-45C886036F74}" srcId="{0062C331-1BCB-420D-85D2-FC10407E5D34}" destId="{0F3F892B-147E-4D21-96DE-EA56845A2486}" srcOrd="0" destOrd="0" parTransId="{D5735D26-77BB-4532-A251-DDEAD9CA000C}" sibTransId="{9FDB0B92-A2E2-4A38-8AAE-A0C6D0C1DAA3}"/>
    <dgm:cxn modelId="{A8C186C8-0824-4802-A3DE-29A16F38C90B}" srcId="{625BE4C6-72D3-4DFE-9A18-F623336AEFF5}" destId="{51FF0628-43C0-4C30-84EB-7214F5212E82}" srcOrd="2" destOrd="0" parTransId="{B9F0DAE3-B087-4271-BD8B-AE90C0931514}" sibTransId="{3EFB4B3D-A489-4B99-8D1A-F9E9FD608CDE}"/>
    <dgm:cxn modelId="{9E2B49A9-0C4B-4B7B-9DBF-1258C83165E1}" type="presOf" srcId="{739EED4F-9628-4D48-AD0F-534E4899EB55}" destId="{84DCEE34-01F8-4634-B9F4-906FF0B3EF74}" srcOrd="0" destOrd="0" presId="urn:microsoft.com/office/officeart/2005/8/layout/vList5"/>
    <dgm:cxn modelId="{43435713-75B9-4CBF-B536-E665FA88C6B8}" type="presOf" srcId="{0062C331-1BCB-420D-85D2-FC10407E5D34}" destId="{8651D379-3F92-45DF-9689-E3D5D97C3173}" srcOrd="0" destOrd="0" presId="urn:microsoft.com/office/officeart/2005/8/layout/vList5"/>
    <dgm:cxn modelId="{2AB8147B-2CAF-4A67-881A-C55535F7AD44}" type="presOf" srcId="{72072A0C-4D5E-4699-AD73-964D94A3DB85}" destId="{DABBB9AF-93F2-4756-9E1A-0693643CBE8B}" srcOrd="0" destOrd="0" presId="urn:microsoft.com/office/officeart/2005/8/layout/vList5"/>
    <dgm:cxn modelId="{EB21DBB5-50F9-4A78-A459-4DD895ACA041}" type="presOf" srcId="{F3400B13-87B5-4905-9FFC-CF15FC9050CF}" destId="{106595CF-AF64-4CF1-9554-908EAA53C3B4}" srcOrd="0" destOrd="0" presId="urn:microsoft.com/office/officeart/2005/8/layout/vList5"/>
    <dgm:cxn modelId="{4EEE3409-A406-4588-915E-1FDD00E0BFA3}" srcId="{739EED4F-9628-4D48-AD0F-534E4899EB55}" destId="{D726F250-42BE-4138-9146-5B7EA1D10FC5}" srcOrd="0" destOrd="0" parTransId="{1A73ACBD-7783-4BFE-8CCE-4F2F6A5369CF}" sibTransId="{A0EE406C-CB8B-4200-BA26-DE247E04195E}"/>
    <dgm:cxn modelId="{741E4AF3-6515-4025-924D-750E8627F02F}" type="presOf" srcId="{51FF0628-43C0-4C30-84EB-7214F5212E82}" destId="{4D043A76-B947-4CA9-8ED9-4FBDB638D6B4}" srcOrd="0" destOrd="0" presId="urn:microsoft.com/office/officeart/2005/8/layout/vList5"/>
    <dgm:cxn modelId="{6CC73ACE-D539-48EC-B88E-6401B860E3AB}" srcId="{625BE4C6-72D3-4DFE-9A18-F623336AEFF5}" destId="{F3400B13-87B5-4905-9FFC-CF15FC9050CF}" srcOrd="1" destOrd="0" parTransId="{BC73354A-F4DC-4677-8276-D05CB886346B}" sibTransId="{FA9E30E7-A3A5-4CEC-86C4-AE0F5BE12E13}"/>
    <dgm:cxn modelId="{C06CD152-4DEF-487D-8AFD-9CF91B3D2CCC}" type="presOf" srcId="{625BE4C6-72D3-4DFE-9A18-F623336AEFF5}" destId="{46108019-2E32-4BFD-AD25-00511E9610B0}" srcOrd="0" destOrd="0" presId="urn:microsoft.com/office/officeart/2005/8/layout/vList5"/>
    <dgm:cxn modelId="{463848CC-9E40-4D11-BFB3-0B99DB91BF45}" srcId="{F3400B13-87B5-4905-9FFC-CF15FC9050CF}" destId="{72072A0C-4D5E-4699-AD73-964D94A3DB85}" srcOrd="0" destOrd="0" parTransId="{5F80EC81-B791-4D65-85CB-2111065ABA79}" sibTransId="{52883353-2448-422E-B88C-E9487C19299B}"/>
    <dgm:cxn modelId="{CD3B5940-3638-4FD1-8461-C19D13218471}" srcId="{625BE4C6-72D3-4DFE-9A18-F623336AEFF5}" destId="{0062C331-1BCB-420D-85D2-FC10407E5D34}" srcOrd="0" destOrd="0" parTransId="{B1483D2D-556E-4816-AAAB-CAA2C84B9E88}" sibTransId="{460EBF60-F055-4FBD-BD69-218FE7B82A78}"/>
    <dgm:cxn modelId="{157E4F43-C70E-4CB7-B217-188E3C442D74}" type="presOf" srcId="{0F3F892B-147E-4D21-96DE-EA56845A2486}" destId="{9BCF1DE0-66F2-4882-AEA5-B165A484DB19}" srcOrd="0" destOrd="0" presId="urn:microsoft.com/office/officeart/2005/8/layout/vList5"/>
    <dgm:cxn modelId="{0B15BE72-9942-466E-ADFF-9C967904D61D}" type="presOf" srcId="{A8AE250A-F5A8-4C78-8ADA-23BECA3D7D9D}" destId="{10E13FF6-0596-4FE2-A024-4B08F7A92A95}" srcOrd="0" destOrd="0" presId="urn:microsoft.com/office/officeart/2005/8/layout/vList5"/>
    <dgm:cxn modelId="{6EBE2CC6-C345-4C27-9AA6-A467ECD6A322}" type="presOf" srcId="{D726F250-42BE-4138-9146-5B7EA1D10FC5}" destId="{D36E6615-7646-4E8B-8F2B-12A98C48E774}" srcOrd="0" destOrd="0" presId="urn:microsoft.com/office/officeart/2005/8/layout/vList5"/>
    <dgm:cxn modelId="{4C1F104D-949E-41F3-9D51-0B7DE453E6C4}" srcId="{625BE4C6-72D3-4DFE-9A18-F623336AEFF5}" destId="{739EED4F-9628-4D48-AD0F-534E4899EB55}" srcOrd="3" destOrd="0" parTransId="{4A5D92DA-924D-4E1C-BC36-8B5D65D7BF48}" sibTransId="{58655933-459C-4437-A4A9-FD3C01BF2EF2}"/>
    <dgm:cxn modelId="{A77C46CB-C41B-4F3D-9644-DC92A7B1D3A2}" srcId="{51FF0628-43C0-4C30-84EB-7214F5212E82}" destId="{A8AE250A-F5A8-4C78-8ADA-23BECA3D7D9D}" srcOrd="0" destOrd="0" parTransId="{8CDC7AC2-B666-4539-85B8-E9CA0FCE99A5}" sibTransId="{0F1F7F31-B920-402F-B800-E8E7EC574F81}"/>
    <dgm:cxn modelId="{BE7EF16F-DC7B-4A9B-95FC-5A55FEF97808}" type="presParOf" srcId="{46108019-2E32-4BFD-AD25-00511E9610B0}" destId="{5D0EE57F-CF43-4AFE-90AA-52D69BF409D8}" srcOrd="0" destOrd="0" presId="urn:microsoft.com/office/officeart/2005/8/layout/vList5"/>
    <dgm:cxn modelId="{AF64DD59-366B-496E-90BE-C3812FA6839E}" type="presParOf" srcId="{5D0EE57F-CF43-4AFE-90AA-52D69BF409D8}" destId="{8651D379-3F92-45DF-9689-E3D5D97C3173}" srcOrd="0" destOrd="0" presId="urn:microsoft.com/office/officeart/2005/8/layout/vList5"/>
    <dgm:cxn modelId="{296368EA-D8EF-4ABF-A0C6-9D0AF3FB6FB4}" type="presParOf" srcId="{5D0EE57F-CF43-4AFE-90AA-52D69BF409D8}" destId="{9BCF1DE0-66F2-4882-AEA5-B165A484DB19}" srcOrd="1" destOrd="0" presId="urn:microsoft.com/office/officeart/2005/8/layout/vList5"/>
    <dgm:cxn modelId="{17B9BF05-AC4D-4623-9E09-643BD7F7E095}" type="presParOf" srcId="{46108019-2E32-4BFD-AD25-00511E9610B0}" destId="{04313ACD-1691-4FA4-A2C5-80869665DBEA}" srcOrd="1" destOrd="0" presId="urn:microsoft.com/office/officeart/2005/8/layout/vList5"/>
    <dgm:cxn modelId="{2958E6BC-F9F7-478E-884F-0475AA8E7087}" type="presParOf" srcId="{46108019-2E32-4BFD-AD25-00511E9610B0}" destId="{DDF37F36-E18E-475B-BEF1-C8FF30E68FC0}" srcOrd="2" destOrd="0" presId="urn:microsoft.com/office/officeart/2005/8/layout/vList5"/>
    <dgm:cxn modelId="{1A84DF68-1BBC-47D5-8D6D-2D5A7151AA15}" type="presParOf" srcId="{DDF37F36-E18E-475B-BEF1-C8FF30E68FC0}" destId="{106595CF-AF64-4CF1-9554-908EAA53C3B4}" srcOrd="0" destOrd="0" presId="urn:microsoft.com/office/officeart/2005/8/layout/vList5"/>
    <dgm:cxn modelId="{3E918C55-602E-4DB2-9CFE-4AD6D625F2A1}" type="presParOf" srcId="{DDF37F36-E18E-475B-BEF1-C8FF30E68FC0}" destId="{DABBB9AF-93F2-4756-9E1A-0693643CBE8B}" srcOrd="1" destOrd="0" presId="urn:microsoft.com/office/officeart/2005/8/layout/vList5"/>
    <dgm:cxn modelId="{EBD87EB1-791B-4E97-8A79-4225DC7A12D2}" type="presParOf" srcId="{46108019-2E32-4BFD-AD25-00511E9610B0}" destId="{6A6C113C-8464-4471-B1C4-FE1FFF3E7A42}" srcOrd="3" destOrd="0" presId="urn:microsoft.com/office/officeart/2005/8/layout/vList5"/>
    <dgm:cxn modelId="{A4D16286-E1B4-4470-9D60-D78E6DB0D9A9}" type="presParOf" srcId="{46108019-2E32-4BFD-AD25-00511E9610B0}" destId="{8996DAFA-1894-49E2-BD44-CA1E05BB48E6}" srcOrd="4" destOrd="0" presId="urn:microsoft.com/office/officeart/2005/8/layout/vList5"/>
    <dgm:cxn modelId="{971D4765-1016-4AF0-A45A-6B649F28A511}" type="presParOf" srcId="{8996DAFA-1894-49E2-BD44-CA1E05BB48E6}" destId="{4D043A76-B947-4CA9-8ED9-4FBDB638D6B4}" srcOrd="0" destOrd="0" presId="urn:microsoft.com/office/officeart/2005/8/layout/vList5"/>
    <dgm:cxn modelId="{D15A1836-8F7A-4436-B75C-BFC3663A7358}" type="presParOf" srcId="{8996DAFA-1894-49E2-BD44-CA1E05BB48E6}" destId="{10E13FF6-0596-4FE2-A024-4B08F7A92A95}" srcOrd="1" destOrd="0" presId="urn:microsoft.com/office/officeart/2005/8/layout/vList5"/>
    <dgm:cxn modelId="{64CB3455-EAD9-4F63-9BCD-F89FA39E2DF1}" type="presParOf" srcId="{46108019-2E32-4BFD-AD25-00511E9610B0}" destId="{7037A74F-BD6E-4B48-92CC-8AE929321223}" srcOrd="5" destOrd="0" presId="urn:microsoft.com/office/officeart/2005/8/layout/vList5"/>
    <dgm:cxn modelId="{C016FA63-196E-44D1-B152-CB9D3003A8FA}" type="presParOf" srcId="{46108019-2E32-4BFD-AD25-00511E9610B0}" destId="{9355E6D3-5E41-42D1-92D1-66E9E8E21C39}" srcOrd="6" destOrd="0" presId="urn:microsoft.com/office/officeart/2005/8/layout/vList5"/>
    <dgm:cxn modelId="{94AAB5E6-818C-4BF3-844C-2D9FDF58C72C}" type="presParOf" srcId="{9355E6D3-5E41-42D1-92D1-66E9E8E21C39}" destId="{84DCEE34-01F8-4634-B9F4-906FF0B3EF74}" srcOrd="0" destOrd="0" presId="urn:microsoft.com/office/officeart/2005/8/layout/vList5"/>
    <dgm:cxn modelId="{8675E348-637A-4678-9F26-6A287D40A468}" type="presParOf" srcId="{9355E6D3-5E41-42D1-92D1-66E9E8E21C39}" destId="{D36E6615-7646-4E8B-8F2B-12A98C48E7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7089A-8A59-43F6-A48D-5025C07A180F}">
      <dsp:nvSpPr>
        <dsp:cNvPr id="0" name=""/>
        <dsp:cNvSpPr/>
      </dsp:nvSpPr>
      <dsp:spPr>
        <a:xfrm>
          <a:off x="12267" y="998328"/>
          <a:ext cx="8950979" cy="1672113"/>
        </a:xfrm>
        <a:prstGeom prst="roundRect">
          <a:avLst>
            <a:gd name="adj" fmla="val 10000"/>
          </a:avLst>
        </a:prstGeom>
        <a:solidFill>
          <a:srgbClr val="4F622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Helvetica" pitchFamily="34" charset="0"/>
            </a:rPr>
            <a:t>Markets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Helvetica" pitchFamily="34" charset="0"/>
            </a:rPr>
            <a:t>Supply and Demand</a:t>
          </a:r>
          <a:endParaRPr lang="en-US" sz="2400" kern="1200" dirty="0">
            <a:latin typeface="Helvetica" pitchFamily="34" charset="0"/>
          </a:endParaRPr>
        </a:p>
      </dsp:txBody>
      <dsp:txXfrm>
        <a:off x="61242" y="1047303"/>
        <a:ext cx="8853029" cy="1574163"/>
      </dsp:txXfrm>
    </dsp:sp>
    <dsp:sp modelId="{AE7F836C-1D8F-4B91-99E3-0CBBECD3BE90}">
      <dsp:nvSpPr>
        <dsp:cNvPr id="0" name=""/>
        <dsp:cNvSpPr/>
      </dsp:nvSpPr>
      <dsp:spPr>
        <a:xfrm rot="5400000">
          <a:off x="48197" y="2692863"/>
          <a:ext cx="1192619" cy="111142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Helvetica" pitchFamily="34" charset="0"/>
            </a:rPr>
            <a:t>Scarcity</a:t>
          </a:r>
          <a:endParaRPr lang="en-US" sz="1500" kern="1200" dirty="0">
            <a:latin typeface="Helvetica" pitchFamily="34" charset="0"/>
          </a:endParaRPr>
        </a:p>
      </dsp:txBody>
      <dsp:txXfrm>
        <a:off x="80749" y="2725415"/>
        <a:ext cx="1127515" cy="1046316"/>
      </dsp:txXfrm>
    </dsp:sp>
    <dsp:sp modelId="{AB6D7A8F-8711-4A4A-9218-F6A644CA39A9}">
      <dsp:nvSpPr>
        <dsp:cNvPr id="0" name=""/>
        <dsp:cNvSpPr/>
      </dsp:nvSpPr>
      <dsp:spPr>
        <a:xfrm rot="5400000">
          <a:off x="1393615" y="2485747"/>
          <a:ext cx="1192619" cy="155559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Helvetica" pitchFamily="34" charset="0"/>
            </a:rPr>
            <a:t>Cost – Benefit</a:t>
          </a:r>
          <a:endParaRPr lang="en-US" sz="1500" kern="1200" dirty="0">
            <a:latin typeface="Helvetica" pitchFamily="34" charset="0"/>
          </a:endParaRPr>
        </a:p>
      </dsp:txBody>
      <dsp:txXfrm>
        <a:off x="1428546" y="2520678"/>
        <a:ext cx="1122757" cy="1485737"/>
      </dsp:txXfrm>
    </dsp:sp>
    <dsp:sp modelId="{41F65D90-4F2D-445C-B12A-4A8574291A0E}">
      <dsp:nvSpPr>
        <dsp:cNvPr id="0" name=""/>
        <dsp:cNvSpPr/>
      </dsp:nvSpPr>
      <dsp:spPr>
        <a:xfrm rot="5400000">
          <a:off x="2686403" y="2716593"/>
          <a:ext cx="1187193" cy="107985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Helvetica" pitchFamily="34" charset="0"/>
            </a:rPr>
            <a:t>Incentive</a:t>
          </a:r>
          <a:endParaRPr lang="en-US" sz="1500" kern="1200" dirty="0">
            <a:latin typeface="Helvetica" pitchFamily="34" charset="0"/>
          </a:endParaRPr>
        </a:p>
      </dsp:txBody>
      <dsp:txXfrm>
        <a:off x="2718031" y="2748221"/>
        <a:ext cx="1123937" cy="1016603"/>
      </dsp:txXfrm>
    </dsp:sp>
    <dsp:sp modelId="{39131B35-0ADC-4B08-83B8-9413F75C2E02}">
      <dsp:nvSpPr>
        <dsp:cNvPr id="0" name=""/>
        <dsp:cNvSpPr/>
      </dsp:nvSpPr>
      <dsp:spPr>
        <a:xfrm rot="5400000">
          <a:off x="3858139" y="2602167"/>
          <a:ext cx="1196638" cy="131787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Helvetica" pitchFamily="34" charset="0"/>
            </a:rPr>
            <a:t>Comparative Advantage</a:t>
          </a:r>
        </a:p>
      </dsp:txBody>
      <dsp:txXfrm>
        <a:off x="3893187" y="2637215"/>
        <a:ext cx="1126542" cy="1247775"/>
      </dsp:txXfrm>
    </dsp:sp>
    <dsp:sp modelId="{6D1CBA82-FC9C-4E28-A0F7-7986FD54A25B}">
      <dsp:nvSpPr>
        <dsp:cNvPr id="0" name=""/>
        <dsp:cNvSpPr/>
      </dsp:nvSpPr>
      <dsp:spPr>
        <a:xfrm rot="5400000">
          <a:off x="5218489" y="2543269"/>
          <a:ext cx="1195589" cy="1443166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Helvetica" pitchFamily="34" charset="0"/>
            </a:rPr>
            <a:t>Increasing Opportunity Costs</a:t>
          </a:r>
        </a:p>
      </dsp:txBody>
      <dsp:txXfrm>
        <a:off x="5253507" y="2578287"/>
        <a:ext cx="1125553" cy="1373130"/>
      </dsp:txXfrm>
    </dsp:sp>
    <dsp:sp modelId="{72E5BE36-7C93-4EAC-AEAE-C7AFB0698DC1}">
      <dsp:nvSpPr>
        <dsp:cNvPr id="0" name=""/>
        <dsp:cNvSpPr/>
      </dsp:nvSpPr>
      <dsp:spPr>
        <a:xfrm rot="5400000">
          <a:off x="6503727" y="2673262"/>
          <a:ext cx="1192619" cy="116523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Helvetica" pitchFamily="34" charset="0"/>
            </a:rPr>
            <a:t>Efficiency</a:t>
          </a:r>
        </a:p>
      </dsp:txBody>
      <dsp:txXfrm>
        <a:off x="6537856" y="2707391"/>
        <a:ext cx="1124361" cy="1096981"/>
      </dsp:txXfrm>
    </dsp:sp>
    <dsp:sp modelId="{CFEA39F0-0FC4-4679-BE18-211C450D25CA}">
      <dsp:nvSpPr>
        <dsp:cNvPr id="0" name=""/>
        <dsp:cNvSpPr/>
      </dsp:nvSpPr>
      <dsp:spPr>
        <a:xfrm rot="5400000">
          <a:off x="7682083" y="2660970"/>
          <a:ext cx="1192619" cy="1203635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Helvetica" pitchFamily="34" charset="0"/>
            </a:rPr>
            <a:t>Equilibrium</a:t>
          </a:r>
        </a:p>
      </dsp:txBody>
      <dsp:txXfrm>
        <a:off x="7717014" y="2695901"/>
        <a:ext cx="1122757" cy="1133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F1DE0-66F2-4882-AEA5-B165A484DB19}">
      <dsp:nvSpPr>
        <dsp:cNvPr id="0" name=""/>
        <dsp:cNvSpPr/>
      </dsp:nvSpPr>
      <dsp:spPr>
        <a:xfrm rot="5400000">
          <a:off x="4936559" y="-1968204"/>
          <a:ext cx="904608" cy="5071872"/>
        </a:xfrm>
        <a:prstGeom prst="round2Same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>
              <a:latin typeface="Helvetica" pitchFamily="34" charset="0"/>
            </a:rPr>
            <a:t>Uses adaptable inputs, more elastic </a:t>
          </a:r>
          <a:endParaRPr lang="en-US" sz="2700" kern="1200" dirty="0">
            <a:latin typeface="Helvetica" pitchFamily="34" charset="0"/>
          </a:endParaRPr>
        </a:p>
      </dsp:txBody>
      <dsp:txXfrm rot="-5400000">
        <a:off x="2852928" y="159586"/>
        <a:ext cx="5027713" cy="816290"/>
      </dsp:txXfrm>
    </dsp:sp>
    <dsp:sp modelId="{8651D379-3F92-45DF-9689-E3D5D97C3173}">
      <dsp:nvSpPr>
        <dsp:cNvPr id="0" name=""/>
        <dsp:cNvSpPr/>
      </dsp:nvSpPr>
      <dsp:spPr>
        <a:xfrm>
          <a:off x="0" y="2350"/>
          <a:ext cx="2852928" cy="1130760"/>
        </a:xfrm>
        <a:prstGeom prst="round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rPr>
            <a:t>Input Flexibility </a:t>
          </a:r>
          <a:endParaRPr lang="en-US" sz="2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endParaRPr>
        </a:p>
      </dsp:txBody>
      <dsp:txXfrm>
        <a:off x="55199" y="57549"/>
        <a:ext cx="2742530" cy="1020362"/>
      </dsp:txXfrm>
    </dsp:sp>
    <dsp:sp modelId="{DABBB9AF-93F2-4756-9E1A-0693643CBE8B}">
      <dsp:nvSpPr>
        <dsp:cNvPr id="0" name=""/>
        <dsp:cNvSpPr/>
      </dsp:nvSpPr>
      <dsp:spPr>
        <a:xfrm rot="5400000">
          <a:off x="4936559" y="-780905"/>
          <a:ext cx="904608" cy="5071872"/>
        </a:xfrm>
        <a:prstGeom prst="round2Same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>
              <a:latin typeface="Helvetica" pitchFamily="34" charset="0"/>
            </a:rPr>
            <a:t>Resources move where needed, more elastic </a:t>
          </a:r>
          <a:endParaRPr lang="en-US" sz="2700" kern="1200" dirty="0">
            <a:latin typeface="Helvetica" pitchFamily="34" charset="0"/>
          </a:endParaRPr>
        </a:p>
      </dsp:txBody>
      <dsp:txXfrm rot="-5400000">
        <a:off x="2852928" y="1346885"/>
        <a:ext cx="5027713" cy="816290"/>
      </dsp:txXfrm>
    </dsp:sp>
    <dsp:sp modelId="{106595CF-AF64-4CF1-9554-908EAA53C3B4}">
      <dsp:nvSpPr>
        <dsp:cNvPr id="0" name=""/>
        <dsp:cNvSpPr/>
      </dsp:nvSpPr>
      <dsp:spPr>
        <a:xfrm>
          <a:off x="0" y="1189649"/>
          <a:ext cx="2852928" cy="1130760"/>
        </a:xfrm>
        <a:prstGeom prst="round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rPr>
            <a:t>Mobility of Inputs </a:t>
          </a:r>
          <a:endParaRPr lang="en-US" sz="2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endParaRPr>
        </a:p>
      </dsp:txBody>
      <dsp:txXfrm>
        <a:off x="55199" y="1244848"/>
        <a:ext cx="2742530" cy="1020362"/>
      </dsp:txXfrm>
    </dsp:sp>
    <dsp:sp modelId="{10E13FF6-0596-4FE2-A024-4B08F7A92A95}">
      <dsp:nvSpPr>
        <dsp:cNvPr id="0" name=""/>
        <dsp:cNvSpPr/>
      </dsp:nvSpPr>
      <dsp:spPr>
        <a:xfrm rot="5400000">
          <a:off x="4936559" y="406393"/>
          <a:ext cx="904608" cy="5071872"/>
        </a:xfrm>
        <a:prstGeom prst="round2Same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>
              <a:latin typeface="Helvetica" pitchFamily="34" charset="0"/>
            </a:rPr>
            <a:t>Alternative inputs easy to find, more elastic </a:t>
          </a:r>
          <a:endParaRPr lang="en-US" sz="2700" kern="1200" dirty="0">
            <a:latin typeface="Helvetica" pitchFamily="34" charset="0"/>
          </a:endParaRPr>
        </a:p>
      </dsp:txBody>
      <dsp:txXfrm rot="-5400000">
        <a:off x="2852928" y="2534184"/>
        <a:ext cx="5027713" cy="816290"/>
      </dsp:txXfrm>
    </dsp:sp>
    <dsp:sp modelId="{4D043A76-B947-4CA9-8ED9-4FBDB638D6B4}">
      <dsp:nvSpPr>
        <dsp:cNvPr id="0" name=""/>
        <dsp:cNvSpPr/>
      </dsp:nvSpPr>
      <dsp:spPr>
        <a:xfrm>
          <a:off x="0" y="2376949"/>
          <a:ext cx="2852928" cy="1130760"/>
        </a:xfrm>
        <a:prstGeom prst="round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rPr>
            <a:t>Produce Substitute Inputs </a:t>
          </a:r>
          <a:endParaRPr lang="en-US" sz="2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endParaRPr>
        </a:p>
      </dsp:txBody>
      <dsp:txXfrm>
        <a:off x="55199" y="2432148"/>
        <a:ext cx="2742530" cy="1020362"/>
      </dsp:txXfrm>
    </dsp:sp>
    <dsp:sp modelId="{D36E6615-7646-4E8B-8F2B-12A98C48E774}">
      <dsp:nvSpPr>
        <dsp:cNvPr id="0" name=""/>
        <dsp:cNvSpPr/>
      </dsp:nvSpPr>
      <dsp:spPr>
        <a:xfrm rot="5400000">
          <a:off x="4936559" y="1593692"/>
          <a:ext cx="904608" cy="5071872"/>
        </a:xfrm>
        <a:prstGeom prst="round2Same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>
              <a:latin typeface="Helvetica" pitchFamily="34" charset="0"/>
            </a:rPr>
            <a:t>Long run, more elastic</a:t>
          </a:r>
          <a:endParaRPr lang="en-US" sz="2700" kern="1200" dirty="0">
            <a:latin typeface="Helvetica" pitchFamily="34" charset="0"/>
          </a:endParaRPr>
        </a:p>
      </dsp:txBody>
      <dsp:txXfrm rot="-5400000">
        <a:off x="2852928" y="3721483"/>
        <a:ext cx="5027713" cy="816290"/>
      </dsp:txXfrm>
    </dsp:sp>
    <dsp:sp modelId="{84DCEE34-01F8-4634-B9F4-906FF0B3EF74}">
      <dsp:nvSpPr>
        <dsp:cNvPr id="0" name=""/>
        <dsp:cNvSpPr/>
      </dsp:nvSpPr>
      <dsp:spPr>
        <a:xfrm>
          <a:off x="0" y="3564248"/>
          <a:ext cx="2852928" cy="1130760"/>
        </a:xfrm>
        <a:prstGeom prst="round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rPr>
            <a:t>Time</a:t>
          </a:r>
          <a:endParaRPr lang="en-US" sz="2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endParaRPr>
        </a:p>
      </dsp:txBody>
      <dsp:txXfrm>
        <a:off x="55199" y="3619447"/>
        <a:ext cx="2742530" cy="1020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A3ED7769-FC03-4563-8064-EB6999231F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4467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66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66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77875"/>
            <a:ext cx="4878387" cy="3659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4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70425"/>
            <a:ext cx="4938713" cy="4437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444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919413" cy="544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4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40850"/>
            <a:ext cx="2919413" cy="544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677D8D1B-C405-4CB5-AD6C-9A252A58AE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1765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D8D1B-C405-4CB5-AD6C-9A252A58AEB2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9387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775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061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844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507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317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97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53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41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700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C1176-7744-437E-B70B-ABD836B97B31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548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347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C1176-7744-437E-B70B-ABD836B97B31}" type="slidenum">
              <a:rPr lang="zh-TW" altLang="en-US"/>
              <a:pPr/>
              <a:t>60</a:t>
            </a:fld>
            <a:endParaRPr lang="en-US" altLang="zh-TW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048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5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6877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EC1176-7744-437E-B70B-ABD836B97B31}" type="slidenum">
              <a:rPr kumimoji="1" lang="zh-TW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1" lang="en-US" altLang="zh-TW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774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4042016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864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085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63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10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833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0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</p:grpSp>
        <p:sp>
          <p:nvSpPr>
            <p:cNvPr id="6" name="Rectangle 64"/>
            <p:cNvSpPr>
              <a:spLocks noChangeArrowheads="1"/>
            </p:cNvSpPr>
            <p:nvPr userDrawn="1"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" name="Rectangle 6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zh-TW" altLang="zh-TW" sz="2400" b="0">
              <a:ea typeface="新細明體" pitchFamily="18" charset="-120"/>
            </a:endParaRPr>
          </a:p>
        </p:txBody>
      </p:sp>
      <p:sp>
        <p:nvSpPr>
          <p:cNvPr id="186435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096963"/>
            <a:ext cx="7678737" cy="143192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86436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dirty="0" smtClean="0"/>
              <a:t>/38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dirty="0" smtClean="0"/>
              <a:t>/38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94525" y="192088"/>
            <a:ext cx="2039938" cy="59039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71538" y="192088"/>
            <a:ext cx="5970587" cy="59039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dirty="0" smtClean="0"/>
              <a:t>/38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78112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dirty="0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8400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dirty="0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994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dirty="0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5730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dirty="0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4548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dirty="0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55505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dirty="0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79649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dirty="0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371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dirty="0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120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dirty="0" smtClean="0"/>
              <a:t>/38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dirty="0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0120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971800"/>
            <a:ext cx="9144000" cy="1294410"/>
          </a:xfr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4000"/>
                  <a:lumOff val="16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Helvetic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" y="1219200"/>
            <a:ext cx="4495800" cy="1470025"/>
          </a:xfrm>
        </p:spPr>
        <p:txBody>
          <a:bodyPr/>
          <a:lstStyle>
            <a:lvl1pPr>
              <a:defRPr b="0" cap="none" spc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/>
                <a:latin typeface="Helvetica" pitchFamily="34" charset="0"/>
              </a:defRPr>
            </a:lvl1pPr>
          </a:lstStyle>
          <a:p>
            <a:r>
              <a:rPr lang="en-US" dirty="0" smtClean="0"/>
              <a:t>Chapter #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3800" y="6537325"/>
            <a:ext cx="5410200" cy="3206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r>
              <a:rPr lang="en-US" dirty="0" smtClean="0"/>
              <a:t>© 2019 McGraw-Hill Education. All rights reserved. Authorized only for instructor use in the classroom. No reproduction or distribution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65007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2" y="274637"/>
            <a:ext cx="8077197" cy="1173163"/>
          </a:xfrm>
          <a:noFill/>
        </p:spPr>
        <p:txBody>
          <a:bodyPr>
            <a:normAutofit/>
          </a:bodyPr>
          <a:lstStyle>
            <a:lvl1pPr algn="ctr">
              <a:defRPr sz="4400" b="1" cap="none" spc="0">
                <a:ln w="18415" cmpd="sng">
                  <a:noFill/>
                  <a:prstDash val="solid"/>
                </a:ln>
                <a:solidFill>
                  <a:srgbClr val="C00000"/>
                </a:solidFill>
                <a:effectLst/>
                <a:latin typeface="Helvetic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>
              <a:defRPr>
                <a:solidFill>
                  <a:schemeClr val="tx1"/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37325"/>
            <a:ext cx="3048000" cy="320675"/>
          </a:xfrm>
          <a:prstGeom prst="rect">
            <a:avLst/>
          </a:prstGeom>
        </p:spPr>
        <p:txBody>
          <a:bodyPr/>
          <a:lstStyle>
            <a:lvl1pPr>
              <a:defRPr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en-US" smtClean="0">
                <a:ea typeface="ＭＳ Ｐゴシック" panose="020B0600070205080204" pitchFamily="34" charset="-128"/>
              </a:rPr>
              <a:t>© 2019 McGraw-Hill Education.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6EA275E-9031-4996-BD4C-F55A5FC86F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6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i="1" smtClean="0">
                <a:ea typeface="ＭＳ Ｐゴシック" panose="020B0600070205080204" pitchFamily="34" charset="-128"/>
              </a:rPr>
              <a:t>© 2019 McGraw-Hill Education. </a:t>
            </a:r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826" y="6492875"/>
            <a:ext cx="2133600" cy="365125"/>
          </a:xfrm>
        </p:spPr>
        <p:txBody>
          <a:bodyPr/>
          <a:lstStyle/>
          <a:p>
            <a:pPr>
              <a:defRPr/>
            </a:pPr>
            <a:fld id="{2E74CEEC-660F-405A-84D3-39520C0F86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1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86075" y="63944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i="1" smtClean="0">
                <a:ea typeface="ＭＳ Ｐゴシック" panose="020B0600070205080204" pitchFamily="34" charset="-128"/>
              </a:rPr>
              <a:t>© 2019 McGraw-Hill Education. </a:t>
            </a:r>
            <a:endParaRPr lang="en-US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3F535-9208-48DB-BB84-2FEA763EF6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47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i="1" smtClean="0">
                <a:ea typeface="ＭＳ Ｐゴシック" panose="020B0600070205080204" pitchFamily="34" charset="-128"/>
              </a:rPr>
              <a:t>© 2019 McGraw-Hill Education.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38FCB-97B4-49C3-B4D3-2669AE3EA0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529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i="1" smtClean="0">
                <a:ea typeface="ＭＳ Ｐゴシック" panose="020B0600070205080204" pitchFamily="34" charset="-128"/>
              </a:rPr>
              <a:t>© 2019 McGraw-Hill Education. 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7A992-DC3F-4AAB-8A74-F435F50CE9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708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2019 McGraw-Hill Education.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AB63C-2219-4081-A2FA-86AF675747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639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2019 McGraw-Hill Education.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81E66-8FA4-4841-9953-8232BF7AE8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064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2019 McGraw-Hill Education.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1EE8C-7892-4CDD-99E0-DB3AACA6E97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8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dirty="0" smtClean="0"/>
              <a:t>/38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2019 McGraw-Hill Education.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6240C-862F-401A-80B5-151FD5F281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562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2019 McGraw-Hill Education.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4E9CB-1118-4EC9-A6D5-5C5D06F2829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0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dirty="0" smtClean="0"/>
              <a:t>/38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dirty="0" smtClean="0"/>
              <a:t>/38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dirty="0" smtClean="0"/>
              <a:t>/38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dirty="0" smtClean="0"/>
              <a:t>/38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dirty="0" smtClean="0"/>
              <a:t>/38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185347" name="Rectangle 3"/>
            <p:cNvSpPr>
              <a:spLocks noChangeArrowheads="1"/>
            </p:cNvSpPr>
            <p:nvPr userDrawn="1"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48" name="Rectangle 4"/>
            <p:cNvSpPr>
              <a:spLocks noChangeArrowheads="1"/>
            </p:cNvSpPr>
            <p:nvPr userDrawn="1"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49" name="Rectangle 5"/>
            <p:cNvSpPr>
              <a:spLocks noChangeArrowheads="1"/>
            </p:cNvSpPr>
            <p:nvPr userDrawn="1"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50" name="Rectangle 6"/>
            <p:cNvSpPr>
              <a:spLocks noChangeArrowheads="1"/>
            </p:cNvSpPr>
            <p:nvPr userDrawn="1"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51" name="Rectangle 7"/>
            <p:cNvSpPr>
              <a:spLocks noChangeArrowheads="1"/>
            </p:cNvSpPr>
            <p:nvPr userDrawn="1"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52" name="Rectangle 8"/>
            <p:cNvSpPr>
              <a:spLocks noChangeArrowheads="1"/>
            </p:cNvSpPr>
            <p:nvPr userDrawn="1"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53" name="Rectangle 9"/>
            <p:cNvSpPr>
              <a:spLocks noChangeArrowheads="1"/>
            </p:cNvSpPr>
            <p:nvPr userDrawn="1"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54" name="Rectangle 10"/>
            <p:cNvSpPr>
              <a:spLocks noChangeArrowheads="1"/>
            </p:cNvSpPr>
            <p:nvPr userDrawn="1"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55" name="Rectangle 11"/>
            <p:cNvSpPr>
              <a:spLocks noChangeArrowheads="1"/>
            </p:cNvSpPr>
            <p:nvPr userDrawn="1"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56" name="Rectangle 12"/>
            <p:cNvSpPr>
              <a:spLocks noChangeArrowheads="1"/>
            </p:cNvSpPr>
            <p:nvPr userDrawn="1"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57" name="Rectangle 13"/>
            <p:cNvSpPr>
              <a:spLocks noChangeArrowheads="1"/>
            </p:cNvSpPr>
            <p:nvPr userDrawn="1"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58" name="Rectangle 14"/>
            <p:cNvSpPr>
              <a:spLocks noChangeArrowheads="1"/>
            </p:cNvSpPr>
            <p:nvPr userDrawn="1"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59" name="Rectangle 15"/>
            <p:cNvSpPr>
              <a:spLocks noChangeArrowheads="1"/>
            </p:cNvSpPr>
            <p:nvPr userDrawn="1"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60" name="Rectangle 16"/>
            <p:cNvSpPr>
              <a:spLocks noChangeArrowheads="1"/>
            </p:cNvSpPr>
            <p:nvPr userDrawn="1"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61" name="Rectangle 17"/>
            <p:cNvSpPr>
              <a:spLocks noChangeArrowheads="1"/>
            </p:cNvSpPr>
            <p:nvPr userDrawn="1"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62" name="Rectangle 18"/>
            <p:cNvSpPr>
              <a:spLocks noChangeArrowheads="1"/>
            </p:cNvSpPr>
            <p:nvPr userDrawn="1"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63" name="Rectangle 19"/>
            <p:cNvSpPr>
              <a:spLocks noChangeArrowheads="1"/>
            </p:cNvSpPr>
            <p:nvPr userDrawn="1"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64" name="Rectangle 20"/>
            <p:cNvSpPr>
              <a:spLocks noChangeArrowheads="1"/>
            </p:cNvSpPr>
            <p:nvPr userDrawn="1"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65" name="Rectangle 21"/>
            <p:cNvSpPr>
              <a:spLocks noChangeArrowheads="1"/>
            </p:cNvSpPr>
            <p:nvPr userDrawn="1"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66" name="Rectangle 22"/>
            <p:cNvSpPr>
              <a:spLocks noChangeArrowheads="1"/>
            </p:cNvSpPr>
            <p:nvPr userDrawn="1"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67" name="Rectangle 23"/>
            <p:cNvSpPr>
              <a:spLocks noChangeArrowheads="1"/>
            </p:cNvSpPr>
            <p:nvPr userDrawn="1"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68" name="Rectangle 24"/>
            <p:cNvSpPr>
              <a:spLocks noChangeArrowheads="1"/>
            </p:cNvSpPr>
            <p:nvPr userDrawn="1"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69" name="Rectangle 25"/>
            <p:cNvSpPr>
              <a:spLocks noChangeArrowheads="1"/>
            </p:cNvSpPr>
            <p:nvPr userDrawn="1"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70" name="Rectangle 26"/>
            <p:cNvSpPr>
              <a:spLocks noChangeArrowheads="1"/>
            </p:cNvSpPr>
            <p:nvPr userDrawn="1"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71" name="Rectangle 27"/>
            <p:cNvSpPr>
              <a:spLocks noChangeArrowheads="1"/>
            </p:cNvSpPr>
            <p:nvPr userDrawn="1"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72" name="Rectangle 28"/>
            <p:cNvSpPr>
              <a:spLocks noChangeArrowheads="1"/>
            </p:cNvSpPr>
            <p:nvPr userDrawn="1"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73" name="Rectangle 29"/>
            <p:cNvSpPr>
              <a:spLocks noChangeArrowheads="1"/>
            </p:cNvSpPr>
            <p:nvPr userDrawn="1"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74" name="Rectangle 30"/>
            <p:cNvSpPr>
              <a:spLocks noChangeArrowheads="1"/>
            </p:cNvSpPr>
            <p:nvPr userDrawn="1"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75" name="Rectangle 31"/>
            <p:cNvSpPr>
              <a:spLocks noChangeArrowheads="1"/>
            </p:cNvSpPr>
            <p:nvPr userDrawn="1"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76" name="Rectangle 32"/>
            <p:cNvSpPr>
              <a:spLocks noChangeArrowheads="1"/>
            </p:cNvSpPr>
            <p:nvPr userDrawn="1"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77" name="Rectangle 33"/>
            <p:cNvSpPr>
              <a:spLocks noChangeArrowheads="1"/>
            </p:cNvSpPr>
            <p:nvPr userDrawn="1"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78" name="Rectangle 34"/>
            <p:cNvSpPr>
              <a:spLocks noChangeArrowheads="1"/>
            </p:cNvSpPr>
            <p:nvPr userDrawn="1"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79" name="Rectangle 35"/>
            <p:cNvSpPr>
              <a:spLocks noChangeArrowheads="1"/>
            </p:cNvSpPr>
            <p:nvPr userDrawn="1"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80" name="Rectangle 36"/>
            <p:cNvSpPr>
              <a:spLocks noChangeArrowheads="1"/>
            </p:cNvSpPr>
            <p:nvPr userDrawn="1"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81" name="Rectangle 37"/>
            <p:cNvSpPr>
              <a:spLocks noChangeArrowheads="1"/>
            </p:cNvSpPr>
            <p:nvPr userDrawn="1"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82" name="Rectangle 38"/>
            <p:cNvSpPr>
              <a:spLocks noChangeArrowheads="1"/>
            </p:cNvSpPr>
            <p:nvPr userDrawn="1"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83" name="Rectangle 39"/>
            <p:cNvSpPr>
              <a:spLocks noChangeArrowheads="1"/>
            </p:cNvSpPr>
            <p:nvPr userDrawn="1"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84" name="Rectangle 40"/>
            <p:cNvSpPr>
              <a:spLocks noChangeArrowheads="1"/>
            </p:cNvSpPr>
            <p:nvPr userDrawn="1"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85" name="Rectangle 41"/>
            <p:cNvSpPr>
              <a:spLocks noChangeArrowheads="1"/>
            </p:cNvSpPr>
            <p:nvPr userDrawn="1"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86" name="Rectangle 42"/>
            <p:cNvSpPr>
              <a:spLocks noChangeArrowheads="1"/>
            </p:cNvSpPr>
            <p:nvPr userDrawn="1"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87" name="Rectangle 43"/>
            <p:cNvSpPr>
              <a:spLocks noChangeArrowheads="1"/>
            </p:cNvSpPr>
            <p:nvPr userDrawn="1"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88" name="Rectangle 44"/>
            <p:cNvSpPr>
              <a:spLocks noChangeArrowheads="1"/>
            </p:cNvSpPr>
            <p:nvPr userDrawn="1"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89" name="Rectangle 45"/>
            <p:cNvSpPr>
              <a:spLocks noChangeArrowheads="1"/>
            </p:cNvSpPr>
            <p:nvPr userDrawn="1"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90" name="Rectangle 46"/>
            <p:cNvSpPr>
              <a:spLocks noChangeArrowheads="1"/>
            </p:cNvSpPr>
            <p:nvPr userDrawn="1"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91" name="Rectangle 47"/>
            <p:cNvSpPr>
              <a:spLocks noChangeArrowheads="1"/>
            </p:cNvSpPr>
            <p:nvPr userDrawn="1"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92" name="Rectangle 48"/>
            <p:cNvSpPr>
              <a:spLocks noChangeArrowheads="1"/>
            </p:cNvSpPr>
            <p:nvPr userDrawn="1"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93" name="Rectangle 49"/>
            <p:cNvSpPr>
              <a:spLocks noChangeArrowheads="1"/>
            </p:cNvSpPr>
            <p:nvPr userDrawn="1"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94" name="Rectangle 50"/>
            <p:cNvSpPr>
              <a:spLocks noChangeArrowheads="1"/>
            </p:cNvSpPr>
            <p:nvPr userDrawn="1"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95" name="Rectangle 51"/>
            <p:cNvSpPr>
              <a:spLocks noChangeArrowheads="1"/>
            </p:cNvSpPr>
            <p:nvPr userDrawn="1"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96" name="Rectangle 52"/>
            <p:cNvSpPr>
              <a:spLocks noChangeArrowheads="1"/>
            </p:cNvSpPr>
            <p:nvPr userDrawn="1"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97" name="Rectangle 53"/>
            <p:cNvSpPr>
              <a:spLocks noChangeArrowheads="1"/>
            </p:cNvSpPr>
            <p:nvPr userDrawn="1"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98" name="Rectangle 54"/>
            <p:cNvSpPr>
              <a:spLocks noChangeArrowheads="1"/>
            </p:cNvSpPr>
            <p:nvPr userDrawn="1"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99" name="Rectangle 55"/>
            <p:cNvSpPr>
              <a:spLocks noChangeArrowheads="1"/>
            </p:cNvSpPr>
            <p:nvPr userDrawn="1"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400" name="Rectangle 56"/>
            <p:cNvSpPr>
              <a:spLocks noChangeArrowheads="1"/>
            </p:cNvSpPr>
            <p:nvPr userDrawn="1"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401" name="Rectangle 57"/>
            <p:cNvSpPr>
              <a:spLocks noChangeArrowheads="1"/>
            </p:cNvSpPr>
            <p:nvPr userDrawn="1"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402" name="Rectangle 58"/>
            <p:cNvSpPr>
              <a:spLocks noChangeArrowheads="1"/>
            </p:cNvSpPr>
            <p:nvPr userDrawn="1"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403" name="Rectangle 59"/>
            <p:cNvSpPr>
              <a:spLocks noChangeArrowheads="1"/>
            </p:cNvSpPr>
            <p:nvPr userDrawn="1"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404" name="Rectangle 60"/>
            <p:cNvSpPr>
              <a:spLocks noChangeArrowheads="1"/>
            </p:cNvSpPr>
            <p:nvPr userDrawn="1"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405" name="Rectangle 61"/>
            <p:cNvSpPr>
              <a:spLocks noChangeArrowheads="1"/>
            </p:cNvSpPr>
            <p:nvPr userDrawn="1"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406" name="Rectangle 62"/>
            <p:cNvSpPr>
              <a:spLocks noChangeArrowheads="1"/>
            </p:cNvSpPr>
            <p:nvPr userDrawn="1"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407" name="Rectangle 63"/>
            <p:cNvSpPr>
              <a:spLocks noChangeArrowheads="1"/>
            </p:cNvSpPr>
            <p:nvPr userDrawn="1"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408" name="Rectangle 64"/>
            <p:cNvSpPr>
              <a:spLocks noChangeArrowheads="1"/>
            </p:cNvSpPr>
            <p:nvPr userDrawn="1"/>
          </p:nvSpPr>
          <p:spPr bwMode="blackGray">
            <a:xfrm>
              <a:off x="0" y="618"/>
              <a:ext cx="4378" cy="47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192088"/>
            <a:ext cx="816292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85411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endParaRPr lang="en-US" altLang="zh-TW"/>
          </a:p>
        </p:txBody>
      </p:sp>
      <p:sp>
        <p:nvSpPr>
          <p:cNvPr id="185412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/>
            </a:lvl1pPr>
          </a:lstStyle>
          <a:p>
            <a:endParaRPr lang="en-US" altLang="zh-TW"/>
          </a:p>
        </p:txBody>
      </p:sp>
      <p:sp>
        <p:nvSpPr>
          <p:cNvPr id="7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dirty="0" smtClean="0"/>
              <a:t>/38</a:t>
            </a:r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729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30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26" y="274637"/>
            <a:ext cx="8067674" cy="11731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26" y="1600200"/>
            <a:ext cx="7762874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4-</a:t>
            </a:r>
            <a:fld id="{F6C8197E-BA46-4DC9-B19D-41BA2FB19B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537325"/>
            <a:ext cx="3048000" cy="24447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© 2019 McGraw-Hill Education. 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47647"/>
            <a:ext cx="1011822" cy="120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" y="1447801"/>
            <a:ext cx="9143999" cy="0"/>
          </a:xfrm>
          <a:prstGeom prst="line">
            <a:avLst/>
          </a:prstGeom>
          <a:ln w="698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247647"/>
            <a:ext cx="9144000" cy="0"/>
          </a:xfrm>
          <a:prstGeom prst="line">
            <a:avLst/>
          </a:prstGeom>
          <a:ln w="698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44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latin typeface="Helvetic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natimes.com/reporter/1056" TargetMode="External"/><Relationship Id="rId2" Type="http://schemas.openxmlformats.org/officeDocument/2006/relationships/hyperlink" Target="http://www.chinatimes.com/newspapers/2602" TargetMode="Externa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496" y="1268760"/>
            <a:ext cx="8964612" cy="2723823"/>
          </a:xfrm>
        </p:spPr>
        <p:txBody>
          <a:bodyPr/>
          <a:lstStyle/>
          <a:p>
            <a:pPr indent="-2063750" algn="ctr" eaLnBrk="1" hangingPunct="1">
              <a:lnSpc>
                <a:spcPct val="150000"/>
              </a:lnSpc>
              <a:spcAft>
                <a:spcPts val="600"/>
              </a:spcAft>
              <a:defRPr/>
            </a:pPr>
            <a:r>
              <a:rPr lang="zh-TW" altLang="en-US" sz="5400" b="1" dirty="0" smtClean="0">
                <a:solidFill>
                  <a:srgbClr val="00336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從經濟學看世界</a:t>
            </a:r>
            <a:r>
              <a:rPr lang="en-US" altLang="zh-TW" sz="6000" b="1" dirty="0" smtClean="0">
                <a:solidFill>
                  <a:srgbClr val="00336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/>
            </a:r>
            <a:br>
              <a:rPr lang="en-US" altLang="zh-TW" sz="6000" b="1" dirty="0" smtClean="0">
                <a:solidFill>
                  <a:srgbClr val="00336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</a:br>
            <a:r>
              <a:rPr lang="en-US" altLang="zh-TW" sz="6000" b="1" dirty="0" smtClean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</a:t>
            </a:r>
            <a:r>
              <a:rPr lang="zh-TW" altLang="en-US" sz="6000" b="1" dirty="0" smtClean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彈</a:t>
            </a:r>
            <a:r>
              <a:rPr lang="zh-TW" altLang="en-US" sz="6000" b="1" dirty="0" smtClean="0">
                <a:solidFill>
                  <a:srgbClr val="90603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性的概念</a:t>
            </a:r>
            <a:endParaRPr lang="en-US" altLang="zh-TW" sz="6000" b="1" dirty="0">
              <a:solidFill>
                <a:srgbClr val="996633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9166" y="5445224"/>
            <a:ext cx="7776864" cy="1701552"/>
          </a:xfrm>
        </p:spPr>
        <p:txBody>
          <a:bodyPr/>
          <a:lstStyle/>
          <a:p>
            <a:pPr algn="ctr" eaLnBrk="1" hangingPunct="1">
              <a:spcAft>
                <a:spcPct val="10000"/>
              </a:spcAft>
            </a:pP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陳建良</a:t>
            </a:r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Aft>
                <a:spcPct val="10000"/>
              </a:spcAft>
            </a:pP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國立暨南國際大學經濟學系</a:t>
            </a:r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Aft>
                <a:spcPct val="10000"/>
              </a:spcAft>
            </a:pP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Oct.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15. 2020</a:t>
            </a:r>
            <a:endParaRPr lang="en-US" altLang="zh-TW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6512" y="-14659"/>
            <a:ext cx="9144000" cy="57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100"/>
              </a:lnSpc>
            </a:pPr>
            <a:r>
              <a:rPr lang="zh-TW" altLang="en-US" sz="28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國立暨南國際大學</a:t>
            </a:r>
            <a:endParaRPr lang="en-US" altLang="zh-TW" sz="2800" dirty="0" smtClean="0">
              <a:solidFill>
                <a:schemeClr val="accent4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09981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99592" y="1312312"/>
            <a:ext cx="3529013" cy="892552"/>
          </a:xfrm>
        </p:spPr>
        <p:txBody>
          <a:bodyPr/>
          <a:lstStyle/>
          <a:p>
            <a:pPr eaLnBrk="1" hangingPunct="1"/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Fig. 1.1 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不同價格下的總收益等於多少?</a:t>
            </a:r>
          </a:p>
        </p:txBody>
      </p:sp>
      <p:pic>
        <p:nvPicPr>
          <p:cNvPr id="24581" name="Picture 1030" descr="fra89627_f0507-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7" y="2565400"/>
            <a:ext cx="3744913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1031" descr="fra89627_f0508-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619970"/>
            <a:ext cx="3887787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Rectangle 1032"/>
          <p:cNvSpPr>
            <a:spLocks noChangeArrowheads="1"/>
          </p:cNvSpPr>
          <p:nvPr/>
        </p:nvSpPr>
        <p:spPr bwMode="auto">
          <a:xfrm>
            <a:off x="5076056" y="980579"/>
            <a:ext cx="352742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TW" sz="2600" b="0" dirty="0">
                <a:solidFill>
                  <a:srgbClr val="0066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Fig. </a:t>
            </a:r>
            <a:r>
              <a:rPr lang="en-US" altLang="zh-TW" sz="2600" b="0" dirty="0" smtClean="0">
                <a:solidFill>
                  <a:srgbClr val="0066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1.2 </a:t>
            </a:r>
            <a:r>
              <a:rPr lang="zh-TW" altLang="en-US" sz="2600" b="0" dirty="0" smtClean="0">
                <a:solidFill>
                  <a:srgbClr val="0066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不同</a:t>
            </a:r>
            <a:r>
              <a:rPr lang="zh-TW" altLang="en-US" sz="2600" b="0" dirty="0">
                <a:solidFill>
                  <a:srgbClr val="0066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價格下的總收益等於多少?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83568" y="272842"/>
            <a:ext cx="6696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dirty="0" smtClean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總收益與價格的關係</a:t>
            </a:r>
            <a:endParaRPr lang="zh-TW" altLang="en-US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10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3571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55576" y="1127646"/>
            <a:ext cx="7446640" cy="1077218"/>
          </a:xfrm>
        </p:spPr>
        <p:txBody>
          <a:bodyPr/>
          <a:lstStyle/>
          <a:p>
            <a:pPr eaLnBrk="1" hangingPunct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橫軸是價格，縱軸是總收益，隨著價格變動，呈現先遞增後遞減的情況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5605" name="Picture 1029" descr="fra89627_f0510-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16993"/>
            <a:ext cx="6705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83568" y="272842"/>
            <a:ext cx="6696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dirty="0" smtClean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總收益與價格的關係</a:t>
            </a:r>
            <a:endParaRPr lang="zh-TW" altLang="en-US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11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6450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21042"/>
            <a:ext cx="8784976" cy="1200329"/>
          </a:xfrm>
        </p:spPr>
        <p:txBody>
          <a:bodyPr/>
          <a:lstStyle/>
          <a:p>
            <a:pPr eaLnBrk="1" hangingPunct="1"/>
            <a:r>
              <a:rPr lang="en-US" altLang="zh-TW" sz="4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3. </a:t>
            </a:r>
            <a:r>
              <a:rPr lang="zh-TW" altLang="en-US" sz="4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需求</a:t>
            </a:r>
            <a:r>
              <a:rPr lang="zh-TW" altLang="en-US" sz="4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法則與總支出的</a:t>
            </a:r>
            <a:r>
              <a:rPr lang="zh-TW" altLang="en-US" sz="4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關係</a:t>
            </a:r>
            <a:r>
              <a:rPr lang="en-US" altLang="zh-TW" sz="4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sz="4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en-US" sz="32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</a:t>
            </a:r>
            <a:r>
              <a:rPr lang="en-US" altLang="zh-TW" sz="32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The Law of Demand and Total Expenditure</a:t>
            </a:r>
            <a:endParaRPr lang="zh-TW" altLang="en-US" sz="3200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00808"/>
            <a:ext cx="8110537" cy="4752528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價格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變動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的過程中，總支出可能上升、下降或不變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受制於需求法則的運作，兩股力量交互運作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一個是價格上升，需求減少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一個是價格下降，需求增加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但是</a:t>
            </a:r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價量之間的抵換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，對於總支出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收益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的影響，結果不一定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牽涉的就是彈性 </a:t>
            </a:r>
            <a:r>
              <a:rPr lang="en-US" altLang="zh-TW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(elasticity) </a:t>
            </a:r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的問題</a:t>
            </a:r>
            <a:endParaRPr lang="en-US" altLang="zh-TW" sz="2600" dirty="0" smtClean="0">
              <a:solidFill>
                <a:srgbClr val="A5002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供給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者念茲在茲的，就是需求者的彈性大小，以此作為</a:t>
            </a:r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定價 </a:t>
            </a:r>
            <a:r>
              <a:rPr lang="en-US" altLang="zh-TW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(pricing) </a:t>
            </a:r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的依據</a:t>
            </a:r>
            <a:endParaRPr lang="en-US" altLang="zh-TW" sz="2600" dirty="0" smtClean="0">
              <a:solidFill>
                <a:srgbClr val="A5002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zh-TW" altLang="en-US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12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17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3568" y="305361"/>
            <a:ext cx="8162925" cy="1323439"/>
          </a:xfrm>
        </p:spPr>
        <p:txBody>
          <a:bodyPr/>
          <a:lstStyle/>
          <a:p>
            <a:pPr eaLnBrk="1" hangingPunct="1"/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需求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的價格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彈性</a:t>
            </a: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Price Elasticity of Demand</a:t>
            </a:r>
          </a:p>
        </p:txBody>
      </p:sp>
      <p:sp>
        <p:nvSpPr>
          <p:cNvPr id="27652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3568" y="1830288"/>
            <a:ext cx="8110537" cy="4191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要知道價格變動之後總支出的變化如何</a:t>
            </a:r>
          </a:p>
          <a:p>
            <a:pPr lvl="1" eaLnBrk="1" hangingPunct="1"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就必須同時瞭解價格變化之後數量的變動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需求的價格彈性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需求數量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變動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的百分比相對於價格變動的百分比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不同財貨的特性，價量互動的關係也有不同</a:t>
            </a:r>
            <a:endParaRPr lang="en-US" altLang="zh-TW" sz="2600" dirty="0" smtClean="0">
              <a:solidFill>
                <a:srgbClr val="A5002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想像路邊攤的需求線，和高級餐廳的需求線，是否相同？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以圖形來表達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，差異何在？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13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115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6714" y="1700808"/>
            <a:ext cx="8267774" cy="5040560"/>
          </a:xfrm>
        </p:spPr>
        <p:txBody>
          <a:bodyPr/>
          <a:lstStyle/>
          <a:p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顯然，路邊攤和高級餐廳的差異，表現在需求線的斜率不同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亦即價格做一單位的變化時，數量的反應程度不同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彈性的定義：數量變動百分比對於價格變動的百分比</a:t>
            </a:r>
            <a:endParaRPr lang="en-US" altLang="zh-TW" sz="2600" dirty="0" smtClean="0">
              <a:solidFill>
                <a:srgbClr val="A5002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價格變動百分之一，數量變動的百分比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為何不直接看價格變動引起的數量變動，而必須以百分比來看待</a:t>
            </a:r>
            <a:r>
              <a:rPr lang="zh-TW" altLang="en-US" sz="2600" dirty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sz="2600" dirty="0" smtClean="0">
              <a:solidFill>
                <a:srgbClr val="A5002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不同</a:t>
            </a:r>
            <a:r>
              <a:rPr lang="zh-TW" alt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的物品所用的計算單位不同</a:t>
            </a:r>
            <a:endParaRPr lang="en-US" altLang="zh-TW" sz="2600" dirty="0" smtClean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同一種物品，不同時間的價格基準也有不同</a:t>
            </a:r>
            <a:endParaRPr lang="en-US" altLang="zh-TW" sz="2600" dirty="0" smtClean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以變動百分比來觀察，目的是為了</a:t>
            </a:r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標準化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，便於做跨物品或跨時間的比較</a:t>
            </a:r>
            <a:endParaRPr lang="zh-TW" altLang="en-US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729555" y="305361"/>
            <a:ext cx="8162925" cy="1323439"/>
          </a:xfrm>
        </p:spPr>
        <p:txBody>
          <a:bodyPr/>
          <a:lstStyle/>
          <a:p>
            <a:pPr eaLnBrk="1" hangingPunct="1"/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需求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的價格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彈性</a:t>
            </a: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Price Elasticity of Demand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14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7117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72842"/>
            <a:ext cx="7543800" cy="707886"/>
          </a:xfrm>
        </p:spPr>
        <p:txBody>
          <a:bodyPr/>
          <a:lstStyle/>
          <a:p>
            <a:pPr eaLnBrk="1" hangingPunct="1"/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計算需求價格彈性</a:t>
            </a:r>
          </a:p>
        </p:txBody>
      </p:sp>
      <p:pic>
        <p:nvPicPr>
          <p:cNvPr id="33797" name="Picture 8" descr="fra89627_f05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222220"/>
            <a:ext cx="5832822" cy="351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 Box 9"/>
          <p:cNvSpPr txBox="1">
            <a:spLocks noChangeArrowheads="1"/>
          </p:cNvSpPr>
          <p:nvPr/>
        </p:nvSpPr>
        <p:spPr bwMode="auto">
          <a:xfrm>
            <a:off x="1187846" y="5027692"/>
            <a:ext cx="684053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ntique Olive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ntique Olive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ntique Olive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ntique Olive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ntique Oliv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tique Oliv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tique Oliv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tique Oliv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tique Olive" pitchFamily="34" charset="0"/>
              </a:defRPr>
            </a:lvl9pPr>
          </a:lstStyle>
          <a:p>
            <a:pPr eaLnBrk="1" hangingPunct="1"/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dQ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/Q)/(</a:t>
            </a:r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dP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/P) = P/Q * (</a:t>
            </a:r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dQ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dP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= P/Q * (1/slope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彈性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和需求線的斜率有關，同時也和特定位置下的價量水準有關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價量高低攸關支出變化程度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15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311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850896" y="1582615"/>
            <a:ext cx="7543800" cy="140677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cs typeface="Arial" charset="0"/>
            </a:endParaRPr>
          </a:p>
          <a:p>
            <a:pPr eaLnBrk="1" hangingPunct="1"/>
            <a:endParaRPr lang="en-US" dirty="0" smtClean="0">
              <a:cs typeface="Arial" charset="0"/>
            </a:endParaRPr>
          </a:p>
          <a:p>
            <a:pPr eaLnBrk="1" hangingPunct="1"/>
            <a:endParaRPr lang="en-US" dirty="0" smtClean="0">
              <a:cs typeface="Arial" charset="0"/>
            </a:endParaRPr>
          </a:p>
          <a:p>
            <a:pPr eaLnBrk="1" hangingPunct="1"/>
            <a:r>
              <a:rPr lang="en-US" sz="2000" dirty="0" smtClean="0">
                <a:cs typeface="Arial" charset="0"/>
              </a:rPr>
              <a:t>ΔQ is the change in quantity</a:t>
            </a:r>
          </a:p>
          <a:p>
            <a:pPr lvl="1" eaLnBrk="1" hangingPunct="1"/>
            <a:r>
              <a:rPr lang="en-US" sz="2000" dirty="0" smtClean="0">
                <a:cs typeface="Arial" charset="0"/>
              </a:rPr>
              <a:t>ΔQ / Q is percentage change in quantity</a:t>
            </a:r>
          </a:p>
          <a:p>
            <a:pPr eaLnBrk="1" hangingPunct="1"/>
            <a:r>
              <a:rPr lang="en-US" sz="2000" dirty="0" smtClean="0">
                <a:cs typeface="Arial" charset="0"/>
              </a:rPr>
              <a:t>ΔP is change in price</a:t>
            </a:r>
          </a:p>
          <a:p>
            <a:pPr lvl="1" eaLnBrk="1" hangingPunct="1"/>
            <a:r>
              <a:rPr lang="en-US" sz="2000" dirty="0" smtClean="0">
                <a:cs typeface="Arial" charset="0"/>
              </a:rPr>
              <a:t>ΔP / P is percentage change in price</a:t>
            </a:r>
            <a:endParaRPr lang="en-US" sz="20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928442" y="1747801"/>
            <a:ext cx="7216069" cy="1109751"/>
            <a:chOff x="1231875" y="3244645"/>
            <a:chExt cx="7216069" cy="1109751"/>
          </a:xfrm>
          <a:noFill/>
        </p:grpSpPr>
        <p:sp>
          <p:nvSpPr>
            <p:cNvPr id="5" name="Rectangle 4"/>
            <p:cNvSpPr/>
            <p:nvPr/>
          </p:nvSpPr>
          <p:spPr bwMode="auto">
            <a:xfrm>
              <a:off x="1231875" y="3244645"/>
              <a:ext cx="7027224" cy="1109751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6" name="Group 13"/>
            <p:cNvGrpSpPr/>
            <p:nvPr/>
          </p:nvGrpSpPr>
          <p:grpSpPr>
            <a:xfrm>
              <a:off x="1424546" y="3293390"/>
              <a:ext cx="7023398" cy="1012261"/>
              <a:chOff x="1571079" y="3253647"/>
              <a:chExt cx="7023398" cy="1012261"/>
            </a:xfrm>
            <a:grpFill/>
          </p:grpSpPr>
          <p:sp>
            <p:nvSpPr>
              <p:cNvPr id="7" name="TextBox 6"/>
              <p:cNvSpPr txBox="1"/>
              <p:nvPr/>
            </p:nvSpPr>
            <p:spPr>
              <a:xfrm>
                <a:off x="1571079" y="3498167"/>
                <a:ext cx="763351" cy="523220"/>
              </a:xfrm>
              <a:prstGeom prst="rect">
                <a:avLst/>
              </a:prstGeom>
              <a:grpFill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ε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 =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/>
                    <a:ea typeface="+mn-ea"/>
                    <a:cs typeface="Arial"/>
                  </a:rPr>
                  <a:t> </a:t>
                </a: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8" name="Group 12"/>
              <p:cNvGrpSpPr/>
              <p:nvPr/>
            </p:nvGrpSpPr>
            <p:grpSpPr>
              <a:xfrm>
                <a:off x="2324811" y="3253647"/>
                <a:ext cx="6269666" cy="1012261"/>
                <a:chOff x="2324811" y="3253647"/>
                <a:chExt cx="6269666" cy="1012261"/>
              </a:xfrm>
              <a:grpFill/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2324811" y="3253647"/>
                  <a:ext cx="6269666" cy="461665"/>
                </a:xfrm>
                <a:prstGeom prst="rect">
                  <a:avLst/>
                </a:prstGeom>
                <a:grpFill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Percentage change in quantity demanded</a:t>
                  </a:r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 bwMode="auto">
                <a:xfrm flipV="1">
                  <a:off x="2337648" y="3707932"/>
                  <a:ext cx="6243993" cy="7380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3366764" y="3804243"/>
                  <a:ext cx="4185761" cy="461665"/>
                </a:xfrm>
                <a:prstGeom prst="rect">
                  <a:avLst/>
                </a:prstGeom>
                <a:grpFill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Percentage change in price</a:t>
                  </a:r>
                </a:p>
              </p:txBody>
            </p:sp>
          </p:grpSp>
        </p:grp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3290888" y="5245100"/>
            <a:ext cx="1873250" cy="998241"/>
            <a:chOff x="1572668" y="3253647"/>
            <a:chExt cx="1874566" cy="998275"/>
          </a:xfrm>
        </p:grpSpPr>
        <p:sp>
          <p:nvSpPr>
            <p:cNvPr id="15" name="TextBox 14"/>
            <p:cNvSpPr txBox="1"/>
            <p:nvPr/>
          </p:nvSpPr>
          <p:spPr>
            <a:xfrm>
              <a:off x="1572668" y="3498130"/>
              <a:ext cx="748237" cy="5191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新細明體" charset="-120"/>
                  <a:cs typeface="Arial"/>
                </a:rPr>
                <a:t>ε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新細明體" charset="-120"/>
                  <a:cs typeface="Arial"/>
                </a:rPr>
                <a:t> =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新細明體" charset="-120"/>
                  <a:cs typeface="Arial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grpSp>
          <p:nvGrpSpPr>
            <p:cNvPr id="139275" name="Group 12"/>
            <p:cNvGrpSpPr>
              <a:grpSpLocks/>
            </p:cNvGrpSpPr>
            <p:nvPr/>
          </p:nvGrpSpPr>
          <p:grpSpPr bwMode="auto">
            <a:xfrm>
              <a:off x="2324811" y="3253647"/>
              <a:ext cx="1122423" cy="998275"/>
              <a:chOff x="2324811" y="3253647"/>
              <a:chExt cx="1122423" cy="998275"/>
            </a:xfrm>
          </p:grpSpPr>
          <p:sp>
            <p:nvSpPr>
              <p:cNvPr id="139276" name="TextBox 16"/>
              <p:cNvSpPr txBox="1">
                <a:spLocks noChangeArrowheads="1"/>
              </p:cNvSpPr>
              <p:nvPr/>
            </p:nvSpPr>
            <p:spPr bwMode="auto">
              <a:xfrm>
                <a:off x="2329574" y="3253647"/>
                <a:ext cx="1112897" cy="457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新細明體" charset="-120"/>
                    <a:cs typeface="Arial" charset="0"/>
                  </a:rPr>
                  <a:t>Δ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新細明體" charset="-120"/>
                    <a:cs typeface="+mn-cs"/>
                  </a:rPr>
                  <a:t>Q / Q</a:t>
                </a:r>
              </a:p>
            </p:txBody>
          </p:sp>
          <p:cxnSp>
            <p:nvCxnSpPr>
              <p:cNvPr id="139277" name="Straight Connector 17"/>
              <p:cNvCxnSpPr>
                <a:cxnSpLocks noChangeShapeType="1"/>
              </p:cNvCxnSpPr>
              <p:nvPr/>
            </p:nvCxnSpPr>
            <p:spPr bwMode="auto">
              <a:xfrm>
                <a:off x="2324811" y="3715312"/>
                <a:ext cx="1122423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39278" name="TextBox 18"/>
              <p:cNvSpPr txBox="1">
                <a:spLocks noChangeArrowheads="1"/>
              </p:cNvSpPr>
              <p:nvPr/>
            </p:nvSpPr>
            <p:spPr bwMode="auto">
              <a:xfrm>
                <a:off x="2360894" y="3790241"/>
                <a:ext cx="1050255" cy="461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新細明體" charset="-120"/>
                    <a:cs typeface="Arial" charset="0"/>
                  </a:rPr>
                  <a:t>ΔP / P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endParaRPr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© 2019 McGraw-Hill Education.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charset="-120"/>
              <a:cs typeface="+mn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EA275E-9031-4996-BD4C-F55A5FC86F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Elasticity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7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49560" y="260648"/>
            <a:ext cx="7162800" cy="1569660"/>
          </a:xfrm>
        </p:spPr>
        <p:txBody>
          <a:bodyPr/>
          <a:lstStyle/>
          <a:p>
            <a:pPr eaLnBrk="1" hangingPunct="1"/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計算需求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價格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彈性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(P/Q)(1/slope) = (8/3)(-1/4)= -2/3</a:t>
            </a:r>
          </a:p>
        </p:txBody>
      </p:sp>
      <p:pic>
        <p:nvPicPr>
          <p:cNvPr id="35845" name="Picture 6" descr="fra89627_f0513-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989112"/>
            <a:ext cx="3960812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755576" y="5462233"/>
            <a:ext cx="8208912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ntique Olive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ntique Olive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ntique Olive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ntique Olive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ntique Oliv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tique Oliv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tique Oliv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tique Oliv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tique Olive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彈性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和特定位置下的價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量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水準有關係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什麼情況下可以只比較斜率來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決定兩條需求線彈性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的高低?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17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986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482725" y="1538288"/>
            <a:ext cx="1876425" cy="998537"/>
            <a:chOff x="1571079" y="3253647"/>
            <a:chExt cx="1876155" cy="998572"/>
          </a:xfrm>
        </p:grpSpPr>
        <p:sp>
          <p:nvSpPr>
            <p:cNvPr id="13" name="TextBox 12"/>
            <p:cNvSpPr txBox="1"/>
            <p:nvPr/>
          </p:nvSpPr>
          <p:spPr>
            <a:xfrm>
              <a:off x="1571079" y="3498131"/>
              <a:ext cx="753954" cy="5238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ε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=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+mn-ea"/>
                  <a:cs typeface="Arial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grpSp>
          <p:nvGrpSpPr>
            <p:cNvPr id="141318" name="Group 12"/>
            <p:cNvGrpSpPr>
              <a:grpSpLocks/>
            </p:cNvGrpSpPr>
            <p:nvPr/>
          </p:nvGrpSpPr>
          <p:grpSpPr bwMode="auto">
            <a:xfrm>
              <a:off x="2324811" y="3253647"/>
              <a:ext cx="1122423" cy="998572"/>
              <a:chOff x="2324811" y="3253647"/>
              <a:chExt cx="1122423" cy="998572"/>
            </a:xfrm>
          </p:grpSpPr>
          <p:sp>
            <p:nvSpPr>
              <p:cNvPr id="141319" name="TextBox 14"/>
              <p:cNvSpPr txBox="1">
                <a:spLocks noChangeArrowheads="1"/>
              </p:cNvSpPr>
              <p:nvPr/>
            </p:nvSpPr>
            <p:spPr bwMode="auto">
              <a:xfrm>
                <a:off x="2324811" y="3253647"/>
                <a:ext cx="112242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Δ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Q / Q</a:t>
                </a:r>
              </a:p>
            </p:txBody>
          </p:sp>
          <p:cxnSp>
            <p:nvCxnSpPr>
              <p:cNvPr id="141320" name="Straight Connector 15"/>
              <p:cNvCxnSpPr>
                <a:cxnSpLocks noChangeShapeType="1"/>
              </p:cNvCxnSpPr>
              <p:nvPr/>
            </p:nvCxnSpPr>
            <p:spPr bwMode="auto">
              <a:xfrm>
                <a:off x="2324811" y="3715312"/>
                <a:ext cx="1122423" cy="1588"/>
              </a:xfrm>
              <a:prstGeom prst="line">
                <a:avLst/>
              </a:prstGeom>
              <a:noFill/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41321" name="TextBox 16"/>
              <p:cNvSpPr txBox="1">
                <a:spLocks noChangeArrowheads="1"/>
              </p:cNvSpPr>
              <p:nvPr/>
            </p:nvSpPr>
            <p:spPr bwMode="auto">
              <a:xfrm>
                <a:off x="2361263" y="3790554"/>
                <a:ext cx="104951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ΔP / P</a:t>
                </a: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1480509" y="2720975"/>
            <a:ext cx="2731088" cy="999407"/>
            <a:chOff x="1937203" y="2928884"/>
            <a:chExt cx="2731692" cy="997855"/>
          </a:xfrm>
        </p:grpSpPr>
        <p:sp>
          <p:nvSpPr>
            <p:cNvPr id="19" name="TextBox 18"/>
            <p:cNvSpPr txBox="1"/>
            <p:nvPr/>
          </p:nvSpPr>
          <p:spPr>
            <a:xfrm>
              <a:off x="1937203" y="3172979"/>
              <a:ext cx="753898" cy="5224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ε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=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+mn-ea"/>
                  <a:cs typeface="Arial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1324" name="TextBox 20"/>
            <p:cNvSpPr txBox="1">
              <a:spLocks noChangeArrowheads="1"/>
            </p:cNvSpPr>
            <p:nvPr/>
          </p:nvSpPr>
          <p:spPr bwMode="auto">
            <a:xfrm>
              <a:off x="2912284" y="2928884"/>
              <a:ext cx="628837" cy="460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Δ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Q</a:t>
              </a:r>
            </a:p>
          </p:txBody>
        </p:sp>
        <p:cxnSp>
          <p:nvCxnSpPr>
            <p:cNvPr id="141325" name="Straight Connector 21"/>
            <p:cNvCxnSpPr>
              <a:cxnSpLocks noChangeShapeType="1"/>
            </p:cNvCxnSpPr>
            <p:nvPr/>
          </p:nvCxnSpPr>
          <p:spPr bwMode="auto">
            <a:xfrm>
              <a:off x="2891674" y="3388961"/>
              <a:ext cx="670056" cy="317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326" name="TextBox 22"/>
            <p:cNvSpPr txBox="1">
              <a:spLocks noChangeArrowheads="1"/>
            </p:cNvSpPr>
            <p:nvPr/>
          </p:nvSpPr>
          <p:spPr bwMode="auto">
            <a:xfrm>
              <a:off x="3014897" y="3465791"/>
              <a:ext cx="423608" cy="460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Q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1327" name="TextBox 24"/>
            <p:cNvSpPr txBox="1">
              <a:spLocks noChangeArrowheads="1"/>
            </p:cNvSpPr>
            <p:nvPr/>
          </p:nvSpPr>
          <p:spPr bwMode="auto">
            <a:xfrm>
              <a:off x="4169882" y="2928884"/>
              <a:ext cx="389936" cy="460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141328" name="TextBox 26"/>
            <p:cNvSpPr txBox="1">
              <a:spLocks noChangeArrowheads="1"/>
            </p:cNvSpPr>
            <p:nvPr/>
          </p:nvSpPr>
          <p:spPr bwMode="auto">
            <a:xfrm>
              <a:off x="4067266" y="3465791"/>
              <a:ext cx="595167" cy="460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ΔP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141329" name="Straight Connector 53"/>
            <p:cNvCxnSpPr>
              <a:cxnSpLocks noChangeShapeType="1"/>
            </p:cNvCxnSpPr>
            <p:nvPr/>
          </p:nvCxnSpPr>
          <p:spPr bwMode="auto">
            <a:xfrm>
              <a:off x="3998839" y="3385785"/>
              <a:ext cx="670056" cy="317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330" name="TextBox 51"/>
            <p:cNvSpPr txBox="1">
              <a:spLocks noChangeArrowheads="1"/>
            </p:cNvSpPr>
            <p:nvPr/>
          </p:nvSpPr>
          <p:spPr bwMode="auto">
            <a:xfrm>
              <a:off x="3569881" y="3124175"/>
              <a:ext cx="42080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x</a:t>
              </a:r>
            </a:p>
          </p:txBody>
        </p:sp>
      </p:grp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1500353" y="3905250"/>
            <a:ext cx="2773959" cy="998554"/>
            <a:chOff x="1937847" y="2928884"/>
            <a:chExt cx="2773475" cy="998588"/>
          </a:xfrm>
        </p:grpSpPr>
        <p:sp>
          <p:nvSpPr>
            <p:cNvPr id="57" name="TextBox 56"/>
            <p:cNvSpPr txBox="1"/>
            <p:nvPr/>
          </p:nvSpPr>
          <p:spPr>
            <a:xfrm>
              <a:off x="1937847" y="3173367"/>
              <a:ext cx="753601" cy="5232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ε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=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+mn-ea"/>
                  <a:cs typeface="Arial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1333" name="TextBox 57"/>
            <p:cNvSpPr txBox="1">
              <a:spLocks noChangeArrowheads="1"/>
            </p:cNvSpPr>
            <p:nvPr/>
          </p:nvSpPr>
          <p:spPr bwMode="auto">
            <a:xfrm>
              <a:off x="2929073" y="2928884"/>
              <a:ext cx="38985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</a:t>
              </a:r>
            </a:p>
          </p:txBody>
        </p:sp>
        <p:cxnSp>
          <p:nvCxnSpPr>
            <p:cNvPr id="141334" name="Straight Connector 58"/>
            <p:cNvCxnSpPr>
              <a:cxnSpLocks noChangeShapeType="1"/>
            </p:cNvCxnSpPr>
            <p:nvPr/>
          </p:nvCxnSpPr>
          <p:spPr bwMode="auto">
            <a:xfrm>
              <a:off x="2788970" y="3388961"/>
              <a:ext cx="670056" cy="317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335" name="TextBox 59"/>
            <p:cNvSpPr txBox="1">
              <a:spLocks noChangeArrowheads="1"/>
            </p:cNvSpPr>
            <p:nvPr/>
          </p:nvSpPr>
          <p:spPr bwMode="auto">
            <a:xfrm>
              <a:off x="2912279" y="3465791"/>
              <a:ext cx="423439" cy="461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Q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1336" name="TextBox 60"/>
            <p:cNvSpPr txBox="1">
              <a:spLocks noChangeArrowheads="1"/>
            </p:cNvSpPr>
            <p:nvPr/>
          </p:nvSpPr>
          <p:spPr bwMode="auto">
            <a:xfrm>
              <a:off x="4061945" y="2928884"/>
              <a:ext cx="62869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Δ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141337" name="TextBox 61"/>
            <p:cNvSpPr txBox="1">
              <a:spLocks noChangeArrowheads="1"/>
            </p:cNvSpPr>
            <p:nvPr/>
          </p:nvSpPr>
          <p:spPr bwMode="auto">
            <a:xfrm>
              <a:off x="4078828" y="3465791"/>
              <a:ext cx="594931" cy="461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ΔP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141338" name="Straight Connector 62"/>
            <p:cNvCxnSpPr>
              <a:cxnSpLocks noChangeShapeType="1"/>
            </p:cNvCxnSpPr>
            <p:nvPr/>
          </p:nvCxnSpPr>
          <p:spPr bwMode="auto">
            <a:xfrm>
              <a:off x="4041266" y="3385785"/>
              <a:ext cx="670056" cy="317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339" name="TextBox 63"/>
            <p:cNvSpPr txBox="1">
              <a:spLocks noChangeArrowheads="1"/>
            </p:cNvSpPr>
            <p:nvPr/>
          </p:nvSpPr>
          <p:spPr bwMode="auto">
            <a:xfrm>
              <a:off x="3539743" y="3124175"/>
              <a:ext cx="42080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x</a:t>
              </a:r>
            </a:p>
          </p:txBody>
        </p: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1098550" y="5164138"/>
            <a:ext cx="3436938" cy="998537"/>
            <a:chOff x="1559923" y="2928884"/>
            <a:chExt cx="3438131" cy="998572"/>
          </a:xfrm>
        </p:grpSpPr>
        <p:sp>
          <p:nvSpPr>
            <p:cNvPr id="66" name="TextBox 65"/>
            <p:cNvSpPr txBox="1"/>
            <p:nvPr/>
          </p:nvSpPr>
          <p:spPr>
            <a:xfrm>
              <a:off x="1559923" y="3173368"/>
              <a:ext cx="763853" cy="5238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ε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=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+mn-ea"/>
                  <a:cs typeface="Arial"/>
                </a:rPr>
                <a:t> 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1345" name="TextBox 66"/>
            <p:cNvSpPr txBox="1">
              <a:spLocks noChangeArrowheads="1"/>
            </p:cNvSpPr>
            <p:nvPr/>
          </p:nvSpPr>
          <p:spPr bwMode="auto">
            <a:xfrm>
              <a:off x="2884598" y="2928884"/>
              <a:ext cx="38985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</a:t>
              </a:r>
            </a:p>
          </p:txBody>
        </p:sp>
        <p:cxnSp>
          <p:nvCxnSpPr>
            <p:cNvPr id="141346" name="Straight Connector 67"/>
            <p:cNvCxnSpPr>
              <a:cxnSpLocks noChangeShapeType="1"/>
            </p:cNvCxnSpPr>
            <p:nvPr/>
          </p:nvCxnSpPr>
          <p:spPr bwMode="auto">
            <a:xfrm flipV="1">
              <a:off x="2744495" y="3385785"/>
              <a:ext cx="615971" cy="317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41347" name="TextBox 68"/>
            <p:cNvSpPr txBox="1">
              <a:spLocks noChangeArrowheads="1"/>
            </p:cNvSpPr>
            <p:nvPr/>
          </p:nvSpPr>
          <p:spPr bwMode="auto">
            <a:xfrm>
              <a:off x="2867766" y="3465791"/>
              <a:ext cx="42351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Q</a:t>
              </a: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1348" name="TextBox 69"/>
            <p:cNvSpPr txBox="1">
              <a:spLocks noChangeArrowheads="1"/>
            </p:cNvSpPr>
            <p:nvPr/>
          </p:nvSpPr>
          <p:spPr bwMode="auto">
            <a:xfrm>
              <a:off x="4326074" y="2928884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1</a:t>
              </a: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1349" name="TextBox 70"/>
            <p:cNvSpPr txBox="1">
              <a:spLocks noChangeArrowheads="1"/>
            </p:cNvSpPr>
            <p:nvPr/>
          </p:nvSpPr>
          <p:spPr bwMode="auto">
            <a:xfrm>
              <a:off x="4010283" y="3465791"/>
              <a:ext cx="98777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slope</a:t>
              </a: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141350" name="Straight Connector 71"/>
            <p:cNvCxnSpPr>
              <a:cxnSpLocks noChangeShapeType="1"/>
            </p:cNvCxnSpPr>
            <p:nvPr/>
          </p:nvCxnSpPr>
          <p:spPr bwMode="auto">
            <a:xfrm>
              <a:off x="4169140" y="3385785"/>
              <a:ext cx="67005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41351" name="TextBox 72"/>
            <p:cNvSpPr txBox="1">
              <a:spLocks noChangeArrowheads="1"/>
            </p:cNvSpPr>
            <p:nvPr/>
          </p:nvSpPr>
          <p:spPr bwMode="auto">
            <a:xfrm>
              <a:off x="3539743" y="3124175"/>
              <a:ext cx="42080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x</a:t>
              </a:r>
            </a:p>
          </p:txBody>
        </p:sp>
      </p:grpSp>
      <p:sp>
        <p:nvSpPr>
          <p:cNvPr id="84" name="Rectangle 83"/>
          <p:cNvSpPr/>
          <p:nvPr/>
        </p:nvSpPr>
        <p:spPr bwMode="auto">
          <a:xfrm>
            <a:off x="4932363" y="1804988"/>
            <a:ext cx="3854450" cy="421005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41357" name="Group 40"/>
          <p:cNvGrpSpPr>
            <a:grpSpLocks/>
          </p:cNvGrpSpPr>
          <p:nvPr/>
        </p:nvGrpSpPr>
        <p:grpSpPr bwMode="auto">
          <a:xfrm>
            <a:off x="4773613" y="1914525"/>
            <a:ext cx="3983037" cy="3989388"/>
            <a:chOff x="441568" y="1754953"/>
            <a:chExt cx="4741404" cy="4749003"/>
          </a:xfrm>
        </p:grpSpPr>
        <p:sp>
          <p:nvSpPr>
            <p:cNvPr id="141358" name="Text Box 4"/>
            <p:cNvSpPr txBox="1">
              <a:spLocks noChangeArrowheads="1"/>
            </p:cNvSpPr>
            <p:nvPr/>
          </p:nvSpPr>
          <p:spPr bwMode="auto">
            <a:xfrm>
              <a:off x="441568" y="3823891"/>
              <a:ext cx="1397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 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– </a:t>
              </a:r>
              <a:r>
                <a:rPr kumimoji="0" lang="el-GR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Δ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141359" name="Line 3"/>
            <p:cNvSpPr>
              <a:spLocks noChangeShapeType="1"/>
            </p:cNvSpPr>
            <p:nvPr/>
          </p:nvSpPr>
          <p:spPr bwMode="auto">
            <a:xfrm flipV="1">
              <a:off x="1853879" y="5566050"/>
              <a:ext cx="324729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1360" name="Text Box 9"/>
            <p:cNvSpPr txBox="1">
              <a:spLocks noChangeArrowheads="1"/>
            </p:cNvSpPr>
            <p:nvPr/>
          </p:nvSpPr>
          <p:spPr bwMode="auto">
            <a:xfrm rot="-5400000">
              <a:off x="148311" y="2502085"/>
              <a:ext cx="189437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Price</a:t>
              </a:r>
            </a:p>
          </p:txBody>
        </p:sp>
        <p:sp>
          <p:nvSpPr>
            <p:cNvPr id="141361" name="Line 17"/>
            <p:cNvSpPr>
              <a:spLocks noChangeShapeType="1"/>
            </p:cNvSpPr>
            <p:nvPr/>
          </p:nvSpPr>
          <p:spPr bwMode="auto">
            <a:xfrm>
              <a:off x="1849727" y="1857651"/>
              <a:ext cx="0" cy="3708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1362" name="Text Box 5"/>
            <p:cNvSpPr txBox="1">
              <a:spLocks noChangeArrowheads="1"/>
            </p:cNvSpPr>
            <p:nvPr/>
          </p:nvSpPr>
          <p:spPr bwMode="auto">
            <a:xfrm>
              <a:off x="1316327" y="2984531"/>
              <a:ext cx="533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141363" name="Line 20"/>
            <p:cNvSpPr>
              <a:spLocks noChangeShapeType="1"/>
            </p:cNvSpPr>
            <p:nvPr/>
          </p:nvSpPr>
          <p:spPr bwMode="auto">
            <a:xfrm rot="16200000" flipV="1">
              <a:off x="2242922" y="1943131"/>
              <a:ext cx="2578100" cy="262890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solidFill>
                    <a:srgbClr val="1F497D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1364" name="Text Box 21"/>
            <p:cNvSpPr txBox="1">
              <a:spLocks noChangeArrowheads="1"/>
            </p:cNvSpPr>
            <p:nvPr/>
          </p:nvSpPr>
          <p:spPr bwMode="auto">
            <a:xfrm>
              <a:off x="4751172" y="4470431"/>
              <a:ext cx="431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41365" name="Text Box 22"/>
            <p:cNvSpPr txBox="1">
              <a:spLocks noChangeArrowheads="1"/>
            </p:cNvSpPr>
            <p:nvPr/>
          </p:nvSpPr>
          <p:spPr bwMode="auto">
            <a:xfrm>
              <a:off x="3424860" y="2758567"/>
              <a:ext cx="431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41366" name="Text Box 23"/>
            <p:cNvSpPr txBox="1">
              <a:spLocks noChangeArrowheads="1"/>
            </p:cNvSpPr>
            <p:nvPr/>
          </p:nvSpPr>
          <p:spPr bwMode="auto">
            <a:xfrm>
              <a:off x="3156361" y="5605556"/>
              <a:ext cx="533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141367" name="Line 10"/>
            <p:cNvSpPr>
              <a:spLocks noChangeShapeType="1"/>
            </p:cNvSpPr>
            <p:nvPr/>
          </p:nvSpPr>
          <p:spPr bwMode="auto">
            <a:xfrm flipV="1">
              <a:off x="3440158" y="3196035"/>
              <a:ext cx="0" cy="2374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1368" name="Line 11"/>
            <p:cNvSpPr>
              <a:spLocks noChangeShapeType="1"/>
            </p:cNvSpPr>
            <p:nvPr/>
          </p:nvSpPr>
          <p:spPr bwMode="auto">
            <a:xfrm flipV="1">
              <a:off x="4308642" y="4016650"/>
              <a:ext cx="0" cy="154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1369" name="Text Box 7"/>
            <p:cNvSpPr txBox="1">
              <a:spLocks noChangeArrowheads="1"/>
            </p:cNvSpPr>
            <p:nvPr/>
          </p:nvSpPr>
          <p:spPr bwMode="auto">
            <a:xfrm>
              <a:off x="3659953" y="5591451"/>
              <a:ext cx="1318848" cy="414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Q + </a:t>
              </a:r>
              <a:r>
                <a:rPr kumimoji="0" lang="el-GR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Δ </a:t>
              </a: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141370" name="Text Box 27"/>
            <p:cNvSpPr txBox="1">
              <a:spLocks noChangeArrowheads="1"/>
            </p:cNvSpPr>
            <p:nvPr/>
          </p:nvSpPr>
          <p:spPr bwMode="auto">
            <a:xfrm>
              <a:off x="3364447" y="4016681"/>
              <a:ext cx="9989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  <a:r>
                <a:rPr kumimoji="0" lang="el-GR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Δ </a:t>
              </a: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141371" name="Text Box 32"/>
            <p:cNvSpPr txBox="1">
              <a:spLocks noChangeArrowheads="1"/>
            </p:cNvSpPr>
            <p:nvPr/>
          </p:nvSpPr>
          <p:spPr bwMode="auto">
            <a:xfrm>
              <a:off x="2313172" y="3375026"/>
              <a:ext cx="1125416" cy="476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  <a:r>
                <a:rPr kumimoji="0" lang="el-GR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Δ </a:t>
              </a: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141372" name="Text Box 8"/>
            <p:cNvSpPr txBox="1">
              <a:spLocks noChangeArrowheads="1"/>
            </p:cNvSpPr>
            <p:nvPr/>
          </p:nvSpPr>
          <p:spPr bwMode="auto">
            <a:xfrm>
              <a:off x="1858275" y="6103846"/>
              <a:ext cx="32385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Quantity</a:t>
              </a:r>
            </a:p>
          </p:txBody>
        </p:sp>
        <p:cxnSp>
          <p:nvCxnSpPr>
            <p:cNvPr id="141373" name="Straight Connector 80"/>
            <p:cNvCxnSpPr>
              <a:cxnSpLocks noChangeShapeType="1"/>
              <a:stCxn id="141362" idx="3"/>
            </p:cNvCxnSpPr>
            <p:nvPr/>
          </p:nvCxnSpPr>
          <p:spPr bwMode="auto">
            <a:xfrm>
              <a:off x="1849727" y="3184586"/>
              <a:ext cx="1599223" cy="7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41374" name="Straight Connector 81"/>
            <p:cNvCxnSpPr>
              <a:cxnSpLocks noChangeShapeType="1"/>
              <a:endCxn id="141368" idx="1"/>
            </p:cNvCxnSpPr>
            <p:nvPr/>
          </p:nvCxnSpPr>
          <p:spPr bwMode="auto">
            <a:xfrm>
              <a:off x="1846385" y="4009292"/>
              <a:ext cx="2462257" cy="735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© 2019 McGraw-Hill Education.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EA275E-9031-4996-BD4C-F55A5FC86F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Price Elasticity: Graphical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3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ontent Placeholder 3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At point A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P = 8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Q = 3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Slope = 20 / 5 = 4</a:t>
            </a:r>
          </a:p>
        </p:txBody>
      </p:sp>
      <p:grpSp>
        <p:nvGrpSpPr>
          <p:cNvPr id="42" name="Group 64"/>
          <p:cNvGrpSpPr>
            <a:grpSpLocks/>
          </p:cNvGrpSpPr>
          <p:nvPr/>
        </p:nvGrpSpPr>
        <p:grpSpPr bwMode="auto">
          <a:xfrm>
            <a:off x="1166185" y="5072063"/>
            <a:ext cx="3145237" cy="998553"/>
            <a:chOff x="1851498" y="2928884"/>
            <a:chExt cx="3861411" cy="998588"/>
          </a:xfrm>
        </p:grpSpPr>
        <p:sp>
          <p:nvSpPr>
            <p:cNvPr id="43" name="TextBox 42"/>
            <p:cNvSpPr txBox="1"/>
            <p:nvPr/>
          </p:nvSpPr>
          <p:spPr>
            <a:xfrm>
              <a:off x="1851498" y="3173368"/>
              <a:ext cx="925356" cy="5232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ε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=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+mn-ea"/>
                  <a:cs typeface="Arial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3370" name="TextBox 43"/>
            <p:cNvSpPr txBox="1">
              <a:spLocks noChangeArrowheads="1"/>
            </p:cNvSpPr>
            <p:nvPr/>
          </p:nvSpPr>
          <p:spPr bwMode="auto">
            <a:xfrm>
              <a:off x="2644384" y="2928884"/>
              <a:ext cx="437292" cy="461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8</a:t>
              </a:r>
            </a:p>
          </p:txBody>
        </p:sp>
        <p:cxnSp>
          <p:nvCxnSpPr>
            <p:cNvPr id="143371" name="Straight Connector 44"/>
            <p:cNvCxnSpPr>
              <a:cxnSpLocks noChangeShapeType="1"/>
            </p:cNvCxnSpPr>
            <p:nvPr/>
          </p:nvCxnSpPr>
          <p:spPr bwMode="auto">
            <a:xfrm>
              <a:off x="2611289" y="3388167"/>
              <a:ext cx="545006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43372" name="TextBox 45"/>
            <p:cNvSpPr txBox="1">
              <a:spLocks noChangeArrowheads="1"/>
            </p:cNvSpPr>
            <p:nvPr/>
          </p:nvSpPr>
          <p:spPr bwMode="auto">
            <a:xfrm>
              <a:off x="2644384" y="3465791"/>
              <a:ext cx="437292" cy="461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3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3373" name="TextBox 46"/>
            <p:cNvSpPr txBox="1">
              <a:spLocks noChangeArrowheads="1"/>
            </p:cNvSpPr>
            <p:nvPr/>
          </p:nvSpPr>
          <p:spPr bwMode="auto">
            <a:xfrm>
              <a:off x="3651880" y="2928884"/>
              <a:ext cx="437292" cy="461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1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3374" name="TextBox 47"/>
            <p:cNvSpPr txBox="1">
              <a:spLocks noChangeArrowheads="1"/>
            </p:cNvSpPr>
            <p:nvPr/>
          </p:nvSpPr>
          <p:spPr bwMode="auto">
            <a:xfrm>
              <a:off x="3651881" y="3465791"/>
              <a:ext cx="437292" cy="461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4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3375" name="TextBox 49"/>
            <p:cNvSpPr txBox="1">
              <a:spLocks noChangeArrowheads="1"/>
            </p:cNvSpPr>
            <p:nvPr/>
          </p:nvSpPr>
          <p:spPr bwMode="auto">
            <a:xfrm>
              <a:off x="3166756" y="3127351"/>
              <a:ext cx="42080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99117" y="3127328"/>
              <a:ext cx="1513792" cy="5232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=  0.67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+mn-ea"/>
                  <a:cs typeface="Arial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143377" name="Straight Connector 55"/>
            <p:cNvCxnSpPr>
              <a:cxnSpLocks noChangeShapeType="1"/>
            </p:cNvCxnSpPr>
            <p:nvPr/>
          </p:nvCxnSpPr>
          <p:spPr bwMode="auto">
            <a:xfrm>
              <a:off x="3598022" y="3388167"/>
              <a:ext cx="545006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9" name="Rectangle 28"/>
          <p:cNvSpPr/>
          <p:nvPr/>
        </p:nvSpPr>
        <p:spPr bwMode="auto">
          <a:xfrm>
            <a:off x="4946650" y="1804988"/>
            <a:ext cx="3854450" cy="421005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43383" name="Group 40"/>
          <p:cNvGrpSpPr>
            <a:grpSpLocks/>
          </p:cNvGrpSpPr>
          <p:nvPr/>
        </p:nvGrpSpPr>
        <p:grpSpPr bwMode="auto">
          <a:xfrm>
            <a:off x="4773613" y="1914525"/>
            <a:ext cx="3983037" cy="3989388"/>
            <a:chOff x="441568" y="1754953"/>
            <a:chExt cx="4741404" cy="4749003"/>
          </a:xfrm>
        </p:grpSpPr>
        <p:sp>
          <p:nvSpPr>
            <p:cNvPr id="143384" name="Text Box 4"/>
            <p:cNvSpPr txBox="1">
              <a:spLocks noChangeArrowheads="1"/>
            </p:cNvSpPr>
            <p:nvPr/>
          </p:nvSpPr>
          <p:spPr bwMode="auto">
            <a:xfrm>
              <a:off x="441568" y="3823891"/>
              <a:ext cx="1397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 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– </a:t>
              </a:r>
              <a:r>
                <a:rPr kumimoji="0" lang="el-GR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Δ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143385" name="Line 3"/>
            <p:cNvSpPr>
              <a:spLocks noChangeShapeType="1"/>
            </p:cNvSpPr>
            <p:nvPr/>
          </p:nvSpPr>
          <p:spPr bwMode="auto">
            <a:xfrm flipV="1">
              <a:off x="1853879" y="5566050"/>
              <a:ext cx="324729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3386" name="Text Box 9"/>
            <p:cNvSpPr txBox="1">
              <a:spLocks noChangeArrowheads="1"/>
            </p:cNvSpPr>
            <p:nvPr/>
          </p:nvSpPr>
          <p:spPr bwMode="auto">
            <a:xfrm rot="-5400000">
              <a:off x="148311" y="2502085"/>
              <a:ext cx="189437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Price</a:t>
              </a:r>
            </a:p>
          </p:txBody>
        </p:sp>
        <p:sp>
          <p:nvSpPr>
            <p:cNvPr id="143387" name="Line 17"/>
            <p:cNvSpPr>
              <a:spLocks noChangeShapeType="1"/>
            </p:cNvSpPr>
            <p:nvPr/>
          </p:nvSpPr>
          <p:spPr bwMode="auto">
            <a:xfrm>
              <a:off x="1849727" y="1857651"/>
              <a:ext cx="0" cy="3708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3388" name="Text Box 5"/>
            <p:cNvSpPr txBox="1">
              <a:spLocks noChangeArrowheads="1"/>
            </p:cNvSpPr>
            <p:nvPr/>
          </p:nvSpPr>
          <p:spPr bwMode="auto">
            <a:xfrm>
              <a:off x="1316327" y="2984531"/>
              <a:ext cx="533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143389" name="Line 20"/>
            <p:cNvSpPr>
              <a:spLocks noChangeShapeType="1"/>
            </p:cNvSpPr>
            <p:nvPr/>
          </p:nvSpPr>
          <p:spPr bwMode="auto">
            <a:xfrm rot="16200000" flipV="1">
              <a:off x="2242922" y="1943131"/>
              <a:ext cx="2578100" cy="262890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3390" name="Text Box 21"/>
            <p:cNvSpPr txBox="1">
              <a:spLocks noChangeArrowheads="1"/>
            </p:cNvSpPr>
            <p:nvPr/>
          </p:nvSpPr>
          <p:spPr bwMode="auto">
            <a:xfrm>
              <a:off x="4751172" y="4470431"/>
              <a:ext cx="431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43391" name="Text Box 22"/>
            <p:cNvSpPr txBox="1">
              <a:spLocks noChangeArrowheads="1"/>
            </p:cNvSpPr>
            <p:nvPr/>
          </p:nvSpPr>
          <p:spPr bwMode="auto">
            <a:xfrm>
              <a:off x="3424860" y="2758567"/>
              <a:ext cx="431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43392" name="Text Box 23"/>
            <p:cNvSpPr txBox="1">
              <a:spLocks noChangeArrowheads="1"/>
            </p:cNvSpPr>
            <p:nvPr/>
          </p:nvSpPr>
          <p:spPr bwMode="auto">
            <a:xfrm>
              <a:off x="3156361" y="5605556"/>
              <a:ext cx="533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143393" name="Line 10"/>
            <p:cNvSpPr>
              <a:spLocks noChangeShapeType="1"/>
            </p:cNvSpPr>
            <p:nvPr/>
          </p:nvSpPr>
          <p:spPr bwMode="auto">
            <a:xfrm flipV="1">
              <a:off x="3440158" y="3196035"/>
              <a:ext cx="0" cy="2374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3394" name="Line 11"/>
            <p:cNvSpPr>
              <a:spLocks noChangeShapeType="1"/>
            </p:cNvSpPr>
            <p:nvPr/>
          </p:nvSpPr>
          <p:spPr bwMode="auto">
            <a:xfrm flipV="1">
              <a:off x="4308642" y="4016650"/>
              <a:ext cx="0" cy="154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3395" name="Text Box 7"/>
            <p:cNvSpPr txBox="1">
              <a:spLocks noChangeArrowheads="1"/>
            </p:cNvSpPr>
            <p:nvPr/>
          </p:nvSpPr>
          <p:spPr bwMode="auto">
            <a:xfrm>
              <a:off x="3659953" y="5591451"/>
              <a:ext cx="1318848" cy="414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Q + </a:t>
              </a:r>
              <a:r>
                <a:rPr kumimoji="0" lang="el-GR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Δ </a:t>
              </a: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143396" name="Text Box 27"/>
            <p:cNvSpPr txBox="1">
              <a:spLocks noChangeArrowheads="1"/>
            </p:cNvSpPr>
            <p:nvPr/>
          </p:nvSpPr>
          <p:spPr bwMode="auto">
            <a:xfrm>
              <a:off x="3364447" y="4016681"/>
              <a:ext cx="9989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  <a:r>
                <a:rPr kumimoji="0" lang="el-GR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Δ </a:t>
              </a: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143397" name="Text Box 32"/>
            <p:cNvSpPr txBox="1">
              <a:spLocks noChangeArrowheads="1"/>
            </p:cNvSpPr>
            <p:nvPr/>
          </p:nvSpPr>
          <p:spPr bwMode="auto">
            <a:xfrm>
              <a:off x="2313172" y="3375026"/>
              <a:ext cx="1125416" cy="476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  <a:r>
                <a:rPr kumimoji="0" lang="el-GR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Δ </a:t>
              </a: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143398" name="Text Box 8"/>
            <p:cNvSpPr txBox="1">
              <a:spLocks noChangeArrowheads="1"/>
            </p:cNvSpPr>
            <p:nvPr/>
          </p:nvSpPr>
          <p:spPr bwMode="auto">
            <a:xfrm>
              <a:off x="1858275" y="6103846"/>
              <a:ext cx="32385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Quantity</a:t>
              </a:r>
            </a:p>
          </p:txBody>
        </p:sp>
        <p:cxnSp>
          <p:nvCxnSpPr>
            <p:cNvPr id="143399" name="Straight Connector 57"/>
            <p:cNvCxnSpPr>
              <a:cxnSpLocks noChangeShapeType="1"/>
              <a:stCxn id="143388" idx="3"/>
            </p:cNvCxnSpPr>
            <p:nvPr/>
          </p:nvCxnSpPr>
          <p:spPr bwMode="auto">
            <a:xfrm>
              <a:off x="1849727" y="3184586"/>
              <a:ext cx="1599223" cy="7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43400" name="Straight Connector 58"/>
            <p:cNvCxnSpPr>
              <a:cxnSpLocks noChangeShapeType="1"/>
              <a:endCxn id="143394" idx="1"/>
            </p:cNvCxnSpPr>
            <p:nvPr/>
          </p:nvCxnSpPr>
          <p:spPr bwMode="auto">
            <a:xfrm>
              <a:off x="1846385" y="4009292"/>
              <a:ext cx="2462257" cy="735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  <p:sp>
        <p:nvSpPr>
          <p:cNvPr id="44" name="TextBox 43"/>
          <p:cNvSpPr txBox="1"/>
          <p:nvPr/>
        </p:nvSpPr>
        <p:spPr bwMode="auto">
          <a:xfrm>
            <a:off x="1009650" y="3935413"/>
            <a:ext cx="76358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ε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=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02" name="TextBox 66"/>
          <p:cNvSpPr txBox="1">
            <a:spLocks noChangeArrowheads="1"/>
          </p:cNvSpPr>
          <p:nvPr/>
        </p:nvSpPr>
        <p:spPr bwMode="auto">
          <a:xfrm>
            <a:off x="1952625" y="3652838"/>
            <a:ext cx="390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</a:p>
        </p:txBody>
      </p:sp>
      <p:sp>
        <p:nvSpPr>
          <p:cNvPr id="143403" name="TextBox 66"/>
          <p:cNvSpPr txBox="1">
            <a:spLocks noChangeArrowheads="1"/>
          </p:cNvSpPr>
          <p:nvPr/>
        </p:nvSpPr>
        <p:spPr bwMode="auto">
          <a:xfrm>
            <a:off x="1922463" y="4300538"/>
            <a:ext cx="423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Q</a:t>
            </a:r>
          </a:p>
        </p:txBody>
      </p:sp>
      <p:cxnSp>
        <p:nvCxnSpPr>
          <p:cNvPr id="143404" name="Straight Connector 67"/>
          <p:cNvCxnSpPr>
            <a:cxnSpLocks noChangeShapeType="1"/>
          </p:cNvCxnSpPr>
          <p:nvPr/>
        </p:nvCxnSpPr>
        <p:spPr bwMode="auto">
          <a:xfrm>
            <a:off x="1838325" y="4214813"/>
            <a:ext cx="570558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405" name="Straight Connector 67"/>
          <p:cNvCxnSpPr>
            <a:cxnSpLocks noChangeShapeType="1"/>
          </p:cNvCxnSpPr>
          <p:nvPr/>
        </p:nvCxnSpPr>
        <p:spPr bwMode="auto">
          <a:xfrm>
            <a:off x="3387725" y="4240213"/>
            <a:ext cx="66992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3406" name="TextBox 70"/>
          <p:cNvSpPr txBox="1">
            <a:spLocks noChangeArrowheads="1"/>
          </p:cNvSpPr>
          <p:nvPr/>
        </p:nvSpPr>
        <p:spPr bwMode="auto">
          <a:xfrm>
            <a:off x="3243263" y="4303713"/>
            <a:ext cx="987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slope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07" name="TextBox 69"/>
          <p:cNvSpPr txBox="1">
            <a:spLocks noChangeArrowheads="1"/>
          </p:cNvSpPr>
          <p:nvPr/>
        </p:nvSpPr>
        <p:spPr bwMode="auto">
          <a:xfrm>
            <a:off x="3521075" y="370363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08" name="TextBox 72"/>
          <p:cNvSpPr txBox="1">
            <a:spLocks noChangeArrowheads="1"/>
          </p:cNvSpPr>
          <p:nvPr/>
        </p:nvSpPr>
        <p:spPr bwMode="auto">
          <a:xfrm>
            <a:off x="2697163" y="3962400"/>
            <a:ext cx="420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© 2019 McGraw-Hill Education.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EA275E-9031-4996-BD4C-F55A5FC86F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Price Elasticity: Graphical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3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2656"/>
            <a:ext cx="8638728" cy="707886"/>
          </a:xfrm>
        </p:spPr>
        <p:txBody>
          <a:bodyPr/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課程大綱</a:t>
            </a:r>
            <a:endParaRPr lang="zh-TW" altLang="en-US" sz="3600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" name="Rectangle 3075"/>
          <p:cNvSpPr txBox="1">
            <a:spLocks noChangeArrowheads="1"/>
          </p:cNvSpPr>
          <p:nvPr/>
        </p:nvSpPr>
        <p:spPr bwMode="auto">
          <a:xfrm>
            <a:off x="685800" y="1196752"/>
            <a:ext cx="5165476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328613" eaLnBrk="1" hangingPunct="1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支出與總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收益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328613" eaLnBrk="1" hangingPunct="1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總收益與價格的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關係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328613" eaLnBrk="1" hangingPunct="1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需求法則與總支出的關係</a:t>
            </a:r>
          </a:p>
          <a:p>
            <a:pPr marL="514350" indent="-328613" eaLnBrk="1" hangingPunct="1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需求的價格彈性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elasticity</a:t>
            </a:r>
          </a:p>
          <a:p>
            <a:pPr marL="514350" indent="-328613" eaLnBrk="1" hangingPunct="1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計算需求價格彈性</a:t>
            </a:r>
          </a:p>
          <a:p>
            <a:pPr marL="514350" indent="-328613" eaLnBrk="1" hangingPunct="1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價格彈性和支出</a:t>
            </a:r>
          </a:p>
          <a:p>
            <a:pPr marL="514350" indent="-328613" eaLnBrk="1" hangingPunct="1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影響需求彈性的因素</a:t>
            </a:r>
          </a:p>
          <a:p>
            <a:pPr marL="514350" indent="-328613" eaLnBrk="1" hangingPunct="1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所得彈性與交叉價格彈性</a:t>
            </a:r>
          </a:p>
          <a:p>
            <a:pPr marL="514350" indent="-328613" eaLnBrk="1" hangingPunct="1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完全彈性與完全無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彈性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328613" eaLnBrk="1" hangingPunct="1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供給彈性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eaLnBrk="1" hangingPunct="1">
              <a:spcAft>
                <a:spcPts val="600"/>
              </a:spcAft>
              <a:buSzPct val="100000"/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600" b="0" kern="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2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57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Price elasticity changes systematically as price goes down</a:t>
            </a:r>
          </a:p>
          <a:p>
            <a:pPr eaLnBrk="1" hangingPunct="1"/>
            <a:r>
              <a:rPr lang="en-US" sz="2400" dirty="0" smtClean="0"/>
              <a:t>At high P and low Q, P / Q is large</a:t>
            </a:r>
          </a:p>
          <a:p>
            <a:pPr lvl="2" eaLnBrk="1" hangingPunct="1"/>
            <a:r>
              <a:rPr lang="en-US" dirty="0" smtClean="0"/>
              <a:t>Demand is elastic</a:t>
            </a:r>
          </a:p>
          <a:p>
            <a:pPr eaLnBrk="1" hangingPunct="1"/>
            <a:r>
              <a:rPr lang="en-US" sz="2400" dirty="0" smtClean="0"/>
              <a:t>At the midpoint, </a:t>
            </a:r>
            <a:br>
              <a:rPr lang="en-US" sz="2400" dirty="0" smtClean="0"/>
            </a:br>
            <a:r>
              <a:rPr lang="en-US" sz="2400" dirty="0" smtClean="0"/>
              <a:t>demand is unit elastic</a:t>
            </a:r>
          </a:p>
          <a:p>
            <a:pPr eaLnBrk="1" hangingPunct="1"/>
            <a:r>
              <a:rPr lang="en-US" sz="2400" dirty="0" smtClean="0"/>
              <a:t>At low P and high Q, </a:t>
            </a:r>
            <a:br>
              <a:rPr lang="en-US" sz="2400" dirty="0" smtClean="0"/>
            </a:br>
            <a:r>
              <a:rPr lang="en-US" sz="2400" dirty="0" smtClean="0"/>
              <a:t>P / Q is small</a:t>
            </a:r>
          </a:p>
          <a:p>
            <a:pPr lvl="2" eaLnBrk="1" hangingPunct="1"/>
            <a:r>
              <a:rPr lang="en-US" dirty="0" smtClean="0"/>
              <a:t>Demand is </a:t>
            </a:r>
            <a:br>
              <a:rPr lang="en-US" dirty="0" smtClean="0"/>
            </a:br>
            <a:r>
              <a:rPr lang="en-US" dirty="0" smtClean="0"/>
              <a:t>inelastic</a:t>
            </a:r>
          </a:p>
        </p:txBody>
      </p:sp>
      <p:grpSp>
        <p:nvGrpSpPr>
          <p:cNvPr id="149509" name="Group 33"/>
          <p:cNvGrpSpPr>
            <a:grpSpLocks/>
          </p:cNvGrpSpPr>
          <p:nvPr/>
        </p:nvGrpSpPr>
        <p:grpSpPr bwMode="auto">
          <a:xfrm>
            <a:off x="4476750" y="3238160"/>
            <a:ext cx="4551363" cy="2941637"/>
            <a:chOff x="3252351" y="3136932"/>
            <a:chExt cx="5610139" cy="322485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Rectangle 7"/>
            <p:cNvSpPr/>
            <p:nvPr/>
          </p:nvSpPr>
          <p:spPr bwMode="auto">
            <a:xfrm>
              <a:off x="3252351" y="3136932"/>
              <a:ext cx="5610139" cy="3224856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grpSp>
          <p:nvGrpSpPr>
            <p:cNvPr id="149514" name="Group 8"/>
            <p:cNvGrpSpPr>
              <a:grpSpLocks/>
            </p:cNvGrpSpPr>
            <p:nvPr/>
          </p:nvGrpSpPr>
          <p:grpSpPr bwMode="auto">
            <a:xfrm>
              <a:off x="3387584" y="3249386"/>
              <a:ext cx="5305564" cy="3040566"/>
              <a:chOff x="1121133" y="2524125"/>
              <a:chExt cx="6282967" cy="3990892"/>
            </a:xfrm>
          </p:grpSpPr>
          <p:sp>
            <p:nvSpPr>
              <p:cNvPr id="149515" name="Line 6"/>
              <p:cNvSpPr>
                <a:spLocks noChangeShapeType="1"/>
              </p:cNvSpPr>
              <p:nvPr/>
            </p:nvSpPr>
            <p:spPr bwMode="auto">
              <a:xfrm rot="5400000" flipH="1">
                <a:off x="673893" y="4066382"/>
                <a:ext cx="30845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49516" name="Text Box 8"/>
              <p:cNvSpPr txBox="1">
                <a:spLocks noChangeArrowheads="1"/>
              </p:cNvSpPr>
              <p:nvPr/>
            </p:nvSpPr>
            <p:spPr bwMode="auto">
              <a:xfrm rot="-5400000">
                <a:off x="-230844" y="3905800"/>
                <a:ext cx="3239315" cy="535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Price</a:t>
                </a:r>
              </a:p>
            </p:txBody>
          </p:sp>
          <p:sp>
            <p:nvSpPr>
              <p:cNvPr id="149517" name="Line 9"/>
              <p:cNvSpPr>
                <a:spLocks noChangeShapeType="1"/>
              </p:cNvSpPr>
              <p:nvPr/>
            </p:nvSpPr>
            <p:spPr bwMode="auto">
              <a:xfrm rot="-5400000">
                <a:off x="4819650" y="3003550"/>
                <a:ext cx="0" cy="51689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49518" name="Line 2"/>
              <p:cNvSpPr>
                <a:spLocks noChangeShapeType="1"/>
              </p:cNvSpPr>
              <p:nvPr/>
            </p:nvSpPr>
            <p:spPr bwMode="auto">
              <a:xfrm>
                <a:off x="2235200" y="4318000"/>
                <a:ext cx="23495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49519" name="Line 3"/>
              <p:cNvSpPr>
                <a:spLocks noChangeShapeType="1"/>
              </p:cNvSpPr>
              <p:nvPr/>
            </p:nvSpPr>
            <p:spPr bwMode="auto">
              <a:xfrm flipV="1">
                <a:off x="4610100" y="4305300"/>
                <a:ext cx="0" cy="1244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5" name="Line 4"/>
              <p:cNvSpPr>
                <a:spLocks noChangeShapeType="1"/>
              </p:cNvSpPr>
              <p:nvPr/>
            </p:nvSpPr>
            <p:spPr bwMode="auto">
              <a:xfrm rot="16200000" flipV="1">
                <a:off x="3319791" y="1936097"/>
                <a:ext cx="2540126" cy="4750430"/>
              </a:xfrm>
              <a:prstGeom prst="line">
                <a:avLst/>
              </a:prstGeom>
              <a:ln>
                <a:solidFill>
                  <a:schemeClr val="tx2"/>
                </a:solidFill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9521" name="Text Box 10"/>
              <p:cNvSpPr txBox="1">
                <a:spLocks noChangeArrowheads="1"/>
              </p:cNvSpPr>
              <p:nvPr/>
            </p:nvSpPr>
            <p:spPr bwMode="auto">
              <a:xfrm>
                <a:off x="4106325" y="5600700"/>
                <a:ext cx="1032807" cy="531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b/2</a:t>
                </a:r>
              </a:p>
            </p:txBody>
          </p:sp>
          <p:sp>
            <p:nvSpPr>
              <p:cNvPr id="149522" name="Text Box 11"/>
              <p:cNvSpPr txBox="1">
                <a:spLocks noChangeArrowheads="1"/>
              </p:cNvSpPr>
              <p:nvPr/>
            </p:nvSpPr>
            <p:spPr bwMode="auto">
              <a:xfrm>
                <a:off x="1489910" y="4171196"/>
                <a:ext cx="732975" cy="527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a/2</a:t>
                </a:r>
              </a:p>
            </p:txBody>
          </p:sp>
          <p:sp>
            <p:nvSpPr>
              <p:cNvPr id="149523" name="Text Box 12"/>
              <p:cNvSpPr txBox="1">
                <a:spLocks noChangeArrowheads="1"/>
              </p:cNvSpPr>
              <p:nvPr/>
            </p:nvSpPr>
            <p:spPr bwMode="auto">
              <a:xfrm>
                <a:off x="1689188" y="2875927"/>
                <a:ext cx="533697" cy="527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49524" name="Text Box 13"/>
              <p:cNvSpPr txBox="1">
                <a:spLocks noChangeArrowheads="1"/>
              </p:cNvSpPr>
              <p:nvPr/>
            </p:nvSpPr>
            <p:spPr bwMode="auto">
              <a:xfrm>
                <a:off x="6613862" y="5601247"/>
                <a:ext cx="533697" cy="527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49525" name="Oval 15"/>
              <p:cNvSpPr>
                <a:spLocks noChangeArrowheads="1"/>
              </p:cNvSpPr>
              <p:nvPr/>
            </p:nvSpPr>
            <p:spPr bwMode="auto">
              <a:xfrm>
                <a:off x="4533900" y="4241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49526" name="AutoShape 14"/>
              <p:cNvSpPr>
                <a:spLocks/>
              </p:cNvSpPr>
              <p:nvPr/>
            </p:nvSpPr>
            <p:spPr bwMode="auto">
              <a:xfrm rot="-3670918">
                <a:off x="3319463" y="2198688"/>
                <a:ext cx="328613" cy="2613025"/>
              </a:xfrm>
              <a:prstGeom prst="rightBrace">
                <a:avLst>
                  <a:gd name="adj1" fmla="val 6626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49527" name="AutoShape 16"/>
              <p:cNvSpPr>
                <a:spLocks/>
              </p:cNvSpPr>
              <p:nvPr/>
            </p:nvSpPr>
            <p:spPr bwMode="auto">
              <a:xfrm rot="-3670918">
                <a:off x="5783263" y="3468688"/>
                <a:ext cx="328613" cy="2613025"/>
              </a:xfrm>
              <a:prstGeom prst="rightBrace">
                <a:avLst>
                  <a:gd name="adj1" fmla="val 6626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grpSp>
            <p:nvGrpSpPr>
              <p:cNvPr id="36" name="Group 23"/>
              <p:cNvGrpSpPr>
                <a:grpSpLocks/>
              </p:cNvGrpSpPr>
              <p:nvPr/>
            </p:nvGrpSpPr>
            <p:grpSpPr bwMode="auto">
              <a:xfrm>
                <a:off x="3401087" y="2730587"/>
                <a:ext cx="977893" cy="571072"/>
                <a:chOff x="2144" y="1720"/>
                <a:chExt cx="616" cy="360"/>
              </a:xfrm>
              <a:noFill/>
            </p:grpSpPr>
            <p:sp>
              <p:nvSpPr>
                <p:cNvPr id="32" name="Rectangle 18"/>
                <p:cNvSpPr>
                  <a:spLocks noChangeArrowheads="1"/>
                </p:cNvSpPr>
                <p:nvPr/>
              </p:nvSpPr>
              <p:spPr bwMode="auto">
                <a:xfrm>
                  <a:off x="2144" y="1720"/>
                  <a:ext cx="616" cy="360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graphicFrame>
              <p:nvGraphicFramePr>
                <p:cNvPr id="149530" name="Object 26"/>
                <p:cNvGraphicFramePr>
                  <a:graphicFrameLocks noChangeAspect="1"/>
                </p:cNvGraphicFramePr>
                <p:nvPr/>
              </p:nvGraphicFramePr>
              <p:xfrm>
                <a:off x="2168" y="1752"/>
                <a:ext cx="550" cy="2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12" name="Equation" r:id="rId4" imgW="330120" imgH="177480" progId="Equation.3">
                        <p:embed/>
                      </p:oleObj>
                    </mc:Choice>
                    <mc:Fallback>
                      <p:oleObj name="Equation" r:id="rId4" imgW="330120" imgH="177480" progId="Equation.3">
                        <p:embed/>
                        <p:pic>
                          <p:nvPicPr>
                            <p:cNvPr id="149530" name="Object 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68" y="1752"/>
                              <a:ext cx="550" cy="29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5" name="Group 27"/>
              <p:cNvGrpSpPr>
                <a:grpSpLocks/>
              </p:cNvGrpSpPr>
              <p:nvPr/>
            </p:nvGrpSpPr>
            <p:grpSpPr bwMode="auto">
              <a:xfrm>
                <a:off x="6031203" y="3925270"/>
                <a:ext cx="966308" cy="596198"/>
                <a:chOff x="3800" y="2472"/>
                <a:chExt cx="608" cy="376"/>
              </a:xfrm>
              <a:noFill/>
            </p:grpSpPr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3800" y="2472"/>
                  <a:ext cx="608" cy="376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graphicFrame>
              <p:nvGraphicFramePr>
                <p:cNvPr id="149533" name="Object 29"/>
                <p:cNvGraphicFramePr>
                  <a:graphicFrameLocks noChangeAspect="1"/>
                </p:cNvGraphicFramePr>
                <p:nvPr/>
              </p:nvGraphicFramePr>
              <p:xfrm>
                <a:off x="3843" y="2512"/>
                <a:ext cx="528" cy="2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13" name="Equation" r:id="rId6" imgW="317160" imgH="177480" progId="Equation.3">
                        <p:embed/>
                      </p:oleObj>
                    </mc:Choice>
                    <mc:Fallback>
                      <p:oleObj name="Equation" r:id="rId6" imgW="317160" imgH="177480" progId="Equation.3">
                        <p:embed/>
                        <p:pic>
                          <p:nvPicPr>
                            <p:cNvPr id="149533" name="Object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43" y="2512"/>
                              <a:ext cx="528" cy="29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3" name="Group 24"/>
              <p:cNvGrpSpPr>
                <a:grpSpLocks/>
              </p:cNvGrpSpPr>
              <p:nvPr/>
            </p:nvGrpSpPr>
            <p:grpSpPr bwMode="auto">
              <a:xfrm>
                <a:off x="4749746" y="3226278"/>
                <a:ext cx="977893" cy="571072"/>
                <a:chOff x="2992" y="2032"/>
                <a:chExt cx="616" cy="360"/>
              </a:xfrm>
              <a:noFill/>
            </p:grpSpPr>
            <p:sp>
              <p:nvSpPr>
                <p:cNvPr id="28" name="Rectangle 21"/>
                <p:cNvSpPr>
                  <a:spLocks noChangeArrowheads="1"/>
                </p:cNvSpPr>
                <p:nvPr/>
              </p:nvSpPr>
              <p:spPr bwMode="auto">
                <a:xfrm>
                  <a:off x="2992" y="2032"/>
                  <a:ext cx="616" cy="360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graphicFrame>
              <p:nvGraphicFramePr>
                <p:cNvPr id="149536" name="Object 32"/>
                <p:cNvGraphicFramePr>
                  <a:graphicFrameLocks noChangeAspect="1"/>
                </p:cNvGraphicFramePr>
                <p:nvPr/>
              </p:nvGraphicFramePr>
              <p:xfrm>
                <a:off x="3016" y="2064"/>
                <a:ext cx="550" cy="2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14" name="Equation" r:id="rId8" imgW="330120" imgH="177480" progId="Equation.3">
                        <p:embed/>
                      </p:oleObj>
                    </mc:Choice>
                    <mc:Fallback>
                      <p:oleObj name="Equation" r:id="rId8" imgW="330120" imgH="177480" progId="Equation.3">
                        <p:embed/>
                        <p:pic>
                          <p:nvPicPr>
                            <p:cNvPr id="149536" name="Object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16" y="2064"/>
                              <a:ext cx="550" cy="29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 flipH="1">
                <a:off x="4673275" y="3836182"/>
                <a:ext cx="254901" cy="392897"/>
              </a:xfrm>
              <a:prstGeom prst="line">
                <a:avLst/>
              </a:prstGeom>
              <a:ln>
                <a:solidFill>
                  <a:schemeClr val="tx1"/>
                </a:solidFill>
                <a:headEnd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9538" name="Text Box 7"/>
              <p:cNvSpPr txBox="1">
                <a:spLocks noChangeArrowheads="1"/>
              </p:cNvSpPr>
              <p:nvPr/>
            </p:nvSpPr>
            <p:spPr bwMode="auto">
              <a:xfrm>
                <a:off x="2990218" y="5987012"/>
                <a:ext cx="3238832" cy="5280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Quantity</a:t>
                </a:r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© 2019 McGraw-Hill Education.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EA275E-9031-4996-BD4C-F55A5FC86F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Elasticity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5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229" y="1636713"/>
            <a:ext cx="7762874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ts val="1200"/>
              </a:spcBef>
            </a:pPr>
            <a:r>
              <a:rPr lang="en-US" sz="2800" dirty="0" smtClean="0"/>
              <a:t>When two demand curves cross</a:t>
            </a:r>
          </a:p>
          <a:p>
            <a:pPr lvl="2" eaLnBrk="1" hangingPunct="1">
              <a:spcBef>
                <a:spcPts val="1200"/>
              </a:spcBef>
            </a:pPr>
            <a:r>
              <a:rPr lang="en-US" sz="2000" dirty="0" smtClean="0"/>
              <a:t>P / Q is same for both curves</a:t>
            </a:r>
          </a:p>
          <a:p>
            <a:pPr lvl="2" eaLnBrk="1" hangingPunct="1">
              <a:spcBef>
                <a:spcPts val="1200"/>
              </a:spcBef>
            </a:pPr>
            <a:r>
              <a:rPr lang="en-US" sz="2000" dirty="0" smtClean="0"/>
              <a:t>(1 / slope) is </a:t>
            </a:r>
            <a:br>
              <a:rPr lang="en-US" sz="2000" dirty="0" smtClean="0"/>
            </a:br>
            <a:r>
              <a:rPr lang="en-US" sz="2000" dirty="0" smtClean="0"/>
              <a:t>smaller for the </a:t>
            </a:r>
            <a:br>
              <a:rPr lang="en-US" sz="2000" dirty="0" smtClean="0"/>
            </a:br>
            <a:r>
              <a:rPr lang="en-US" sz="2000" dirty="0" smtClean="0"/>
              <a:t>steeper curve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400" dirty="0" smtClean="0"/>
              <a:t>At the common </a:t>
            </a:r>
            <a:br>
              <a:rPr lang="en-US" sz="2400" dirty="0" smtClean="0"/>
            </a:br>
            <a:r>
              <a:rPr lang="en-US" sz="2400" dirty="0" smtClean="0"/>
              <a:t>point demand </a:t>
            </a:r>
            <a:br>
              <a:rPr lang="en-US" sz="2400" dirty="0" smtClean="0"/>
            </a:br>
            <a:r>
              <a:rPr lang="en-US" sz="2400" dirty="0" smtClean="0"/>
              <a:t>is less price elastic </a:t>
            </a:r>
            <a:br>
              <a:rPr lang="en-US" sz="2400" dirty="0" smtClean="0"/>
            </a:br>
            <a:r>
              <a:rPr lang="en-US" sz="2400" dirty="0" smtClean="0"/>
              <a:t>for the steeper </a:t>
            </a:r>
            <a:br>
              <a:rPr lang="en-US" sz="2400" dirty="0" smtClean="0"/>
            </a:br>
            <a:r>
              <a:rPr lang="en-US" sz="2400" dirty="0" smtClean="0"/>
              <a:t>curve</a:t>
            </a:r>
          </a:p>
          <a:p>
            <a:pPr lvl="1" eaLnBrk="1" hangingPunct="1">
              <a:spcBef>
                <a:spcPts val="1200"/>
              </a:spcBef>
            </a:pPr>
            <a:r>
              <a:rPr lang="zh-TW" altLang="en-US" sz="2400" dirty="0" smtClean="0"/>
              <a:t>只看斜率來決定彈性</a:t>
            </a:r>
            <a:endParaRPr lang="en-US" altLang="zh-TW" sz="2400" dirty="0" smtClean="0"/>
          </a:p>
          <a:p>
            <a:pPr lvl="1" eaLnBrk="1" hangingPunct="1">
              <a:spcBef>
                <a:spcPts val="1200"/>
              </a:spcBef>
            </a:pPr>
            <a:r>
              <a:rPr lang="zh-TW" altLang="en-US" sz="2400" dirty="0" smtClean="0"/>
              <a:t>必須在交點附近</a:t>
            </a:r>
            <a:endParaRPr lang="en-US" sz="2400" dirty="0" smtClean="0"/>
          </a:p>
        </p:txBody>
      </p:sp>
      <p:grpSp>
        <p:nvGrpSpPr>
          <p:cNvPr id="145413" name="Group 29"/>
          <p:cNvGrpSpPr>
            <a:grpSpLocks/>
          </p:cNvGrpSpPr>
          <p:nvPr/>
        </p:nvGrpSpPr>
        <p:grpSpPr bwMode="auto">
          <a:xfrm>
            <a:off x="4422774" y="2554287"/>
            <a:ext cx="4378325" cy="3749675"/>
            <a:chOff x="3697138" y="1993801"/>
            <a:chExt cx="5090801" cy="43592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" name="Rectangle 11"/>
            <p:cNvSpPr/>
            <p:nvPr/>
          </p:nvSpPr>
          <p:spPr bwMode="auto">
            <a:xfrm>
              <a:off x="3697138" y="1993801"/>
              <a:ext cx="5090801" cy="4359228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grpSp>
          <p:nvGrpSpPr>
            <p:cNvPr id="145419" name="Group 12"/>
            <p:cNvGrpSpPr>
              <a:grpSpLocks/>
            </p:cNvGrpSpPr>
            <p:nvPr/>
          </p:nvGrpSpPr>
          <p:grpSpPr bwMode="auto">
            <a:xfrm>
              <a:off x="3798019" y="2143581"/>
              <a:ext cx="4889040" cy="4059671"/>
              <a:chOff x="1081127" y="1021845"/>
              <a:chExt cx="5624473" cy="4670346"/>
            </a:xfrm>
          </p:grpSpPr>
          <p:sp>
            <p:nvSpPr>
              <p:cNvPr id="145420" name="Line 2"/>
              <p:cNvSpPr>
                <a:spLocks noChangeShapeType="1"/>
              </p:cNvSpPr>
              <p:nvPr/>
            </p:nvSpPr>
            <p:spPr bwMode="auto">
              <a:xfrm flipV="1">
                <a:off x="3383370" y="3384046"/>
                <a:ext cx="0" cy="1333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45421" name="Line 3"/>
              <p:cNvSpPr>
                <a:spLocks noChangeShapeType="1"/>
              </p:cNvSpPr>
              <p:nvPr/>
            </p:nvSpPr>
            <p:spPr bwMode="auto">
              <a:xfrm>
                <a:off x="1955800" y="3411805"/>
                <a:ext cx="14605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45422" name="Text Box 11"/>
              <p:cNvSpPr txBox="1">
                <a:spLocks noChangeArrowheads="1"/>
              </p:cNvSpPr>
              <p:nvPr/>
            </p:nvSpPr>
            <p:spPr bwMode="auto">
              <a:xfrm>
                <a:off x="2486458" y="1636206"/>
                <a:ext cx="647700" cy="460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D</a:t>
                </a:r>
                <a:r>
                  <a:rPr kumimoji="0" lang="en-US" sz="2000" b="0" i="1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1</a:t>
                </a:r>
                <a:endPara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45423" name="Text Box 12"/>
              <p:cNvSpPr txBox="1">
                <a:spLocks noChangeArrowheads="1"/>
              </p:cNvSpPr>
              <p:nvPr/>
            </p:nvSpPr>
            <p:spPr bwMode="auto">
              <a:xfrm>
                <a:off x="4444999" y="3456206"/>
                <a:ext cx="723899" cy="460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D</a:t>
                </a:r>
                <a:r>
                  <a:rPr kumimoji="0" lang="en-US" sz="2000" b="0" i="1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2</a:t>
                </a:r>
                <a:endPara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45424" name="Text Box 7"/>
              <p:cNvSpPr txBox="1">
                <a:spLocks noChangeArrowheads="1"/>
              </p:cNvSpPr>
              <p:nvPr/>
            </p:nvSpPr>
            <p:spPr bwMode="auto">
              <a:xfrm>
                <a:off x="1188240" y="1048874"/>
                <a:ext cx="729461" cy="460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12</a:t>
                </a:r>
              </a:p>
            </p:txBody>
          </p:sp>
          <p:sp>
            <p:nvSpPr>
              <p:cNvPr id="145425" name="Text Box 27"/>
              <p:cNvSpPr txBox="1">
                <a:spLocks noChangeArrowheads="1"/>
              </p:cNvSpPr>
              <p:nvPr/>
            </p:nvSpPr>
            <p:spPr bwMode="auto">
              <a:xfrm>
                <a:off x="3130101" y="4755645"/>
                <a:ext cx="533400" cy="460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45426" name="Text Box 28"/>
              <p:cNvSpPr txBox="1">
                <a:spLocks noChangeArrowheads="1"/>
              </p:cNvSpPr>
              <p:nvPr/>
            </p:nvSpPr>
            <p:spPr bwMode="auto">
              <a:xfrm>
                <a:off x="4019102" y="4755645"/>
                <a:ext cx="533400" cy="460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6</a:t>
                </a:r>
              </a:p>
            </p:txBody>
          </p:sp>
          <p:sp>
            <p:nvSpPr>
              <p:cNvPr id="145427" name="Text Box 30"/>
              <p:cNvSpPr txBox="1">
                <a:spLocks noChangeArrowheads="1"/>
              </p:cNvSpPr>
              <p:nvPr/>
            </p:nvSpPr>
            <p:spPr bwMode="auto">
              <a:xfrm>
                <a:off x="5759450" y="4755645"/>
                <a:ext cx="728990" cy="460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12</a:t>
                </a:r>
              </a:p>
            </p:txBody>
          </p:sp>
          <p:sp>
            <p:nvSpPr>
              <p:cNvPr id="145428" name="Text Box 32"/>
              <p:cNvSpPr txBox="1">
                <a:spLocks noChangeArrowheads="1"/>
              </p:cNvSpPr>
              <p:nvPr/>
            </p:nvSpPr>
            <p:spPr bwMode="auto">
              <a:xfrm>
                <a:off x="1384300" y="2514095"/>
                <a:ext cx="533400" cy="460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6</a:t>
                </a:r>
              </a:p>
            </p:txBody>
          </p:sp>
          <p:sp>
            <p:nvSpPr>
              <p:cNvPr id="145429" name="Text Box 33"/>
              <p:cNvSpPr txBox="1">
                <a:spLocks noChangeArrowheads="1"/>
              </p:cNvSpPr>
              <p:nvPr/>
            </p:nvSpPr>
            <p:spPr bwMode="auto">
              <a:xfrm>
                <a:off x="1384300" y="3187195"/>
                <a:ext cx="533400" cy="460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45430" name="Text Box 8"/>
              <p:cNvSpPr txBox="1">
                <a:spLocks noChangeArrowheads="1"/>
              </p:cNvSpPr>
              <p:nvPr/>
            </p:nvSpPr>
            <p:spPr bwMode="auto">
              <a:xfrm>
                <a:off x="2901951" y="5231895"/>
                <a:ext cx="3238500" cy="460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Quantity</a:t>
                </a:r>
              </a:p>
            </p:txBody>
          </p:sp>
          <p:sp>
            <p:nvSpPr>
              <p:cNvPr id="145431" name="Text Box 9"/>
              <p:cNvSpPr txBox="1">
                <a:spLocks noChangeArrowheads="1"/>
              </p:cNvSpPr>
              <p:nvPr/>
            </p:nvSpPr>
            <p:spPr bwMode="auto">
              <a:xfrm rot="-5400000">
                <a:off x="-307975" y="2988798"/>
                <a:ext cx="3238500" cy="460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Price</a:t>
                </a:r>
              </a:p>
            </p:txBody>
          </p:sp>
          <p:sp>
            <p:nvSpPr>
              <p:cNvPr id="145432" name="Line 6"/>
              <p:cNvSpPr>
                <a:spLocks noChangeShapeType="1"/>
              </p:cNvSpPr>
              <p:nvPr/>
            </p:nvSpPr>
            <p:spPr bwMode="auto">
              <a:xfrm>
                <a:off x="1905000" y="4730245"/>
                <a:ext cx="48006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45433" name="Line 10"/>
              <p:cNvSpPr>
                <a:spLocks noChangeShapeType="1"/>
              </p:cNvSpPr>
              <p:nvPr/>
            </p:nvSpPr>
            <p:spPr bwMode="auto">
              <a:xfrm>
                <a:off x="1917700" y="1021845"/>
                <a:ext cx="0" cy="3708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8" name="Line 4"/>
              <p:cNvSpPr>
                <a:spLocks noChangeShapeType="1"/>
              </p:cNvSpPr>
              <p:nvPr/>
            </p:nvSpPr>
            <p:spPr bwMode="auto">
              <a:xfrm rot="16200000" flipV="1">
                <a:off x="3022879" y="1581730"/>
                <a:ext cx="2031889" cy="4227868"/>
              </a:xfrm>
              <a:prstGeom prst="line">
                <a:avLst/>
              </a:prstGeom>
              <a:ln>
                <a:solidFill>
                  <a:schemeClr val="accent6"/>
                </a:solidFill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Line 37"/>
              <p:cNvSpPr>
                <a:spLocks noChangeShapeType="1"/>
              </p:cNvSpPr>
              <p:nvPr/>
            </p:nvSpPr>
            <p:spPr bwMode="auto">
              <a:xfrm rot="16200000" flipV="1">
                <a:off x="1403821" y="1803736"/>
                <a:ext cx="3467163" cy="2374061"/>
              </a:xfrm>
              <a:prstGeom prst="line">
                <a:avLst/>
              </a:prstGeom>
              <a:ln>
                <a:solidFill>
                  <a:schemeClr val="accent1"/>
                </a:solidFill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681788" y="3675063"/>
            <a:ext cx="16938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Less Elastic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/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More Elastic</a:t>
            </a:r>
          </a:p>
        </p:txBody>
      </p:sp>
      <p:cxnSp>
        <p:nvCxnSpPr>
          <p:cNvPr id="33" name="Straight Arrow Connector 32"/>
          <p:cNvCxnSpPr>
            <a:cxnSpLocks noChangeShapeType="1"/>
            <a:stCxn id="31" idx="1"/>
          </p:cNvCxnSpPr>
          <p:nvPr/>
        </p:nvCxnSpPr>
        <p:spPr bwMode="auto">
          <a:xfrm rot="10800000" flipV="1">
            <a:off x="6296025" y="4029075"/>
            <a:ext cx="385763" cy="4905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48000" y="6546850"/>
            <a:ext cx="3048000" cy="320675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© 2019 McGraw-Hill Education.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EA275E-9031-4996-BD4C-F55A5FC86F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Elasticity and Slope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0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Price Elasticity on a Straight-Line Demand Curve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Price elasticity is different at each point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Slope is the same for the demand curve</a:t>
            </a:r>
          </a:p>
          <a:p>
            <a:pPr lvl="1" eaLnBrk="1" hangingPunct="1"/>
            <a:r>
              <a:rPr lang="en-US" dirty="0" smtClean="0"/>
              <a:t>P/Q decreases as price goes down and quantity goes up</a:t>
            </a:r>
          </a:p>
          <a:p>
            <a:pPr eaLnBrk="1" hangingPunct="1"/>
            <a:endParaRPr lang="en-US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2760829" y="2348892"/>
            <a:ext cx="3653246" cy="12984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2949575" y="2420938"/>
            <a:ext cx="3438525" cy="998537"/>
            <a:chOff x="1559923" y="2928884"/>
            <a:chExt cx="3438131" cy="998572"/>
          </a:xfrm>
        </p:grpSpPr>
        <p:sp>
          <p:nvSpPr>
            <p:cNvPr id="9" name="TextBox 8"/>
            <p:cNvSpPr txBox="1"/>
            <p:nvPr/>
          </p:nvSpPr>
          <p:spPr>
            <a:xfrm>
              <a:off x="1559923" y="3173368"/>
              <a:ext cx="763501" cy="5238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+mn-ea"/>
                  <a:cs typeface="Arial"/>
                </a:rPr>
                <a:t>ε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+mn-ea"/>
                  <a:cs typeface="Arial"/>
                </a:rPr>
                <a:t> = 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7466" name="TextBox 9"/>
            <p:cNvSpPr txBox="1">
              <a:spLocks noChangeArrowheads="1"/>
            </p:cNvSpPr>
            <p:nvPr/>
          </p:nvSpPr>
          <p:spPr bwMode="auto">
            <a:xfrm>
              <a:off x="2884598" y="2928884"/>
              <a:ext cx="38985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charset="0"/>
                  <a:ea typeface="+mn-ea"/>
                  <a:cs typeface="+mn-cs"/>
                </a:rPr>
                <a:t>P</a:t>
              </a:r>
            </a:p>
          </p:txBody>
        </p:sp>
        <p:cxnSp>
          <p:nvCxnSpPr>
            <p:cNvPr id="147467" name="Straight Connector 10"/>
            <p:cNvCxnSpPr>
              <a:cxnSpLocks noChangeShapeType="1"/>
            </p:cNvCxnSpPr>
            <p:nvPr/>
          </p:nvCxnSpPr>
          <p:spPr bwMode="auto">
            <a:xfrm>
              <a:off x="2744495" y="3388961"/>
              <a:ext cx="670056" cy="3176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</p:spPr>
        </p:cxnSp>
        <p:sp>
          <p:nvSpPr>
            <p:cNvPr id="147468" name="TextBox 11"/>
            <p:cNvSpPr txBox="1">
              <a:spLocks noChangeArrowheads="1"/>
            </p:cNvSpPr>
            <p:nvPr/>
          </p:nvSpPr>
          <p:spPr bwMode="auto">
            <a:xfrm>
              <a:off x="2867766" y="3465791"/>
              <a:ext cx="42351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charset="0"/>
                  <a:ea typeface="+mn-ea"/>
                  <a:cs typeface="Arial" charset="0"/>
                </a:rPr>
                <a:t>Q</a:t>
              </a: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7469" name="TextBox 12"/>
            <p:cNvSpPr txBox="1">
              <a:spLocks noChangeArrowheads="1"/>
            </p:cNvSpPr>
            <p:nvPr/>
          </p:nvSpPr>
          <p:spPr bwMode="auto">
            <a:xfrm>
              <a:off x="4326074" y="2928884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charset="0"/>
                  <a:ea typeface="+mn-ea"/>
                  <a:cs typeface="Arial" charset="0"/>
                </a:rPr>
                <a:t>1</a:t>
              </a: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7470" name="TextBox 13"/>
            <p:cNvSpPr txBox="1">
              <a:spLocks noChangeArrowheads="1"/>
            </p:cNvSpPr>
            <p:nvPr/>
          </p:nvSpPr>
          <p:spPr bwMode="auto">
            <a:xfrm>
              <a:off x="4010283" y="3465791"/>
              <a:ext cx="98777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charset="0"/>
                  <a:ea typeface="+mn-ea"/>
                  <a:cs typeface="Arial" charset="0"/>
                </a:rPr>
                <a:t>slope</a:t>
              </a: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147471" name="Straight Connector 14"/>
            <p:cNvCxnSpPr>
              <a:cxnSpLocks noChangeShapeType="1"/>
            </p:cNvCxnSpPr>
            <p:nvPr/>
          </p:nvCxnSpPr>
          <p:spPr bwMode="auto">
            <a:xfrm>
              <a:off x="4169140" y="3385785"/>
              <a:ext cx="670056" cy="3176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</p:spPr>
        </p:cxnSp>
        <p:sp>
          <p:nvSpPr>
            <p:cNvPr id="147472" name="TextBox 15"/>
            <p:cNvSpPr txBox="1">
              <a:spLocks noChangeArrowheads="1"/>
            </p:cNvSpPr>
            <p:nvPr/>
          </p:nvSpPr>
          <p:spPr bwMode="auto">
            <a:xfrm>
              <a:off x="3539743" y="3124175"/>
              <a:ext cx="42080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charset="0"/>
                  <a:ea typeface="+mn-ea"/>
                  <a:cs typeface="+mn-cs"/>
                </a:rPr>
                <a:t>x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© 2019 McGraw-Hill Education.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EA275E-9031-4996-BD4C-F55A5FC86F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57547" y="250195"/>
            <a:ext cx="8162925" cy="707886"/>
          </a:xfrm>
        </p:spPr>
        <p:txBody>
          <a:bodyPr/>
          <a:lstStyle/>
          <a:p>
            <a:pPr eaLnBrk="1" hangingPunct="1"/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 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計算需求價格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彈性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7848872" cy="54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需求彈性都是</a:t>
            </a:r>
            <a:r>
              <a:rPr lang="zh-TW" altLang="en-US" sz="2400" dirty="0">
                <a:solidFill>
                  <a:srgbClr val="A5002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負的，因為需求曲線的價量關係是負向的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為了方便，需求彈性通常都取絕對值</a:t>
            </a: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 smtClean="0">
                <a:solidFill>
                  <a:srgbClr val="A5002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富有彈性 (</a:t>
            </a:r>
            <a:r>
              <a:rPr lang="en-US" altLang="zh-TW" sz="2400" dirty="0" smtClean="0">
                <a:solidFill>
                  <a:srgbClr val="A5002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Elastic)</a:t>
            </a:r>
            <a:r>
              <a:rPr lang="zh-TW" altLang="en-US" sz="2400" dirty="0" smtClean="0">
                <a:solidFill>
                  <a:srgbClr val="A5002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；彈性&gt; 1</a:t>
            </a:r>
            <a:endParaRPr lang="en-US" altLang="zh-TW" sz="2400" dirty="0" smtClean="0">
              <a:solidFill>
                <a:srgbClr val="A5002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數量變動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百分比高於價格變動百分比</a:t>
            </a: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降價會使得總收益增加，漲價則反之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 smtClean="0">
                <a:solidFill>
                  <a:srgbClr val="A5002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</a:t>
            </a:r>
            <a:r>
              <a:rPr lang="zh-TW" altLang="en-US" sz="2400" dirty="0">
                <a:solidFill>
                  <a:srgbClr val="A5002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具</a:t>
            </a:r>
            <a:r>
              <a:rPr lang="zh-TW" altLang="en-US" sz="2400" dirty="0" smtClean="0">
                <a:solidFill>
                  <a:srgbClr val="A5002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彈性 (</a:t>
            </a:r>
            <a:r>
              <a:rPr lang="en-US" altLang="zh-TW" sz="2400" dirty="0" smtClean="0">
                <a:solidFill>
                  <a:srgbClr val="A5002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Inelastic) </a:t>
            </a:r>
            <a:r>
              <a:rPr lang="zh-TW" altLang="en-US" sz="2400" dirty="0" smtClean="0">
                <a:solidFill>
                  <a:srgbClr val="A5002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彈性 &lt; 1</a:t>
            </a:r>
            <a:endParaRPr lang="en-US" altLang="zh-TW" sz="2400" dirty="0" smtClean="0">
              <a:solidFill>
                <a:srgbClr val="A5002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數量變動百分比低於價格變動百分比</a:t>
            </a: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漲價會使得總收益增加，降價則反之</a:t>
            </a: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 smtClean="0">
                <a:solidFill>
                  <a:srgbClr val="A5002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單一</a:t>
            </a:r>
            <a:r>
              <a:rPr lang="zh-TW" altLang="en-US" sz="2400" dirty="0">
                <a:solidFill>
                  <a:srgbClr val="A5002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彈性 </a:t>
            </a:r>
            <a:r>
              <a:rPr lang="zh-TW" altLang="en-US" sz="2400" dirty="0" smtClean="0">
                <a:solidFill>
                  <a:srgbClr val="A5002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sz="2400" dirty="0">
                <a:solidFill>
                  <a:srgbClr val="A5002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Unit </a:t>
            </a:r>
            <a:r>
              <a:rPr lang="en-US" altLang="zh-TW" sz="2400" dirty="0" smtClean="0">
                <a:solidFill>
                  <a:srgbClr val="A5002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elastic) </a:t>
            </a:r>
            <a:r>
              <a:rPr lang="zh-TW" altLang="en-US" sz="2400" dirty="0" smtClean="0">
                <a:solidFill>
                  <a:srgbClr val="A5002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彈性 = 1</a:t>
            </a:r>
            <a:endParaRPr lang="en-US" altLang="zh-TW" sz="2400" dirty="0" smtClean="0">
              <a:solidFill>
                <a:srgbClr val="A5002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數量變動百分比等於價格變動百分比</a:t>
            </a: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價格變動和數量變動效果彼此抵銷，總收益不變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endParaRPr lang="zh-TW" altLang="en-US" sz="2400" u="sng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23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132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zh-TW" altLang="en-US" sz="3600" b="1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清燙鮮甜 台南牛進軍量販店</a:t>
            </a:r>
            <a:br>
              <a:rPr lang="zh-TW" altLang="en-US" sz="3600" b="1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4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2009-11-13</a:t>
            </a:r>
            <a:r>
              <a:rPr lang="zh-TW" altLang="en-US" sz="24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中國時報</a:t>
            </a:r>
            <a:r>
              <a:rPr lang="en-US" altLang="zh-TW" sz="24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【</a:t>
            </a:r>
            <a:r>
              <a:rPr lang="zh-TW" altLang="en-US" sz="24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曹婷婷／南縣報導</a:t>
            </a:r>
            <a:r>
              <a:rPr lang="en-US" altLang="zh-TW" sz="24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】 </a:t>
            </a:r>
            <a:endParaRPr lang="zh-TW" altLang="en-US" sz="3600" b="1" dirty="0">
              <a:solidFill>
                <a:srgbClr val="90603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台南縣為行銷在地優質牛肉，首度與量販店通路合作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以低於市價的二成促銷台灣牛，預計拉抬三成業績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2400" dirty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由此看來</a:t>
            </a:r>
            <a:r>
              <a:rPr lang="zh-TW" altLang="en-US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，臺灣牛肉的需求彈性大於 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endParaRPr lang="zh-TW" altLang="en-US" sz="2400" dirty="0">
              <a:solidFill>
                <a:srgbClr val="0070C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460270"/>
            <a:ext cx="3974951" cy="299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4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Hypothesis:</a:t>
            </a:r>
          </a:p>
          <a:p>
            <a:pPr lvl="1" eaLnBrk="1" hangingPunct="1"/>
            <a:r>
              <a:rPr lang="en-US" dirty="0" smtClean="0"/>
              <a:t>Teens’ demand for cigarettes is inelastic</a:t>
            </a:r>
          </a:p>
          <a:p>
            <a:pPr lvl="2" eaLnBrk="1" hangingPunct="1"/>
            <a:r>
              <a:rPr lang="en-US" dirty="0" smtClean="0"/>
              <a:t>Demand is driven by peers</a:t>
            </a:r>
          </a:p>
          <a:p>
            <a:pPr lvl="2" eaLnBrk="1" hangingPunct="1"/>
            <a:r>
              <a:rPr lang="en-US" dirty="0" smtClean="0"/>
              <a:t>But, teens also lack income</a:t>
            </a:r>
          </a:p>
          <a:p>
            <a:pPr eaLnBrk="1" hangingPunct="1"/>
            <a:r>
              <a:rPr lang="en-US" dirty="0" smtClean="0"/>
              <a:t>Analysis:</a:t>
            </a:r>
          </a:p>
          <a:p>
            <a:pPr lvl="1" eaLnBrk="1" hangingPunct="1"/>
            <a:r>
              <a:rPr lang="en-US" dirty="0" smtClean="0"/>
              <a:t>Cigarette taxes increase the price of cigarettes</a:t>
            </a:r>
          </a:p>
          <a:p>
            <a:pPr lvl="2" eaLnBrk="1" hangingPunct="1"/>
            <a:r>
              <a:rPr lang="en-US" dirty="0" smtClean="0"/>
              <a:t>Some teens will smoke less or quit altogether</a:t>
            </a:r>
          </a:p>
          <a:p>
            <a:pPr lvl="3" eaLnBrk="1" hangingPunct="1"/>
            <a:r>
              <a:rPr lang="en-US" dirty="0" smtClean="0"/>
              <a:t>These teens will influence others to quit</a:t>
            </a:r>
          </a:p>
          <a:p>
            <a:pPr lvl="1" eaLnBrk="1" hangingPunct="1"/>
            <a:r>
              <a:rPr lang="en-US" dirty="0" smtClean="0"/>
              <a:t>Higher taxes are likely to reduce teen smoking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© 2019 McGraw-Hill Education.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EA275E-9031-4996-BD4C-F55A5FC86F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Taxes and Teen Smoking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05361"/>
            <a:ext cx="7772400" cy="1323439"/>
          </a:xfrm>
        </p:spPr>
        <p:txBody>
          <a:bodyPr/>
          <a:lstStyle/>
          <a:p>
            <a:pPr eaLnBrk="1" hangingPunct="1"/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價格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彈性和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支出</a:t>
            </a: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3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Price Elasticity and</a:t>
            </a:r>
            <a:r>
              <a:rPr lang="zh-TW" altLang="en-US" sz="3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Expenditures</a:t>
            </a:r>
            <a:endParaRPr lang="zh-TW" altLang="en-US" sz="36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960" y="1916832"/>
            <a:ext cx="7467600" cy="4179887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有彈性的需求</a:t>
            </a:r>
          </a:p>
          <a:p>
            <a:pPr lvl="1" eaLnBrk="1" hangingPunct="1"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數量變化的反應大於價格的變化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數量反應的效果決定結果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價格上升，總支出下降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價格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下降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支出增加</a:t>
            </a:r>
          </a:p>
          <a:p>
            <a:pPr lvl="1" eaLnBrk="1" hangingPunct="1"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薄利多銷 (有無相關的例子?)</a:t>
            </a:r>
            <a:endParaRPr lang="en-US" altLang="zh-TW" dirty="0" smtClean="0">
              <a:solidFill>
                <a:srgbClr val="CC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26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7906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138499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z="32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蘋果電腦降價促銷奏效 業績提升股價齊揚 </a:t>
            </a:r>
            <a:br>
              <a:rPr lang="zh-TW" altLang="en-US" sz="32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en-US" sz="24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中央社台北</a:t>
            </a:r>
            <a:r>
              <a:rPr lang="en-US" altLang="zh-TW" sz="24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2009</a:t>
            </a:r>
            <a:r>
              <a:rPr lang="zh-TW" altLang="en-US" sz="24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</a:t>
            </a:r>
            <a:r>
              <a:rPr lang="en-US" altLang="zh-TW" sz="24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7</a:t>
            </a:r>
            <a:r>
              <a:rPr lang="zh-TW" altLang="en-US" sz="24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月</a:t>
            </a:r>
            <a:r>
              <a:rPr lang="en-US" altLang="zh-TW" sz="24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22</a:t>
            </a:r>
            <a:r>
              <a:rPr lang="zh-TW" altLang="en-US" sz="24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日電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834480"/>
            <a:ext cx="7467600" cy="4114800"/>
          </a:xfrm>
        </p:spPr>
        <p:txBody>
          <a:bodyPr/>
          <a:lstStyle/>
          <a:p>
            <a:pPr eaLnBrk="1" hangingPunct="1"/>
            <a:r>
              <a:rPr lang="zh-TW" altLang="en-US" sz="28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蘋果公司營運長庫克</a:t>
            </a:r>
            <a:r>
              <a:rPr lang="en-US" altLang="zh-TW" sz="28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(Tim Cook)</a:t>
            </a:r>
            <a:r>
              <a:rPr lang="zh-TW" altLang="en-US" sz="28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昨天表示，麥金塔電腦在</a:t>
            </a:r>
            <a:r>
              <a:rPr lang="en-US" altLang="zh-TW" sz="28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8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月間降價後，銷售量激增；計已銷售</a:t>
            </a:r>
            <a:r>
              <a:rPr lang="en-US" altLang="zh-TW" sz="28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260</a:t>
            </a:r>
            <a:r>
              <a:rPr lang="zh-TW" altLang="en-US" sz="28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萬台麥金塔；優於分析師預期的</a:t>
            </a:r>
            <a:r>
              <a:rPr lang="en-US" altLang="zh-TW" sz="28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240</a:t>
            </a:r>
            <a:r>
              <a:rPr lang="zh-TW" altLang="en-US" sz="28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萬台。而</a:t>
            </a:r>
            <a:r>
              <a:rPr lang="en-US" altLang="zh-TW" sz="28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iPhone</a:t>
            </a:r>
            <a:r>
              <a:rPr lang="zh-TW" altLang="en-US" sz="28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手機銷售業績也高於預期。</a:t>
            </a:r>
          </a:p>
        </p:txBody>
      </p:sp>
      <p:pic>
        <p:nvPicPr>
          <p:cNvPr id="38917" name="Picture 4" descr="overview_hero1_200903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645024"/>
            <a:ext cx="5761038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27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00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162925" cy="15044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zh-TW" sz="4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貝</a:t>
            </a:r>
            <a:r>
              <a:rPr lang="zh-TW" altLang="zh-TW" sz="4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佐</a:t>
            </a:r>
            <a:r>
              <a:rPr lang="zh-TW" altLang="zh-TW" sz="4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斯</a:t>
            </a:r>
            <a:r>
              <a:rPr lang="zh-TW" altLang="en-US" sz="4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腦袋</a:t>
            </a:r>
            <a:r>
              <a:rPr lang="zh-TW" altLang="zh-TW" sz="4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裡</a:t>
            </a:r>
            <a:r>
              <a:rPr lang="zh-TW" altLang="zh-TW" sz="4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</a:t>
            </a:r>
            <a:r>
              <a:rPr lang="zh-TW" altLang="zh-TW" sz="4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數字</a:t>
            </a:r>
            <a:r>
              <a:rPr lang="en-US" altLang="zh-TW" sz="4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sz="4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zh-TW" sz="2400" b="1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哈佛商業</a:t>
            </a:r>
            <a:r>
              <a:rPr lang="zh-TW" altLang="zh-TW" sz="24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評論</a:t>
            </a:r>
            <a:r>
              <a:rPr lang="en-US" altLang="zh-TW" sz="24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zh-TW" sz="24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遠見雜誌</a:t>
            </a:r>
            <a:r>
              <a:rPr lang="en-US" altLang="zh-TW" sz="24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2014</a:t>
            </a:r>
            <a:r>
              <a:rPr lang="en-US" altLang="zh-TW" sz="2400" b="1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 11. P356</a:t>
            </a:r>
            <a:r>
              <a:rPr lang="en-US" altLang="zh-TW" sz="24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endParaRPr lang="zh-TW" altLang="en-US" sz="2400" b="1" dirty="0">
              <a:solidFill>
                <a:srgbClr val="90603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700808"/>
            <a:ext cx="8090917" cy="504056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TW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客戶</a:t>
            </a:r>
            <a:r>
              <a:rPr lang="zh-TW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只要繳納年費，大多數商品就可以免運費，不論訂單大小。</a:t>
            </a:r>
          </a:p>
          <a:p>
            <a:pPr>
              <a:spcBef>
                <a:spcPts val="1200"/>
              </a:spcBef>
            </a:pPr>
            <a:r>
              <a:rPr lang="zh-TW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幾</a:t>
            </a:r>
            <a:r>
              <a:rPr lang="zh-TW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週後推出的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Prime </a:t>
            </a:r>
            <a:r>
              <a:rPr lang="zh-TW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方案，證明貝佐斯的直覺正確。</a:t>
            </a:r>
            <a:r>
              <a:rPr lang="zh-TW" altLang="zh-TW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過去</a:t>
            </a:r>
            <a:r>
              <a:rPr lang="zh-TW" altLang="zh-TW" sz="240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每年</a:t>
            </a:r>
            <a:r>
              <a:rPr lang="zh-TW" altLang="en-US" sz="240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只</a:t>
            </a:r>
            <a:r>
              <a:rPr lang="zh-TW" altLang="zh-TW" sz="240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購買</a:t>
            </a:r>
            <a:r>
              <a:rPr lang="zh-TW" altLang="zh-TW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幾次的客戶，忽然一個月就有多筆訂單</a:t>
            </a:r>
            <a:r>
              <a:rPr lang="zh-TW" altLang="zh-TW" sz="240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en-US" altLang="zh-TW" sz="2400" dirty="0" smtClean="0">
              <a:solidFill>
                <a:srgbClr val="C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今天</a:t>
            </a:r>
            <a:r>
              <a:rPr lang="zh-TW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數千萬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Prime </a:t>
            </a:r>
            <a:r>
              <a:rPr lang="zh-TW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客戶每年支付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99</a:t>
            </a:r>
            <a:r>
              <a:rPr lang="zh-TW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美元，創造超過十億美元的會費收入，</a:t>
            </a:r>
            <a:r>
              <a:rPr lang="zh-TW" altLang="zh-TW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增加的銷貨更是難以計數</a:t>
            </a:r>
            <a:r>
              <a:rPr lang="zh-TW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貝佐斯腦袋裡想的，是什麼樣的數字關係？</a:t>
            </a:r>
            <a:endParaRPr lang="en-US" altLang="zh-TW" sz="2400" dirty="0" smtClean="0">
              <a:solidFill>
                <a:srgbClr val="0070C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是降低運費之後可能增加的訂單與銷貨收入？</a:t>
            </a:r>
            <a:endParaRPr lang="en-US" altLang="zh-TW" sz="2400" dirty="0" smtClean="0">
              <a:solidFill>
                <a:srgbClr val="0070C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也就是彈性</a:t>
            </a:r>
            <a:endParaRPr lang="en-US" altLang="zh-TW" sz="2400" dirty="0" smtClean="0">
              <a:solidFill>
                <a:srgbClr val="C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有趣的是：貝</a:t>
            </a:r>
            <a:r>
              <a:rPr lang="zh-TW" altLang="en-US" sz="2400" dirty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佐</a:t>
            </a:r>
            <a:r>
              <a:rPr lang="zh-TW" altLang="en-US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斯腦袋裡的數字，是憑空出現的？還是經過大量資料演算模擬之後得出的？</a:t>
            </a:r>
            <a:endParaRPr lang="zh-TW" altLang="en-US" sz="2400" dirty="0">
              <a:solidFill>
                <a:srgbClr val="0070C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733" y="44624"/>
            <a:ext cx="2073771" cy="1551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28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3623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-27384"/>
            <a:ext cx="8162925" cy="1431925"/>
          </a:xfrm>
        </p:spPr>
        <p:txBody>
          <a:bodyPr>
            <a:normAutofit/>
          </a:bodyPr>
          <a:lstStyle/>
          <a:p>
            <a:pPr algn="l"/>
            <a:r>
              <a:rPr lang="zh-TW" altLang="zh-TW" b="1" dirty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墨前總統表態　支持毒品合法化</a:t>
            </a:r>
            <a:br>
              <a:rPr lang="zh-TW" altLang="zh-TW" b="1" dirty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31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2010/08/10</a:t>
            </a:r>
            <a:r>
              <a:rPr lang="zh-TW" altLang="en-US" sz="3100" b="1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zh-TW" sz="31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路</a:t>
            </a:r>
            <a:r>
              <a:rPr lang="zh-TW" altLang="zh-TW" sz="3100" b="1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透墨西哥市</a:t>
            </a:r>
            <a:r>
              <a:rPr lang="en-US" altLang="zh-TW" sz="3100" b="1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9</a:t>
            </a:r>
            <a:r>
              <a:rPr lang="zh-TW" altLang="zh-TW" sz="3100" b="1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</a:t>
            </a:r>
            <a:r>
              <a:rPr lang="zh-TW" altLang="zh-TW" sz="31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電</a:t>
            </a:r>
            <a:endParaRPr lang="zh-TW" altLang="en-US" sz="3100" b="1" dirty="0">
              <a:solidFill>
                <a:srgbClr val="90603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前墨西哥總統福克斯（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Vicente Fox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）</a:t>
            </a:r>
            <a:r>
              <a:rPr lang="zh-TW" altLang="en-US" sz="240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表態支持毒品合法化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，他說，禁止令無法阻止墨國不斷惡化的暴力和貪腐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合法化不代表毒品是好的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不過</a:t>
            </a:r>
            <a:r>
              <a:rPr lang="zh-TW" altLang="en-US" sz="240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我們必須將毒品的生產、販售和銷送合法化，視為一種策略</a:t>
            </a:r>
            <a:endParaRPr lang="en-US" altLang="zh-TW" sz="2400" dirty="0" smtClean="0">
              <a:solidFill>
                <a:srgbClr val="C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藉此削弱和打破能讓販毒集團賺取暴利的經濟結構</a:t>
            </a: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極端的禁止策略從來都沒有成功過</a:t>
            </a:r>
            <a:endParaRPr lang="en-US" altLang="zh-TW" sz="2400" dirty="0" smtClean="0">
              <a:solidFill>
                <a:srgbClr val="99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在近乎垂直的需求線之下，唯有市場機制能夠打破暴利；反之，政府可以對這種需求課稅牟取大量稅收</a:t>
            </a:r>
            <a:endParaRPr lang="en-US" altLang="zh-TW" sz="2400" dirty="0" smtClean="0">
              <a:solidFill>
                <a:srgbClr val="0070C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早期</a:t>
            </a:r>
            <a:r>
              <a:rPr lang="zh-TW" altLang="en-US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的菸酒稅、汽車關稅，古時候的鹽鐵稅</a:t>
            </a:r>
          </a:p>
          <a:p>
            <a:pPr>
              <a:spcBef>
                <a:spcPts val="1200"/>
              </a:spcBef>
            </a:pP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51037"/>
            <a:ext cx="7772400" cy="769441"/>
          </a:xfrm>
        </p:spPr>
        <p:txBody>
          <a:bodyPr/>
          <a:lstStyle/>
          <a:p>
            <a:r>
              <a:rPr lang="zh-TW" altLang="en-US" b="1" dirty="0">
                <a:latin typeface="Times New Roman" pitchFamily="18" charset="0"/>
                <a:ea typeface="標楷體" pitchFamily="65" charset="-120"/>
              </a:rPr>
              <a:t>課程主旨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452314"/>
            <a:ext cx="7467600" cy="5145038"/>
          </a:xfrm>
        </p:spPr>
        <p:txBody>
          <a:bodyPr/>
          <a:lstStyle/>
          <a:p>
            <a:pPr marL="357188" indent="-357188" eaLnBrk="1" hangingPunct="1">
              <a:spcBef>
                <a:spcPts val="120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說明效用的概念，並用參數模型來操作</a:t>
            </a:r>
            <a:endParaRPr lang="en-US" altLang="zh-TW" sz="2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357188" indent="-357188" eaLnBrk="1" hangingPunct="1">
              <a:spcBef>
                <a:spcPts val="120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瞭解需求彈性的概念</a:t>
            </a:r>
            <a:endParaRPr lang="en-US" altLang="zh-TW" sz="2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357188" indent="-357188" eaLnBrk="1" hangingPunct="1">
              <a:spcBef>
                <a:spcPts val="120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掌握彈性在解釋需求行為的要義</a:t>
            </a:r>
            <a:endParaRPr lang="en-US" altLang="zh-TW" sz="2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357188" indent="-357188" eaLnBrk="1" hangingPunct="1">
              <a:spcBef>
                <a:spcPts val="120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瞭解廠商定價時運用彈性的概念</a:t>
            </a:r>
            <a:endParaRPr lang="en-US" altLang="zh-TW" sz="2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357188" indent="-357188" eaLnBrk="1" hangingPunct="1">
              <a:spcBef>
                <a:spcPts val="120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說明所得彈性和交叉價格彈性</a:t>
            </a:r>
            <a:endParaRPr lang="en-US" altLang="zh-TW" sz="2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endParaRPr lang="en-US" altLang="zh-TW" sz="2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3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70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3568" y="305361"/>
            <a:ext cx="8162925" cy="1323439"/>
          </a:xfrm>
        </p:spPr>
        <p:txBody>
          <a:bodyPr/>
          <a:lstStyle/>
          <a:p>
            <a:pPr eaLnBrk="1" hangingPunct="1"/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價格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彈性和支出</a:t>
            </a: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3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Price </a:t>
            </a:r>
            <a:r>
              <a:rPr lang="en-US" altLang="zh-TW" sz="3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Elasticity and</a:t>
            </a:r>
            <a:r>
              <a:rPr lang="zh-TW" altLang="en-US" sz="3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Expenditures</a:t>
            </a:r>
            <a:endParaRPr lang="zh-TW" altLang="en-US" sz="36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3568" y="1916832"/>
            <a:ext cx="7467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缺乏彈性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的需求</a:t>
            </a:r>
          </a:p>
          <a:p>
            <a:pPr lvl="1" eaLnBrk="1" hangingPunct="1"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數量變化的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反應小於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價格的變化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價格反應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的效果決定結果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價格上升，總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支出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上升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價格下降，總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支出減少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囤積居奇(有無相關例子)</a:t>
            </a:r>
            <a:endParaRPr lang="en-US" altLang="zh-TW" dirty="0" smtClean="0">
              <a:solidFill>
                <a:srgbClr val="CC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30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7230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38398" y="337880"/>
            <a:ext cx="8922171" cy="1938992"/>
          </a:xfrm>
        </p:spPr>
        <p:txBody>
          <a:bodyPr/>
          <a:lstStyle/>
          <a:p>
            <a:pPr eaLnBrk="1" hangingPunct="1"/>
            <a:r>
              <a:rPr lang="zh-TW" altLang="en-US" sz="3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迪士尼獲利 衰退</a:t>
            </a:r>
            <a:r>
              <a:rPr lang="en-US" altLang="zh-TW" sz="3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26</a:t>
            </a:r>
            <a:r>
              <a:rPr lang="en-US" altLang="zh-TW" sz="3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</a:t>
            </a:r>
            <a:br>
              <a:rPr lang="en-US" altLang="zh-TW" sz="3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600" dirty="0" smtClean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【</a:t>
            </a:r>
            <a:r>
              <a:rPr lang="zh-TW" altLang="en-US" sz="2600" dirty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聯合晚報╱編譯陳澄和</a:t>
            </a:r>
            <a:r>
              <a:rPr lang="en-US" altLang="zh-TW" sz="2600" dirty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600" dirty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綜合報導</a:t>
            </a:r>
            <a:r>
              <a:rPr lang="en-US" altLang="zh-TW" sz="2600" dirty="0" smtClean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】</a:t>
            </a:r>
            <a:br>
              <a:rPr lang="en-US" altLang="zh-TW" sz="2600" dirty="0" smtClean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600" dirty="0" smtClean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600" dirty="0" smtClean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2009.07.31 </a:t>
            </a:r>
            <a:r>
              <a:rPr lang="en-US" altLang="zh-TW" sz="2600" dirty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02:15 </a:t>
            </a:r>
            <a:r>
              <a:rPr lang="en-US" altLang="zh-TW" sz="2600" dirty="0" smtClean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pm</a:t>
            </a:r>
            <a:endParaRPr lang="zh-TW" altLang="en-US" sz="26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276872"/>
            <a:ext cx="6480720" cy="367240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zh-TW" altLang="en-US" sz="28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世界最大媒體機構迪士尼公司</a:t>
            </a:r>
            <a:r>
              <a:rPr lang="en-US" altLang="zh-TW" sz="28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sz="28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日公布財報，由於衰退衝擊廣告與主題樂園的營收，上季獲利萎縮</a:t>
            </a:r>
            <a:r>
              <a:rPr lang="en-US" altLang="zh-TW" sz="28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26%</a:t>
            </a:r>
            <a:r>
              <a:rPr lang="zh-TW" altLang="en-US" sz="28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 </a:t>
            </a:r>
          </a:p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zh-TW" altLang="en-US" sz="28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加上遊樂園降價促銷，都對迪士尼的獲利構成壓力。 </a:t>
            </a:r>
          </a:p>
        </p:txBody>
      </p:sp>
      <p:pic>
        <p:nvPicPr>
          <p:cNvPr id="39941" name="Picture 4" descr="5050751-21542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292" y="2773958"/>
            <a:ext cx="1457325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31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534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1538" y="-24482"/>
            <a:ext cx="8162925" cy="1077218"/>
          </a:xfrm>
        </p:spPr>
        <p:txBody>
          <a:bodyPr/>
          <a:lstStyle/>
          <a:p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簡鴻文： 證券稅制不改 台股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崩盤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2015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07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23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工商時報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記者</a:t>
            </a:r>
            <a:r>
              <a:rPr lang="zh-TW" altLang="en-US" sz="2400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 tooltip="呂淑美"/>
              </a:rPr>
              <a:t>呂淑美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／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台北報導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9935" y="1124744"/>
            <a:ext cx="8110537" cy="4191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台股連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日量縮至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百億元，券商公會理事長簡鴻文昨（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）日召開記者會，憂心忡忡地說，現在「大戶出場、散戶退場</a:t>
            </a:r>
            <a:r>
              <a:rPr lang="zh-TW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簡鴻文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表示，</a:t>
            </a:r>
            <a:r>
              <a:rPr lang="zh-TW" altLang="zh-TW" sz="2400" dirty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預估降稅後，以台灣的基本面及資金充沛，至少日成交量可達</a:t>
            </a:r>
            <a:r>
              <a:rPr lang="en-US" altLang="zh-TW" sz="2400" dirty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2,000</a:t>
            </a:r>
            <a:r>
              <a:rPr lang="zh-TW" altLang="zh-TW" sz="2400" dirty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億元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，甚至可衝到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5,000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億元，我們真的有此實力，不要妄自菲薄，當年成交量就有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3,000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多億元，</a:t>
            </a:r>
            <a:r>
              <a:rPr lang="zh-TW" altLang="zh-TW" sz="24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因政府一直抽稅，成交量就一直萎縮下來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，「現財政部得不償失，把市場弄垮了，這是吸血」。</a:t>
            </a:r>
          </a:p>
          <a:p>
            <a:pPr>
              <a:spcBef>
                <a:spcPts val="1200"/>
              </a:spcBef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簡鴻文愈說愈激動，他說，政府不斷從市場抽，一年就有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1,000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億元證交稅，股利所得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2,000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億元，再加上二代健保、長照險、大戶條款擱置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年後還要再扣，未上市股票也還要再扣，呼籲財政部再簡化課稅，低成本來稽徵才是最好的稅。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32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7743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192089"/>
            <a:ext cx="8782943" cy="1004664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zh-TW" b="1" dirty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當沖降稅 金管會：台股量能看增</a:t>
            </a:r>
            <a:r>
              <a:rPr lang="en-US" altLang="zh-TW" b="1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250</a:t>
            </a:r>
            <a:r>
              <a:rPr lang="zh-TW" altLang="en-US" b="1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億</a:t>
            </a:r>
            <a:r>
              <a:rPr lang="zh-TW" altLang="zh-TW" b="1" dirty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zh-TW" altLang="zh-TW" b="1" dirty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700" b="1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2017-03-09 </a:t>
            </a:r>
            <a:r>
              <a:rPr lang="zh-TW" altLang="zh-TW" sz="27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中央社</a:t>
            </a:r>
            <a:endParaRPr lang="zh-TW" altLang="en-US" sz="2700" b="1" dirty="0">
              <a:solidFill>
                <a:srgbClr val="90603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412776"/>
            <a:ext cx="8110537" cy="41910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zh-TW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目前卡在立法院的當沖降稅案，金管會表態續推，預估</a:t>
            </a:r>
            <a:r>
              <a:rPr lang="zh-TW" altLang="zh-TW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當沖降稅上路將可挹注</a:t>
            </a:r>
            <a:r>
              <a:rPr lang="en-US" altLang="zh-TW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250</a:t>
            </a:r>
            <a:r>
              <a:rPr lang="zh-TW" altLang="zh-TW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億元的股市動能，其中，集中市場成交量增加</a:t>
            </a:r>
            <a:r>
              <a:rPr lang="en-US" altLang="zh-TW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160</a:t>
            </a:r>
            <a:r>
              <a:rPr lang="zh-TW" altLang="zh-TW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億</a:t>
            </a:r>
            <a:r>
              <a:rPr lang="zh-TW" altLang="zh-TW" sz="240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元</a:t>
            </a:r>
            <a:endParaRPr lang="en-US" altLang="zh-TW" sz="2400" dirty="0" smtClean="0">
              <a:solidFill>
                <a:srgbClr val="C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證期局局長王詠心表示，當沖降稅實施後，預估當沖在集中市場的成交占比將從目前的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10%</a:t>
            </a:r>
            <a:r>
              <a:rPr lang="zh-TW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，提升至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15%</a:t>
            </a:r>
            <a:r>
              <a:rPr lang="zh-TW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；當沖在櫃買中心的占比亦將由現行的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15%</a:t>
            </a:r>
            <a:r>
              <a:rPr lang="zh-TW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來到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22.5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%</a:t>
            </a: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當沖降稅預期效益，財政部指出，</a:t>
            </a:r>
            <a:r>
              <a:rPr lang="zh-TW" altLang="en-US" sz="2400" dirty="0" smtClean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當沖證交稅稅率減半，從千分之</a:t>
            </a:r>
            <a:r>
              <a:rPr lang="en-US" altLang="zh-TW" sz="2400" dirty="0" smtClean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</a:t>
            </a:r>
            <a:r>
              <a:rPr lang="zh-TW" altLang="en-US" sz="2400" dirty="0" smtClean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降至千分之</a:t>
            </a:r>
            <a:r>
              <a:rPr lang="en-US" altLang="zh-TW" sz="2400" dirty="0" smtClean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1.5</a:t>
            </a:r>
            <a:r>
              <a:rPr lang="zh-TW" altLang="en-US" sz="2400" dirty="0" smtClean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，一年證交稅稅收約減少</a:t>
            </a:r>
            <a:r>
              <a:rPr lang="en-US" altLang="zh-TW" sz="2400" dirty="0" smtClean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37.5</a:t>
            </a:r>
            <a:r>
              <a:rPr lang="zh-TW" altLang="en-US" sz="2400" dirty="0" smtClean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億元，若降稅後證券市場日平均成交值增加</a:t>
            </a:r>
            <a:r>
              <a:rPr lang="en-US" altLang="zh-TW" sz="2400" dirty="0" smtClean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100</a:t>
            </a:r>
            <a:r>
              <a:rPr lang="zh-TW" altLang="en-US" sz="2400" dirty="0" smtClean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億元，可彌補稅收損失</a:t>
            </a:r>
            <a:endParaRPr lang="en-US" altLang="zh-TW" sz="2400" dirty="0" smtClean="0">
              <a:solidFill>
                <a:srgbClr val="99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這也是典型的彈性概念，當沖增加百分比相對於交易成本 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稅率變動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</a:t>
            </a:r>
            <a:r>
              <a:rPr lang="zh-TW" altLang="en-US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百分比</a:t>
            </a:r>
            <a:endParaRPr lang="en-US" altLang="zh-TW" sz="2400" dirty="0" smtClean="0">
              <a:solidFill>
                <a:srgbClr val="0070C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00808"/>
            <a:ext cx="8110537" cy="4752528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討論幾個例子的彈性大小</a:t>
            </a:r>
          </a:p>
          <a:p>
            <a:pPr eaLnBrk="1" hangingPunct="1">
              <a:spcAft>
                <a:spcPts val="600"/>
              </a:spcAft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食、衣、住、行、育、樂？ </a:t>
            </a:r>
          </a:p>
          <a:p>
            <a:pPr eaLnBrk="1" hangingPunct="1">
              <a:spcAft>
                <a:spcPts val="600"/>
              </a:spcAft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食物：自助餐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高級餐廳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蔬菜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白米</a:t>
            </a:r>
          </a:p>
          <a:p>
            <a:pPr eaLnBrk="1" hangingPunct="1">
              <a:spcAft>
                <a:spcPts val="600"/>
              </a:spcAft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衣物；普通地攤貨、高級時裝</a:t>
            </a:r>
          </a:p>
          <a:p>
            <a:pPr eaLnBrk="1" hangingPunct="1">
              <a:spcAft>
                <a:spcPts val="600"/>
              </a:spcAft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房屋：平價住宅、豪宅</a:t>
            </a:r>
          </a:p>
          <a:p>
            <a:pPr eaLnBrk="1" hangingPunct="1">
              <a:spcAft>
                <a:spcPts val="600"/>
              </a:spcAft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石油、不同交通工具的票價、汽車價格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鋼鐵、水泥的需求價格彈性如何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教育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的需求價格彈性如何？大學、高中、國中、國小，幼稚園、補習班、出國</a:t>
            </a:r>
          </a:p>
          <a:p>
            <a:pPr eaLnBrk="1" hangingPunct="1">
              <a:spcAft>
                <a:spcPts val="600"/>
              </a:spcAft>
            </a:pPr>
            <a:endParaRPr lang="zh-TW" altLang="en-US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3568" y="305361"/>
            <a:ext cx="8162925" cy="1323439"/>
          </a:xfrm>
        </p:spPr>
        <p:txBody>
          <a:bodyPr/>
          <a:lstStyle/>
          <a:p>
            <a:pPr eaLnBrk="1" hangingPunct="1"/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價格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彈性和支出</a:t>
            </a: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3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Price </a:t>
            </a:r>
            <a:r>
              <a:rPr lang="en-US" altLang="zh-TW" sz="3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Elasticity and</a:t>
            </a:r>
            <a:r>
              <a:rPr lang="zh-TW" altLang="en-US" sz="3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Expenditures</a:t>
            </a:r>
            <a:endParaRPr lang="zh-TW" altLang="en-US" sz="36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34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109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103" name="Group 39"/>
          <p:cNvGraphicFramePr>
            <a:graphicFrameLocks noGrp="1"/>
          </p:cNvGraphicFramePr>
          <p:nvPr>
            <p:ph idx="1"/>
            <p:extLst/>
          </p:nvPr>
        </p:nvGraphicFramePr>
        <p:xfrm>
          <a:off x="923925" y="1600200"/>
          <a:ext cx="7762875" cy="2072640"/>
        </p:xfrm>
        <a:graphic>
          <a:graphicData uri="http://schemas.openxmlformats.org/drawingml/2006/table">
            <a:tbl>
              <a:tblPr/>
              <a:tblGrid>
                <a:gridCol w="5431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1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Green peas</a:t>
                      </a:r>
                    </a:p>
                  </a:txBody>
                  <a:tcPr marL="173482" marR="1734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2.80</a:t>
                      </a:r>
                    </a:p>
                  </a:txBody>
                  <a:tcPr marL="173482" marR="1734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Restaurant meals</a:t>
                      </a:r>
                    </a:p>
                  </a:txBody>
                  <a:tcPr marL="173482" marR="1734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1.63</a:t>
                      </a:r>
                    </a:p>
                  </a:txBody>
                  <a:tcPr marL="173482" marR="1734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Beer</a:t>
                      </a:r>
                    </a:p>
                  </a:txBody>
                  <a:tcPr marL="173482" marR="1734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1.19</a:t>
                      </a:r>
                    </a:p>
                  </a:txBody>
                  <a:tcPr marL="173482" marR="1734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L="173482" marR="1734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marL="173482" marR="1734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8104" name="Group 40"/>
          <p:cNvGraphicFramePr>
            <a:graphicFrameLocks noGrp="1"/>
          </p:cNvGraphicFramePr>
          <p:nvPr>
            <p:extLst/>
          </p:nvPr>
        </p:nvGraphicFramePr>
        <p:xfrm>
          <a:off x="2725738" y="3974975"/>
          <a:ext cx="3940175" cy="1036320"/>
        </p:xfrm>
        <a:graphic>
          <a:graphicData uri="http://schemas.openxmlformats.org/drawingml/2006/table">
            <a:tbl>
              <a:tblPr/>
              <a:tblGrid>
                <a:gridCol w="274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Automobiles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1.35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Foreign air travel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0.77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757488" y="5216525"/>
          <a:ext cx="3940175" cy="1036320"/>
        </p:xfrm>
        <a:graphic>
          <a:graphicData uri="http://schemas.openxmlformats.org/drawingml/2006/table">
            <a:tbl>
              <a:tblPr/>
              <a:tblGrid>
                <a:gridCol w="274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Movies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0.87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Theater, opera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0.18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© 2019 McGraw-Hill Education.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EA275E-9031-4996-BD4C-F55A5FC86F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Elasticities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7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305361"/>
            <a:ext cx="8162925" cy="1323439"/>
          </a:xfrm>
        </p:spPr>
        <p:txBody>
          <a:bodyPr/>
          <a:lstStyle/>
          <a:p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食安太花錢</a:t>
            </a: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？鬍鬚張又漲價</a:t>
            </a:r>
            <a:b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2015</a:t>
            </a:r>
            <a:r>
              <a:rPr lang="zh-TW" altLang="en-US" sz="2800" dirty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800" dirty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02</a:t>
            </a:r>
            <a:r>
              <a:rPr lang="zh-TW" altLang="en-US" sz="2800" dirty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800" dirty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26</a:t>
            </a:r>
            <a:r>
              <a:rPr lang="zh-TW" altLang="en-US" sz="2800" dirty="0" smtClean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</a:t>
            </a:r>
            <a:r>
              <a:rPr lang="en-US" altLang="zh-TW" sz="2800" dirty="0" smtClean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中時電子報 郭匡超</a:t>
            </a:r>
            <a:r>
              <a:rPr lang="en-US" altLang="zh-TW" sz="2800" dirty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800" dirty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綜合</a:t>
            </a:r>
            <a:r>
              <a:rPr lang="zh-TW" altLang="en-US" sz="2800" dirty="0" smtClean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報導</a:t>
            </a:r>
            <a:endParaRPr lang="zh-TW" altLang="en-US" sz="2800" dirty="0">
              <a:solidFill>
                <a:srgbClr val="90603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7112" y="1700808"/>
            <a:ext cx="8110537" cy="4896544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2012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年，鬍鬚張曾以油電雙漲為理由調漲魯肉飯等多個品項，引發各界批評，業績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也衰退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。一個月後被迫調回原價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食安檢驗太花錢，魯肉飯連鎖業者鬍鬚張又要漲價。其中，排骨便當漲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元，價位破百元達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104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元；蹄膀便當漲到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99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元、單點排骨漲到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75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元，蹄膀變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95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元，漲幅為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4.2%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7.1%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。這是鬍鬚張近一年來第四度漲價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36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0809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zh-TW" altLang="zh-TW" b="1" dirty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星巴克為何要漲價</a:t>
            </a:r>
            <a:r>
              <a:rPr lang="zh-TW" altLang="zh-TW" b="1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？</a:t>
            </a:r>
            <a:r>
              <a:rPr lang="en-US" altLang="zh-TW" b="1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b="1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700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2017</a:t>
            </a:r>
            <a:r>
              <a:rPr lang="zh-TW" altLang="en-US" sz="2700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</a:t>
            </a:r>
            <a:r>
              <a:rPr lang="en-US" altLang="zh-TW" sz="2700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03</a:t>
            </a:r>
            <a:r>
              <a:rPr lang="zh-TW" altLang="en-US" sz="2700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月</a:t>
            </a:r>
            <a:r>
              <a:rPr lang="en-US" altLang="zh-TW" sz="2700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07</a:t>
            </a:r>
            <a:r>
              <a:rPr lang="zh-TW" altLang="en-US" sz="2700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 中時電子報 邱怡萱</a:t>
            </a:r>
            <a:endParaRPr lang="zh-TW" altLang="en-US" sz="2700" dirty="0">
              <a:solidFill>
                <a:srgbClr val="90603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連鎖咖啡龍頭星巴克日前宣布有史以來最大漲價，漲幅最高達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16%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，引來網友撻伐，不過其生意未受影響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專家對此分析，星巴克之所以敢大幅漲價，看準的就是有錢人的「貴族資本消費力」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因為他們店面坪數有限，自然要把消費額提高，</a:t>
            </a:r>
            <a:r>
              <a:rPr lang="zh-TW" altLang="en-US" sz="240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來驅逐消費力低又愛佔位置的上班族和小資族</a:t>
            </a:r>
            <a:endParaRPr lang="en-US" altLang="zh-TW" sz="2400" dirty="0" smtClean="0">
              <a:solidFill>
                <a:srgbClr val="C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zh-TW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這</a:t>
            </a:r>
            <a:r>
              <a:rPr lang="zh-TW" altLang="en-US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正</a:t>
            </a:r>
            <a:r>
              <a:rPr lang="zh-TW" altLang="zh-TW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是</a:t>
            </a:r>
            <a:r>
              <a:rPr lang="zh-TW" altLang="zh-TW" sz="2400" dirty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一種</a:t>
            </a:r>
            <a:r>
              <a:rPr lang="zh-TW" altLang="zh-TW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彈性概念</a:t>
            </a:r>
            <a:r>
              <a:rPr lang="zh-TW" altLang="zh-TW" sz="2400" dirty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</a:t>
            </a:r>
            <a:r>
              <a:rPr lang="zh-TW" altLang="zh-TW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漲價</a:t>
            </a:r>
            <a:r>
              <a:rPr lang="zh-TW" altLang="en-US" sz="2400" dirty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意</a:t>
            </a:r>
            <a:r>
              <a:rPr lang="zh-TW" altLang="en-US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在減少顧客，但是目的仍在追求總和收益 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(P*Q) </a:t>
            </a:r>
            <a:r>
              <a:rPr lang="zh-TW" altLang="en-US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增加</a:t>
            </a:r>
            <a:endParaRPr lang="en-US" altLang="zh-TW" sz="2400" dirty="0" smtClean="0">
              <a:solidFill>
                <a:srgbClr val="0070C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0195"/>
            <a:ext cx="7772400" cy="707886"/>
          </a:xfrm>
        </p:spPr>
        <p:txBody>
          <a:bodyPr/>
          <a:lstStyle/>
          <a:p>
            <a:pPr eaLnBrk="1" hangingPunct="1"/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影響需求彈性的因素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52128"/>
            <a:ext cx="8134672" cy="5733256"/>
          </a:xfrm>
        </p:spPr>
        <p:txBody>
          <a:bodyPr/>
          <a:lstStyle/>
          <a:p>
            <a:pPr eaLnBrk="1" hangingPunct="1"/>
            <a:r>
              <a:rPr lang="zh-TW" altLang="en-US" sz="25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替代品的有無</a:t>
            </a:r>
            <a:r>
              <a:rPr lang="zh-TW" altLang="en-US" sz="2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--食鹽、救命的藥、上癮的物品</a:t>
            </a:r>
          </a:p>
          <a:p>
            <a:pPr marL="628650" lvl="1" indent="-271463" eaLnBrk="1" hangingPunct="1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替代品愈多，價格彈性愈大</a:t>
            </a:r>
            <a:endParaRPr lang="en-US" altLang="zh-TW" sz="2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28650" lvl="1" indent="-271463" eaLnBrk="1" hangingPunct="1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因為可以移轉</a:t>
            </a:r>
            <a:r>
              <a:rPr lang="zh-TW" altLang="en-US" sz="2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到其他財貨上，所以需求量對於價格變動很敏感</a:t>
            </a:r>
            <a:endParaRPr lang="en-US" altLang="zh-TW" sz="2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28650" lvl="1" indent="-271463" eaLnBrk="1" hangingPunct="1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替代品愈少，價格彈性愈小；沒有東西可以取代，一定要購買</a:t>
            </a:r>
            <a:endParaRPr lang="en-US" altLang="zh-TW" sz="2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zh-TW" altLang="en-US" sz="25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佔預算支出比例的大小</a:t>
            </a:r>
            <a:r>
              <a:rPr lang="en-US" altLang="zh-TW" sz="2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sz="2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住宅 </a:t>
            </a:r>
            <a:r>
              <a:rPr lang="en-US" altLang="zh-TW" sz="2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v.s</a:t>
            </a:r>
            <a:r>
              <a:rPr lang="en-US" altLang="zh-TW" sz="2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en-US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肉</a:t>
            </a:r>
            <a:r>
              <a:rPr lang="zh-TW" altLang="en-US" sz="2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燥飯</a:t>
            </a:r>
          </a:p>
          <a:p>
            <a:pPr marL="628650" lvl="1" indent="-271463" eaLnBrk="1" hangingPunct="1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佔預算支出比例愈大，對於價格變化的反應愈敏感</a:t>
            </a:r>
            <a:endParaRPr lang="en-US" altLang="zh-TW" sz="2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zh-TW" altLang="en-US" sz="25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調整時間的長短</a:t>
            </a:r>
            <a:r>
              <a:rPr lang="zh-TW" altLang="en-US" sz="2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—短期與長期</a:t>
            </a:r>
          </a:p>
          <a:p>
            <a:pPr marL="628650" lvl="1" indent="-271463" eaLnBrk="1" hangingPunct="1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替代品的取代需要時間，長期的價格彈性比短期來得大</a:t>
            </a:r>
            <a:endParaRPr lang="en-US" altLang="zh-TW" sz="2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28650" lvl="1" indent="-271463" eaLnBrk="1" hangingPunct="1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因油價上漲，大車換小車，小車換機車，機車換公車</a:t>
            </a:r>
            <a:endParaRPr lang="en-US" altLang="zh-TW" sz="2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38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57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32792" y="272842"/>
            <a:ext cx="7467600" cy="707886"/>
          </a:xfrm>
        </p:spPr>
        <p:txBody>
          <a:bodyPr/>
          <a:lstStyle/>
          <a:p>
            <a:pPr eaLnBrk="1" hangingPunct="1"/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所得彈性與交叉價格彈性</a:t>
            </a:r>
          </a:p>
        </p:txBody>
      </p:sp>
      <p:sp>
        <p:nvSpPr>
          <p:cNvPr id="3686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67544" y="1152128"/>
            <a:ext cx="8280920" cy="5517232"/>
          </a:xfrm>
        </p:spPr>
        <p:txBody>
          <a:bodyPr/>
          <a:lstStyle/>
          <a:p>
            <a:pPr eaLnBrk="1" hangingPunct="1">
              <a:lnSpc>
                <a:spcPts val="2300"/>
              </a:lnSpc>
              <a:spcAft>
                <a:spcPts val="600"/>
              </a:spcAft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需求的所得彈性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(income elasticity of demand) </a:t>
            </a:r>
            <a:endParaRPr lang="zh-TW" altLang="en-US" sz="2600" u="sng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300"/>
              </a:lnSpc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百分之一的所得變動，對於需求數量帶來的變動百分比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300"/>
              </a:lnSpc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dQ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/Q)/(</a:t>
            </a:r>
            <a:r>
              <a:rPr lang="en-US" altLang="zh-TW" sz="2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dY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/Y)</a:t>
            </a:r>
          </a:p>
          <a:p>
            <a:pPr lvl="1" eaLnBrk="1" hangingPunct="1">
              <a:lnSpc>
                <a:spcPts val="2300"/>
              </a:lnSpc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記得正常財與劣等財</a:t>
            </a:r>
            <a:endParaRPr lang="en-US" altLang="zh-TW" sz="2600" dirty="0" smtClean="0">
              <a:solidFill>
                <a:srgbClr val="A5002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300"/>
              </a:lnSpc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600" dirty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這兩種物品的嚴格定義，是</a:t>
            </a:r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</a:t>
            </a:r>
            <a:r>
              <a:rPr lang="zh-TW" altLang="en-US" sz="2600" dirty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需求</a:t>
            </a:r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的所得彈性</a:t>
            </a:r>
            <a:r>
              <a:rPr lang="zh-TW" altLang="en-US" sz="2600" dirty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而來</a:t>
            </a:r>
          </a:p>
          <a:p>
            <a:pPr eaLnBrk="1" hangingPunct="1">
              <a:lnSpc>
                <a:spcPts val="2300"/>
              </a:lnSpc>
              <a:spcAft>
                <a:spcPts val="600"/>
              </a:spcAft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交叉價格彈性(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Cross Price Elasticity of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Demand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300"/>
              </a:lnSpc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其他物品價格變化百分之一，對本物品需求變動百分比的影響</a:t>
            </a:r>
          </a:p>
          <a:p>
            <a:pPr lvl="1" eaLnBrk="1" hangingPunct="1">
              <a:lnSpc>
                <a:spcPts val="2300"/>
              </a:lnSpc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dQi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/Qi)/(</a:t>
            </a:r>
            <a:r>
              <a:rPr lang="en-US" altLang="zh-TW" sz="2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dPj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en-US" altLang="zh-TW" sz="2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Pj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ts val="2300"/>
              </a:lnSpc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記得</a:t>
            </a:r>
            <a:r>
              <a:rPr lang="zh-TW" altLang="en-US" sz="2600" dirty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替代品、互補品</a:t>
            </a:r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endParaRPr lang="en-US" altLang="zh-TW" sz="2600" dirty="0" smtClean="0">
              <a:solidFill>
                <a:srgbClr val="A5002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300"/>
              </a:lnSpc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600" dirty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這兩種物品</a:t>
            </a:r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的嚴格定義，是透過交叉價格彈性而來</a:t>
            </a:r>
            <a:endParaRPr lang="zh-TW" altLang="en-US" sz="2600" dirty="0">
              <a:solidFill>
                <a:srgbClr val="A5002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300"/>
              </a:lnSpc>
              <a:spcAft>
                <a:spcPts val="600"/>
              </a:spcAft>
            </a:pP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39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1495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162925" cy="15044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zh-TW" sz="4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貝</a:t>
            </a:r>
            <a:r>
              <a:rPr lang="zh-TW" altLang="zh-TW" sz="4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佐</a:t>
            </a:r>
            <a:r>
              <a:rPr lang="zh-TW" altLang="zh-TW" sz="4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斯</a:t>
            </a:r>
            <a:r>
              <a:rPr lang="zh-TW" altLang="en-US" sz="4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腦袋</a:t>
            </a:r>
            <a:r>
              <a:rPr lang="zh-TW" altLang="zh-TW" sz="4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裡</a:t>
            </a:r>
            <a:r>
              <a:rPr lang="zh-TW" altLang="zh-TW" sz="4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</a:t>
            </a:r>
            <a:r>
              <a:rPr lang="zh-TW" altLang="zh-TW" sz="4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數字</a:t>
            </a:r>
            <a:r>
              <a:rPr lang="en-US" altLang="zh-TW" sz="4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sz="4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zh-TW" sz="2400" b="1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哈佛商業</a:t>
            </a:r>
            <a:r>
              <a:rPr lang="zh-TW" altLang="zh-TW" sz="24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評論</a:t>
            </a:r>
            <a:r>
              <a:rPr lang="en-US" altLang="zh-TW" sz="24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zh-TW" sz="24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遠見雜誌</a:t>
            </a:r>
            <a:r>
              <a:rPr lang="en-US" altLang="zh-TW" sz="24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2014</a:t>
            </a:r>
            <a:r>
              <a:rPr lang="en-US" altLang="zh-TW" sz="2400" b="1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 11. P356</a:t>
            </a:r>
            <a:r>
              <a:rPr lang="en-US" altLang="zh-TW" sz="24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endParaRPr lang="zh-TW" altLang="en-US" sz="2400" b="1" dirty="0">
              <a:solidFill>
                <a:srgbClr val="90603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772816"/>
            <a:ext cx="8110537" cy="475252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TW" altLang="en-US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全球執行</a:t>
            </a:r>
            <a:r>
              <a:rPr lang="zh-TW" altLang="en-US" sz="240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長</a:t>
            </a:r>
            <a:r>
              <a:rPr lang="en-US" altLang="zh-TW" sz="240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100</a:t>
            </a:r>
            <a:r>
              <a:rPr lang="zh-TW" altLang="en-US" sz="240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強第一名。</a:t>
            </a:r>
            <a:endParaRPr lang="en-US" altLang="zh-TW" sz="2400" dirty="0" smtClean="0">
              <a:solidFill>
                <a:srgbClr val="C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2004</a:t>
            </a:r>
            <a:r>
              <a:rPr lang="zh-TW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年某個週六上午，貝佐斯在員工晨會上發佈：在現行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25</a:t>
            </a:r>
            <a:r>
              <a:rPr lang="zh-TW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美元以上訂單免運費的政策上增補一項新措施，客戶只要繳納年費，大多數商品就可以免運費，不論訂單大小。</a:t>
            </a:r>
          </a:p>
          <a:p>
            <a:pPr>
              <a:spcBef>
                <a:spcPts val="1200"/>
              </a:spcBef>
            </a:pPr>
            <a:r>
              <a:rPr lang="zh-TW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這項提案引發不少的質疑與擔憂。</a:t>
            </a:r>
          </a:p>
          <a:p>
            <a:pPr>
              <a:spcBef>
                <a:spcPts val="1200"/>
              </a:spcBef>
            </a:pPr>
            <a:r>
              <a:rPr lang="zh-TW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幾週後推出的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Prime </a:t>
            </a:r>
            <a:r>
              <a:rPr lang="zh-TW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方案，證明貝佐斯的直覺正確。過去</a:t>
            </a:r>
            <a:r>
              <a:rPr lang="zh-TW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每年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只</a:t>
            </a:r>
            <a:r>
              <a:rPr lang="zh-TW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購買</a:t>
            </a:r>
            <a:r>
              <a:rPr lang="zh-TW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幾次的客戶，忽然一個月就有多筆訂單</a:t>
            </a:r>
            <a:r>
              <a:rPr lang="zh-TW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今天</a:t>
            </a:r>
            <a:r>
              <a:rPr lang="zh-TW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數千萬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Prime </a:t>
            </a:r>
            <a:r>
              <a:rPr lang="zh-TW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客戶每年支付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99</a:t>
            </a:r>
            <a:r>
              <a:rPr lang="zh-TW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美元，創造超過十億美元的會費收入，</a:t>
            </a:r>
            <a:r>
              <a:rPr lang="zh-TW" altLang="zh-TW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增加的銷貨更是難以計數</a:t>
            </a:r>
            <a:r>
              <a:rPr lang="zh-TW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貝佐斯腦袋裡想的，是什麼樣的數字關係？</a:t>
            </a:r>
            <a:endParaRPr lang="zh-TW" altLang="en-US" sz="2400" dirty="0">
              <a:solidFill>
                <a:srgbClr val="0070C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073771" cy="1551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4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10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76696" y="305361"/>
            <a:ext cx="8575823" cy="1323439"/>
          </a:xfrm>
        </p:spPr>
        <p:txBody>
          <a:bodyPr/>
          <a:lstStyle/>
          <a:p>
            <a:pPr eaLnBrk="1" hangingPunct="1"/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完全彈性與完全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彈性</a:t>
            </a: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Perfect Elasticity</a:t>
            </a:r>
            <a:r>
              <a:rPr lang="zh-TW" altLang="en-US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Perfect Inelasticity</a:t>
            </a:r>
            <a:endParaRPr lang="zh-TW" altLang="en-US" sz="32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05320" y="1628800"/>
            <a:ext cx="8331175" cy="52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6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完全彈性</a:t>
            </a:r>
            <a:endParaRPr lang="zh-TW" altLang="en-US" sz="2600" b="1" u="sng" dirty="0" smtClean="0">
              <a:solidFill>
                <a:srgbClr val="A5002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需求的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價格彈性等於無限大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價格微小變動，會使得消費者完全移轉到替代品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dQ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/Q)/(</a:t>
            </a:r>
            <a:r>
              <a:rPr lang="en-US" altLang="zh-TW" sz="2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dP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/P) = ∞ = (P/Q) * (1/slope)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需求線為水平，斜率為零</a:t>
            </a:r>
            <a:endParaRPr lang="en-US" altLang="zh-TW" sz="2600" dirty="0" smtClean="0">
              <a:solidFill>
                <a:srgbClr val="A5002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例子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6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完全無彈性</a:t>
            </a:r>
            <a:endParaRPr lang="zh-TW" altLang="en-US" sz="2600" b="1" u="sng" dirty="0" smtClean="0">
              <a:solidFill>
                <a:srgbClr val="A5002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價格彈性等於0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沒有替代品可以取代,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dQ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/Q)/(</a:t>
            </a:r>
            <a:r>
              <a:rPr lang="en-US" altLang="zh-TW" sz="2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dP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/P) = 0 = (P/Q) * (1/slope)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需求線為垂直，斜率無限大</a:t>
            </a:r>
            <a:endParaRPr lang="en-US" altLang="zh-TW" sz="2600" dirty="0" smtClean="0">
              <a:solidFill>
                <a:srgbClr val="A5002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例子？</a:t>
            </a:r>
            <a:endParaRPr lang="zh-TW" altLang="en-US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40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9357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92480" cy="1152128"/>
          </a:xfrm>
        </p:spPr>
        <p:txBody>
          <a:bodyPr/>
          <a:lstStyle/>
          <a:p>
            <a:r>
              <a:rPr lang="zh-TW" altLang="en-US" sz="36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高鐵</a:t>
            </a:r>
            <a:r>
              <a:rPr lang="zh-TW" altLang="en-US" sz="36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票價</a:t>
            </a:r>
            <a:r>
              <a:rPr lang="zh-TW" altLang="en-US" sz="36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漲沒在怕</a:t>
            </a:r>
            <a:r>
              <a:rPr lang="zh-TW" altLang="en-US" sz="36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？調整</a:t>
            </a:r>
            <a:r>
              <a:rPr lang="zh-TW" altLang="en-US" sz="36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後預售票數</a:t>
            </a:r>
            <a:r>
              <a:rPr lang="zh-TW" altLang="en-US" sz="36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有成長</a:t>
            </a:r>
            <a:r>
              <a:rPr lang="zh-TW" altLang="en-US" sz="36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zh-TW" altLang="en-US" sz="36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en-US" sz="2800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中央社 彭</a:t>
            </a:r>
            <a:r>
              <a:rPr lang="zh-TW" altLang="en-US" sz="28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夢</a:t>
            </a:r>
            <a:r>
              <a:rPr lang="zh-TW" altLang="en-US" sz="2800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竺 </a:t>
            </a:r>
            <a:r>
              <a:rPr lang="en-US" altLang="zh-TW" sz="2800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2013</a:t>
            </a:r>
            <a:r>
              <a:rPr lang="zh-TW" altLang="en-US" sz="28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</a:t>
            </a:r>
            <a:r>
              <a:rPr lang="en-US" altLang="zh-TW" sz="28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9</a:t>
            </a:r>
            <a:r>
              <a:rPr lang="zh-TW" altLang="en-US" sz="28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月</a:t>
            </a:r>
            <a:r>
              <a:rPr lang="en-US" altLang="zh-TW" sz="28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27</a:t>
            </a:r>
            <a:r>
              <a:rPr lang="zh-TW" altLang="en-US" sz="2800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</a:t>
            </a:r>
            <a:endParaRPr lang="zh-TW" altLang="en-US" sz="2800" dirty="0">
              <a:solidFill>
                <a:srgbClr val="90603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340768"/>
            <a:ext cx="8110537" cy="462034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高鐵即將在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10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月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8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日起調整票價，</a:t>
            </a:r>
            <a:r>
              <a:rPr lang="zh-TW" altLang="en-US" sz="2400" dirty="0">
                <a:solidFill>
                  <a:srgbClr val="A5002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票價基本費率漲</a:t>
            </a:r>
            <a:r>
              <a:rPr lang="en-US" altLang="zh-TW" sz="2400" dirty="0">
                <a:solidFill>
                  <a:srgbClr val="A5002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9.4</a:t>
            </a:r>
            <a:r>
              <a:rPr lang="en-US" altLang="zh-TW" sz="2400" dirty="0" smtClean="0">
                <a:solidFill>
                  <a:srgbClr val="A5002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%</a:t>
            </a: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台灣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高鐵公司今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(27)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日表示，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9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月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11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日開放預售至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25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日止，票價調整的預售票數為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8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萬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8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千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百多張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，較調整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前一週增加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萬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千張，大約有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22%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的成長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早鳥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優惠票價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調整後一週的預售票數為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7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萬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7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千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百多張，與票價調整前一週預售票數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萬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千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百多張相較，增加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萬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千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百多張，約有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21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%</a:t>
            </a: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此</a:t>
            </a:r>
            <a:r>
              <a:rPr lang="zh-TW" altLang="en-US" sz="2400" dirty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彈性是短時間的，只有預售票，而且方向是相反的，表示人們為了避免漲價而先購買，這是預期心理造成的先購買行為，或可稱為先購買 </a:t>
            </a:r>
            <a:r>
              <a:rPr lang="en-US" altLang="zh-TW" sz="2400" dirty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囤積</a:t>
            </a:r>
            <a:r>
              <a:rPr lang="en-US" altLang="zh-TW" sz="2400" dirty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</a:t>
            </a:r>
            <a:r>
              <a:rPr lang="zh-TW" altLang="en-US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彈性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交通</a:t>
            </a:r>
            <a:r>
              <a:rPr lang="zh-TW" altLang="en-US" sz="2400" dirty="0" smtClean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票價的彈性大不大呢？</a:t>
            </a:r>
            <a:endParaRPr lang="zh-TW" altLang="en-US" sz="2400" dirty="0">
              <a:solidFill>
                <a:srgbClr val="99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41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791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-33022"/>
            <a:ext cx="8162925" cy="15044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4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川普將就職 華府飯店客房價漲</a:t>
            </a:r>
            <a:r>
              <a:rPr lang="en-US" altLang="zh-TW" sz="4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10</a:t>
            </a:r>
            <a:r>
              <a:rPr lang="zh-TW" altLang="en-US" sz="4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倍</a:t>
            </a:r>
            <a:br>
              <a:rPr lang="zh-TW" altLang="en-US" sz="4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400" b="1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2017</a:t>
            </a:r>
            <a:r>
              <a:rPr lang="zh-TW" altLang="en-US" sz="2400" b="1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</a:t>
            </a:r>
            <a:r>
              <a:rPr lang="en-US" altLang="zh-TW" sz="2400" b="1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01</a:t>
            </a:r>
            <a:r>
              <a:rPr lang="zh-TW" altLang="en-US" sz="2400" b="1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月</a:t>
            </a:r>
            <a:r>
              <a:rPr lang="en-US" altLang="zh-TW" sz="2400" b="1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18</a:t>
            </a:r>
            <a:r>
              <a:rPr lang="zh-TW" altLang="en-US" sz="24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日工商 鍾志恆</a:t>
            </a:r>
            <a:endParaRPr lang="zh-TW" altLang="en-US" sz="3600" b="1" dirty="0">
              <a:solidFill>
                <a:srgbClr val="90603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542256"/>
            <a:ext cx="8110537" cy="4191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根據訂房網站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Trivago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的報價，本周華府各飯店的標準雙人套房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晚入住費用，平均高達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2,071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美元（逾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6.5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萬台幣），較平常日收費飆漲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927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％。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紐約大學的喬納森飯店與旅遊業研究中心副院長拉穆勒克斯（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Kristin 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Lamoureux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）說，總統就職日當周的飯店客房需求往往價急速增加，不管總統是屬於那一個政黨，這情況都不會改變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理由很簡單，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因為</a:t>
            </a:r>
            <a:r>
              <a:rPr lang="zh-TW" altLang="en-US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總統就職</a:t>
            </a:r>
            <a:r>
              <a:rPr lang="zh-TW" altLang="en-US" sz="2400" dirty="0" smtClean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日的飯店客房需求彈性很小</a:t>
            </a:r>
            <a:endParaRPr lang="en-US" altLang="zh-TW" sz="2400" dirty="0" smtClean="0">
              <a:solidFill>
                <a:srgbClr val="99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從另一個角度來看，飯店客房的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供給線幾乎沒有任何彈性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42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5756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-27384"/>
            <a:ext cx="8162925" cy="1077218"/>
          </a:xfrm>
        </p:spPr>
        <p:txBody>
          <a:bodyPr/>
          <a:lstStyle/>
          <a:p>
            <a:r>
              <a:rPr lang="zh-TW" altLang="en-US" sz="36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焦點評論：菸價漲 基層公衛嚴冬卻來</a:t>
            </a:r>
            <a:r>
              <a:rPr lang="zh-TW" altLang="en-US" sz="36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了</a:t>
            </a:r>
            <a:r>
              <a:rPr lang="en-US" altLang="zh-TW" sz="36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sz="36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8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2016</a:t>
            </a:r>
            <a:r>
              <a:rPr lang="zh-TW" altLang="en-US" sz="28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</a:t>
            </a:r>
            <a:r>
              <a:rPr lang="en-US" altLang="zh-TW" sz="28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10</a:t>
            </a:r>
            <a:r>
              <a:rPr lang="zh-TW" altLang="en-US" sz="28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月</a:t>
            </a:r>
            <a:r>
              <a:rPr lang="en-US" altLang="zh-TW" sz="28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</a:t>
            </a:r>
            <a:r>
              <a:rPr lang="zh-TW" altLang="en-US" sz="2800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 張</a:t>
            </a:r>
            <a:r>
              <a:rPr lang="zh-TW" altLang="en-US" sz="28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耀懋、江東亮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268760"/>
            <a:ext cx="8110537" cy="4191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行政院目前規劃調升</a:t>
            </a:r>
            <a:r>
              <a:rPr lang="zh-TW" altLang="en-US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菸稅</a:t>
            </a:r>
            <a:r>
              <a:rPr lang="en-US" altLang="zh-TW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</a:t>
            </a:r>
            <a:r>
              <a:rPr lang="zh-TW" altLang="en-US" sz="2400" dirty="0" smtClean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元</a:t>
            </a:r>
            <a:endParaRPr lang="en-US" altLang="zh-TW" sz="2400" dirty="0" smtClean="0">
              <a:solidFill>
                <a:srgbClr val="99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ja-JP" altLang="en-US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每包菸菸稅將由</a:t>
            </a:r>
            <a:r>
              <a:rPr lang="en-US" altLang="ja-JP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11.8</a:t>
            </a:r>
            <a:r>
              <a:rPr lang="ja-JP" altLang="en-US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元調漲</a:t>
            </a:r>
            <a:r>
              <a:rPr lang="en-US" altLang="ja-JP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</a:t>
            </a:r>
            <a:r>
              <a:rPr lang="ja-JP" altLang="en-US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元至</a:t>
            </a:r>
            <a:r>
              <a:rPr lang="en-US" altLang="ja-JP" sz="2400" dirty="0" smtClean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31.8</a:t>
            </a:r>
            <a:r>
              <a:rPr lang="ja-JP" altLang="en-US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元</a:t>
            </a:r>
            <a:r>
              <a:rPr lang="ja-JP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，加上</a:t>
            </a:r>
            <a:r>
              <a:rPr lang="en-US" altLang="ja-JP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</a:t>
            </a:r>
            <a:r>
              <a:rPr lang="ja-JP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元菸捐，每包菸得繳</a:t>
            </a:r>
            <a:r>
              <a:rPr lang="en-US" altLang="ja-JP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51.8</a:t>
            </a:r>
            <a:r>
              <a:rPr lang="ja-JP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元的稅捐。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不管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是菸稅或菸捐，投射到市場上，就是菸品價格上漲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；最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直接的影響、也是漲菸價的最重要訴求，就是菸品銷售量隨之下降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行政院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推估，</a:t>
            </a:r>
            <a:r>
              <a:rPr lang="zh-TW" altLang="en-US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每包菸菸稅提高</a:t>
            </a:r>
            <a:r>
              <a:rPr lang="en-US" altLang="zh-TW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</a:t>
            </a:r>
            <a:r>
              <a:rPr lang="zh-TW" altLang="en-US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元後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，菸稅總收入會增加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158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億元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但是</a:t>
            </a:r>
            <a:r>
              <a:rPr lang="zh-TW" altLang="en-US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菸品銷售量因售價提高而下滑後，菸捐</a:t>
            </a:r>
            <a:r>
              <a:rPr lang="en-US" altLang="zh-TW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zh-TW" altLang="en-US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年可能短少</a:t>
            </a:r>
            <a:r>
              <a:rPr lang="en-US" altLang="zh-TW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67</a:t>
            </a:r>
            <a:r>
              <a:rPr lang="zh-TW" altLang="en-US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億元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重點是煙稅提高，煙捐沒有變化，銷售量下降影響不同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43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964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2739"/>
            <a:ext cx="8566919" cy="1077218"/>
          </a:xfrm>
        </p:spPr>
        <p:txBody>
          <a:bodyPr/>
          <a:lstStyle/>
          <a:p>
            <a:r>
              <a:rPr lang="en-US" altLang="zh-TW" sz="36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36</a:t>
            </a:r>
            <a:r>
              <a:rPr lang="zh-TW" altLang="en-US" sz="36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億暴跌至</a:t>
            </a:r>
            <a:r>
              <a:rPr lang="en-US" altLang="zh-TW" sz="36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4800</a:t>
            </a:r>
            <a:r>
              <a:rPr lang="zh-TW" altLang="en-US" sz="36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萬 菸捐挹注健保大失血</a:t>
            </a:r>
            <a:br>
              <a:rPr lang="zh-TW" altLang="en-US" sz="36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8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2017</a:t>
            </a:r>
            <a:r>
              <a:rPr lang="zh-TW" altLang="en-US" sz="28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</a:t>
            </a:r>
            <a:r>
              <a:rPr lang="en-US" altLang="zh-TW" sz="28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11</a:t>
            </a:r>
            <a:r>
              <a:rPr lang="zh-TW" altLang="en-US" sz="28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月</a:t>
            </a:r>
            <a:r>
              <a:rPr lang="en-US" altLang="zh-TW" sz="28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12</a:t>
            </a:r>
            <a:r>
              <a:rPr lang="zh-TW" altLang="en-US" sz="28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 </a:t>
            </a:r>
            <a:r>
              <a:rPr lang="zh-TW" altLang="en-US" sz="2800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中時電子報 陳定瑜</a:t>
            </a:r>
            <a:endParaRPr lang="zh-TW" altLang="en-US" sz="2800" dirty="0">
              <a:solidFill>
                <a:srgbClr val="90603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412776"/>
            <a:ext cx="8110537" cy="4191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依中央健保署數據，菸品健康捐今年</a:t>
            </a:r>
            <a:r>
              <a:rPr lang="zh-TW" altLang="en-US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前</a:t>
            </a:r>
            <a:r>
              <a:rPr lang="en-US" altLang="zh-TW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</a:t>
            </a:r>
            <a:r>
              <a:rPr lang="zh-TW" altLang="en-US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月挹注健保每月約</a:t>
            </a:r>
            <a:r>
              <a:rPr lang="en-US" altLang="zh-TW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15</a:t>
            </a:r>
            <a:r>
              <a:rPr lang="zh-TW" altLang="en-US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億元，</a:t>
            </a:r>
            <a:r>
              <a:rPr lang="en-US" altLang="zh-TW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</a:t>
            </a:r>
            <a:r>
              <a:rPr lang="zh-TW" altLang="en-US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月飆高至</a:t>
            </a:r>
            <a:r>
              <a:rPr lang="en-US" altLang="zh-TW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36</a:t>
            </a:r>
            <a:r>
              <a:rPr lang="zh-TW" altLang="en-US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億</a:t>
            </a:r>
            <a:r>
              <a:rPr lang="zh-TW" altLang="en-US" sz="2400" dirty="0" smtClean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元</a:t>
            </a:r>
            <a:endParaRPr lang="en-US" altLang="zh-TW" sz="2400" dirty="0" smtClean="0">
              <a:solidFill>
                <a:srgbClr val="99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菸</a:t>
            </a:r>
            <a:r>
              <a:rPr lang="zh-TW" altLang="en-US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品漲價後，</a:t>
            </a:r>
            <a:r>
              <a:rPr lang="en-US" altLang="zh-TW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7</a:t>
            </a:r>
            <a:r>
              <a:rPr lang="zh-TW" altLang="en-US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月降至</a:t>
            </a:r>
            <a:r>
              <a:rPr lang="en-US" altLang="zh-TW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11</a:t>
            </a:r>
            <a:r>
              <a:rPr lang="zh-TW" altLang="en-US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億元，到</a:t>
            </a:r>
            <a:r>
              <a:rPr lang="en-US" altLang="zh-TW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8</a:t>
            </a:r>
            <a:r>
              <a:rPr lang="zh-TW" altLang="en-US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月竟暴跌至</a:t>
            </a:r>
            <a:r>
              <a:rPr lang="en-US" altLang="zh-TW" sz="2400" dirty="0" smtClean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4,800</a:t>
            </a:r>
            <a:r>
              <a:rPr lang="zh-TW" altLang="en-US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萬</a:t>
            </a:r>
            <a:r>
              <a:rPr lang="zh-TW" altLang="en-US" sz="2400" dirty="0" smtClean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元</a:t>
            </a:r>
            <a:endParaRPr lang="en-US" altLang="zh-TW" sz="2400" dirty="0" smtClean="0">
              <a:solidFill>
                <a:srgbClr val="99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健保署科長蔡佩玲說，可能因預期漲價，零售商和民眾大量囤菸，使菸品進口量和出貨量在漲價前後波動，使菸捐大幅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震盪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菸捐自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2002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年開徵，每包菸徵收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元，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2006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年增為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10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元，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2009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年調為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元，今年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月再增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元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這</a:t>
            </a:r>
            <a:r>
              <a:rPr lang="zh-TW" altLang="en-US" sz="2400" dirty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段內容</a:t>
            </a:r>
            <a:r>
              <a:rPr lang="zh-TW" altLang="en-US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有誤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44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3411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-99392"/>
            <a:ext cx="8162925" cy="1200329"/>
          </a:xfrm>
        </p:spPr>
        <p:txBody>
          <a:bodyPr/>
          <a:lstStyle/>
          <a:p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財源弔詭 抽菸救長照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？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8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2017-01-12 </a:t>
            </a:r>
            <a:r>
              <a:rPr lang="zh-TW" altLang="en-US" sz="2800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聯合報 </a:t>
            </a:r>
            <a:r>
              <a:rPr lang="zh-TW" altLang="en-US" sz="28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陳宜民／國民黨不分區</a:t>
            </a:r>
            <a:r>
              <a:rPr lang="zh-TW" altLang="en-US" sz="2800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立委</a:t>
            </a:r>
            <a:endParaRPr lang="zh-TW" altLang="en-US" sz="2800" dirty="0">
              <a:solidFill>
                <a:srgbClr val="90603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9" y="1124744"/>
            <a:ext cx="8339782" cy="4191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立法院臨時會三讀通過長照服務法修正案，希望透過調高遺贈稅、遺產稅及菸稅等稅額，以充裕長照的財源。顯見，政府預算早已捉襟見肘，無力負擔蔡政府的長照政策。</a:t>
            </a: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眾所皆知，遺贈稅、遺產稅都是機會稅，並非穩定財源；民進黨為了圓長照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2.0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的謊，只好把腦筋動到抽菸者，形成「抽菸救長照」的荒謬現象。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修法道理實在令人困惑，未來恐變成</a:t>
            </a:r>
            <a:r>
              <a:rPr lang="zh-TW" altLang="en-US" sz="2400" dirty="0" smtClean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吸菸有害健康，卻有益長照的弔詭</a:t>
            </a:r>
            <a:endParaRPr lang="en-US" altLang="zh-TW" sz="2400" dirty="0" smtClean="0">
              <a:solidFill>
                <a:srgbClr val="99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為何政府敢於抽煙稅來救長照？因為抽煙的彈性小。</a:t>
            </a:r>
          </a:p>
          <a:p>
            <a:pPr>
              <a:spcBef>
                <a:spcPts val="1200"/>
              </a:spcBef>
            </a:pPr>
            <a:endParaRPr lang="zh-TW" altLang="en-US" sz="2400" dirty="0">
              <a:solidFill>
                <a:srgbClr val="0070C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45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977940"/>
            <a:ext cx="2524819" cy="1836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0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1538" y="-99392"/>
            <a:ext cx="8162925" cy="1200329"/>
          </a:xfrm>
        </p:spPr>
        <p:txBody>
          <a:bodyPr/>
          <a:lstStyle/>
          <a:p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中國大漲香烟消費稅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en-US" sz="2800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新加坡</a:t>
            </a:r>
            <a:r>
              <a:rPr lang="en-US" altLang="zh-TW" sz="2800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《</a:t>
            </a:r>
            <a:r>
              <a:rPr lang="zh-TW" altLang="en-US" sz="2800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聯合早報</a:t>
            </a:r>
            <a:r>
              <a:rPr lang="en-US" altLang="zh-TW" sz="2800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》6</a:t>
            </a:r>
            <a:r>
              <a:rPr lang="zh-TW" altLang="en-US" sz="2800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月</a:t>
            </a:r>
            <a:r>
              <a:rPr lang="en-US" altLang="zh-TW" sz="2800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25</a:t>
            </a:r>
            <a:r>
              <a:rPr lang="zh-TW" altLang="en-US" sz="2800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日載文</a:t>
            </a:r>
            <a:endParaRPr lang="zh-TW" altLang="en-US" sz="3600" dirty="0">
              <a:solidFill>
                <a:srgbClr val="90603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340768"/>
            <a:ext cx="8110537" cy="4191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TW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根據官方統計，中國是世界上烟民最多的</a:t>
            </a:r>
            <a:r>
              <a:rPr lang="zh-TW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國家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這次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大幅提高烟産品消費稅正當其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時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在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控烟的方式中，提高稅率是最有效的方法之一。因為價格是影響烟草産品短期消費的最主要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因素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solidFill>
                  <a:srgbClr val="A5002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年輕人</a:t>
            </a:r>
            <a:r>
              <a:rPr lang="zh-TW" altLang="en-US" sz="2400" dirty="0">
                <a:solidFill>
                  <a:srgbClr val="A5002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、未成年人及低收入者因此戒烟或少吸烟的幾率比其他吸烟者高</a:t>
            </a:r>
            <a:r>
              <a:rPr lang="en-US" altLang="zh-TW" sz="2400" dirty="0">
                <a:solidFill>
                  <a:srgbClr val="A5002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zh-TW" altLang="en-US" sz="2400" dirty="0">
                <a:solidFill>
                  <a:srgbClr val="A5002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倍至</a:t>
            </a:r>
            <a:r>
              <a:rPr lang="en-US" altLang="zh-TW" sz="2400" dirty="0">
                <a:solidFill>
                  <a:srgbClr val="A5002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</a:t>
            </a:r>
            <a:r>
              <a:rPr lang="zh-TW" altLang="en-US" sz="2400" dirty="0" smtClean="0">
                <a:solidFill>
                  <a:srgbClr val="A5002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倍</a:t>
            </a:r>
            <a:endParaRPr lang="en-US" altLang="zh-TW" sz="2400" dirty="0" smtClean="0">
              <a:solidFill>
                <a:srgbClr val="A5002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表示不同族群的人對於香菸的需求彈性不同</a:t>
            </a:r>
            <a:endParaRPr lang="zh-TW" altLang="en-US" sz="2400" dirty="0">
              <a:solidFill>
                <a:srgbClr val="0070C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46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989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1538" y="-99392"/>
            <a:ext cx="8162925" cy="1261884"/>
          </a:xfrm>
        </p:spPr>
        <p:txBody>
          <a:bodyPr/>
          <a:lstStyle/>
          <a:p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</a:t>
            </a: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差別收費沒差 照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塞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32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2014</a:t>
            </a:r>
            <a:r>
              <a:rPr lang="zh-TW" altLang="en-US" sz="32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</a:t>
            </a:r>
            <a:r>
              <a:rPr lang="en-US" altLang="zh-TW" sz="32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08</a:t>
            </a:r>
            <a:r>
              <a:rPr lang="zh-TW" altLang="en-US" sz="32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月</a:t>
            </a:r>
            <a:r>
              <a:rPr lang="en-US" altLang="zh-TW" sz="32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17</a:t>
            </a:r>
            <a:r>
              <a:rPr lang="zh-TW" altLang="en-US" sz="3200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</a:t>
            </a:r>
            <a:endParaRPr lang="zh-TW" altLang="en-US" sz="3200" dirty="0">
              <a:solidFill>
                <a:srgbClr val="90603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1" y="1268760"/>
            <a:ext cx="5688631" cy="5400600"/>
          </a:xfrm>
        </p:spPr>
        <p:txBody>
          <a:bodyPr/>
          <a:lstStyle/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高速公路局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16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日起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首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次在國道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號試辦差別收費，加價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成讓南下較往常減少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至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％車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流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但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沒有改變塞車窘境，用路人不僅困在車陣中，還被加收通行費，形同「塞車不變，價格加倍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」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宜蘭縣長林聰賢表示，試辦差別收費結果，證明無效，建議改「離峰免費」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方案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高公局交管組組長呂文玉</a:t>
            </a:r>
            <a:r>
              <a:rPr lang="zh-TW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表示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：差別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收費加價倍數若提高一定更有效，但反彈聲浪會更大，「真的很兩難。」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47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218" y="1095375"/>
            <a:ext cx="2831403" cy="384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52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4172"/>
            <a:ext cx="8566919" cy="1138773"/>
          </a:xfrm>
        </p:spPr>
        <p:txBody>
          <a:bodyPr/>
          <a:lstStyle/>
          <a:p>
            <a:r>
              <a:rPr lang="zh-TW" altLang="en-US" sz="4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蒸餾酒稅減免　台酒高粱產品擬</a:t>
            </a:r>
            <a:r>
              <a:rPr lang="zh-TW" altLang="en-US" sz="4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降價</a:t>
            </a:r>
            <a:r>
              <a:rPr lang="en-US" altLang="zh-TW" sz="4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sz="4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en-US" sz="28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自由時報 </a:t>
            </a:r>
            <a:r>
              <a:rPr lang="en-US" altLang="zh-TW" sz="28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July 31, </a:t>
            </a:r>
            <a:r>
              <a:rPr lang="en-US" altLang="zh-TW" sz="2800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2009</a:t>
            </a:r>
            <a:endParaRPr lang="zh-TW" altLang="en-US" sz="2800" dirty="0">
              <a:solidFill>
                <a:srgbClr val="90603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470248"/>
            <a:ext cx="8110537" cy="4191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台酒公司近來槓上對手金酒公司，已成功搶下高粱市場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17%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市占率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受惠於財政部減免蒸餾酒稅，台酒公司預計調降高梁售價，其中每瓶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400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元的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33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度高粱，最多可能調降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50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元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對手金酒公司似乎不買財政部的帳，金門高粱堅持不降價，只願意推出抽獎活動回饋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消費者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理由可能是金門高粱酒和台酒</a:t>
            </a:r>
            <a:r>
              <a:rPr lang="zh-TW" altLang="en-US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高粱酒的</a:t>
            </a:r>
            <a:r>
              <a:rPr lang="zh-TW" altLang="en-US" sz="2400" dirty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需求彈性</a:t>
            </a:r>
            <a:r>
              <a:rPr lang="zh-TW" altLang="en-US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不同</a:t>
            </a:r>
            <a:endParaRPr lang="zh-TW" altLang="en-US" sz="2400" dirty="0">
              <a:solidFill>
                <a:srgbClr val="0070C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48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2578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44624"/>
            <a:ext cx="8162925" cy="1138773"/>
          </a:xfrm>
        </p:spPr>
        <p:txBody>
          <a:bodyPr/>
          <a:lstStyle/>
          <a:p>
            <a:r>
              <a:rPr lang="zh-TW" altLang="en-US" sz="4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搶救全球胖子 世衛喊漲含糖</a:t>
            </a:r>
            <a:r>
              <a:rPr lang="zh-TW" altLang="en-US" sz="4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飲料</a:t>
            </a:r>
            <a:r>
              <a:rPr lang="en-US" altLang="zh-TW" sz="4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sz="4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en-US" sz="2800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法新社</a:t>
            </a:r>
            <a:r>
              <a:rPr lang="zh-TW" altLang="en-US" sz="28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日內瓦</a:t>
            </a:r>
            <a:r>
              <a:rPr lang="en-US" altLang="zh-TW" sz="28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2016.10.11</a:t>
            </a:r>
            <a:r>
              <a:rPr lang="zh-TW" altLang="en-US" sz="2800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日電</a:t>
            </a:r>
            <a:endParaRPr lang="zh-TW" altLang="en-US" sz="2800" dirty="0">
              <a:solidFill>
                <a:srgbClr val="90603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196752"/>
            <a:ext cx="8398569" cy="4191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WHO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最新報告總結：「有合理和日增的跡象顯示，對含糖飲料適度課稅將減少相同比例消費量，特別是如果零售價格調漲幅度在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20%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或以上。」</a:t>
            </a:r>
          </a:p>
          <a:p>
            <a:pPr>
              <a:spcBef>
                <a:spcPts val="1200"/>
              </a:spcBef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換言之，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WHO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宣稱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</a:t>
            </a:r>
            <a:r>
              <a:rPr lang="zh-TW" altLang="en-US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漲價</a:t>
            </a:r>
            <a:r>
              <a:rPr lang="en-US" altLang="zh-TW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20%</a:t>
            </a:r>
            <a:r>
              <a:rPr lang="zh-TW" altLang="en-US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將可減少</a:t>
            </a:r>
            <a:r>
              <a:rPr lang="en-US" altLang="zh-TW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20%</a:t>
            </a:r>
            <a:r>
              <a:rPr lang="zh-TW" altLang="en-US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消費</a:t>
            </a:r>
            <a:r>
              <a:rPr lang="zh-TW" altLang="en-US" sz="2400" dirty="0">
                <a:solidFill>
                  <a:srgbClr val="A5002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，漲價</a:t>
            </a:r>
            <a:r>
              <a:rPr lang="en-US" altLang="zh-TW" sz="2400" dirty="0">
                <a:solidFill>
                  <a:srgbClr val="A5002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50%</a:t>
            </a:r>
            <a:r>
              <a:rPr lang="zh-TW" altLang="en-US" sz="2400" dirty="0">
                <a:solidFill>
                  <a:srgbClr val="A5002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則可減少半數</a:t>
            </a:r>
            <a:r>
              <a:rPr lang="zh-TW" altLang="en-US" sz="2400" dirty="0" smtClean="0">
                <a:solidFill>
                  <a:srgbClr val="A5002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消費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這裡已經有彈性的概念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WHO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非傳染疾病預防中心主任貝契爾（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Douglas 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Bettcher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）堅稱：「各國政府若對含糖飲料等食品課稅，不僅可減少痛苦，還可挽救生命。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」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WHO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在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2014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年估計，全球成人中有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39%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體重超標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有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4200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萬不到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歲的兒童體重超標或是肥胖，在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15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年內激增近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1100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萬人。</a:t>
            </a:r>
          </a:p>
          <a:p>
            <a:pPr>
              <a:spcBef>
                <a:spcPts val="1200"/>
              </a:spcBef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與此同時，自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1980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年以來，全球罹患糖尿病的人口已增加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倍，由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1.08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億增至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2014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年的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4.22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億</a:t>
            </a:r>
          </a:p>
          <a:p>
            <a:pPr>
              <a:spcBef>
                <a:spcPts val="1200"/>
              </a:spcBef>
            </a:pP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49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7968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95692" y="1337873"/>
          <a:ext cx="8963247" cy="4746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© 2019 McGraw-Hill Education.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EA275E-9031-4996-BD4C-F55A5FC86F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90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97089A-8A59-43F6-A48D-5025C07A18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7F836C-1D8F-4B91-99E3-0CBBECD3BE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6D7A8F-8711-4A4A-9218-F6A644CA39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F65D90-4F2D-445C-B12A-4A8574291A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131B35-0ADC-4B08-83B8-9413F75C2E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1CBA82-FC9C-4E28-A0F7-7986FD54A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2E5BE36-7C93-4EAC-AEAE-C7AFB0698D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EA39F0-0FC4-4679-BE18-211C450D25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82943" cy="954107"/>
          </a:xfrm>
        </p:spPr>
        <p:txBody>
          <a:bodyPr/>
          <a:lstStyle/>
          <a:p>
            <a:r>
              <a:rPr lang="zh-TW" altLang="en-US" sz="32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機捷票價過高 朱立倫：搭乘人次少得不償失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zh-TW" altLang="en-US" sz="3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4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2016</a:t>
            </a:r>
            <a:r>
              <a:rPr lang="zh-TW" altLang="en-US" sz="24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</a:t>
            </a:r>
            <a:r>
              <a:rPr lang="en-US" altLang="zh-TW" sz="24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12</a:t>
            </a:r>
            <a:r>
              <a:rPr lang="zh-TW" altLang="en-US" sz="24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月</a:t>
            </a:r>
            <a:r>
              <a:rPr lang="en-US" altLang="zh-TW" sz="24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06</a:t>
            </a:r>
            <a:r>
              <a:rPr lang="zh-TW" altLang="en-US" sz="2400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</a:t>
            </a:r>
            <a:r>
              <a:rPr lang="en-US" altLang="zh-TW" sz="2400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2400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中時 </a:t>
            </a:r>
            <a:r>
              <a:rPr lang="zh-TW" altLang="en-US" sz="2400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張立勳</a:t>
            </a:r>
            <a:endParaRPr lang="zh-TW" altLang="en-US" sz="2400" dirty="0">
              <a:solidFill>
                <a:srgbClr val="90603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5" y="1340768"/>
            <a:ext cx="8555806" cy="475523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新北市長朱立倫今在市政會議中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強調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耗資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千億興建的機捷，若一開始票價過高，搭乘人次少就得不償失，應該發揮功能以使用率為最高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考量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票價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合理化才能吸引更多人搭乘。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50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789040"/>
            <a:ext cx="3484240" cy="231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6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-47709"/>
            <a:ext cx="8738989" cy="1323439"/>
          </a:xfrm>
        </p:spPr>
        <p:txBody>
          <a:bodyPr/>
          <a:lstStyle/>
          <a:p>
            <a:r>
              <a:rPr lang="zh-TW" altLang="en-US" sz="28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溪頭遊覽車暴增！居民怒：遊客吸芬多精 我們吸</a:t>
            </a:r>
            <a:r>
              <a:rPr lang="zh-TW" altLang="en-US" sz="28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廢氣</a:t>
            </a:r>
            <a:r>
              <a:rPr lang="en-US" altLang="zh-TW" sz="28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sz="28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400" b="1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2018</a:t>
            </a:r>
            <a:r>
              <a:rPr lang="zh-TW" altLang="en-US" sz="2400" b="1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</a:t>
            </a:r>
            <a:r>
              <a:rPr lang="en-US" altLang="zh-TW" sz="2400" b="1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07</a:t>
            </a:r>
            <a:r>
              <a:rPr lang="zh-TW" altLang="en-US" sz="2400" b="1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月</a:t>
            </a:r>
            <a:r>
              <a:rPr lang="en-US" altLang="zh-TW" sz="2400" b="1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27</a:t>
            </a:r>
            <a:r>
              <a:rPr lang="zh-TW" altLang="en-US" sz="24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</a:t>
            </a:r>
            <a:r>
              <a:rPr lang="en-US" altLang="zh-TW" sz="24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2400" b="1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中時電子報 </a:t>
            </a:r>
            <a:r>
              <a:rPr lang="zh-TW" altLang="en-US" sz="24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尉遲</a:t>
            </a:r>
            <a:r>
              <a:rPr lang="zh-TW" altLang="en-US" sz="2400" b="1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佩玉</a:t>
            </a:r>
            <a:r>
              <a:rPr lang="zh-TW" altLang="en-US" sz="18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zh-TW" altLang="en-US" sz="18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endParaRPr lang="zh-TW" altLang="en-US" sz="2800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124744"/>
            <a:ext cx="8640960" cy="4191000"/>
          </a:xfrm>
        </p:spPr>
        <p:txBody>
          <a:bodyPr/>
          <a:lstStyle/>
          <a:p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因大環境欠佳、軍公教年改上路後，住房人氣明顯消退的南投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溪頭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近日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因暑假到來、以及老人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10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元優惠票，周邊縣市民眾幾乎把溪頭當成後花園，每天搭遊覽車到溪頭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運動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2400" dirty="0" smtClean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彰化縣</a:t>
            </a:r>
            <a:r>
              <a:rPr lang="zh-TW" altLang="en-US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政府甚至規劃專車接送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，使得溪頭每天湧入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8,000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多人入園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51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64" y="3212976"/>
            <a:ext cx="7188200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29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5192" y="116632"/>
            <a:ext cx="85072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4000" b="1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【</a:t>
            </a:r>
            <a:r>
              <a:rPr lang="zh-TW" altLang="en-US" sz="4000" b="1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林鐘雄經濟專欄</a:t>
            </a:r>
            <a:r>
              <a:rPr lang="en-US" altLang="zh-TW" sz="4000" b="1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】</a:t>
            </a:r>
            <a:r>
              <a:rPr lang="zh-TW" altLang="en-US" sz="4000" b="1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課徴奢侈稅真能改善社會公平正義嗎</a:t>
            </a:r>
            <a:r>
              <a:rPr lang="zh-TW" altLang="en-US" b="1" dirty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27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文／陳昭惠、胡宗民 </a:t>
            </a:r>
            <a:r>
              <a:rPr lang="en-US" altLang="zh-TW" sz="27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2014-12-18 </a:t>
            </a:r>
            <a:endParaRPr lang="zh-TW" altLang="en-US" b="1" dirty="0">
              <a:solidFill>
                <a:srgbClr val="90603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美國在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1991 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年由老布希總統簽署法案，開始課徵奢侈稅。</a:t>
            </a: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美國奢侈稅的徵稅項目非常廣泛，舉凡購買私人遊艇、私人飛機、皮裘、珠寶、豪華轎車等，都要支付額外賦稅。</a:t>
            </a: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美國奢侈稅為何失敗？因為奢侈財在「需求」上很有彈性，但是「供給」上卻欠缺彈性</a:t>
            </a:r>
            <a:endParaRPr lang="en-US" altLang="zh-TW" sz="2400" dirty="0" smtClean="0">
              <a:solidFill>
                <a:srgbClr val="C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美國政府對遊艇課徵奢侈稅，許多美國富豪跑到鄰近的巴哈馬買遊艇，重創了佛羅里達州的遊艇業，導致佛州遊艇銷售量下降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70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％，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 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萬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 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千名遊艇業員工還因此失業。</a:t>
            </a: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原本，美國國會預期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 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年之內可以收到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90 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億美元的稅收，可是第一年只收到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3,000 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萬美元，反而還因為失業人數大增，政府必須發放失業救濟金，根本就是偷雞不著蝕把米。</a:t>
            </a:r>
          </a:p>
        </p:txBody>
      </p:sp>
    </p:spTree>
    <p:extLst>
      <p:ext uri="{BB962C8B-B14F-4D97-AF65-F5344CB8AC3E}">
        <p14:creationId xmlns:p14="http://schemas.microsoft.com/office/powerpoint/2010/main" val="96466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531440"/>
            <a:ext cx="8229600" cy="1475656"/>
          </a:xfrm>
        </p:spPr>
        <p:txBody>
          <a:bodyPr>
            <a:normAutofit fontScale="90000"/>
          </a:bodyPr>
          <a:lstStyle/>
          <a:p>
            <a:pPr algn="l">
              <a:spcBef>
                <a:spcPts val="1200"/>
              </a:spcBef>
            </a:pPr>
            <a:r>
              <a:rPr lang="en-US" altLang="zh-TW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Falling Tax Would Lift All Yachts</a:t>
            </a:r>
            <a:br>
              <a:rPr lang="en-US" altLang="zh-TW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700" dirty="0" smtClean="0">
                <a:solidFill>
                  <a:srgbClr val="906030"/>
                </a:solidFill>
                <a:latin typeface="Times New Roman" pitchFamily="18" charset="0"/>
                <a:cs typeface="Times New Roman" pitchFamily="18" charset="0"/>
              </a:rPr>
              <a:t>By AGIS SALPUKAS  February 7, 1992</a:t>
            </a:r>
            <a:endParaRPr lang="zh-TW" altLang="en-US" sz="3100" dirty="0">
              <a:solidFill>
                <a:srgbClr val="90603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980728"/>
            <a:ext cx="8928992" cy="5688632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 November 1991, The United States Congress enacted a luxury tax and was signed by the former President George H.W. Bush. The goal of the tax was to generate additional revenues to reduce the federal budget deficit</a:t>
            </a:r>
          </a:p>
          <a:p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 1991, sales of luxury boats dropped 70 percent from 1990's level, while overall boat sales fell 18 percent. Relies on Foreign Customers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The federal government estimated that it would </a:t>
            </a:r>
            <a:r>
              <a:rPr lang="en-US" altLang="zh-TW" sz="2400" dirty="0" smtClean="0">
                <a:solidFill>
                  <a:srgbClr val="A5002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raise $9 billion 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 excess revenues over the following five-year period. </a:t>
            </a:r>
          </a:p>
          <a:p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 August 1993, the Congress decided to eliminate the “luxury tax” since it did not achieve its main objective. </a:t>
            </a:r>
          </a:p>
          <a:p>
            <a:r>
              <a:rPr lang="zh-TW" altLang="en-US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這</a:t>
            </a:r>
            <a:r>
              <a:rPr lang="zh-TW" altLang="en-US" sz="240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是典型的 </a:t>
            </a:r>
            <a:r>
              <a:rPr lang="en-US" altLang="zh-TW" sz="240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Lucas’ critique</a:t>
            </a:r>
            <a:r>
              <a:rPr lang="zh-TW" altLang="en-US" sz="240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(1995 Nobel laureate)</a:t>
            </a:r>
          </a:p>
          <a:p>
            <a:r>
              <a:rPr lang="en-US" altLang="zh-TW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named for Robert Lucas's work on macroeconomic policymaking, argues that it is naive to try to predict the effects of a change in economic policy entirely on the basis of relationships observed in historical data, especially highly aggregated historical data</a:t>
            </a:r>
            <a:endParaRPr lang="zh-TW" altLang="en-US" sz="2400" dirty="0">
              <a:solidFill>
                <a:srgbClr val="C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116632"/>
            <a:ext cx="15430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7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5425" indent="-225425" eaLnBrk="1" hangingPunct="1"/>
            <a:r>
              <a:rPr lang="en-US" sz="2400" dirty="0" smtClean="0"/>
              <a:t>Price elasticity of supply </a:t>
            </a:r>
          </a:p>
          <a:p>
            <a:pPr marL="511175" lvl="1" indent="-290513" eaLnBrk="1" hangingPunct="1"/>
            <a:r>
              <a:rPr lang="en-US" sz="2400" dirty="0" smtClean="0"/>
              <a:t>Percentage change in quantity supplied from a </a:t>
            </a:r>
            <a:br>
              <a:rPr lang="en-US" sz="2400" dirty="0" smtClean="0"/>
            </a:br>
            <a:r>
              <a:rPr lang="en-US" sz="2400" dirty="0" smtClean="0"/>
              <a:t>1 percent change in price</a:t>
            </a:r>
          </a:p>
          <a:p>
            <a:pPr marL="511175" lvl="1" indent="-290513" eaLnBrk="1" hangingPunct="1"/>
            <a:endParaRPr lang="en-US" dirty="0" smtClean="0"/>
          </a:p>
        </p:txBody>
      </p:sp>
      <p:grpSp>
        <p:nvGrpSpPr>
          <p:cNvPr id="168968" name="Group 23"/>
          <p:cNvGrpSpPr>
            <a:grpSpLocks/>
          </p:cNvGrpSpPr>
          <p:nvPr/>
        </p:nvGrpSpPr>
        <p:grpSpPr bwMode="auto">
          <a:xfrm>
            <a:off x="2149474" y="3498850"/>
            <a:ext cx="5301661" cy="998538"/>
            <a:chOff x="2120689" y="3518401"/>
            <a:chExt cx="5301587" cy="998572"/>
          </a:xfrm>
        </p:grpSpPr>
        <p:sp>
          <p:nvSpPr>
            <p:cNvPr id="5" name="TextBox 4"/>
            <p:cNvSpPr txBox="1"/>
            <p:nvPr/>
          </p:nvSpPr>
          <p:spPr>
            <a:xfrm>
              <a:off x="2120689" y="3762884"/>
              <a:ext cx="4156017" cy="5238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Price elasticity of supply =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+mn-ea"/>
                  <a:cs typeface="Arial"/>
                </a:rPr>
                <a:t> 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8970" name="TextBox 6"/>
            <p:cNvSpPr txBox="1">
              <a:spLocks noChangeArrowheads="1"/>
            </p:cNvSpPr>
            <p:nvPr/>
          </p:nvSpPr>
          <p:spPr bwMode="auto">
            <a:xfrm>
              <a:off x="6069499" y="3518401"/>
              <a:ext cx="135277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Δ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Q / Q</a:t>
              </a:r>
            </a:p>
          </p:txBody>
        </p:sp>
        <p:cxnSp>
          <p:nvCxnSpPr>
            <p:cNvPr id="168971" name="Straight Connector 7"/>
            <p:cNvCxnSpPr>
              <a:cxnSpLocks noChangeShapeType="1"/>
            </p:cNvCxnSpPr>
            <p:nvPr/>
          </p:nvCxnSpPr>
          <p:spPr bwMode="auto">
            <a:xfrm flipV="1">
              <a:off x="6253860" y="4017326"/>
              <a:ext cx="984055" cy="72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68972" name="TextBox 8"/>
            <p:cNvSpPr txBox="1">
              <a:spLocks noChangeArrowheads="1"/>
            </p:cNvSpPr>
            <p:nvPr/>
          </p:nvSpPr>
          <p:spPr bwMode="auto">
            <a:xfrm>
              <a:off x="6091556" y="4055308"/>
              <a:ext cx="130866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ΔP / P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68977" name="Group 24"/>
          <p:cNvGrpSpPr>
            <a:grpSpLocks/>
          </p:cNvGrpSpPr>
          <p:nvPr/>
        </p:nvGrpSpPr>
        <p:grpSpPr bwMode="auto">
          <a:xfrm>
            <a:off x="1686109" y="4946813"/>
            <a:ext cx="6080821" cy="998537"/>
            <a:chOff x="1779073" y="5056200"/>
            <a:chExt cx="6080736" cy="998572"/>
          </a:xfrm>
        </p:grpSpPr>
        <p:sp>
          <p:nvSpPr>
            <p:cNvPr id="38" name="TextBox 37"/>
            <p:cNvSpPr txBox="1"/>
            <p:nvPr/>
          </p:nvSpPr>
          <p:spPr>
            <a:xfrm>
              <a:off x="1779073" y="5280045"/>
              <a:ext cx="4154429" cy="52230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Price elasticity of supply =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+mn-ea"/>
                  <a:cs typeface="Arial"/>
                </a:rPr>
                <a:t> 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8979" name="TextBox 38"/>
            <p:cNvSpPr txBox="1">
              <a:spLocks noChangeArrowheads="1"/>
            </p:cNvSpPr>
            <p:nvPr/>
          </p:nvSpPr>
          <p:spPr bwMode="auto">
            <a:xfrm>
              <a:off x="5942283" y="5056200"/>
              <a:ext cx="3898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</a:t>
              </a:r>
            </a:p>
          </p:txBody>
        </p:sp>
        <p:cxnSp>
          <p:nvCxnSpPr>
            <p:cNvPr id="168980" name="Straight Connector 39"/>
            <p:cNvCxnSpPr>
              <a:cxnSpLocks noChangeShapeType="1"/>
            </p:cNvCxnSpPr>
            <p:nvPr/>
          </p:nvCxnSpPr>
          <p:spPr bwMode="auto">
            <a:xfrm flipV="1">
              <a:off x="5870561" y="5555962"/>
              <a:ext cx="498480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68981" name="TextBox 40"/>
            <p:cNvSpPr txBox="1">
              <a:spLocks noChangeArrowheads="1"/>
            </p:cNvSpPr>
            <p:nvPr/>
          </p:nvSpPr>
          <p:spPr bwMode="auto">
            <a:xfrm>
              <a:off x="5774369" y="5593107"/>
              <a:ext cx="72567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Q</a:t>
              </a: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8982" name="TextBox 41"/>
            <p:cNvSpPr txBox="1">
              <a:spLocks noChangeArrowheads="1"/>
            </p:cNvSpPr>
            <p:nvPr/>
          </p:nvSpPr>
          <p:spPr bwMode="auto">
            <a:xfrm>
              <a:off x="7134760" y="5056200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1</a:t>
              </a: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8983" name="TextBox 42"/>
            <p:cNvSpPr txBox="1">
              <a:spLocks noChangeArrowheads="1"/>
            </p:cNvSpPr>
            <p:nvPr/>
          </p:nvSpPr>
          <p:spPr bwMode="auto">
            <a:xfrm>
              <a:off x="6765899" y="5593107"/>
              <a:ext cx="109391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slope</a:t>
              </a: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168984" name="Straight Connector 43"/>
            <p:cNvCxnSpPr>
              <a:cxnSpLocks noChangeShapeType="1"/>
            </p:cNvCxnSpPr>
            <p:nvPr/>
          </p:nvCxnSpPr>
          <p:spPr bwMode="auto">
            <a:xfrm>
              <a:off x="6867630" y="5541198"/>
              <a:ext cx="884352" cy="191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68985" name="TextBox 44"/>
            <p:cNvSpPr txBox="1">
              <a:spLocks noChangeArrowheads="1"/>
            </p:cNvSpPr>
            <p:nvPr/>
          </p:nvSpPr>
          <p:spPr bwMode="auto">
            <a:xfrm>
              <a:off x="6272849" y="5279918"/>
              <a:ext cx="72024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x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© 2019 McGraw-Hill Education.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EA275E-9031-4996-BD4C-F55A5FC86F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</a:rPr>
              <a:t>10. </a:t>
            </a:r>
            <a:r>
              <a:rPr lang="zh-TW" altLang="en-US" sz="3600" dirty="0" smtClean="0">
                <a:solidFill>
                  <a:srgbClr val="002060"/>
                </a:solidFill>
              </a:rPr>
              <a:t>供給彈性 </a:t>
            </a:r>
            <a:r>
              <a:rPr lang="en-US" sz="3600" dirty="0" smtClean="0">
                <a:solidFill>
                  <a:srgbClr val="002060"/>
                </a:solidFill>
              </a:rPr>
              <a:t>Price Elasticity of Supply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12" name="Group 6"/>
          <p:cNvGrpSpPr>
            <a:grpSpLocks/>
          </p:cNvGrpSpPr>
          <p:nvPr/>
        </p:nvGrpSpPr>
        <p:grpSpPr bwMode="auto">
          <a:xfrm>
            <a:off x="4666794" y="1649413"/>
            <a:ext cx="4093559" cy="4414634"/>
            <a:chOff x="3233058" y="1479400"/>
            <a:chExt cx="4157947" cy="475833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0" name="Rectangle 29"/>
            <p:cNvSpPr/>
            <p:nvPr/>
          </p:nvSpPr>
          <p:spPr bwMode="auto">
            <a:xfrm>
              <a:off x="3238894" y="1479400"/>
              <a:ext cx="4152111" cy="4748287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grpSp>
          <p:nvGrpSpPr>
            <p:cNvPr id="171018" name="Group 25"/>
            <p:cNvGrpSpPr>
              <a:grpSpLocks/>
            </p:cNvGrpSpPr>
            <p:nvPr/>
          </p:nvGrpSpPr>
          <p:grpSpPr bwMode="auto">
            <a:xfrm>
              <a:off x="3233058" y="1654175"/>
              <a:ext cx="4047220" cy="4583560"/>
              <a:chOff x="1944658" y="1654175"/>
              <a:chExt cx="5335617" cy="4583560"/>
            </a:xfrm>
          </p:grpSpPr>
          <p:sp>
            <p:nvSpPr>
              <p:cNvPr id="171019" name="Line 6"/>
              <p:cNvSpPr>
                <a:spLocks noChangeShapeType="1"/>
              </p:cNvSpPr>
              <p:nvPr/>
            </p:nvSpPr>
            <p:spPr bwMode="auto">
              <a:xfrm>
                <a:off x="2765426" y="3168650"/>
                <a:ext cx="20907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71020" name="Line 7"/>
              <p:cNvSpPr>
                <a:spLocks noChangeShapeType="1"/>
              </p:cNvSpPr>
              <p:nvPr/>
            </p:nvSpPr>
            <p:spPr bwMode="auto">
              <a:xfrm flipV="1">
                <a:off x="4835526" y="3173413"/>
                <a:ext cx="0" cy="22272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71021" name="Text Box 14"/>
              <p:cNvSpPr txBox="1">
                <a:spLocks noChangeArrowheads="1"/>
              </p:cNvSpPr>
              <p:nvPr/>
            </p:nvSpPr>
            <p:spPr bwMode="auto">
              <a:xfrm>
                <a:off x="4580580" y="5433602"/>
                <a:ext cx="533562" cy="395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71022" name="Text Box 17"/>
              <p:cNvSpPr txBox="1">
                <a:spLocks noChangeArrowheads="1"/>
              </p:cNvSpPr>
              <p:nvPr/>
            </p:nvSpPr>
            <p:spPr bwMode="auto">
              <a:xfrm>
                <a:off x="2216753" y="2997249"/>
                <a:ext cx="533562" cy="395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71023" name="Text Box 22"/>
              <p:cNvSpPr txBox="1">
                <a:spLocks noChangeArrowheads="1"/>
              </p:cNvSpPr>
              <p:nvPr/>
            </p:nvSpPr>
            <p:spPr bwMode="auto">
              <a:xfrm>
                <a:off x="4542317" y="2778251"/>
                <a:ext cx="533562" cy="4277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71024" name="Line 2"/>
              <p:cNvSpPr>
                <a:spLocks noChangeShapeType="1"/>
              </p:cNvSpPr>
              <p:nvPr/>
            </p:nvSpPr>
            <p:spPr bwMode="auto">
              <a:xfrm flipV="1">
                <a:off x="5918200" y="2687638"/>
                <a:ext cx="0" cy="27130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6" name="Line 3"/>
              <p:cNvSpPr>
                <a:spLocks noChangeShapeType="1"/>
              </p:cNvSpPr>
              <p:nvPr/>
            </p:nvSpPr>
            <p:spPr bwMode="auto">
              <a:xfrm rot="16200000">
                <a:off x="5647004" y="2950941"/>
                <a:ext cx="544128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Line 4"/>
              <p:cNvSpPr>
                <a:spLocks noChangeShapeType="1"/>
              </p:cNvSpPr>
              <p:nvPr/>
            </p:nvSpPr>
            <p:spPr bwMode="auto">
              <a:xfrm>
                <a:off x="4830667" y="3183650"/>
                <a:ext cx="109478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1027" name="Line 5"/>
              <p:cNvSpPr>
                <a:spLocks noChangeShapeType="1"/>
              </p:cNvSpPr>
              <p:nvPr/>
            </p:nvSpPr>
            <p:spPr bwMode="auto">
              <a:xfrm>
                <a:off x="2765425" y="2647950"/>
                <a:ext cx="31511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71028" name="Text Box 15"/>
              <p:cNvSpPr txBox="1">
                <a:spLocks noChangeArrowheads="1"/>
              </p:cNvSpPr>
              <p:nvPr/>
            </p:nvSpPr>
            <p:spPr bwMode="auto">
              <a:xfrm>
                <a:off x="5656207" y="5445578"/>
                <a:ext cx="533561" cy="395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71029" name="Text Box 16"/>
              <p:cNvSpPr txBox="1">
                <a:spLocks noChangeArrowheads="1"/>
              </p:cNvSpPr>
              <p:nvPr/>
            </p:nvSpPr>
            <p:spPr bwMode="auto">
              <a:xfrm>
                <a:off x="2031813" y="2417246"/>
                <a:ext cx="718502" cy="395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10</a:t>
                </a:r>
              </a:p>
            </p:txBody>
          </p:sp>
          <p:sp>
            <p:nvSpPr>
              <p:cNvPr id="171030" name="Text Box 21"/>
              <p:cNvSpPr txBox="1">
                <a:spLocks noChangeArrowheads="1"/>
              </p:cNvSpPr>
              <p:nvPr/>
            </p:nvSpPr>
            <p:spPr bwMode="auto">
              <a:xfrm>
                <a:off x="5626446" y="2254709"/>
                <a:ext cx="533562" cy="4277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71031" name="Line 10"/>
              <p:cNvSpPr>
                <a:spLocks noChangeShapeType="1"/>
              </p:cNvSpPr>
              <p:nvPr/>
            </p:nvSpPr>
            <p:spPr bwMode="auto">
              <a:xfrm>
                <a:off x="2738438" y="5419725"/>
                <a:ext cx="42148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71032" name="Text Box 11"/>
              <p:cNvSpPr txBox="1">
                <a:spLocks noChangeArrowheads="1"/>
              </p:cNvSpPr>
              <p:nvPr/>
            </p:nvSpPr>
            <p:spPr bwMode="auto">
              <a:xfrm>
                <a:off x="3213727" y="5810004"/>
                <a:ext cx="3237508" cy="427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Quantity</a:t>
                </a:r>
              </a:p>
            </p:txBody>
          </p:sp>
          <p:sp>
            <p:nvSpPr>
              <p:cNvPr id="171033" name="Text Box 12"/>
              <p:cNvSpPr txBox="1">
                <a:spLocks noChangeArrowheads="1"/>
              </p:cNvSpPr>
              <p:nvPr/>
            </p:nvSpPr>
            <p:spPr bwMode="auto">
              <a:xfrm rot="-5400000">
                <a:off x="590988" y="3519411"/>
                <a:ext cx="3238775" cy="531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Price</a:t>
                </a:r>
              </a:p>
            </p:txBody>
          </p:sp>
          <p:sp>
            <p:nvSpPr>
              <p:cNvPr id="171034" name="Text Box 19"/>
              <p:cNvSpPr txBox="1">
                <a:spLocks noChangeArrowheads="1"/>
              </p:cNvSpPr>
              <p:nvPr/>
            </p:nvSpPr>
            <p:spPr bwMode="auto">
              <a:xfrm>
                <a:off x="2216753" y="4034067"/>
                <a:ext cx="533562" cy="395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71035" name="Text Box 20"/>
              <p:cNvSpPr txBox="1">
                <a:spLocks noChangeArrowheads="1"/>
              </p:cNvSpPr>
              <p:nvPr/>
            </p:nvSpPr>
            <p:spPr bwMode="auto">
              <a:xfrm>
                <a:off x="6746713" y="1797892"/>
                <a:ext cx="533562" cy="427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 rot="5400000">
                <a:off x="3847927" y="1070151"/>
                <a:ext cx="2012247" cy="4213308"/>
              </a:xfrm>
              <a:prstGeom prst="line">
                <a:avLst/>
              </a:prstGeom>
              <a:ln>
                <a:solidFill>
                  <a:schemeClr val="accent2"/>
                </a:solidFill>
                <a:headEnd/>
                <a:tailEnd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1037" name="Line 13"/>
              <p:cNvSpPr>
                <a:spLocks noChangeShapeType="1"/>
              </p:cNvSpPr>
              <p:nvPr/>
            </p:nvSpPr>
            <p:spPr bwMode="auto">
              <a:xfrm>
                <a:off x="2751138" y="1654175"/>
                <a:ext cx="0" cy="37655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23926" y="1600200"/>
            <a:ext cx="3742867" cy="4525963"/>
          </a:xfrm>
        </p:spPr>
        <p:txBody>
          <a:bodyPr>
            <a:normAutofit lnSpcReduction="10000"/>
          </a:bodyPr>
          <a:lstStyle/>
          <a:p>
            <a:pPr marL="225425" indent="-225425" eaLnBrk="1" hangingPunct="1"/>
            <a:r>
              <a:rPr lang="en-US" sz="2400" dirty="0" smtClean="0"/>
              <a:t>If supply curve has a positive intercept</a:t>
            </a:r>
          </a:p>
          <a:p>
            <a:pPr marL="511175" lvl="2" indent="-225425" eaLnBrk="1" hangingPunct="1">
              <a:buClr>
                <a:schemeClr val="bg1"/>
              </a:buClr>
            </a:pPr>
            <a:r>
              <a:rPr lang="en-US" sz="2100" dirty="0" smtClean="0"/>
              <a:t>Price elasticity of supply decreases as Q increases</a:t>
            </a:r>
          </a:p>
          <a:p>
            <a:pPr marL="285750" lvl="1" eaLnBrk="1" hangingPunct="1"/>
            <a:r>
              <a:rPr lang="en-US" sz="2100" dirty="0" smtClean="0"/>
              <a:t>Graph shows</a:t>
            </a:r>
          </a:p>
          <a:p>
            <a:pPr marL="511175" lvl="2" indent="-225425" eaLnBrk="1" hangingPunct="1">
              <a:buClr>
                <a:schemeClr val="bg1"/>
              </a:buClr>
            </a:pPr>
            <a:r>
              <a:rPr lang="en-US" sz="2100" dirty="0" smtClean="0"/>
              <a:t>Slope = 2</a:t>
            </a:r>
          </a:p>
          <a:p>
            <a:pPr marL="511175" lvl="2" indent="-225425" eaLnBrk="1" hangingPunct="1">
              <a:buClr>
                <a:schemeClr val="bg1"/>
              </a:buClr>
            </a:pPr>
            <a:r>
              <a:rPr lang="en-US" sz="2100" dirty="0" smtClean="0"/>
              <a:t>At A, P = 8 and Q = 2</a:t>
            </a:r>
          </a:p>
          <a:p>
            <a:pPr marL="744538" lvl="3" eaLnBrk="1" hangingPunct="1">
              <a:buClr>
                <a:schemeClr val="bg1"/>
              </a:buClr>
            </a:pPr>
            <a:r>
              <a:rPr lang="en-US" sz="1800" dirty="0" smtClean="0"/>
              <a:t>Price elasticity of supply </a:t>
            </a:r>
            <a:br>
              <a:rPr lang="en-US" sz="1800" dirty="0" smtClean="0"/>
            </a:br>
            <a:r>
              <a:rPr lang="en-US" sz="1800" dirty="0" smtClean="0"/>
              <a:t>= (8 / 2) (1 / 2) = 2.00</a:t>
            </a:r>
          </a:p>
          <a:p>
            <a:pPr marL="511175" lvl="2" indent="-225425" eaLnBrk="1" hangingPunct="1">
              <a:buClr>
                <a:schemeClr val="bg1"/>
              </a:buClr>
            </a:pPr>
            <a:r>
              <a:rPr lang="en-US" sz="2100" dirty="0" smtClean="0"/>
              <a:t>At B, P = 10 and Q = 3</a:t>
            </a:r>
          </a:p>
          <a:p>
            <a:pPr marL="744538" lvl="3" eaLnBrk="1" hangingPunct="1">
              <a:buClr>
                <a:schemeClr val="bg1"/>
              </a:buClr>
            </a:pPr>
            <a:r>
              <a:rPr lang="en-US" sz="1800" dirty="0" smtClean="0"/>
              <a:t>Price elasticity of supply </a:t>
            </a:r>
            <a:br>
              <a:rPr lang="en-US" sz="1800" dirty="0" smtClean="0"/>
            </a:br>
            <a:r>
              <a:rPr lang="en-US" sz="1800" dirty="0" smtClean="0"/>
              <a:t>= (10 / 3) (1 / 2) = 1.67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© 2019 McGraw-Hill Education.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EA275E-9031-4996-BD4C-F55A5FC86F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1" name="Title 5"/>
          <p:cNvSpPr txBox="1">
            <a:spLocks/>
          </p:cNvSpPr>
          <p:nvPr/>
        </p:nvSpPr>
        <p:spPr>
          <a:xfrm>
            <a:off x="1219202" y="260648"/>
            <a:ext cx="8077197" cy="11731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18415" cmpd="sng">
                  <a:noFill/>
                  <a:prstDash val="solid"/>
                </a:ln>
                <a:solidFill>
                  <a:srgbClr val="C00000"/>
                </a:solidFill>
                <a:effectLst/>
                <a:latin typeface="Helvetica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TW" sz="3200" dirty="0" smtClean="0">
                <a:solidFill>
                  <a:srgbClr val="002060"/>
                </a:solidFill>
              </a:rPr>
              <a:t>10. </a:t>
            </a:r>
            <a:r>
              <a:rPr kumimoji="0" lang="zh-TW" altLang="en-US" sz="3200" dirty="0" smtClean="0">
                <a:solidFill>
                  <a:srgbClr val="002060"/>
                </a:solidFill>
              </a:rPr>
              <a:t>供給彈性 </a:t>
            </a:r>
            <a:r>
              <a:rPr kumimoji="0" lang="en-US" sz="3200" dirty="0" smtClean="0">
                <a:solidFill>
                  <a:srgbClr val="002060"/>
                </a:solidFill>
              </a:rPr>
              <a:t>Price Elasticity of Supply</a:t>
            </a:r>
            <a:endParaRPr kumimoji="0"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27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061" name="Group 31"/>
          <p:cNvGrpSpPr>
            <a:grpSpLocks/>
          </p:cNvGrpSpPr>
          <p:nvPr/>
        </p:nvGrpSpPr>
        <p:grpSpPr bwMode="auto">
          <a:xfrm>
            <a:off x="5000625" y="1679575"/>
            <a:ext cx="3767138" cy="4525963"/>
            <a:chOff x="4898644" y="1487977"/>
            <a:chExt cx="3755424" cy="438823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Rectangle 9"/>
            <p:cNvSpPr/>
            <p:nvPr/>
          </p:nvSpPr>
          <p:spPr bwMode="auto">
            <a:xfrm>
              <a:off x="4898644" y="1487977"/>
              <a:ext cx="3755424" cy="4388233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grpSp>
          <p:nvGrpSpPr>
            <p:cNvPr id="173067" name="Group 10"/>
            <p:cNvGrpSpPr>
              <a:grpSpLocks/>
            </p:cNvGrpSpPr>
            <p:nvPr/>
          </p:nvGrpSpPr>
          <p:grpSpPr bwMode="auto">
            <a:xfrm>
              <a:off x="4916481" y="1534886"/>
              <a:ext cx="3672348" cy="4288858"/>
              <a:chOff x="1946815" y="1638300"/>
              <a:chExt cx="5006435" cy="4583572"/>
            </a:xfrm>
          </p:grpSpPr>
          <p:sp>
            <p:nvSpPr>
              <p:cNvPr id="173068" name="Line 2"/>
              <p:cNvSpPr>
                <a:spLocks noChangeShapeType="1"/>
              </p:cNvSpPr>
              <p:nvPr/>
            </p:nvSpPr>
            <p:spPr bwMode="auto">
              <a:xfrm flipV="1">
                <a:off x="5862638" y="2687638"/>
                <a:ext cx="0" cy="27130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73069" name="Text Box 14"/>
              <p:cNvSpPr txBox="1">
                <a:spLocks noChangeArrowheads="1"/>
              </p:cNvSpPr>
              <p:nvPr/>
            </p:nvSpPr>
            <p:spPr bwMode="auto">
              <a:xfrm>
                <a:off x="5482165" y="5442319"/>
                <a:ext cx="759270" cy="3799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15</a:t>
                </a:r>
              </a:p>
            </p:txBody>
          </p:sp>
          <p:sp>
            <p:nvSpPr>
              <p:cNvPr id="173070" name="Text Box 15"/>
              <p:cNvSpPr txBox="1">
                <a:spLocks noChangeArrowheads="1"/>
              </p:cNvSpPr>
              <p:nvPr/>
            </p:nvSpPr>
            <p:spPr bwMode="auto">
              <a:xfrm>
                <a:off x="2218599" y="2541200"/>
                <a:ext cx="532783" cy="3799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73071" name="Line 18"/>
              <p:cNvSpPr>
                <a:spLocks noChangeShapeType="1"/>
              </p:cNvSpPr>
              <p:nvPr/>
            </p:nvSpPr>
            <p:spPr bwMode="auto">
              <a:xfrm>
                <a:off x="2765425" y="2692400"/>
                <a:ext cx="30718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73072" name="Text Box 20"/>
              <p:cNvSpPr txBox="1">
                <a:spLocks noChangeArrowheads="1"/>
              </p:cNvSpPr>
              <p:nvPr/>
            </p:nvSpPr>
            <p:spPr bwMode="auto">
              <a:xfrm>
                <a:off x="5417454" y="2352068"/>
                <a:ext cx="532783" cy="411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73073" name="Text Box 23"/>
              <p:cNvSpPr txBox="1">
                <a:spLocks noChangeArrowheads="1"/>
              </p:cNvSpPr>
              <p:nvPr/>
            </p:nvSpPr>
            <p:spPr bwMode="auto">
              <a:xfrm>
                <a:off x="5797089" y="2802695"/>
                <a:ext cx="845551" cy="411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Δ</a:t>
                </a: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P </a:t>
                </a:r>
              </a:p>
            </p:txBody>
          </p:sp>
          <p:sp>
            <p:nvSpPr>
              <p:cNvPr id="173074" name="Text Box 26"/>
              <p:cNvSpPr txBox="1">
                <a:spLocks noChangeArrowheads="1"/>
              </p:cNvSpPr>
              <p:nvPr/>
            </p:nvSpPr>
            <p:spPr bwMode="auto">
              <a:xfrm>
                <a:off x="5037819" y="3263190"/>
                <a:ext cx="1024583" cy="411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</a:t>
                </a:r>
                <a:r>
                  <a:rPr kumimoji="0" lang="el-GR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Δ </a:t>
                </a: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Q </a:t>
                </a:r>
              </a:p>
            </p:txBody>
          </p:sp>
          <p:sp>
            <p:nvSpPr>
              <p:cNvPr id="19" name="Line 4"/>
              <p:cNvSpPr>
                <a:spLocks noChangeShapeType="1"/>
              </p:cNvSpPr>
              <p:nvPr/>
            </p:nvSpPr>
            <p:spPr bwMode="auto">
              <a:xfrm>
                <a:off x="5214806" y="3284120"/>
                <a:ext cx="645086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 rot="5400000">
                <a:off x="2991929" y="1836165"/>
                <a:ext cx="3354070" cy="3818732"/>
              </a:xfrm>
              <a:prstGeom prst="line">
                <a:avLst/>
              </a:prstGeom>
              <a:ln>
                <a:solidFill>
                  <a:schemeClr val="accent2"/>
                </a:solidFill>
                <a:headEnd/>
                <a:tailEnd/>
              </a:ln>
              <a:effectLst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3077" name="Text Box 19"/>
              <p:cNvSpPr txBox="1">
                <a:spLocks noChangeArrowheads="1"/>
              </p:cNvSpPr>
              <p:nvPr/>
            </p:nvSpPr>
            <p:spPr bwMode="auto">
              <a:xfrm>
                <a:off x="6396740" y="1638300"/>
                <a:ext cx="532783" cy="411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173078" name="Line 6"/>
              <p:cNvSpPr>
                <a:spLocks noChangeShapeType="1"/>
              </p:cNvSpPr>
              <p:nvPr/>
            </p:nvSpPr>
            <p:spPr bwMode="auto">
              <a:xfrm flipV="1">
                <a:off x="5218113" y="3286125"/>
                <a:ext cx="0" cy="21145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73079" name="Line 5"/>
              <p:cNvSpPr>
                <a:spLocks noChangeShapeType="1"/>
              </p:cNvSpPr>
              <p:nvPr/>
            </p:nvSpPr>
            <p:spPr bwMode="auto">
              <a:xfrm>
                <a:off x="2765426" y="3268663"/>
                <a:ext cx="24511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73080" name="Text Box 13"/>
              <p:cNvSpPr txBox="1">
                <a:spLocks noChangeArrowheads="1"/>
              </p:cNvSpPr>
              <p:nvPr/>
            </p:nvSpPr>
            <p:spPr bwMode="auto">
              <a:xfrm>
                <a:off x="4906241" y="5442319"/>
                <a:ext cx="649262" cy="3799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12</a:t>
                </a:r>
              </a:p>
            </p:txBody>
          </p:sp>
          <p:sp>
            <p:nvSpPr>
              <p:cNvPr id="173081" name="Text Box 16"/>
              <p:cNvSpPr txBox="1">
                <a:spLocks noChangeArrowheads="1"/>
              </p:cNvSpPr>
              <p:nvPr/>
            </p:nvSpPr>
            <p:spPr bwMode="auto">
              <a:xfrm>
                <a:off x="2218599" y="3120108"/>
                <a:ext cx="532783" cy="3799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73082" name="Text Box 21"/>
              <p:cNvSpPr txBox="1">
                <a:spLocks noChangeArrowheads="1"/>
              </p:cNvSpPr>
              <p:nvPr/>
            </p:nvSpPr>
            <p:spPr bwMode="auto">
              <a:xfrm>
                <a:off x="4755250" y="2939199"/>
                <a:ext cx="534940" cy="411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73083" name="Line 9"/>
              <p:cNvSpPr>
                <a:spLocks noChangeShapeType="1"/>
              </p:cNvSpPr>
              <p:nvPr/>
            </p:nvSpPr>
            <p:spPr bwMode="auto">
              <a:xfrm>
                <a:off x="2738438" y="5419725"/>
                <a:ext cx="42148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73084" name="Text Box 10"/>
              <p:cNvSpPr txBox="1">
                <a:spLocks noChangeArrowheads="1"/>
              </p:cNvSpPr>
              <p:nvPr/>
            </p:nvSpPr>
            <p:spPr bwMode="auto">
              <a:xfrm>
                <a:off x="3212984" y="5810716"/>
                <a:ext cx="3237681" cy="411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Quantity</a:t>
                </a:r>
              </a:p>
            </p:txBody>
          </p:sp>
          <p:sp>
            <p:nvSpPr>
              <p:cNvPr id="173085" name="Text Box 11"/>
              <p:cNvSpPr txBox="1">
                <a:spLocks noChangeArrowheads="1"/>
              </p:cNvSpPr>
              <p:nvPr/>
            </p:nvSpPr>
            <p:spPr bwMode="auto">
              <a:xfrm rot="-5400000">
                <a:off x="596485" y="3514910"/>
                <a:ext cx="3239913" cy="539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Price</a:t>
                </a:r>
              </a:p>
            </p:txBody>
          </p:sp>
          <p:sp>
            <p:nvSpPr>
              <p:cNvPr id="173086" name="Line 12"/>
              <p:cNvSpPr>
                <a:spLocks noChangeShapeType="1"/>
              </p:cNvSpPr>
              <p:nvPr/>
            </p:nvSpPr>
            <p:spPr bwMode="auto">
              <a:xfrm>
                <a:off x="2751138" y="1654175"/>
                <a:ext cx="0" cy="37655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cxnSp>
            <p:nvCxnSpPr>
              <p:cNvPr id="31" name="Straight Connector 30"/>
              <p:cNvCxnSpPr>
                <a:stCxn id="19" idx="1"/>
              </p:cNvCxnSpPr>
              <p:nvPr/>
            </p:nvCxnSpPr>
            <p:spPr bwMode="auto">
              <a:xfrm rot="16200000" flipV="1">
                <a:off x="5565295" y="2989523"/>
                <a:ext cx="574091" cy="1510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23926" y="1600200"/>
            <a:ext cx="3992458" cy="4525963"/>
          </a:xfrm>
        </p:spPr>
        <p:txBody>
          <a:bodyPr/>
          <a:lstStyle/>
          <a:p>
            <a:pPr marL="225425" indent="-225425" eaLnBrk="1" hangingPunct="1"/>
            <a:r>
              <a:rPr lang="en-US" sz="2400" dirty="0" smtClean="0"/>
              <a:t>If supply curve has a zero intercept</a:t>
            </a:r>
          </a:p>
          <a:p>
            <a:pPr marL="511175" lvl="2" indent="-225425" eaLnBrk="1" hangingPunct="1">
              <a:buClr>
                <a:schemeClr val="bg1"/>
              </a:buClr>
            </a:pPr>
            <a:r>
              <a:rPr lang="en-US" sz="2100" dirty="0" smtClean="0"/>
              <a:t>Price elasticity of supply is 1.00</a:t>
            </a:r>
          </a:p>
          <a:p>
            <a:pPr marL="285750" lvl="1" eaLnBrk="1" hangingPunct="1"/>
            <a:r>
              <a:rPr lang="en-US" sz="2100" dirty="0" smtClean="0"/>
              <a:t>Graph shows</a:t>
            </a:r>
          </a:p>
          <a:p>
            <a:pPr marL="511175" lvl="2" indent="-225425" eaLnBrk="1" hangingPunct="1">
              <a:buClr>
                <a:schemeClr val="bg1"/>
              </a:buClr>
            </a:pPr>
            <a:r>
              <a:rPr lang="en-US" sz="2100" dirty="0" smtClean="0"/>
              <a:t>Slope = 1 / 3</a:t>
            </a:r>
          </a:p>
          <a:p>
            <a:pPr marL="511175" lvl="2" indent="-225425" eaLnBrk="1" hangingPunct="1">
              <a:buClr>
                <a:schemeClr val="bg1"/>
              </a:buClr>
            </a:pPr>
            <a:r>
              <a:rPr lang="en-US" sz="2100" dirty="0" smtClean="0"/>
              <a:t>At A, P = 4 and Q = 12</a:t>
            </a:r>
          </a:p>
          <a:p>
            <a:pPr marL="744538" lvl="3" eaLnBrk="1" hangingPunct="1">
              <a:buClr>
                <a:schemeClr val="bg1"/>
              </a:buClr>
            </a:pPr>
            <a:r>
              <a:rPr lang="en-US" sz="1800" dirty="0" smtClean="0"/>
              <a:t>Price elasticity of supply </a:t>
            </a:r>
            <a:br>
              <a:rPr lang="en-US" sz="1800" dirty="0" smtClean="0"/>
            </a:br>
            <a:r>
              <a:rPr lang="en-US" sz="1800" dirty="0" smtClean="0"/>
              <a:t>= (4 / 12) (3) = 1.00</a:t>
            </a:r>
          </a:p>
          <a:p>
            <a:pPr marL="511175" lvl="2" indent="-225425" eaLnBrk="1" hangingPunct="1">
              <a:buClr>
                <a:schemeClr val="bg1"/>
              </a:buClr>
            </a:pPr>
            <a:r>
              <a:rPr lang="en-US" sz="2100" dirty="0" smtClean="0"/>
              <a:t>At B, P = 5 and Q = 15</a:t>
            </a:r>
          </a:p>
          <a:p>
            <a:pPr marL="744538" lvl="3" eaLnBrk="1" hangingPunct="1">
              <a:buClr>
                <a:schemeClr val="bg1"/>
              </a:buClr>
            </a:pPr>
            <a:r>
              <a:rPr lang="en-US" sz="1800" dirty="0" smtClean="0"/>
              <a:t>Price elasticity of supply </a:t>
            </a:r>
            <a:br>
              <a:rPr lang="en-US" sz="1800" dirty="0" smtClean="0"/>
            </a:br>
            <a:r>
              <a:rPr lang="en-US" sz="1800" dirty="0" smtClean="0"/>
              <a:t>= (5 / 15) (3) = 1.00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© 2019 McGraw-Hill Education.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EA275E-9031-4996-BD4C-F55A5FC86F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0" name="Title 5"/>
          <p:cNvSpPr txBox="1">
            <a:spLocks/>
          </p:cNvSpPr>
          <p:nvPr/>
        </p:nvSpPr>
        <p:spPr>
          <a:xfrm>
            <a:off x="1178314" y="300831"/>
            <a:ext cx="8077197" cy="11731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18415" cmpd="sng">
                  <a:noFill/>
                  <a:prstDash val="solid"/>
                </a:ln>
                <a:solidFill>
                  <a:srgbClr val="C00000"/>
                </a:solidFill>
                <a:effectLst/>
                <a:latin typeface="Helvetica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zh-TW" altLang="en-US" sz="3600" dirty="0" smtClean="0">
                <a:solidFill>
                  <a:srgbClr val="002060"/>
                </a:solidFill>
              </a:rPr>
              <a:t>供給彈性 </a:t>
            </a:r>
            <a:r>
              <a:rPr kumimoji="0" lang="en-US" sz="3600" dirty="0" smtClean="0">
                <a:solidFill>
                  <a:srgbClr val="002060"/>
                </a:solidFill>
              </a:rPr>
              <a:t>Price Elasticity of Supply</a:t>
            </a:r>
            <a:endParaRPr kumimoji="0"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8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1234281" y="3380720"/>
            <a:ext cx="3627438" cy="2811463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5112" name="Content Placeholder 3"/>
          <p:cNvSpPr>
            <a:spLocks noGrp="1"/>
          </p:cNvSpPr>
          <p:nvPr>
            <p:ph idx="1"/>
          </p:nvPr>
        </p:nvSpPr>
        <p:spPr>
          <a:xfrm>
            <a:off x="179512" y="1504863"/>
            <a:ext cx="7762874" cy="4525963"/>
          </a:xfrm>
        </p:spPr>
        <p:txBody>
          <a:bodyPr>
            <a:normAutofit/>
          </a:bodyPr>
          <a:lstStyle/>
          <a:p>
            <a:pPr marL="225425" indent="-225425" eaLnBrk="1" hangingPunct="1"/>
            <a:r>
              <a:rPr lang="en-US" sz="2400" dirty="0" smtClean="0"/>
              <a:t>Zero price elasticity of supply</a:t>
            </a:r>
          </a:p>
          <a:p>
            <a:pPr marL="511175" lvl="2" indent="-225425" eaLnBrk="1" hangingPunct="1">
              <a:buClr>
                <a:schemeClr val="bg1"/>
              </a:buClr>
            </a:pPr>
            <a:r>
              <a:rPr lang="en-US" sz="2000" dirty="0" smtClean="0"/>
              <a:t>No response to change in price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189538" y="1484784"/>
            <a:ext cx="3954462" cy="4525963"/>
          </a:xfrm>
        </p:spPr>
        <p:txBody>
          <a:bodyPr>
            <a:normAutofit/>
          </a:bodyPr>
          <a:lstStyle/>
          <a:p>
            <a:pPr marL="225425" indent="-225425" eaLnBrk="1" hangingPunct="1"/>
            <a:r>
              <a:rPr lang="en-US" sz="2000" dirty="0" smtClean="0"/>
              <a:t>Example:  land on Manhattan</a:t>
            </a:r>
          </a:p>
          <a:p>
            <a:pPr marL="511175" lvl="2" indent="-225425" eaLnBrk="1" hangingPunct="1">
              <a:buClr>
                <a:schemeClr val="bg1"/>
              </a:buClr>
            </a:pPr>
            <a:r>
              <a:rPr lang="en-US" sz="1800" dirty="0" smtClean="0"/>
              <a:t>Supply is completely fixed</a:t>
            </a:r>
          </a:p>
          <a:p>
            <a:pPr marL="225425" indent="-225425" eaLnBrk="1" hangingPunct="1"/>
            <a:r>
              <a:rPr lang="en-US" sz="2000" dirty="0" smtClean="0"/>
              <a:t>Any one-of-a-kind item has perfectly inelastic supply</a:t>
            </a:r>
          </a:p>
          <a:p>
            <a:pPr marL="511175" lvl="2" indent="-225425" eaLnBrk="1" hangingPunct="1">
              <a:buClr>
                <a:schemeClr val="bg1"/>
              </a:buClr>
            </a:pPr>
            <a:r>
              <a:rPr lang="en-US" sz="1800" dirty="0" smtClean="0"/>
              <a:t>Work of art</a:t>
            </a:r>
            <a:r>
              <a:rPr lang="en-US" sz="1800" i="1" dirty="0" smtClean="0"/>
              <a:t> (Mona Lisa)</a:t>
            </a:r>
          </a:p>
          <a:p>
            <a:pPr marL="511175" lvl="2" indent="-225425" eaLnBrk="1" hangingPunct="1">
              <a:buClr>
                <a:schemeClr val="bg1"/>
              </a:buClr>
            </a:pPr>
            <a:r>
              <a:rPr lang="en-US" sz="1800" dirty="0" smtClean="0"/>
              <a:t>Hope Diamond</a:t>
            </a:r>
          </a:p>
          <a:p>
            <a:pPr marL="225425" indent="-225425" eaLnBrk="1" hangingPunct="1"/>
            <a:endParaRPr lang="en-US" sz="2800" dirty="0" smtClean="0"/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157288" y="3478213"/>
            <a:ext cx="3605743" cy="2713970"/>
            <a:chOff x="993444" y="2984097"/>
            <a:chExt cx="3605792" cy="3106024"/>
          </a:xfrm>
        </p:grpSpPr>
        <p:cxnSp>
          <p:nvCxnSpPr>
            <p:cNvPr id="175115" name="Straight Connector 15"/>
            <p:cNvCxnSpPr>
              <a:cxnSpLocks noChangeShapeType="1"/>
            </p:cNvCxnSpPr>
            <p:nvPr/>
          </p:nvCxnSpPr>
          <p:spPr bwMode="auto">
            <a:xfrm rot="5400000">
              <a:off x="178159" y="4554789"/>
              <a:ext cx="2344993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116" name="Straight Connector 16"/>
            <p:cNvCxnSpPr>
              <a:cxnSpLocks noChangeShapeType="1"/>
            </p:cNvCxnSpPr>
            <p:nvPr/>
          </p:nvCxnSpPr>
          <p:spPr bwMode="auto">
            <a:xfrm>
              <a:off x="1349861" y="5726492"/>
              <a:ext cx="2920181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5117" name="TextBox 17"/>
            <p:cNvSpPr txBox="1">
              <a:spLocks noChangeArrowheads="1"/>
            </p:cNvSpPr>
            <p:nvPr/>
          </p:nvSpPr>
          <p:spPr bwMode="auto">
            <a:xfrm>
              <a:off x="993444" y="2984097"/>
              <a:ext cx="7104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Price</a:t>
              </a:r>
            </a:p>
          </p:txBody>
        </p:sp>
        <p:sp>
          <p:nvSpPr>
            <p:cNvPr id="175118" name="TextBox 18"/>
            <p:cNvSpPr txBox="1">
              <a:spLocks noChangeArrowheads="1"/>
            </p:cNvSpPr>
            <p:nvPr/>
          </p:nvSpPr>
          <p:spPr bwMode="auto">
            <a:xfrm>
              <a:off x="3555359" y="5720788"/>
              <a:ext cx="1043877" cy="369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Quantity</a:t>
              </a:r>
            </a:p>
          </p:txBody>
        </p:sp>
        <p:sp>
          <p:nvSpPr>
            <p:cNvPr id="175119" name="TextBox 19"/>
            <p:cNvSpPr txBox="1">
              <a:spLocks noChangeArrowheads="1"/>
            </p:cNvSpPr>
            <p:nvPr/>
          </p:nvSpPr>
          <p:spPr bwMode="auto">
            <a:xfrm>
              <a:off x="2825685" y="3348509"/>
              <a:ext cx="3334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</a:t>
              </a:r>
            </a:p>
          </p:txBody>
        </p:sp>
        <p:cxnSp>
          <p:nvCxnSpPr>
            <p:cNvPr id="175120" name="Straight Connector 20"/>
            <p:cNvCxnSpPr>
              <a:cxnSpLocks noChangeShapeType="1"/>
            </p:cNvCxnSpPr>
            <p:nvPr/>
          </p:nvCxnSpPr>
          <p:spPr bwMode="auto">
            <a:xfrm rot="16200000" flipV="1">
              <a:off x="1717777" y="4630202"/>
              <a:ext cx="2181173" cy="1"/>
            </a:xfrm>
            <a:prstGeom prst="line">
              <a:avLst/>
            </a:prstGeom>
            <a:noFill/>
            <a:ln w="57150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© 2019 McGraw-Hill Education.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EA275E-9031-4996-BD4C-F55A5FC86F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Perfectly Inelastic Supply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noFill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eaLnBrk="1" hangingPunct="1">
              <a:buClr>
                <a:schemeClr val="bg1"/>
              </a:buClr>
              <a:defRPr/>
            </a:pPr>
            <a:r>
              <a:rPr lang="en-US" sz="2000" dirty="0" smtClean="0"/>
              <a:t>Infinite price elasticity of supply</a:t>
            </a:r>
          </a:p>
          <a:p>
            <a:pPr marL="628650" lvl="2" indent="-342900" eaLnBrk="1" hangingPunct="1">
              <a:buClr>
                <a:schemeClr val="bg1"/>
              </a:buClr>
              <a:defRPr/>
            </a:pPr>
            <a:r>
              <a:rPr lang="en-US" sz="2000" dirty="0" smtClean="0"/>
              <a:t>Sell all you can at a fixed price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335588" y="1722438"/>
            <a:ext cx="3808412" cy="4525962"/>
          </a:xfrm>
          <a:noFill/>
          <a:ln w="12700"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>
              <a:buClr>
                <a:schemeClr val="bg1"/>
              </a:buClr>
              <a:defRPr/>
            </a:pPr>
            <a:r>
              <a:rPr lang="en-US" sz="2000" dirty="0" smtClean="0"/>
              <a:t>Inputs purchased at a constant price</a:t>
            </a:r>
          </a:p>
          <a:p>
            <a:pPr marL="628650" lvl="2" indent="-342900">
              <a:buClr>
                <a:schemeClr val="bg1"/>
              </a:buClr>
              <a:defRPr/>
            </a:pPr>
            <a:r>
              <a:rPr lang="en-US" sz="2000" dirty="0" smtClean="0"/>
              <a:t>No volume discounts</a:t>
            </a:r>
          </a:p>
          <a:p>
            <a:pPr>
              <a:buClr>
                <a:schemeClr val="bg1"/>
              </a:buClr>
              <a:defRPr/>
            </a:pPr>
            <a:r>
              <a:rPr lang="en-US" sz="2000" dirty="0" smtClean="0"/>
              <a:t>Constant proportions of production</a:t>
            </a:r>
          </a:p>
          <a:p>
            <a:pPr>
              <a:buClr>
                <a:schemeClr val="bg1"/>
              </a:buClr>
              <a:defRPr/>
            </a:pPr>
            <a:r>
              <a:rPr lang="en-US" sz="2000" dirty="0" smtClean="0"/>
              <a:t>Lemonade example</a:t>
            </a:r>
          </a:p>
          <a:p>
            <a:pPr marL="628650" lvl="2" indent="-342900">
              <a:buClr>
                <a:schemeClr val="bg1"/>
              </a:buClr>
              <a:defRPr/>
            </a:pPr>
            <a:r>
              <a:rPr lang="en-US" sz="2000" dirty="0" smtClean="0"/>
              <a:t>Cost of production is 14</a:t>
            </a:r>
            <a:r>
              <a:rPr lang="en-US" sz="2000" dirty="0" smtClean="0">
                <a:cs typeface="Arial"/>
              </a:rPr>
              <a:t>¢ at all levels of Q</a:t>
            </a:r>
          </a:p>
          <a:p>
            <a:pPr marL="628650" lvl="2" indent="-342900">
              <a:buClr>
                <a:schemeClr val="bg1"/>
              </a:buClr>
              <a:defRPr/>
            </a:pPr>
            <a:r>
              <a:rPr lang="en-US" sz="2000" dirty="0" smtClean="0">
                <a:cs typeface="Arial"/>
              </a:rPr>
              <a:t>Marginal cost </a:t>
            </a:r>
            <a:br>
              <a:rPr lang="en-US" sz="2000" dirty="0" smtClean="0">
                <a:cs typeface="Arial"/>
              </a:rPr>
            </a:br>
            <a:r>
              <a:rPr lang="en-US" sz="2000" dirty="0" smtClean="0">
                <a:cs typeface="Arial"/>
              </a:rPr>
              <a:t> P = 14¢</a:t>
            </a:r>
            <a:endParaRPr lang="en-US" sz="2000" dirty="0"/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373065" y="2953934"/>
            <a:ext cx="3238861" cy="2890649"/>
            <a:chOff x="993444" y="3087333"/>
            <a:chExt cx="3645249" cy="3225691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010997" y="3124893"/>
              <a:ext cx="3627696" cy="3188131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17716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178159" y="4658025"/>
              <a:ext cx="2344993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7167" name="Straight Connector 16"/>
            <p:cNvCxnSpPr>
              <a:cxnSpLocks noChangeShapeType="1"/>
            </p:cNvCxnSpPr>
            <p:nvPr/>
          </p:nvCxnSpPr>
          <p:spPr bwMode="auto">
            <a:xfrm>
              <a:off x="1349861" y="5829728"/>
              <a:ext cx="2920181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7168" name="TextBox 17"/>
            <p:cNvSpPr txBox="1">
              <a:spLocks noChangeArrowheads="1"/>
            </p:cNvSpPr>
            <p:nvPr/>
          </p:nvSpPr>
          <p:spPr bwMode="auto">
            <a:xfrm>
              <a:off x="993444" y="3087333"/>
              <a:ext cx="7104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Price</a:t>
              </a:r>
            </a:p>
          </p:txBody>
        </p:sp>
        <p:sp>
          <p:nvSpPr>
            <p:cNvPr id="177169" name="TextBox 18"/>
            <p:cNvSpPr txBox="1">
              <a:spLocks noChangeArrowheads="1"/>
            </p:cNvSpPr>
            <p:nvPr/>
          </p:nvSpPr>
          <p:spPr bwMode="auto">
            <a:xfrm>
              <a:off x="3559591" y="5854224"/>
              <a:ext cx="10438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Quantity</a:t>
              </a:r>
            </a:p>
          </p:txBody>
        </p:sp>
        <p:sp>
          <p:nvSpPr>
            <p:cNvPr id="177170" name="TextBox 19"/>
            <p:cNvSpPr txBox="1">
              <a:spLocks noChangeArrowheads="1"/>
            </p:cNvSpPr>
            <p:nvPr/>
          </p:nvSpPr>
          <p:spPr bwMode="auto">
            <a:xfrm>
              <a:off x="3800604" y="4364106"/>
              <a:ext cx="3334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</a:t>
              </a:r>
            </a:p>
          </p:txBody>
        </p:sp>
        <p:cxnSp>
          <p:nvCxnSpPr>
            <p:cNvPr id="177171" name="Straight Connector 20"/>
            <p:cNvCxnSpPr>
              <a:cxnSpLocks noChangeShapeType="1"/>
            </p:cNvCxnSpPr>
            <p:nvPr/>
          </p:nvCxnSpPr>
          <p:spPr bwMode="auto">
            <a:xfrm rot="10800000">
              <a:off x="1378420" y="4733438"/>
              <a:ext cx="2588897" cy="1588"/>
            </a:xfrm>
            <a:prstGeom prst="line">
              <a:avLst/>
            </a:prstGeom>
            <a:noFill/>
            <a:ln w="57150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© 2019 McGraw-Hill Education.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EA275E-9031-4996-BD4C-F55A5FC86F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Perfectly Elastic Supply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1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dirty="0" smtClean="0">
                <a:solidFill>
                  <a:srgbClr val="002060"/>
                </a:solidFill>
              </a:rPr>
              <a:t>Determinants of Price Elasticity of Supply</a:t>
            </a:r>
            <a:r>
              <a:rPr lang="zh-TW" altLang="en-US" sz="3600" dirty="0" smtClean="0">
                <a:solidFill>
                  <a:srgbClr val="002060"/>
                </a:solidFill>
              </a:rPr>
              <a:t> 影響供給彈性的因素</a:t>
            </a:r>
            <a:endParaRPr lang="en-US" sz="3600" dirty="0" smtClean="0">
              <a:solidFill>
                <a:srgbClr val="002060"/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609600" y="1795515"/>
          <a:ext cx="7924800" cy="4697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© 2019 McGraw-Hill Education.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EA275E-9031-4996-BD4C-F55A5FC86F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38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729555" y="305361"/>
            <a:ext cx="8162925" cy="1323439"/>
          </a:xfrm>
        </p:spPr>
        <p:txBody>
          <a:bodyPr/>
          <a:lstStyle/>
          <a:p>
            <a:pPr eaLnBrk="1" hangingPunct="1"/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總支出與總收益</a:t>
            </a: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Total Expenditure</a:t>
            </a:r>
            <a:r>
              <a:rPr lang="zh-TW" altLang="en-US" sz="3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Total Revenue</a:t>
            </a:r>
            <a:endParaRPr lang="zh-TW" altLang="en-US" sz="36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948" y="1795115"/>
            <a:ext cx="8110537" cy="5018261"/>
          </a:xfrm>
        </p:spPr>
        <p:txBody>
          <a:bodyPr/>
          <a:lstStyle/>
          <a:p>
            <a:pPr eaLnBrk="1" hangingPunct="1"/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總支出等於均衡價格乘以均衡數量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TE=P*Q</a:t>
            </a:r>
          </a:p>
          <a:p>
            <a:pPr eaLnBrk="1" hangingPunct="1"/>
            <a:r>
              <a:rPr lang="zh-TW" altLang="en-US" sz="2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消費者</a:t>
            </a:r>
            <a:r>
              <a:rPr lang="zh-TW" altLang="en-US" sz="26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的總支出，等於生產者的總收益</a:t>
            </a:r>
            <a:endParaRPr lang="en-US" altLang="zh-TW" sz="2600" dirty="0" smtClean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一體兩面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總收益是營業額的概念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從供給者的角度來看，他要想的是如何可以讓消費者支出最多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所以生產者關心的不止是</a:t>
            </a:r>
            <a:r>
              <a:rPr lang="zh-TW" altLang="en-US" sz="26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他自己的成本函數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，他同時也關心</a:t>
            </a:r>
            <a:r>
              <a:rPr lang="zh-TW" altLang="en-US" sz="26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消費者的需求函數</a:t>
            </a:r>
            <a:endParaRPr lang="en-US" altLang="zh-TW" sz="2600" dirty="0" smtClean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目的在</a:t>
            </a:r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追求利潤最大化</a:t>
            </a:r>
            <a:endParaRPr lang="en-US" altLang="zh-TW" sz="2600" dirty="0" smtClean="0">
              <a:solidFill>
                <a:srgbClr val="A5002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6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593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1"/>
          <p:cNvSpPr txBox="1">
            <a:spLocks/>
          </p:cNvSpPr>
          <p:nvPr/>
        </p:nvSpPr>
        <p:spPr>
          <a:xfrm>
            <a:off x="7383016" y="6423502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b="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標題 1"/>
          <p:cNvSpPr>
            <a:spLocks noGrp="1"/>
          </p:cNvSpPr>
          <p:nvPr>
            <p:ph type="title" idx="4294967295"/>
          </p:nvPr>
        </p:nvSpPr>
        <p:spPr>
          <a:xfrm>
            <a:off x="685800" y="211287"/>
            <a:ext cx="7772400" cy="769441"/>
          </a:xfrm>
        </p:spPr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討論主題</a:t>
            </a:r>
            <a:endParaRPr lang="zh-TW" altLang="en-US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539552" y="1258416"/>
            <a:ext cx="8064896" cy="4690864"/>
          </a:xfrm>
        </p:spPr>
        <p:txBody>
          <a:bodyPr/>
          <a:lstStyle/>
          <a:p>
            <a:pPr marL="609600" indent="-423863" eaLnBrk="1" hangingPunct="1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zh-TW" altLang="en-US" sz="2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路邊攤調整價格和大餐廳調整價格，帶來的後續效果會一樣嗎？</a:t>
            </a:r>
          </a:p>
          <a:p>
            <a:pPr marL="609600" indent="-423863" eaLnBrk="1" hangingPunct="1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zh-TW" altLang="en-US" sz="2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大學學費提高，是否會阻礙多數人的求學之路？</a:t>
            </a:r>
            <a:endParaRPr lang="en-US" altLang="zh-TW" sz="28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609600" indent="-423863" eaLnBrk="1" hangingPunct="1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zh-TW" altLang="en-US" sz="2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菸酒稅提高，是否可以具體減少抽煙和酗酒的人口數，改善國民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健康</a:t>
            </a:r>
            <a:endParaRPr lang="en-US" altLang="zh-TW" sz="2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609600" indent="-423863" eaLnBrk="1" hangingPunct="1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為何</a:t>
            </a:r>
            <a:r>
              <a:rPr lang="zh-TW" altLang="en-US" sz="2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經濟學家會提倡毒品合法化和市場化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？</a:t>
            </a:r>
            <a:endParaRPr lang="en-US" altLang="zh-TW" sz="2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609600" indent="-423863" eaLnBrk="1" hangingPunct="1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zh-TW" altLang="en-US" sz="2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對未婚者課徵單身稅，可以促進人口增加嗎？</a:t>
            </a:r>
            <a:endParaRPr lang="en-US" altLang="zh-TW" sz="28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60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683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2250"/>
            <a:ext cx="8162925" cy="1446550"/>
          </a:xfrm>
        </p:spPr>
        <p:txBody>
          <a:bodyPr/>
          <a:lstStyle/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台傳徵單身稅立委群起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抗議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BBC</a:t>
            </a:r>
            <a:r>
              <a:rPr lang="zh-TW" altLang="en-US" sz="2400" b="1" dirty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中文網台灣特約記者 楊孟瑜</a:t>
            </a:r>
            <a:r>
              <a:rPr lang="zh-TW" altLang="en-US" sz="2400" dirty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2002</a:t>
            </a:r>
            <a:r>
              <a:rPr lang="zh-TW" altLang="en-US" sz="2400" dirty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 dirty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 dirty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844824"/>
            <a:ext cx="8110537" cy="467155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台灣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生育率創新低紀錄，政府為鼓勵民眾生育，內政部研擬各項方案，其中聽說有意向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40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歲以上的單身人士徵收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單身稅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。消息傳出，今天（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日）在立法院引起一片撻伐。 </a:t>
            </a:r>
          </a:p>
          <a:p>
            <a:pPr>
              <a:spcAft>
                <a:spcPts val="600"/>
              </a:spcAft>
            </a:pPr>
            <a:r>
              <a:rPr lang="zh-TW" altLang="en-US" sz="2600" dirty="0">
                <a:solidFill>
                  <a:srgbClr val="99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各黨派的單身女立法委員</a:t>
            </a:r>
            <a:r>
              <a:rPr lang="en-US" altLang="zh-TW" sz="2600" dirty="0">
                <a:solidFill>
                  <a:srgbClr val="99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sz="2600" dirty="0">
                <a:solidFill>
                  <a:srgbClr val="99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圍剿</a:t>
            </a:r>
            <a:r>
              <a:rPr lang="en-US" altLang="zh-TW" sz="2600" dirty="0">
                <a:solidFill>
                  <a:srgbClr val="99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sz="2600" dirty="0">
                <a:solidFill>
                  <a:srgbClr val="99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內政部，認為這是對單身者的</a:t>
            </a:r>
            <a:r>
              <a:rPr lang="en-US" altLang="zh-TW" sz="2600" dirty="0">
                <a:solidFill>
                  <a:srgbClr val="99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sz="2600" dirty="0">
                <a:solidFill>
                  <a:srgbClr val="99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懲罰性</a:t>
            </a:r>
            <a:r>
              <a:rPr lang="en-US" altLang="zh-TW" sz="2600" dirty="0">
                <a:solidFill>
                  <a:srgbClr val="99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sz="2600" dirty="0">
                <a:solidFill>
                  <a:srgbClr val="99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作為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 </a:t>
            </a:r>
          </a:p>
          <a:p>
            <a:pPr>
              <a:spcAft>
                <a:spcPts val="600"/>
              </a:spcAft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台灣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內政部長余政憲緊急澄清表示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︰"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這只是中央研究院研究員陳寬政的建議，並沒有被採納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結婚率、生育率頻頻下降，台灣人口面臨負增長，已成內政部亟待解決的難題。 </a:t>
            </a:r>
          </a:p>
          <a:p>
            <a:pPr>
              <a:spcAft>
                <a:spcPts val="600"/>
              </a:spcAft>
            </a:pPr>
            <a:endParaRPr lang="zh-TW" altLang="en-US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61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88640"/>
            <a:ext cx="1759128" cy="1561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60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Midpoint Formula for Demand Elasticity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 Appendix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2019 McGraw-Hill Education. All rights reserved. Authorized only for instructor use in the classroom. No reproduction or distribution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5503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Midpoint Formula for Elasticity of Demand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5425" indent="-225425" eaLnBrk="1" hangingPunct="1"/>
            <a:r>
              <a:rPr lang="en-US" sz="2400" dirty="0" smtClean="0"/>
              <a:t>Elasticity is different at each point on the demand curve</a:t>
            </a:r>
          </a:p>
          <a:p>
            <a:pPr marL="225425" indent="-225425" eaLnBrk="1" hangingPunct="1"/>
            <a:r>
              <a:rPr lang="en-US" sz="2400" dirty="0" smtClean="0"/>
              <a:t>Compare 2 points and get 2 answers</a:t>
            </a:r>
          </a:p>
          <a:p>
            <a:pPr marL="511175" lvl="1" indent="-290513" eaLnBrk="1" hangingPunct="1"/>
            <a:r>
              <a:rPr lang="en-US" sz="2000" dirty="0" smtClean="0"/>
              <a:t>Depends on which point is the starting point</a:t>
            </a:r>
          </a:p>
          <a:p>
            <a:pPr marL="692150" lvl="2" eaLnBrk="1" hangingPunct="1"/>
            <a:r>
              <a:rPr lang="en-US" sz="2000" dirty="0" smtClean="0"/>
              <a:t>Start at A and elasticity is 2</a:t>
            </a:r>
          </a:p>
          <a:p>
            <a:pPr marL="692150" lvl="2" eaLnBrk="1" hangingPunct="1"/>
            <a:r>
              <a:rPr lang="en-US" sz="2000" dirty="0" smtClean="0"/>
              <a:t>Start at B and elasticity is 1</a:t>
            </a:r>
          </a:p>
          <a:p>
            <a:pPr marL="511175" lvl="1" indent="-290513" eaLnBrk="1" hangingPunct="1"/>
            <a:r>
              <a:rPr lang="en-US" sz="2000" dirty="0" smtClean="0"/>
              <a:t>A more stable solution is </a:t>
            </a:r>
            <a:br>
              <a:rPr lang="en-US" sz="2000" dirty="0" smtClean="0"/>
            </a:br>
            <a:r>
              <a:rPr lang="en-US" sz="2000" dirty="0" smtClean="0"/>
              <a:t>needed</a:t>
            </a:r>
          </a:p>
          <a:p>
            <a:pPr marL="692150" lvl="2" eaLnBrk="1" hangingPunct="1"/>
            <a:r>
              <a:rPr lang="en-US" sz="2000" dirty="0" smtClean="0"/>
              <a:t>Use the midpoint formula</a:t>
            </a:r>
          </a:p>
        </p:txBody>
      </p:sp>
      <p:grpSp>
        <p:nvGrpSpPr>
          <p:cNvPr id="187396" name="Group 36"/>
          <p:cNvGrpSpPr>
            <a:grpSpLocks/>
          </p:cNvGrpSpPr>
          <p:nvPr/>
        </p:nvGrpSpPr>
        <p:grpSpPr bwMode="auto">
          <a:xfrm>
            <a:off x="5321942" y="3366504"/>
            <a:ext cx="3117850" cy="2667001"/>
            <a:chOff x="5657151" y="3686214"/>
            <a:chExt cx="3117791" cy="261173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6" name="Rectangle 35"/>
            <p:cNvSpPr/>
            <p:nvPr/>
          </p:nvSpPr>
          <p:spPr bwMode="auto">
            <a:xfrm>
              <a:off x="5657151" y="3700206"/>
              <a:ext cx="3117791" cy="2593075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187401" name="Straight Connector 5"/>
            <p:cNvCxnSpPr>
              <a:cxnSpLocks noChangeShapeType="1"/>
            </p:cNvCxnSpPr>
            <p:nvPr/>
          </p:nvCxnSpPr>
          <p:spPr bwMode="auto">
            <a:xfrm rot="5400000">
              <a:off x="4989884" y="4926165"/>
              <a:ext cx="1992085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7402" name="Straight Connector 7"/>
            <p:cNvCxnSpPr>
              <a:cxnSpLocks noChangeShapeType="1"/>
            </p:cNvCxnSpPr>
            <p:nvPr/>
          </p:nvCxnSpPr>
          <p:spPr bwMode="auto">
            <a:xfrm>
              <a:off x="5969598" y="5922208"/>
              <a:ext cx="2498271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87403" name="TextBox 8"/>
            <p:cNvSpPr txBox="1">
              <a:spLocks noChangeArrowheads="1"/>
            </p:cNvSpPr>
            <p:nvPr/>
          </p:nvSpPr>
          <p:spPr bwMode="auto">
            <a:xfrm>
              <a:off x="5676201" y="3686214"/>
              <a:ext cx="354006" cy="388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187404" name="TextBox 9"/>
            <p:cNvSpPr txBox="1">
              <a:spLocks noChangeArrowheads="1"/>
            </p:cNvSpPr>
            <p:nvPr/>
          </p:nvSpPr>
          <p:spPr bwMode="auto">
            <a:xfrm>
              <a:off x="8360612" y="5845556"/>
              <a:ext cx="380993" cy="38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Q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5985758" y="4208561"/>
              <a:ext cx="2089110" cy="1713171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7406" name="Text Box 23"/>
            <p:cNvSpPr txBox="1">
              <a:spLocks noChangeArrowheads="1"/>
            </p:cNvSpPr>
            <p:nvPr/>
          </p:nvSpPr>
          <p:spPr bwMode="auto">
            <a:xfrm>
              <a:off x="6296902" y="4845947"/>
              <a:ext cx="619113" cy="329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Δ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 </a:t>
              </a:r>
            </a:p>
          </p:txBody>
        </p:sp>
        <p:sp>
          <p:nvSpPr>
            <p:cNvPr id="187407" name="Text Box 26"/>
            <p:cNvSpPr txBox="1">
              <a:spLocks noChangeArrowheads="1"/>
            </p:cNvSpPr>
            <p:nvPr/>
          </p:nvSpPr>
          <p:spPr bwMode="auto">
            <a:xfrm>
              <a:off x="6539784" y="5113338"/>
              <a:ext cx="752461" cy="388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  <a:r>
                <a:rPr kumimoji="0" lang="el-GR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Δ 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Q </a:t>
              </a:r>
            </a:p>
          </p:txBody>
        </p:sp>
        <p:cxnSp>
          <p:nvCxnSpPr>
            <p:cNvPr id="187408" name="Straight Connector 15"/>
            <p:cNvCxnSpPr>
              <a:cxnSpLocks noChangeShapeType="1"/>
            </p:cNvCxnSpPr>
            <p:nvPr/>
          </p:nvCxnSpPr>
          <p:spPr bwMode="auto">
            <a:xfrm>
              <a:off x="5969598" y="4877180"/>
              <a:ext cx="816428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87409" name="Straight Connector 19"/>
            <p:cNvCxnSpPr>
              <a:cxnSpLocks noChangeShapeType="1"/>
            </p:cNvCxnSpPr>
            <p:nvPr/>
          </p:nvCxnSpPr>
          <p:spPr bwMode="auto">
            <a:xfrm>
              <a:off x="6002255" y="5154766"/>
              <a:ext cx="1110343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87410" name="Straight Connector 21"/>
            <p:cNvCxnSpPr>
              <a:cxnSpLocks noChangeShapeType="1"/>
            </p:cNvCxnSpPr>
            <p:nvPr/>
          </p:nvCxnSpPr>
          <p:spPr bwMode="auto">
            <a:xfrm rot="5400000">
              <a:off x="6753369" y="5530323"/>
              <a:ext cx="751114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87411" name="Straight Connector 23"/>
            <p:cNvCxnSpPr>
              <a:cxnSpLocks noChangeShapeType="1"/>
            </p:cNvCxnSpPr>
            <p:nvPr/>
          </p:nvCxnSpPr>
          <p:spPr bwMode="auto">
            <a:xfrm rot="5400000">
              <a:off x="6239020" y="5375201"/>
              <a:ext cx="1061357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187412" name="TextBox 24"/>
            <p:cNvSpPr txBox="1">
              <a:spLocks noChangeArrowheads="1"/>
            </p:cNvSpPr>
            <p:nvPr/>
          </p:nvSpPr>
          <p:spPr bwMode="auto">
            <a:xfrm>
              <a:off x="5658739" y="4622084"/>
              <a:ext cx="311144" cy="35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87413" name="TextBox 25"/>
            <p:cNvSpPr txBox="1">
              <a:spLocks noChangeArrowheads="1"/>
            </p:cNvSpPr>
            <p:nvPr/>
          </p:nvSpPr>
          <p:spPr bwMode="auto">
            <a:xfrm>
              <a:off x="5658739" y="4954769"/>
              <a:ext cx="311144" cy="35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87414" name="TextBox 26"/>
            <p:cNvSpPr txBox="1">
              <a:spLocks noChangeArrowheads="1"/>
            </p:cNvSpPr>
            <p:nvPr/>
          </p:nvSpPr>
          <p:spPr bwMode="auto">
            <a:xfrm>
              <a:off x="6612808" y="5938832"/>
              <a:ext cx="311144" cy="35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87415" name="TextBox 27"/>
            <p:cNvSpPr txBox="1">
              <a:spLocks noChangeArrowheads="1"/>
            </p:cNvSpPr>
            <p:nvPr/>
          </p:nvSpPr>
          <p:spPr bwMode="auto">
            <a:xfrm>
              <a:off x="6976339" y="5937277"/>
              <a:ext cx="311144" cy="35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6752505" y="5153758"/>
              <a:ext cx="342893" cy="31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 bwMode="auto">
          <a:xfrm rot="5400000" flipH="1" flipV="1">
            <a:off x="6625432" y="5020469"/>
            <a:ext cx="292100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© 2019 McGraw-Hill Education.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EA275E-9031-4996-BD4C-F55A5FC86F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46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Midpoint Formula for Elasticity of Demand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5425" indent="-225425" eaLnBrk="1" hangingPunct="1"/>
            <a:r>
              <a:rPr lang="en-US" dirty="0" smtClean="0"/>
              <a:t>Midpoint formula</a:t>
            </a:r>
          </a:p>
          <a:p>
            <a:pPr marL="511175" lvl="1" indent="-290513" eaLnBrk="1" hangingPunct="1"/>
            <a:r>
              <a:rPr lang="en-US" dirty="0" smtClean="0"/>
              <a:t>Use average quantity in the numerator </a:t>
            </a:r>
          </a:p>
          <a:p>
            <a:pPr marL="511175" lvl="1" indent="-290513" eaLnBrk="1" hangingPunct="1"/>
            <a:r>
              <a:rPr lang="en-US" dirty="0" smtClean="0"/>
              <a:t>Use average price in the denominator</a:t>
            </a:r>
          </a:p>
          <a:p>
            <a:pPr marL="511175" lvl="1" indent="-290513" eaLnBrk="1" hangingPunct="1"/>
            <a:endParaRPr lang="en-US" dirty="0" smtClean="0"/>
          </a:p>
          <a:p>
            <a:pPr marL="511175" lvl="1" indent="-290513" eaLnBrk="1" hangingPunct="1"/>
            <a:endParaRPr lang="en-US" dirty="0" smtClean="0"/>
          </a:p>
          <a:p>
            <a:pPr marL="511175" lvl="1" indent="-290513" eaLnBrk="1" hangingPunct="1"/>
            <a:endParaRPr lang="en-US" dirty="0" smtClean="0"/>
          </a:p>
          <a:p>
            <a:pPr marL="511175" lvl="1" indent="-290513" eaLnBrk="1" hangingPunct="1"/>
            <a:endParaRPr lang="en-US" dirty="0" smtClean="0"/>
          </a:p>
          <a:p>
            <a:pPr marL="511175" lvl="1" indent="-290513" eaLnBrk="1" hangingPunct="1"/>
            <a:endParaRPr lang="en-US" dirty="0" smtClean="0"/>
          </a:p>
          <a:p>
            <a:pPr marL="225425" indent="-225425" eaLnBrk="1" hangingPunct="1"/>
            <a:r>
              <a:rPr lang="en-US" dirty="0" smtClean="0"/>
              <a:t>Elasticity using midpoint </a:t>
            </a:r>
            <a:br>
              <a:rPr lang="en-US" dirty="0" smtClean="0"/>
            </a:br>
            <a:r>
              <a:rPr lang="en-US" dirty="0" smtClean="0"/>
              <a:t>formula is 1.40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206500" y="3203575"/>
            <a:ext cx="2919413" cy="800100"/>
            <a:chOff x="1666557" y="2200071"/>
            <a:chExt cx="2919275" cy="800220"/>
          </a:xfrm>
        </p:grpSpPr>
        <p:sp>
          <p:nvSpPr>
            <p:cNvPr id="189445" name="TextBox 6"/>
            <p:cNvSpPr txBox="1">
              <a:spLocks noChangeArrowheads="1"/>
            </p:cNvSpPr>
            <p:nvPr/>
          </p:nvSpPr>
          <p:spPr bwMode="auto">
            <a:xfrm>
              <a:off x="2389204" y="2200071"/>
              <a:ext cx="21966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Δ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Q / [(Q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+ Q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)/2]</a:t>
              </a:r>
            </a:p>
          </p:txBody>
        </p:sp>
        <p:sp>
          <p:nvSpPr>
            <p:cNvPr id="189446" name="TextBox 7"/>
            <p:cNvSpPr txBox="1">
              <a:spLocks noChangeArrowheads="1"/>
            </p:cNvSpPr>
            <p:nvPr/>
          </p:nvSpPr>
          <p:spPr bwMode="auto">
            <a:xfrm>
              <a:off x="2428286" y="2600181"/>
              <a:ext cx="214757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Δ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 / [(P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+ P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)/2]</a:t>
              </a:r>
            </a:p>
          </p:txBody>
        </p:sp>
        <p:cxnSp>
          <p:nvCxnSpPr>
            <p:cNvPr id="189447" name="Straight Connector 8"/>
            <p:cNvCxnSpPr>
              <a:cxnSpLocks noChangeShapeType="1"/>
            </p:cNvCxnSpPr>
            <p:nvPr/>
          </p:nvCxnSpPr>
          <p:spPr bwMode="auto">
            <a:xfrm>
              <a:off x="2389204" y="2600181"/>
              <a:ext cx="2025106" cy="1588"/>
            </a:xfrm>
            <a:prstGeom prst="lin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9448" name="TextBox 9"/>
            <p:cNvSpPr txBox="1">
              <a:spLocks noChangeArrowheads="1"/>
            </p:cNvSpPr>
            <p:nvPr/>
          </p:nvSpPr>
          <p:spPr bwMode="auto">
            <a:xfrm>
              <a:off x="1666557" y="2338571"/>
              <a:ext cx="65434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ε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=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206500" y="4259263"/>
            <a:ext cx="2620963" cy="800100"/>
            <a:chOff x="1666557" y="2200071"/>
            <a:chExt cx="2621373" cy="800220"/>
          </a:xfrm>
        </p:grpSpPr>
        <p:sp>
          <p:nvSpPr>
            <p:cNvPr id="189450" name="TextBox 11"/>
            <p:cNvSpPr txBox="1">
              <a:spLocks noChangeArrowheads="1"/>
            </p:cNvSpPr>
            <p:nvPr/>
          </p:nvSpPr>
          <p:spPr bwMode="auto">
            <a:xfrm>
              <a:off x="2389204" y="2200071"/>
              <a:ext cx="189872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Δ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Q / (Q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+ Q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89451" name="TextBox 12"/>
            <p:cNvSpPr txBox="1">
              <a:spLocks noChangeArrowheads="1"/>
            </p:cNvSpPr>
            <p:nvPr/>
          </p:nvSpPr>
          <p:spPr bwMode="auto">
            <a:xfrm>
              <a:off x="2428286" y="2600181"/>
              <a:ext cx="17933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Δ 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 / (P</a:t>
              </a:r>
              <a:r>
                <a:rPr kumimoji="0" lang="en-US" sz="20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+ P</a:t>
              </a:r>
              <a:r>
                <a:rPr kumimoji="0" lang="en-US" sz="20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)</a:t>
              </a:r>
            </a:p>
          </p:txBody>
        </p:sp>
        <p:cxnSp>
          <p:nvCxnSpPr>
            <p:cNvPr id="189452" name="Straight Connector 13"/>
            <p:cNvCxnSpPr>
              <a:cxnSpLocks noChangeShapeType="1"/>
            </p:cNvCxnSpPr>
            <p:nvPr/>
          </p:nvCxnSpPr>
          <p:spPr bwMode="auto">
            <a:xfrm>
              <a:off x="2389204" y="2600181"/>
              <a:ext cx="1604511" cy="1588"/>
            </a:xfrm>
            <a:prstGeom prst="lin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9453" name="TextBox 14"/>
            <p:cNvSpPr txBox="1">
              <a:spLocks noChangeArrowheads="1"/>
            </p:cNvSpPr>
            <p:nvPr/>
          </p:nvSpPr>
          <p:spPr bwMode="auto">
            <a:xfrm>
              <a:off x="1666557" y="2338571"/>
              <a:ext cx="65434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ε</a:t>
              </a: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=</a:t>
              </a:r>
            </a:p>
          </p:txBody>
        </p:sp>
      </p:grpSp>
      <p:grpSp>
        <p:nvGrpSpPr>
          <p:cNvPr id="189454" name="Group 15"/>
          <p:cNvGrpSpPr>
            <a:grpSpLocks/>
          </p:cNvGrpSpPr>
          <p:nvPr/>
        </p:nvGrpSpPr>
        <p:grpSpPr bwMode="auto">
          <a:xfrm>
            <a:off x="5657850" y="3509615"/>
            <a:ext cx="3117850" cy="2622020"/>
            <a:chOff x="5657852" y="3685197"/>
            <a:chExt cx="3117850" cy="262267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5657852" y="3700018"/>
              <a:ext cx="3117850" cy="2593038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189459" name="Straight Connector 18"/>
            <p:cNvCxnSpPr>
              <a:cxnSpLocks noChangeShapeType="1"/>
            </p:cNvCxnSpPr>
            <p:nvPr/>
          </p:nvCxnSpPr>
          <p:spPr bwMode="auto">
            <a:xfrm rot="5400000">
              <a:off x="4989884" y="4926165"/>
              <a:ext cx="1992085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9460" name="Straight Connector 19"/>
            <p:cNvCxnSpPr>
              <a:cxnSpLocks noChangeShapeType="1"/>
            </p:cNvCxnSpPr>
            <p:nvPr/>
          </p:nvCxnSpPr>
          <p:spPr bwMode="auto">
            <a:xfrm>
              <a:off x="5969598" y="5922208"/>
              <a:ext cx="2498271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89461" name="TextBox 20"/>
            <p:cNvSpPr txBox="1">
              <a:spLocks noChangeArrowheads="1"/>
            </p:cNvSpPr>
            <p:nvPr/>
          </p:nvSpPr>
          <p:spPr bwMode="auto">
            <a:xfrm>
              <a:off x="5675684" y="3685197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189462" name="TextBox 21"/>
            <p:cNvSpPr txBox="1">
              <a:spLocks noChangeArrowheads="1"/>
            </p:cNvSpPr>
            <p:nvPr/>
          </p:nvSpPr>
          <p:spPr bwMode="auto">
            <a:xfrm>
              <a:off x="8359011" y="5846008"/>
              <a:ext cx="38343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Q</a:t>
              </a: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5986465" y="4208145"/>
              <a:ext cx="2089150" cy="1713342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9464" name="Text Box 23"/>
            <p:cNvSpPr txBox="1">
              <a:spLocks noChangeArrowheads="1"/>
            </p:cNvSpPr>
            <p:nvPr/>
          </p:nvSpPr>
          <p:spPr bwMode="auto">
            <a:xfrm>
              <a:off x="6296860" y="4845413"/>
              <a:ext cx="619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Δ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 </a:t>
              </a:r>
            </a:p>
          </p:txBody>
        </p:sp>
        <p:sp>
          <p:nvSpPr>
            <p:cNvPr id="189465" name="Text Box 26"/>
            <p:cNvSpPr txBox="1">
              <a:spLocks noChangeArrowheads="1"/>
            </p:cNvSpPr>
            <p:nvPr/>
          </p:nvSpPr>
          <p:spPr bwMode="auto">
            <a:xfrm>
              <a:off x="6540568" y="5113321"/>
              <a:ext cx="75164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  <a:r>
                <a:rPr kumimoji="0" lang="el-GR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Δ 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Q </a:t>
              </a:r>
            </a:p>
          </p:txBody>
        </p:sp>
        <p:cxnSp>
          <p:nvCxnSpPr>
            <p:cNvPr id="189466" name="Straight Connector 25"/>
            <p:cNvCxnSpPr>
              <a:cxnSpLocks noChangeShapeType="1"/>
            </p:cNvCxnSpPr>
            <p:nvPr/>
          </p:nvCxnSpPr>
          <p:spPr bwMode="auto">
            <a:xfrm>
              <a:off x="5969598" y="4877180"/>
              <a:ext cx="816428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89467" name="Straight Connector 26"/>
            <p:cNvCxnSpPr>
              <a:cxnSpLocks noChangeShapeType="1"/>
            </p:cNvCxnSpPr>
            <p:nvPr/>
          </p:nvCxnSpPr>
          <p:spPr bwMode="auto">
            <a:xfrm>
              <a:off x="6002255" y="5154766"/>
              <a:ext cx="1110343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89468" name="Straight Connector 27"/>
            <p:cNvCxnSpPr>
              <a:cxnSpLocks noChangeShapeType="1"/>
            </p:cNvCxnSpPr>
            <p:nvPr/>
          </p:nvCxnSpPr>
          <p:spPr bwMode="auto">
            <a:xfrm rot="5400000">
              <a:off x="6753369" y="5530323"/>
              <a:ext cx="751114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89469" name="Straight Connector 28"/>
            <p:cNvCxnSpPr>
              <a:cxnSpLocks noChangeShapeType="1"/>
            </p:cNvCxnSpPr>
            <p:nvPr/>
          </p:nvCxnSpPr>
          <p:spPr bwMode="auto">
            <a:xfrm rot="5400000">
              <a:off x="6239020" y="5375201"/>
              <a:ext cx="1061357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189470" name="TextBox 29"/>
            <p:cNvSpPr txBox="1">
              <a:spLocks noChangeArrowheads="1"/>
            </p:cNvSpPr>
            <p:nvPr/>
          </p:nvSpPr>
          <p:spPr bwMode="auto">
            <a:xfrm>
              <a:off x="5659355" y="4621371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89471" name="TextBox 30"/>
            <p:cNvSpPr txBox="1">
              <a:spLocks noChangeArrowheads="1"/>
            </p:cNvSpPr>
            <p:nvPr/>
          </p:nvSpPr>
          <p:spPr bwMode="auto">
            <a:xfrm>
              <a:off x="5659355" y="4953385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89472" name="TextBox 31"/>
            <p:cNvSpPr txBox="1">
              <a:spLocks noChangeArrowheads="1"/>
            </p:cNvSpPr>
            <p:nvPr/>
          </p:nvSpPr>
          <p:spPr bwMode="auto">
            <a:xfrm>
              <a:off x="6611855" y="5938543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89473" name="TextBox 32"/>
            <p:cNvSpPr txBox="1">
              <a:spLocks noChangeArrowheads="1"/>
            </p:cNvSpPr>
            <p:nvPr/>
          </p:nvSpPr>
          <p:spPr bwMode="auto">
            <a:xfrm>
              <a:off x="6976526" y="5938543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>
              <a:off x="6753227" y="5154533"/>
              <a:ext cx="342900" cy="158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/>
        </p:nvCxnSpPr>
        <p:spPr bwMode="auto">
          <a:xfrm rot="5400000" flipH="1" flipV="1">
            <a:off x="6634957" y="5020469"/>
            <a:ext cx="292100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© 2019 McGraw-Hill Education.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EA275E-9031-4996-BD4C-F55A5FC86F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224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2656"/>
            <a:ext cx="8638728" cy="707886"/>
          </a:xfrm>
        </p:spPr>
        <p:txBody>
          <a:bodyPr/>
          <a:lstStyle/>
          <a:p>
            <a:r>
              <a:rPr lang="zh-TW" altLang="en-US" sz="4000" b="1" dirty="0">
                <a:solidFill>
                  <a:srgbClr val="A5002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今日課堂</a:t>
            </a:r>
            <a:r>
              <a:rPr lang="zh-TW" altLang="en-US" sz="40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複習</a:t>
            </a:r>
            <a:endParaRPr lang="zh-TW" altLang="en-US" sz="3600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" name="Rectangle 3075"/>
          <p:cNvSpPr txBox="1">
            <a:spLocks noChangeArrowheads="1"/>
          </p:cNvSpPr>
          <p:nvPr/>
        </p:nvSpPr>
        <p:spPr bwMode="auto">
          <a:xfrm>
            <a:off x="685800" y="1196752"/>
            <a:ext cx="5165476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marR="0" lvl="0" indent="-3286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A000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1" lang="zh-TW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</a:t>
            </a:r>
            <a:r>
              <a:rPr kumimoji="1" lang="zh-TW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支出與總</a:t>
            </a:r>
            <a:r>
              <a:rPr kumimoji="1" lang="zh-TW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收益</a:t>
            </a:r>
            <a:endParaRPr kumimoji="1" lang="en-US" altLang="zh-TW" sz="2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marR="0" lvl="0" indent="-3286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A000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1" lang="zh-TW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總收益與價格的</a:t>
            </a:r>
            <a:r>
              <a:rPr kumimoji="1" lang="zh-TW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關係</a:t>
            </a:r>
            <a:endParaRPr kumimoji="1" lang="en-US" altLang="zh-TW" sz="2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marR="0" lvl="0" indent="-3286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A000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1" lang="zh-TW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需求法則與總支出的關係</a:t>
            </a:r>
          </a:p>
          <a:p>
            <a:pPr marL="514350" marR="0" lvl="0" indent="-3286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A000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1" lang="zh-TW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需求的價格彈性 </a:t>
            </a:r>
            <a:r>
              <a:rPr kumimoji="1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elasticity</a:t>
            </a:r>
          </a:p>
          <a:p>
            <a:pPr marL="514350" marR="0" lvl="0" indent="-3286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A000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1" lang="zh-TW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計算需求價格彈性</a:t>
            </a:r>
          </a:p>
          <a:p>
            <a:pPr marL="514350" marR="0" lvl="0" indent="-3286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A000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1" lang="zh-TW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價格彈性和支出</a:t>
            </a:r>
          </a:p>
          <a:p>
            <a:pPr marL="514350" marR="0" lvl="0" indent="-3286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A000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1" lang="zh-TW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影響需求彈性的因素</a:t>
            </a:r>
          </a:p>
          <a:p>
            <a:pPr marL="514350" marR="0" lvl="0" indent="-3286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A000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1" lang="zh-TW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所得彈性與交叉價格彈性</a:t>
            </a:r>
          </a:p>
          <a:p>
            <a:pPr marL="514350" marR="0" lvl="0" indent="-3286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A000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1" lang="zh-TW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完全彈性與完全無</a:t>
            </a:r>
            <a:r>
              <a:rPr kumimoji="1" lang="zh-TW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彈性</a:t>
            </a:r>
            <a:endParaRPr kumimoji="1" lang="en-US" altLang="zh-TW" sz="2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marR="0" lvl="0" indent="-3286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A000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1" lang="zh-TW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zh-TW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供給彈性</a:t>
            </a:r>
            <a:r>
              <a:rPr kumimoji="1" lang="zh-TW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kumimoji="1" lang="zh-TW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kumimoji="1" lang="zh-TW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kumimoji="1" lang="zh-TW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kumimoji="1" lang="zh-TW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A0000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kumimoji="1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kumimoji="1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kumimoji="1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kumimoji="1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kumimoji="1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kumimoji="1" lang="en-US" altLang="zh-TW" sz="2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Slide </a:t>
            </a:r>
            <a:fld id="{2EAD8DAA-EA19-4AB7-B271-CDA343FF3072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r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/38</a:t>
            </a:r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9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5180099" y="3293795"/>
            <a:ext cx="3589337" cy="3014662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When price increases, total expenditure can increase, decrease or remain the same</a:t>
            </a:r>
          </a:p>
          <a:p>
            <a:pPr lvl="1" eaLnBrk="1" hangingPunct="1"/>
            <a:r>
              <a:rPr lang="en-US" sz="2000" dirty="0" smtClean="0"/>
              <a:t>The change in expenditure depends on elasticity</a:t>
            </a:r>
          </a:p>
          <a:p>
            <a:pPr eaLnBrk="1" hangingPunct="1"/>
            <a:r>
              <a:rPr lang="en-US" sz="2400" dirty="0" smtClean="0"/>
              <a:t>Terminology:  </a:t>
            </a:r>
            <a:r>
              <a:rPr lang="en-US" sz="2400" b="1" dirty="0" smtClean="0"/>
              <a:t>total expenditure</a:t>
            </a:r>
            <a:r>
              <a:rPr lang="en-US" sz="2400" dirty="0" smtClean="0"/>
              <a:t> = </a:t>
            </a:r>
            <a:r>
              <a:rPr lang="en-US" sz="2400" b="1" dirty="0" smtClean="0"/>
              <a:t>total revenue</a:t>
            </a:r>
          </a:p>
          <a:p>
            <a:pPr lvl="1" eaLnBrk="1" hangingPunct="1"/>
            <a:r>
              <a:rPr lang="en-US" sz="2000" dirty="0" smtClean="0"/>
              <a:t>Calculate as P </a:t>
            </a:r>
            <a:r>
              <a:rPr lang="en-US" sz="2000" baseline="10000" dirty="0" smtClean="0"/>
              <a:t>x</a:t>
            </a:r>
            <a:r>
              <a:rPr lang="en-US" sz="2000" dirty="0" smtClean="0"/>
              <a:t> Q</a:t>
            </a:r>
          </a:p>
          <a:p>
            <a:pPr eaLnBrk="1" hangingPunct="1"/>
            <a:r>
              <a:rPr lang="en-US" sz="2400" dirty="0" smtClean="0"/>
              <a:t>Graphing idea:  total </a:t>
            </a:r>
            <a:br>
              <a:rPr lang="en-US" sz="2400" dirty="0" smtClean="0"/>
            </a:br>
            <a:r>
              <a:rPr lang="en-US" sz="2400" dirty="0" smtClean="0"/>
              <a:t>expenditure is the area </a:t>
            </a:r>
            <a:br>
              <a:rPr lang="en-US" sz="2400" dirty="0" smtClean="0"/>
            </a:br>
            <a:r>
              <a:rPr lang="en-US" sz="2400" dirty="0" smtClean="0"/>
              <a:t>of a rectangle with height P </a:t>
            </a:r>
            <a:br>
              <a:rPr lang="en-US" sz="2400" dirty="0" smtClean="0"/>
            </a:br>
            <a:r>
              <a:rPr lang="en-US" sz="2400" dirty="0" smtClean="0"/>
              <a:t>and width Q</a:t>
            </a:r>
          </a:p>
          <a:p>
            <a:pPr lvl="1" eaLnBrk="1" hangingPunct="1"/>
            <a:r>
              <a:rPr lang="en-US" sz="2000" dirty="0" smtClean="0"/>
              <a:t>Example:  P = 2 and </a:t>
            </a:r>
            <a:br>
              <a:rPr lang="en-US" sz="2000" dirty="0" smtClean="0"/>
            </a:br>
            <a:r>
              <a:rPr lang="en-US" sz="2000" dirty="0" smtClean="0"/>
              <a:t>Q = 4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5222196" y="3293947"/>
            <a:ext cx="3276600" cy="2967038"/>
            <a:chOff x="5211968" y="3510899"/>
            <a:chExt cx="3276598" cy="2967274"/>
          </a:xfrm>
        </p:grpSpPr>
        <p:sp>
          <p:nvSpPr>
            <p:cNvPr id="21" name="Rectangle 20"/>
            <p:cNvSpPr/>
            <p:nvPr/>
          </p:nvSpPr>
          <p:spPr bwMode="auto">
            <a:xfrm>
              <a:off x="5536908" y="5457657"/>
              <a:ext cx="1291595" cy="5437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53614" name="Group 8"/>
            <p:cNvGrpSpPr>
              <a:grpSpLocks/>
            </p:cNvGrpSpPr>
            <p:nvPr/>
          </p:nvGrpSpPr>
          <p:grpSpPr bwMode="auto">
            <a:xfrm>
              <a:off x="5211968" y="3510899"/>
              <a:ext cx="3276598" cy="2967274"/>
              <a:chOff x="867696" y="2979177"/>
              <a:chExt cx="3610024" cy="3269223"/>
            </a:xfrm>
          </p:grpSpPr>
          <p:cxnSp>
            <p:nvCxnSpPr>
              <p:cNvPr id="153615" name="Straight Connector 3"/>
              <p:cNvCxnSpPr>
                <a:cxnSpLocks noChangeShapeType="1"/>
              </p:cNvCxnSpPr>
              <p:nvPr/>
            </p:nvCxnSpPr>
            <p:spPr bwMode="auto">
              <a:xfrm rot="5400000">
                <a:off x="52411" y="4549869"/>
                <a:ext cx="2344993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53616" name="Straight Connector 4"/>
              <p:cNvCxnSpPr>
                <a:cxnSpLocks noChangeShapeType="1"/>
              </p:cNvCxnSpPr>
              <p:nvPr/>
            </p:nvCxnSpPr>
            <p:spPr bwMode="auto">
              <a:xfrm>
                <a:off x="1224113" y="5721572"/>
                <a:ext cx="2920181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53617" name="TextBox 5"/>
              <p:cNvSpPr txBox="1">
                <a:spLocks noChangeArrowheads="1"/>
              </p:cNvSpPr>
              <p:nvPr/>
            </p:nvSpPr>
            <p:spPr bwMode="auto">
              <a:xfrm>
                <a:off x="867696" y="2979177"/>
                <a:ext cx="71045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新細明體" charset="-120"/>
                    <a:cs typeface="+mn-cs"/>
                  </a:rPr>
                  <a:t>Price</a:t>
                </a:r>
              </a:p>
            </p:txBody>
          </p:sp>
          <p:sp>
            <p:nvSpPr>
              <p:cNvPr id="153618" name="TextBox 6"/>
              <p:cNvSpPr txBox="1">
                <a:spLocks noChangeArrowheads="1"/>
              </p:cNvSpPr>
              <p:nvPr/>
            </p:nvSpPr>
            <p:spPr bwMode="auto">
              <a:xfrm>
                <a:off x="3433843" y="5879068"/>
                <a:ext cx="104387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新細明體" charset="-120"/>
                    <a:cs typeface="+mn-cs"/>
                  </a:rPr>
                  <a:t>Quantity</a:t>
                </a:r>
              </a:p>
            </p:txBody>
          </p:sp>
          <p:sp>
            <p:nvSpPr>
              <p:cNvPr id="153619" name="TextBox 7"/>
              <p:cNvSpPr txBox="1">
                <a:spLocks noChangeArrowheads="1"/>
              </p:cNvSpPr>
              <p:nvPr/>
            </p:nvSpPr>
            <p:spPr bwMode="auto">
              <a:xfrm>
                <a:off x="3315876" y="5301023"/>
                <a:ext cx="33342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新細明體" charset="-120"/>
                    <a:cs typeface="+mn-cs"/>
                  </a:rPr>
                  <a:t>D</a:t>
                </a:r>
              </a:p>
            </p:txBody>
          </p:sp>
          <p:sp>
            <p:nvSpPr>
              <p:cNvPr id="153620" name="TextBox 14"/>
              <p:cNvSpPr txBox="1">
                <a:spLocks noChangeArrowheads="1"/>
              </p:cNvSpPr>
              <p:nvPr/>
            </p:nvSpPr>
            <p:spPr bwMode="auto">
              <a:xfrm>
                <a:off x="867696" y="4931691"/>
                <a:ext cx="333424" cy="4069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新細明體" charset="-120"/>
                    <a:cs typeface="+mn-cs"/>
                  </a:rPr>
                  <a:t>2</a:t>
                </a:r>
              </a:p>
            </p:txBody>
          </p:sp>
          <p:sp>
            <p:nvSpPr>
              <p:cNvPr id="153621" name="TextBox 15"/>
              <p:cNvSpPr txBox="1">
                <a:spLocks noChangeArrowheads="1"/>
              </p:cNvSpPr>
              <p:nvPr/>
            </p:nvSpPr>
            <p:spPr bwMode="auto">
              <a:xfrm>
                <a:off x="2483767" y="5723160"/>
                <a:ext cx="333424" cy="4069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新細明體" charset="-120"/>
                    <a:cs typeface="+mn-cs"/>
                  </a:rPr>
                  <a:t>4</a:t>
                </a:r>
              </a:p>
            </p:txBody>
          </p:sp>
          <p:sp>
            <p:nvSpPr>
              <p:cNvPr id="153622" name="TextBox 21"/>
              <p:cNvSpPr txBox="1">
                <a:spLocks noChangeArrowheads="1"/>
              </p:cNvSpPr>
              <p:nvPr/>
            </p:nvSpPr>
            <p:spPr bwMode="auto">
              <a:xfrm>
                <a:off x="1549608" y="3622543"/>
                <a:ext cx="1992030" cy="4069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新細明體" charset="-120"/>
                    <a:cs typeface="+mn-cs"/>
                  </a:rPr>
                  <a:t>Expenditure = 8</a:t>
                </a:r>
              </a:p>
            </p:txBody>
          </p:sp>
        </p:grpSp>
        <p:cxnSp>
          <p:nvCxnSpPr>
            <p:cNvPr id="11" name="Straight Connector 10"/>
            <p:cNvCxnSpPr/>
            <p:nvPr/>
          </p:nvCxnSpPr>
          <p:spPr bwMode="auto">
            <a:xfrm>
              <a:off x="5535818" y="4365042"/>
              <a:ext cx="2005011" cy="1636843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624" name="Straight Connector 17"/>
            <p:cNvCxnSpPr>
              <a:cxnSpLocks noChangeShapeType="1"/>
            </p:cNvCxnSpPr>
            <p:nvPr/>
          </p:nvCxnSpPr>
          <p:spPr bwMode="auto">
            <a:xfrm>
              <a:off x="5536908" y="5456069"/>
              <a:ext cx="1291595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53625" name="Straight Connector 18"/>
            <p:cNvCxnSpPr>
              <a:cxnSpLocks noChangeShapeType="1"/>
            </p:cNvCxnSpPr>
            <p:nvPr/>
          </p:nvCxnSpPr>
          <p:spPr bwMode="auto">
            <a:xfrm rot="5400000" flipH="1" flipV="1">
              <a:off x="6556611" y="5727964"/>
              <a:ext cx="545375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24" name="Straight Arrow Connector 23"/>
            <p:cNvCxnSpPr/>
            <p:nvPr/>
          </p:nvCxnSpPr>
          <p:spPr bwMode="auto">
            <a:xfrm rot="5400000">
              <a:off x="5961227" y="4668301"/>
              <a:ext cx="993854" cy="55245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© 2019 McGraw-Hill Education.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charset="-12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EA275E-9031-4996-BD4C-F55A5FC86F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Elasticity and Total Expenditure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8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Price Elasticity and Total </a:t>
            </a:r>
            <a:r>
              <a:rPr lang="en-US" dirty="0" smtClean="0"/>
              <a:t>Expenditure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Movie ticket price increases from $2 to $4</a:t>
            </a:r>
          </a:p>
          <a:p>
            <a:pPr lvl="1" eaLnBrk="1" hangingPunct="1"/>
            <a:r>
              <a:rPr lang="en-US" sz="2400" dirty="0" smtClean="0"/>
              <a:t>A and B are both below the midpoint of the curve</a:t>
            </a:r>
          </a:p>
          <a:p>
            <a:pPr lvl="2" eaLnBrk="1" hangingPunct="1"/>
            <a:r>
              <a:rPr lang="en-US" dirty="0" smtClean="0"/>
              <a:t>Inelastic portion of the demand curve</a:t>
            </a:r>
          </a:p>
          <a:p>
            <a:pPr lvl="1" eaLnBrk="1" hangingPunct="1"/>
            <a:r>
              <a:rPr lang="en-US" sz="2400" dirty="0" smtClean="0"/>
              <a:t>Total revenue increases when price increases</a:t>
            </a:r>
          </a:p>
        </p:txBody>
      </p:sp>
      <p:grpSp>
        <p:nvGrpSpPr>
          <p:cNvPr id="155653" name="Group 55"/>
          <p:cNvGrpSpPr>
            <a:grpSpLocks/>
          </p:cNvGrpSpPr>
          <p:nvPr/>
        </p:nvGrpSpPr>
        <p:grpSpPr bwMode="auto">
          <a:xfrm>
            <a:off x="954088" y="3589338"/>
            <a:ext cx="7963943" cy="2733675"/>
            <a:chOff x="953864" y="3588884"/>
            <a:chExt cx="7964166" cy="2733675"/>
          </a:xfrm>
        </p:grpSpPr>
        <p:sp>
          <p:nvSpPr>
            <p:cNvPr id="10" name="Rectangle 9"/>
            <p:cNvSpPr/>
            <p:nvPr/>
          </p:nvSpPr>
          <p:spPr bwMode="auto">
            <a:xfrm>
              <a:off x="953864" y="3588884"/>
              <a:ext cx="7913908" cy="2733675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55658" name="Text Box 7"/>
            <p:cNvSpPr txBox="1">
              <a:spLocks noChangeArrowheads="1"/>
            </p:cNvSpPr>
            <p:nvPr/>
          </p:nvSpPr>
          <p:spPr bwMode="auto">
            <a:xfrm>
              <a:off x="1347339" y="5928194"/>
              <a:ext cx="340201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Quantity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(100s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of tickets/day)</a:t>
              </a:r>
            </a:p>
          </p:txBody>
        </p:sp>
        <p:sp>
          <p:nvSpPr>
            <p:cNvPr id="11" name="Line 3"/>
            <p:cNvSpPr>
              <a:spLocks noChangeShapeType="1"/>
            </p:cNvSpPr>
            <p:nvPr/>
          </p:nvSpPr>
          <p:spPr bwMode="auto">
            <a:xfrm rot="16200000" flipV="1">
              <a:off x="2235037" y="3363419"/>
              <a:ext cx="1812925" cy="2835354"/>
            </a:xfrm>
            <a:prstGeom prst="line">
              <a:avLst/>
            </a:prstGeom>
            <a:ln>
              <a:solidFill>
                <a:schemeClr val="tx2"/>
              </a:solidFill>
              <a:headEnd/>
              <a:tailEnd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660" name="Text Box 10"/>
            <p:cNvSpPr txBox="1">
              <a:spLocks noChangeArrowheads="1"/>
            </p:cNvSpPr>
            <p:nvPr/>
          </p:nvSpPr>
          <p:spPr bwMode="auto">
            <a:xfrm>
              <a:off x="1902867" y="3691258"/>
              <a:ext cx="306856" cy="373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D</a:t>
              </a:r>
            </a:p>
          </p:txBody>
        </p:sp>
        <p:sp>
          <p:nvSpPr>
            <p:cNvPr id="155661" name="Text Box 11"/>
            <p:cNvSpPr txBox="1">
              <a:spLocks noChangeArrowheads="1"/>
            </p:cNvSpPr>
            <p:nvPr/>
          </p:nvSpPr>
          <p:spPr bwMode="auto">
            <a:xfrm>
              <a:off x="4138378" y="5062776"/>
              <a:ext cx="306856" cy="384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A</a:t>
              </a:r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>
              <a:off x="2741439" y="4360409"/>
              <a:ext cx="604854" cy="98266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663" name="Text Box 27"/>
            <p:cNvSpPr txBox="1">
              <a:spLocks noChangeArrowheads="1"/>
            </p:cNvSpPr>
            <p:nvPr/>
          </p:nvSpPr>
          <p:spPr bwMode="auto">
            <a:xfrm>
              <a:off x="2440189" y="3824655"/>
              <a:ext cx="2053876" cy="373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Expenditure = $1,000/day</a:t>
              </a:r>
            </a:p>
          </p:txBody>
        </p:sp>
        <p:sp>
          <p:nvSpPr>
            <p:cNvPr id="155664" name="Text Box 6"/>
            <p:cNvSpPr txBox="1">
              <a:spLocks noChangeArrowheads="1"/>
            </p:cNvSpPr>
            <p:nvPr/>
          </p:nvSpPr>
          <p:spPr bwMode="auto">
            <a:xfrm>
              <a:off x="1275253" y="3793907"/>
              <a:ext cx="459040" cy="342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12</a:t>
              </a:r>
            </a:p>
          </p:txBody>
        </p:sp>
        <p:sp>
          <p:nvSpPr>
            <p:cNvPr id="155665" name="Text Box 8"/>
            <p:cNvSpPr txBox="1">
              <a:spLocks noChangeArrowheads="1"/>
            </p:cNvSpPr>
            <p:nvPr/>
          </p:nvSpPr>
          <p:spPr bwMode="auto">
            <a:xfrm rot="-5400000">
              <a:off x="370946" y="4715007"/>
              <a:ext cx="1677154" cy="26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Price ($/ticket)</a:t>
              </a:r>
            </a:p>
          </p:txBody>
        </p:sp>
        <p:sp>
          <p:nvSpPr>
            <p:cNvPr id="155666" name="Text Box 15"/>
            <p:cNvSpPr txBox="1">
              <a:spLocks noChangeArrowheads="1"/>
            </p:cNvSpPr>
            <p:nvPr/>
          </p:nvSpPr>
          <p:spPr bwMode="auto">
            <a:xfrm>
              <a:off x="3938860" y="5705370"/>
              <a:ext cx="379058" cy="342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5</a:t>
              </a:r>
            </a:p>
          </p:txBody>
        </p:sp>
        <p:sp>
          <p:nvSpPr>
            <p:cNvPr id="155667" name="Text Box 16"/>
            <p:cNvSpPr txBox="1">
              <a:spLocks noChangeArrowheads="1"/>
            </p:cNvSpPr>
            <p:nvPr/>
          </p:nvSpPr>
          <p:spPr bwMode="auto">
            <a:xfrm>
              <a:off x="4271499" y="5705370"/>
              <a:ext cx="379058" cy="174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6</a:t>
              </a:r>
            </a:p>
          </p:txBody>
        </p:sp>
        <p:sp>
          <p:nvSpPr>
            <p:cNvPr id="155668" name="Text Box 21"/>
            <p:cNvSpPr txBox="1">
              <a:spLocks noChangeArrowheads="1"/>
            </p:cNvSpPr>
            <p:nvPr/>
          </p:nvSpPr>
          <p:spPr bwMode="auto">
            <a:xfrm>
              <a:off x="1347338" y="5191763"/>
              <a:ext cx="292606" cy="342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2</a:t>
              </a:r>
            </a:p>
          </p:txBody>
        </p:sp>
        <p:cxnSp>
          <p:nvCxnSpPr>
            <p:cNvPr id="155669" name="Straight Connector 21"/>
            <p:cNvCxnSpPr>
              <a:cxnSpLocks noChangeShapeType="1"/>
              <a:endCxn id="155666" idx="0"/>
            </p:cNvCxnSpPr>
            <p:nvPr/>
          </p:nvCxnSpPr>
          <p:spPr bwMode="auto">
            <a:xfrm rot="-5400000" flipH="1" flipV="1">
              <a:off x="3950747" y="5523490"/>
              <a:ext cx="359521" cy="42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3" name="Rectangle 22"/>
            <p:cNvSpPr/>
            <p:nvPr/>
          </p:nvSpPr>
          <p:spPr bwMode="auto">
            <a:xfrm>
              <a:off x="1740603" y="5418394"/>
              <a:ext cx="2382824" cy="2668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673" name="Line 5"/>
            <p:cNvSpPr>
              <a:spLocks noChangeShapeType="1"/>
            </p:cNvSpPr>
            <p:nvPr/>
          </p:nvSpPr>
          <p:spPr bwMode="auto">
            <a:xfrm>
              <a:off x="1717371" y="5692216"/>
              <a:ext cx="30832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55674" name="Line 9"/>
            <p:cNvSpPr>
              <a:spLocks noChangeShapeType="1"/>
            </p:cNvSpPr>
            <p:nvPr/>
          </p:nvSpPr>
          <p:spPr bwMode="auto">
            <a:xfrm>
              <a:off x="1726396" y="3742113"/>
              <a:ext cx="0" cy="1950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cxnSp>
          <p:nvCxnSpPr>
            <p:cNvPr id="155675" name="Straight Connector 26"/>
            <p:cNvCxnSpPr>
              <a:cxnSpLocks noChangeShapeType="1"/>
            </p:cNvCxnSpPr>
            <p:nvPr/>
          </p:nvCxnSpPr>
          <p:spPr bwMode="auto">
            <a:xfrm flipV="1">
              <a:off x="1724522" y="5410667"/>
              <a:ext cx="2355517" cy="772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155676" name="Text Box 7"/>
            <p:cNvSpPr txBox="1">
              <a:spLocks noChangeArrowheads="1"/>
            </p:cNvSpPr>
            <p:nvPr/>
          </p:nvSpPr>
          <p:spPr bwMode="auto">
            <a:xfrm>
              <a:off x="5609896" y="5928194"/>
              <a:ext cx="3308134" cy="373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Quantity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(100s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of tickets/day)</a:t>
              </a:r>
            </a:p>
          </p:txBody>
        </p:sp>
        <p:sp>
          <p:nvSpPr>
            <p:cNvPr id="155677" name="Text Box 15"/>
            <p:cNvSpPr txBox="1">
              <a:spLocks noChangeArrowheads="1"/>
            </p:cNvSpPr>
            <p:nvPr/>
          </p:nvSpPr>
          <p:spPr bwMode="auto">
            <a:xfrm>
              <a:off x="7522414" y="5661347"/>
              <a:ext cx="403230" cy="342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4</a:t>
              </a:r>
            </a:p>
          </p:txBody>
        </p:sp>
        <p:sp>
          <p:nvSpPr>
            <p:cNvPr id="28" name="Line 3"/>
            <p:cNvSpPr>
              <a:spLocks noChangeShapeType="1"/>
            </p:cNvSpPr>
            <p:nvPr/>
          </p:nvSpPr>
          <p:spPr bwMode="auto">
            <a:xfrm rot="16200000" flipV="1">
              <a:off x="6302326" y="3279280"/>
              <a:ext cx="1811337" cy="3014746"/>
            </a:xfrm>
            <a:prstGeom prst="line">
              <a:avLst/>
            </a:prstGeom>
            <a:ln>
              <a:solidFill>
                <a:schemeClr val="tx2"/>
              </a:solidFill>
              <a:headEnd/>
              <a:tailEnd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679" name="Text Box 10"/>
            <p:cNvSpPr txBox="1">
              <a:spLocks noChangeArrowheads="1"/>
            </p:cNvSpPr>
            <p:nvPr/>
          </p:nvSpPr>
          <p:spPr bwMode="auto">
            <a:xfrm>
              <a:off x="5890029" y="3696223"/>
              <a:ext cx="326424" cy="373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D</a:t>
              </a:r>
            </a:p>
          </p:txBody>
        </p:sp>
        <p:sp>
          <p:nvSpPr>
            <p:cNvPr id="155680" name="Text Box 11"/>
            <p:cNvSpPr txBox="1">
              <a:spLocks noChangeArrowheads="1"/>
            </p:cNvSpPr>
            <p:nvPr/>
          </p:nvSpPr>
          <p:spPr bwMode="auto">
            <a:xfrm>
              <a:off x="7718490" y="4737566"/>
              <a:ext cx="326424" cy="384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B</a:t>
              </a:r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 flipH="1">
              <a:off x="6710300" y="4366759"/>
              <a:ext cx="714395" cy="66198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682" name="Text Box 27"/>
            <p:cNvSpPr txBox="1">
              <a:spLocks noChangeArrowheads="1"/>
            </p:cNvSpPr>
            <p:nvPr/>
          </p:nvSpPr>
          <p:spPr bwMode="auto">
            <a:xfrm>
              <a:off x="6461615" y="3829620"/>
              <a:ext cx="2184850" cy="653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Expenditure = $1,600/day</a:t>
              </a:r>
            </a:p>
          </p:txBody>
        </p:sp>
        <p:sp>
          <p:nvSpPr>
            <p:cNvPr id="155683" name="Text Box 6"/>
            <p:cNvSpPr txBox="1">
              <a:spLocks noChangeArrowheads="1"/>
            </p:cNvSpPr>
            <p:nvPr/>
          </p:nvSpPr>
          <p:spPr bwMode="auto">
            <a:xfrm>
              <a:off x="5222392" y="3798872"/>
              <a:ext cx="488313" cy="342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12</a:t>
              </a:r>
            </a:p>
          </p:txBody>
        </p:sp>
        <p:sp>
          <p:nvSpPr>
            <p:cNvPr id="155684" name="Text Box 8"/>
            <p:cNvSpPr txBox="1">
              <a:spLocks noChangeArrowheads="1"/>
            </p:cNvSpPr>
            <p:nvPr/>
          </p:nvSpPr>
          <p:spPr bwMode="auto">
            <a:xfrm rot="-5400000">
              <a:off x="4313894" y="4711602"/>
              <a:ext cx="1677154" cy="279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Price ($/ticket)</a:t>
              </a:r>
            </a:p>
          </p:txBody>
        </p:sp>
        <p:sp>
          <p:nvSpPr>
            <p:cNvPr id="155685" name="Text Box 16"/>
            <p:cNvSpPr txBox="1">
              <a:spLocks noChangeArrowheads="1"/>
            </p:cNvSpPr>
            <p:nvPr/>
          </p:nvSpPr>
          <p:spPr bwMode="auto">
            <a:xfrm>
              <a:off x="8409707" y="5661347"/>
              <a:ext cx="4032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6</a:t>
              </a:r>
            </a:p>
          </p:txBody>
        </p:sp>
        <p:sp>
          <p:nvSpPr>
            <p:cNvPr id="155686" name="Text Box 21"/>
            <p:cNvSpPr txBox="1">
              <a:spLocks noChangeArrowheads="1"/>
            </p:cNvSpPr>
            <p:nvPr/>
          </p:nvSpPr>
          <p:spPr bwMode="auto">
            <a:xfrm>
              <a:off x="5412229" y="4916080"/>
              <a:ext cx="311265" cy="342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4</a:t>
              </a:r>
            </a:p>
          </p:txBody>
        </p:sp>
        <p:cxnSp>
          <p:nvCxnSpPr>
            <p:cNvPr id="155687" name="Straight Connector 38"/>
            <p:cNvCxnSpPr>
              <a:cxnSpLocks noChangeShapeType="1"/>
            </p:cNvCxnSpPr>
            <p:nvPr/>
          </p:nvCxnSpPr>
          <p:spPr bwMode="auto">
            <a:xfrm rot="16200000" flipH="1">
              <a:off x="7408483" y="5335164"/>
              <a:ext cx="640708" cy="1165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40" name="Rectangle 39"/>
            <p:cNvSpPr/>
            <p:nvPr/>
          </p:nvSpPr>
          <p:spPr bwMode="auto">
            <a:xfrm>
              <a:off x="5719312" y="5089586"/>
              <a:ext cx="2018583" cy="5999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5691" name="Straight Connector 40"/>
            <p:cNvCxnSpPr>
              <a:cxnSpLocks noChangeShapeType="1"/>
            </p:cNvCxnSpPr>
            <p:nvPr/>
          </p:nvCxnSpPr>
          <p:spPr bwMode="auto">
            <a:xfrm>
              <a:off x="5683080" y="5078750"/>
              <a:ext cx="2052887" cy="16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55692" name="Straight Connector 45"/>
            <p:cNvCxnSpPr>
              <a:cxnSpLocks noChangeShapeType="1"/>
              <a:stCxn id="155695" idx="1"/>
            </p:cNvCxnSpPr>
            <p:nvPr/>
          </p:nvCxnSpPr>
          <p:spPr bwMode="auto">
            <a:xfrm rot="5400000" flipH="1" flipV="1">
              <a:off x="7227955" y="4156693"/>
              <a:ext cx="14836" cy="306613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55693" name="Oval 28"/>
            <p:cNvSpPr>
              <a:spLocks noChangeArrowheads="1"/>
            </p:cNvSpPr>
            <p:nvPr/>
          </p:nvSpPr>
          <p:spPr bwMode="auto">
            <a:xfrm>
              <a:off x="4046928" y="5325564"/>
              <a:ext cx="133222" cy="1282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55694" name="Oval 28"/>
            <p:cNvSpPr>
              <a:spLocks noChangeArrowheads="1"/>
            </p:cNvSpPr>
            <p:nvPr/>
          </p:nvSpPr>
          <p:spPr bwMode="auto">
            <a:xfrm>
              <a:off x="7677405" y="5020752"/>
              <a:ext cx="133222" cy="1282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55695" name="Line 9"/>
            <p:cNvSpPr>
              <a:spLocks noChangeShapeType="1"/>
            </p:cNvSpPr>
            <p:nvPr/>
          </p:nvSpPr>
          <p:spPr bwMode="auto">
            <a:xfrm>
              <a:off x="5702304" y="3747078"/>
              <a:ext cx="0" cy="1950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© 2019 McGraw-Hill Education.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charset="-12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EA275E-9031-4996-BD4C-F55A5FC86F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50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Price Elasticity and Total </a:t>
            </a:r>
            <a:r>
              <a:rPr lang="en-US" dirty="0" smtClean="0"/>
              <a:t>Expenditure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Movie ticket price increases from $8 to $10</a:t>
            </a:r>
          </a:p>
          <a:p>
            <a:pPr lvl="1" eaLnBrk="1" hangingPunct="1"/>
            <a:r>
              <a:rPr lang="en-US" sz="2000" dirty="0" smtClean="0"/>
              <a:t>Prices are both above the midpoint of the curve</a:t>
            </a:r>
          </a:p>
          <a:p>
            <a:pPr lvl="2" eaLnBrk="1" hangingPunct="1"/>
            <a:r>
              <a:rPr lang="en-US" sz="1800" dirty="0" smtClean="0"/>
              <a:t>Elastic portion of the demand curve</a:t>
            </a:r>
          </a:p>
          <a:p>
            <a:pPr lvl="1" eaLnBrk="1" hangingPunct="1"/>
            <a:r>
              <a:rPr lang="en-US" sz="2000" dirty="0" smtClean="0"/>
              <a:t>Total revenue decreases</a:t>
            </a:r>
          </a:p>
        </p:txBody>
      </p:sp>
      <p:grpSp>
        <p:nvGrpSpPr>
          <p:cNvPr id="157701" name="Group 46"/>
          <p:cNvGrpSpPr>
            <a:grpSpLocks/>
          </p:cNvGrpSpPr>
          <p:nvPr/>
        </p:nvGrpSpPr>
        <p:grpSpPr bwMode="auto">
          <a:xfrm>
            <a:off x="952500" y="3484480"/>
            <a:ext cx="7913688" cy="2733675"/>
            <a:chOff x="952054" y="3599993"/>
            <a:chExt cx="7913908" cy="2733675"/>
          </a:xfrm>
        </p:grpSpPr>
        <p:sp>
          <p:nvSpPr>
            <p:cNvPr id="7" name="Rectangle 6"/>
            <p:cNvSpPr/>
            <p:nvPr/>
          </p:nvSpPr>
          <p:spPr bwMode="auto">
            <a:xfrm>
              <a:off x="952054" y="3599993"/>
              <a:ext cx="7913908" cy="2733675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 rot="16200000" flipV="1">
              <a:off x="2216558" y="3399136"/>
              <a:ext cx="1792288" cy="2765502"/>
            </a:xfrm>
            <a:prstGeom prst="line">
              <a:avLst/>
            </a:prstGeom>
            <a:ln>
              <a:solidFill>
                <a:schemeClr val="tx2"/>
              </a:solidFill>
              <a:headEnd/>
              <a:tailEnd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7707" name="Text Box 10"/>
            <p:cNvSpPr txBox="1">
              <a:spLocks noChangeArrowheads="1"/>
            </p:cNvSpPr>
            <p:nvPr/>
          </p:nvSpPr>
          <p:spPr bwMode="auto">
            <a:xfrm>
              <a:off x="4118304" y="5112711"/>
              <a:ext cx="2993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D</a:t>
              </a:r>
            </a:p>
          </p:txBody>
        </p:sp>
        <p:sp>
          <p:nvSpPr>
            <p:cNvPr id="157708" name="Text Box 27"/>
            <p:cNvSpPr txBox="1">
              <a:spLocks noChangeArrowheads="1"/>
            </p:cNvSpPr>
            <p:nvPr/>
          </p:nvSpPr>
          <p:spPr bwMode="auto">
            <a:xfrm>
              <a:off x="2826508" y="4085327"/>
              <a:ext cx="200372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Expenditure = $1,600/day</a:t>
              </a:r>
            </a:p>
          </p:txBody>
        </p:sp>
        <p:sp>
          <p:nvSpPr>
            <p:cNvPr id="157709" name="Text Box 6"/>
            <p:cNvSpPr txBox="1">
              <a:spLocks noChangeArrowheads="1"/>
            </p:cNvSpPr>
            <p:nvPr/>
          </p:nvSpPr>
          <p:spPr bwMode="auto">
            <a:xfrm>
              <a:off x="1259118" y="3804543"/>
              <a:ext cx="4478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12</a:t>
              </a:r>
            </a:p>
          </p:txBody>
        </p:sp>
        <p:sp>
          <p:nvSpPr>
            <p:cNvPr id="157710" name="Text Box 7"/>
            <p:cNvSpPr txBox="1">
              <a:spLocks noChangeArrowheads="1"/>
            </p:cNvSpPr>
            <p:nvPr/>
          </p:nvSpPr>
          <p:spPr bwMode="auto">
            <a:xfrm>
              <a:off x="1339350" y="5920327"/>
              <a:ext cx="33416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Quantity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(100s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of tickets/day)</a:t>
              </a:r>
            </a:p>
          </p:txBody>
        </p:sp>
        <p:sp>
          <p:nvSpPr>
            <p:cNvPr id="157711" name="Text Box 8"/>
            <p:cNvSpPr txBox="1">
              <a:spLocks noChangeArrowheads="1"/>
            </p:cNvSpPr>
            <p:nvPr/>
          </p:nvSpPr>
          <p:spPr bwMode="auto">
            <a:xfrm rot="-5400000">
              <a:off x="381874" y="4717391"/>
              <a:ext cx="1658895" cy="256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Price ($/ticket)</a:t>
              </a:r>
            </a:p>
          </p:txBody>
        </p:sp>
        <p:sp>
          <p:nvSpPr>
            <p:cNvPr id="157712" name="Text Box 15"/>
            <p:cNvSpPr txBox="1">
              <a:spLocks noChangeArrowheads="1"/>
            </p:cNvSpPr>
            <p:nvPr/>
          </p:nvSpPr>
          <p:spPr bwMode="auto">
            <a:xfrm>
              <a:off x="2584091" y="5662539"/>
              <a:ext cx="36980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2</a:t>
              </a:r>
            </a:p>
          </p:txBody>
        </p:sp>
        <p:sp>
          <p:nvSpPr>
            <p:cNvPr id="157713" name="Text Box 16"/>
            <p:cNvSpPr txBox="1">
              <a:spLocks noChangeArrowheads="1"/>
            </p:cNvSpPr>
            <p:nvPr/>
          </p:nvSpPr>
          <p:spPr bwMode="auto">
            <a:xfrm>
              <a:off x="4214853" y="5662539"/>
              <a:ext cx="3891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6</a:t>
              </a:r>
            </a:p>
          </p:txBody>
        </p:sp>
        <p:sp>
          <p:nvSpPr>
            <p:cNvPr id="157714" name="Text Box 21"/>
            <p:cNvSpPr txBox="1">
              <a:spLocks noChangeArrowheads="1"/>
            </p:cNvSpPr>
            <p:nvPr/>
          </p:nvSpPr>
          <p:spPr bwMode="auto">
            <a:xfrm>
              <a:off x="1454146" y="4387077"/>
              <a:ext cx="2854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8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753276" y="4562043"/>
              <a:ext cx="1002901" cy="11103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7718" name="Straight Connector 28"/>
            <p:cNvCxnSpPr>
              <a:cxnSpLocks noChangeShapeType="1"/>
            </p:cNvCxnSpPr>
            <p:nvPr/>
          </p:nvCxnSpPr>
          <p:spPr bwMode="auto">
            <a:xfrm flipV="1">
              <a:off x="1736669" y="4550941"/>
              <a:ext cx="1024906" cy="247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57719" name="Straight Connector 29"/>
            <p:cNvCxnSpPr>
              <a:cxnSpLocks noChangeShapeType="1"/>
            </p:cNvCxnSpPr>
            <p:nvPr/>
          </p:nvCxnSpPr>
          <p:spPr bwMode="auto">
            <a:xfrm rot="-5400000" flipH="1" flipV="1">
              <a:off x="2163287" y="5102552"/>
              <a:ext cx="1154497" cy="57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157720" name="Oval 28"/>
            <p:cNvSpPr>
              <a:spLocks noChangeArrowheads="1"/>
            </p:cNvSpPr>
            <p:nvPr/>
          </p:nvSpPr>
          <p:spPr bwMode="auto">
            <a:xfrm>
              <a:off x="2673999" y="4474152"/>
              <a:ext cx="129969" cy="1282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57721" name="Text Box 11"/>
            <p:cNvSpPr txBox="1">
              <a:spLocks noChangeArrowheads="1"/>
            </p:cNvSpPr>
            <p:nvPr/>
          </p:nvSpPr>
          <p:spPr bwMode="auto">
            <a:xfrm>
              <a:off x="2708385" y="4161533"/>
              <a:ext cx="24758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Y</a:t>
              </a:r>
            </a:p>
          </p:txBody>
        </p:sp>
        <p:sp>
          <p:nvSpPr>
            <p:cNvPr id="157722" name="Line 5"/>
            <p:cNvSpPr>
              <a:spLocks noChangeShapeType="1"/>
            </p:cNvSpPr>
            <p:nvPr/>
          </p:nvSpPr>
          <p:spPr bwMode="auto">
            <a:xfrm>
              <a:off x="1723097" y="5682185"/>
              <a:ext cx="30079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57723" name="Line 9"/>
            <p:cNvSpPr>
              <a:spLocks noChangeShapeType="1"/>
            </p:cNvSpPr>
            <p:nvPr/>
          </p:nvSpPr>
          <p:spPr bwMode="auto">
            <a:xfrm>
              <a:off x="1731902" y="3753313"/>
              <a:ext cx="0" cy="1928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41" name="Line 24"/>
            <p:cNvSpPr>
              <a:spLocks noChangeShapeType="1"/>
            </p:cNvSpPr>
            <p:nvPr/>
          </p:nvSpPr>
          <p:spPr bwMode="auto">
            <a:xfrm flipH="1">
              <a:off x="2809481" y="4654093"/>
              <a:ext cx="647718" cy="59055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7725" name="Text Box 11"/>
            <p:cNvSpPr txBox="1">
              <a:spLocks noChangeArrowheads="1"/>
            </p:cNvSpPr>
            <p:nvPr/>
          </p:nvSpPr>
          <p:spPr bwMode="auto">
            <a:xfrm>
              <a:off x="6378211" y="3900271"/>
              <a:ext cx="281776" cy="380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Z</a:t>
              </a:r>
            </a:p>
          </p:txBody>
        </p:sp>
        <p:sp>
          <p:nvSpPr>
            <p:cNvPr id="19" name="Line 3"/>
            <p:cNvSpPr>
              <a:spLocks noChangeShapeType="1"/>
            </p:cNvSpPr>
            <p:nvPr/>
          </p:nvSpPr>
          <p:spPr bwMode="auto">
            <a:xfrm rot="16200000" flipV="1">
              <a:off x="6186212" y="3401517"/>
              <a:ext cx="1792287" cy="2770264"/>
            </a:xfrm>
            <a:prstGeom prst="line">
              <a:avLst/>
            </a:prstGeom>
            <a:ln>
              <a:solidFill>
                <a:schemeClr val="tx2"/>
              </a:solidFill>
              <a:headEnd/>
              <a:tailEnd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7727" name="Text Box 10"/>
            <p:cNvSpPr txBox="1">
              <a:spLocks noChangeArrowheads="1"/>
            </p:cNvSpPr>
            <p:nvPr/>
          </p:nvSpPr>
          <p:spPr bwMode="auto">
            <a:xfrm>
              <a:off x="8166629" y="5161698"/>
              <a:ext cx="2997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D</a:t>
              </a:r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H="1">
              <a:off x="6357642" y="4452481"/>
              <a:ext cx="609617" cy="59055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7729" name="Text Box 27"/>
            <p:cNvSpPr txBox="1">
              <a:spLocks noChangeArrowheads="1"/>
            </p:cNvSpPr>
            <p:nvPr/>
          </p:nvSpPr>
          <p:spPr bwMode="auto">
            <a:xfrm>
              <a:off x="6516083" y="4134314"/>
              <a:ext cx="200628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Expenditure = $1,000/day</a:t>
              </a:r>
            </a:p>
          </p:txBody>
        </p:sp>
        <p:sp>
          <p:nvSpPr>
            <p:cNvPr id="157730" name="Text Box 6"/>
            <p:cNvSpPr txBox="1">
              <a:spLocks noChangeArrowheads="1"/>
            </p:cNvSpPr>
            <p:nvPr/>
          </p:nvSpPr>
          <p:spPr bwMode="auto">
            <a:xfrm>
              <a:off x="5259468" y="3809987"/>
              <a:ext cx="44840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12</a:t>
              </a:r>
            </a:p>
          </p:txBody>
        </p:sp>
        <p:sp>
          <p:nvSpPr>
            <p:cNvPr id="157731" name="Text Box 7"/>
            <p:cNvSpPr txBox="1">
              <a:spLocks noChangeArrowheads="1"/>
            </p:cNvSpPr>
            <p:nvPr/>
          </p:nvSpPr>
          <p:spPr bwMode="auto">
            <a:xfrm>
              <a:off x="5511850" y="5920327"/>
              <a:ext cx="32065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Quantity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(100s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of tickets/day)</a:t>
              </a:r>
            </a:p>
          </p:txBody>
        </p:sp>
        <p:sp>
          <p:nvSpPr>
            <p:cNvPr id="157732" name="Text Box 8"/>
            <p:cNvSpPr txBox="1">
              <a:spLocks noChangeArrowheads="1"/>
            </p:cNvSpPr>
            <p:nvPr/>
          </p:nvSpPr>
          <p:spPr bwMode="auto">
            <a:xfrm rot="-5400000">
              <a:off x="4333157" y="4722670"/>
              <a:ext cx="1658895" cy="256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Price ($/ticket)</a:t>
              </a:r>
            </a:p>
          </p:txBody>
        </p:sp>
        <p:sp>
          <p:nvSpPr>
            <p:cNvPr id="157733" name="Text Box 15"/>
            <p:cNvSpPr txBox="1">
              <a:spLocks noChangeArrowheads="1"/>
            </p:cNvSpPr>
            <p:nvPr/>
          </p:nvSpPr>
          <p:spPr bwMode="auto">
            <a:xfrm>
              <a:off x="6193200" y="5662539"/>
              <a:ext cx="3702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1</a:t>
              </a:r>
            </a:p>
          </p:txBody>
        </p:sp>
        <p:sp>
          <p:nvSpPr>
            <p:cNvPr id="157734" name="Text Box 16"/>
            <p:cNvSpPr txBox="1">
              <a:spLocks noChangeArrowheads="1"/>
            </p:cNvSpPr>
            <p:nvPr/>
          </p:nvSpPr>
          <p:spPr bwMode="auto">
            <a:xfrm>
              <a:off x="8186285" y="5662539"/>
              <a:ext cx="3535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6</a:t>
              </a:r>
            </a:p>
          </p:txBody>
        </p:sp>
        <p:sp>
          <p:nvSpPr>
            <p:cNvPr id="157735" name="Text Box 21"/>
            <p:cNvSpPr txBox="1">
              <a:spLocks noChangeArrowheads="1"/>
            </p:cNvSpPr>
            <p:nvPr/>
          </p:nvSpPr>
          <p:spPr bwMode="auto">
            <a:xfrm>
              <a:off x="5295649" y="4098604"/>
              <a:ext cx="4122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10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708916" y="4275831"/>
              <a:ext cx="609119" cy="1399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7739" name="Straight Connector 33"/>
            <p:cNvCxnSpPr>
              <a:cxnSpLocks noChangeShapeType="1"/>
              <a:stCxn id="157741" idx="6"/>
            </p:cNvCxnSpPr>
            <p:nvPr/>
          </p:nvCxnSpPr>
          <p:spPr bwMode="auto">
            <a:xfrm flipH="1" flipV="1">
              <a:off x="5697238" y="4259504"/>
              <a:ext cx="664819" cy="661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57740" name="Straight Connector 34"/>
            <p:cNvCxnSpPr>
              <a:cxnSpLocks noChangeShapeType="1"/>
            </p:cNvCxnSpPr>
            <p:nvPr/>
          </p:nvCxnSpPr>
          <p:spPr bwMode="auto">
            <a:xfrm rot="16200000" flipV="1">
              <a:off x="5631523" y="4999617"/>
              <a:ext cx="1349841" cy="1110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157741" name="Oval 28"/>
            <p:cNvSpPr>
              <a:spLocks noChangeArrowheads="1"/>
            </p:cNvSpPr>
            <p:nvPr/>
          </p:nvSpPr>
          <p:spPr bwMode="auto">
            <a:xfrm>
              <a:off x="6239724" y="4201998"/>
              <a:ext cx="122334" cy="1282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57742" name="Line 9"/>
            <p:cNvSpPr>
              <a:spLocks noChangeShapeType="1"/>
            </p:cNvSpPr>
            <p:nvPr/>
          </p:nvSpPr>
          <p:spPr bwMode="auto">
            <a:xfrm>
              <a:off x="5700158" y="3758757"/>
              <a:ext cx="0" cy="1928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57743" name="Line 5"/>
            <p:cNvSpPr>
              <a:spLocks noChangeShapeType="1"/>
            </p:cNvSpPr>
            <p:nvPr/>
          </p:nvSpPr>
          <p:spPr bwMode="auto">
            <a:xfrm>
              <a:off x="5691341" y="5687629"/>
              <a:ext cx="30117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© 2019 McGraw-Hill Education.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charset="-12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EA275E-9031-4996-BD4C-F55A5FC86F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03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Verdana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21146</TotalTime>
  <Words>6155</Words>
  <Application>Microsoft Office PowerPoint</Application>
  <PresentationFormat>如螢幕大小 (4:3)</PresentationFormat>
  <Paragraphs>703</Paragraphs>
  <Slides>65</Slides>
  <Notes>24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77" baseType="lpstr">
      <vt:lpstr>ＭＳ Ｐゴシック</vt:lpstr>
      <vt:lpstr>新細明體</vt:lpstr>
      <vt:lpstr>標楷體</vt:lpstr>
      <vt:lpstr>Arial</vt:lpstr>
      <vt:lpstr>Calibri</vt:lpstr>
      <vt:lpstr>Helvetica</vt:lpstr>
      <vt:lpstr>Times New Roman</vt:lpstr>
      <vt:lpstr>Verdana</vt:lpstr>
      <vt:lpstr>Wingdings</vt:lpstr>
      <vt:lpstr>Bold Stripes</vt:lpstr>
      <vt:lpstr>Presentation1</vt:lpstr>
      <vt:lpstr>Equation</vt:lpstr>
      <vt:lpstr>從經濟學看世界 5.彈性的概念</vt:lpstr>
      <vt:lpstr>課程大綱</vt:lpstr>
      <vt:lpstr>課程主旨</vt:lpstr>
      <vt:lpstr>貝佐斯腦袋裡的數字 哈佛商業評論 遠見雜誌 2014. 11. P356.</vt:lpstr>
      <vt:lpstr>The Basics</vt:lpstr>
      <vt:lpstr>1. 總支出與總收益     Total Expenditure and Total Revenue</vt:lpstr>
      <vt:lpstr>Elasticity and Total Expenditure</vt:lpstr>
      <vt:lpstr>Price Elasticity and Total Expenditure</vt:lpstr>
      <vt:lpstr>Price Elasticity and Total Expenditure</vt:lpstr>
      <vt:lpstr>Fig. 1.1 不同價格下的總收益等於多少?</vt:lpstr>
      <vt:lpstr>橫軸是價格，縱軸是總收益，隨著價格變動，呈現先遞增後遞減的情況</vt:lpstr>
      <vt:lpstr>3. 需求法則與總支出的關係       The Law of Demand and Total Expenditure</vt:lpstr>
      <vt:lpstr>4. 需求的價格彈性       Price Elasticity of Demand</vt:lpstr>
      <vt:lpstr>4. 需求的價格彈性       Price Elasticity of Demand</vt:lpstr>
      <vt:lpstr>5. 計算需求價格彈性</vt:lpstr>
      <vt:lpstr>Price Elasticity Notation</vt:lpstr>
      <vt:lpstr>5. 計算需求價格彈性  (P/Q)(1/slope) = (8/3)(-1/4)= -2/3</vt:lpstr>
      <vt:lpstr>Price Elasticity: Graphical View</vt:lpstr>
      <vt:lpstr>Price Elasticity: Graphical View</vt:lpstr>
      <vt:lpstr>Price Elasticity Pattern</vt:lpstr>
      <vt:lpstr>Price Elasticity and Slope</vt:lpstr>
      <vt:lpstr>Price Elasticity on a Straight-Line Demand Curve</vt:lpstr>
      <vt:lpstr>5. 計算需求價格彈性</vt:lpstr>
      <vt:lpstr>清燙鮮甜 台南牛進軍量販店 2009-11-13中國時報【曹婷婷／南縣報導】 </vt:lpstr>
      <vt:lpstr>Taxes and Teen Smoking</vt:lpstr>
      <vt:lpstr>6. 價格彈性和支出       Price Elasticity and Expenditures</vt:lpstr>
      <vt:lpstr>蘋果電腦降價促銷奏效 業績提升股價齊揚  中央社台北2009年7月22日電 </vt:lpstr>
      <vt:lpstr>貝佐斯腦袋裡的數字 哈佛商業評論 遠見雜誌 2014. 11. P356.</vt:lpstr>
      <vt:lpstr>墨前總統表態　支持毒品合法化 2010/08/10 路透墨西哥市9日電</vt:lpstr>
      <vt:lpstr>6. 價格彈性和支出       Price Elasticity and Expenditures</vt:lpstr>
      <vt:lpstr>迪士尼獲利 衰退26%  【聯合晚報╱編譯陳澄和/綜合報導】   2009.07.31 02:15 pm</vt:lpstr>
      <vt:lpstr>簡鴻文： 證券稅制不改 台股崩盤 2015年07月23日 工商時報 記者呂淑美／台北報導</vt:lpstr>
      <vt:lpstr>當沖降稅 金管會：台股量能看增250億 2017-03-09 中央社</vt:lpstr>
      <vt:lpstr>6. 價格彈性和支出       Price Elasticity and Expenditures</vt:lpstr>
      <vt:lpstr>Examples of Elasticities</vt:lpstr>
      <vt:lpstr>食安太花錢!？鬍鬚張又漲價  2015年02月26日 中時電子報 郭匡超/綜合報導</vt:lpstr>
      <vt:lpstr>星巴克為何要漲價？ 2017年03月07日 中時電子報 邱怡萱</vt:lpstr>
      <vt:lpstr>7. 影響需求彈性的因素</vt:lpstr>
      <vt:lpstr>8. 所得彈性與交叉價格彈性</vt:lpstr>
      <vt:lpstr>9. 完全彈性與完全無彈性        Perfect Elasticity and Perfect Inelasticity</vt:lpstr>
      <vt:lpstr>高鐵票價漲沒在怕？調整後預售票數有成長 中央社 彭夢竺 2013年9月27日</vt:lpstr>
      <vt:lpstr>川普將就職 華府飯店客房價漲10倍 2017年01月18日工商 鍾志恆</vt:lpstr>
      <vt:lpstr>焦點評論：菸價漲 基層公衛嚴冬卻來了 2016年10月20日 張耀懋、江東亮</vt:lpstr>
      <vt:lpstr>36億暴跌至4800萬 菸捐挹注健保大失血 2017年11月12日 中時電子報 陳定瑜</vt:lpstr>
      <vt:lpstr>財源弔詭 抽菸救長照？ 2017-01-12 聯合報 陳宜民／國民黨不分區立委</vt:lpstr>
      <vt:lpstr>中國大漲香烟消費稅 新加坡《聯合早報》6月25日載文</vt:lpstr>
      <vt:lpstr>國5差別收費沒差 照塞 2014年08月17日</vt:lpstr>
      <vt:lpstr>蒸餾酒稅減免　台酒高粱產品擬降價 自由時報 July 31, 2009</vt:lpstr>
      <vt:lpstr>搶救全球胖子 世衛喊漲含糖飲料 法新社日內瓦2016.10.11日電</vt:lpstr>
      <vt:lpstr>機捷票價過高 朱立倫：搭乘人次少得不償失 2016年12月06日 中時 張立勳</vt:lpstr>
      <vt:lpstr>溪頭遊覽車暴增！居民怒：遊客吸芬多精 我們吸廢氣 2018年07月27日 中時電子報 尉遲佩玉 </vt:lpstr>
      <vt:lpstr>【林鐘雄經濟專欄】課徴奢侈稅真能改善社會公平正義嗎 文／陳昭惠、胡宗民 2014-12-18 </vt:lpstr>
      <vt:lpstr>Falling Tax Would Lift All Yachts By AGIS SALPUKAS  February 7, 1992</vt:lpstr>
      <vt:lpstr>10. 供給彈性 Price Elasticity of Supply</vt:lpstr>
      <vt:lpstr>PowerPoint 簡報</vt:lpstr>
      <vt:lpstr>PowerPoint 簡報</vt:lpstr>
      <vt:lpstr>Perfectly Inelastic Supply</vt:lpstr>
      <vt:lpstr>Perfectly Elastic Supply</vt:lpstr>
      <vt:lpstr>Determinants of Price Elasticity of Supply 影響供給彈性的因素</vt:lpstr>
      <vt:lpstr>討論主題</vt:lpstr>
      <vt:lpstr>台傳徵單身稅立委群起抗議  BBC中文網台灣特約記者 楊孟瑜 2002年10月18日</vt:lpstr>
      <vt:lpstr>Chapter 4 Appendix</vt:lpstr>
      <vt:lpstr>The Midpoint Formula for Elasticity of Demand</vt:lpstr>
      <vt:lpstr>The Midpoint Formula for Elasticity of Demand</vt:lpstr>
      <vt:lpstr>今日課堂複習</vt:lpstr>
    </vt:vector>
  </TitlesOfParts>
  <Company>ncnu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住宅貸款選擇與住宅租擁選擇</dc:title>
  <dc:creator>chiao-lin</dc:creator>
  <cp:lastModifiedBy>陳建良</cp:lastModifiedBy>
  <cp:revision>1285</cp:revision>
  <cp:lastPrinted>2012-06-26T14:44:43Z</cp:lastPrinted>
  <dcterms:created xsi:type="dcterms:W3CDTF">1998-04-25T05:30:48Z</dcterms:created>
  <dcterms:modified xsi:type="dcterms:W3CDTF">2020-11-13T16:27:21Z</dcterms:modified>
</cp:coreProperties>
</file>