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2"/>
  </p:notesMasterIdLst>
  <p:handoutMasterIdLst>
    <p:handoutMasterId r:id="rId43"/>
  </p:handoutMasterIdLst>
  <p:sldIdLst>
    <p:sldId id="330" r:id="rId2"/>
    <p:sldId id="256" r:id="rId3"/>
    <p:sldId id="258" r:id="rId4"/>
    <p:sldId id="287" r:id="rId5"/>
    <p:sldId id="259" r:id="rId6"/>
    <p:sldId id="260" r:id="rId7"/>
    <p:sldId id="261" r:id="rId8"/>
    <p:sldId id="289" r:id="rId9"/>
    <p:sldId id="290" r:id="rId10"/>
    <p:sldId id="291" r:id="rId11"/>
    <p:sldId id="300" r:id="rId12"/>
    <p:sldId id="263" r:id="rId13"/>
    <p:sldId id="264" r:id="rId14"/>
    <p:sldId id="265" r:id="rId15"/>
    <p:sldId id="266" r:id="rId16"/>
    <p:sldId id="292" r:id="rId17"/>
    <p:sldId id="268" r:id="rId18"/>
    <p:sldId id="295" r:id="rId19"/>
    <p:sldId id="269" r:id="rId20"/>
    <p:sldId id="293" r:id="rId21"/>
    <p:sldId id="294" r:id="rId22"/>
    <p:sldId id="270" r:id="rId23"/>
    <p:sldId id="271" r:id="rId24"/>
    <p:sldId id="272" r:id="rId25"/>
    <p:sldId id="273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282" r:id="rId37"/>
    <p:sldId id="283" r:id="rId38"/>
    <p:sldId id="284" r:id="rId39"/>
    <p:sldId id="285" r:id="rId40"/>
    <p:sldId id="286" r:id="rId4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726">
          <p15:clr>
            <a:srgbClr val="A4A3A4"/>
          </p15:clr>
        </p15:guide>
        <p15:guide id="2" pos="43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9A7"/>
    <a:srgbClr val="BAA940"/>
    <a:srgbClr val="E8F0F1"/>
    <a:srgbClr val="DFE1DC"/>
    <a:srgbClr val="31A5A9"/>
    <a:srgbClr val="6A5218"/>
    <a:srgbClr val="F1FFFF"/>
    <a:srgbClr val="F6FFEC"/>
    <a:srgbClr val="EAFAFF"/>
    <a:srgbClr val="298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6" autoAdjust="0"/>
    <p:restoredTop sz="95930" autoAdjust="0"/>
  </p:normalViewPr>
  <p:slideViewPr>
    <p:cSldViewPr snapToGrid="0">
      <p:cViewPr varScale="1">
        <p:scale>
          <a:sx n="97" d="100"/>
          <a:sy n="97" d="100"/>
        </p:scale>
        <p:origin x="90" y="204"/>
      </p:cViewPr>
      <p:guideLst>
        <p:guide orient="horz" pos="95"/>
        <p:guide pos="5759"/>
      </p:guideLst>
    </p:cSldViewPr>
  </p:slideViewPr>
  <p:outlineViewPr>
    <p:cViewPr>
      <p:scale>
        <a:sx n="33" d="100"/>
        <a:sy n="33" d="100"/>
      </p:scale>
      <p:origin x="0" y="1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424" y="-510"/>
      </p:cViewPr>
      <p:guideLst>
        <p:guide orient="horz" pos="5726"/>
        <p:guide pos="43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5A31C-8E46-425F-A1B5-A5AE719D53E3}" type="doc">
      <dgm:prSet loTypeId="urn:microsoft.com/office/officeart/2005/8/layout/matrix1" loCatId="matrix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8C10854-3B90-4402-9746-4E0802F0CC91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800" dirty="0" smtClean="0">
              <a:effectLst/>
            </a:rPr>
            <a:t>Perfectly Competitive Firms</a:t>
          </a:r>
          <a:endParaRPr lang="en-US" sz="2800" dirty="0">
            <a:effectLst/>
          </a:endParaRPr>
        </a:p>
      </dgm:t>
    </dgm:pt>
    <dgm:pt modelId="{83DED090-BC3E-4215-BFF2-5A216FB5CE54}" type="parTrans" cxnId="{AC747064-5BDF-49C7-8DDE-0BF0C4E38D82}">
      <dgm:prSet/>
      <dgm:spPr/>
      <dgm:t>
        <a:bodyPr/>
        <a:lstStyle/>
        <a:p>
          <a:endParaRPr lang="en-US"/>
        </a:p>
      </dgm:t>
    </dgm:pt>
    <dgm:pt modelId="{A13C82F3-8370-4DF6-BF90-9F9AB17F2F0A}" type="sibTrans" cxnId="{AC747064-5BDF-49C7-8DDE-0BF0C4E38D82}">
      <dgm:prSet/>
      <dgm:spPr/>
      <dgm:t>
        <a:bodyPr/>
        <a:lstStyle/>
        <a:p>
          <a:endParaRPr lang="en-US"/>
        </a:p>
      </dgm:t>
    </dgm:pt>
    <dgm:pt modelId="{3AFEB433-B941-4B42-A7B5-EBE4CD7DDF0B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TW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</a:t>
          </a:r>
          <a:r>
            <a:rPr 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Standardized Products</a:t>
          </a:r>
          <a:endParaRPr lang="en-US" sz="20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EB43F0-1257-4F56-8CBA-E06B23B9ABD7}" type="parTrans" cxnId="{F6048F1A-25CD-4558-9E39-148EF2762774}">
      <dgm:prSet/>
      <dgm:spPr/>
      <dgm:t>
        <a:bodyPr/>
        <a:lstStyle/>
        <a:p>
          <a:endParaRPr lang="en-US"/>
        </a:p>
      </dgm:t>
    </dgm:pt>
    <dgm:pt modelId="{631069CB-1CFA-409C-8CD8-67492D1E5A3C}" type="sibTrans" cxnId="{F6048F1A-25CD-4558-9E39-148EF2762774}">
      <dgm:prSet/>
      <dgm:spPr/>
      <dgm:t>
        <a:bodyPr/>
        <a:lstStyle/>
        <a:p>
          <a:endParaRPr lang="en-US"/>
        </a:p>
      </dgm:t>
    </dgm:pt>
    <dgm:pt modelId="{75DBFAD7-8A46-4F5A-AFE4-05F87B24285B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TW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</a:t>
          </a:r>
          <a:r>
            <a:rPr 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Many Buyers, Many Sellers</a:t>
          </a:r>
          <a:endParaRPr lang="en-US" sz="20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4D599E-F6F9-47A2-A330-41DA95C46274}" type="parTrans" cxnId="{E9D1D6B3-0D8D-444B-9879-C15542395809}">
      <dgm:prSet/>
      <dgm:spPr/>
      <dgm:t>
        <a:bodyPr/>
        <a:lstStyle/>
        <a:p>
          <a:endParaRPr lang="en-US"/>
        </a:p>
      </dgm:t>
    </dgm:pt>
    <dgm:pt modelId="{8509564A-3BFD-4CEB-BEDA-903DC223574F}" type="sibTrans" cxnId="{E9D1D6B3-0D8D-444B-9879-C15542395809}">
      <dgm:prSet/>
      <dgm:spPr/>
      <dgm:t>
        <a:bodyPr/>
        <a:lstStyle/>
        <a:p>
          <a:endParaRPr lang="en-US"/>
        </a:p>
      </dgm:t>
    </dgm:pt>
    <dgm:pt modelId="{E9994EDB-BA4E-4088-BE10-F1F12DEE1FE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TW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</a:t>
          </a:r>
          <a:r>
            <a:rPr 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Mobile Resources</a:t>
          </a:r>
        </a:p>
      </dgm:t>
    </dgm:pt>
    <dgm:pt modelId="{5E69F728-A5D3-411C-978E-AB7281D83431}" type="parTrans" cxnId="{9ED561A0-04E0-4D1F-8DD5-1644EABE8836}">
      <dgm:prSet/>
      <dgm:spPr/>
      <dgm:t>
        <a:bodyPr/>
        <a:lstStyle/>
        <a:p>
          <a:endParaRPr lang="en-US"/>
        </a:p>
      </dgm:t>
    </dgm:pt>
    <dgm:pt modelId="{54093713-9C35-45CA-B1E2-959359D8803F}" type="sibTrans" cxnId="{9ED561A0-04E0-4D1F-8DD5-1644EABE8836}">
      <dgm:prSet/>
      <dgm:spPr/>
      <dgm:t>
        <a:bodyPr/>
        <a:lstStyle/>
        <a:p>
          <a:endParaRPr lang="en-US"/>
        </a:p>
      </dgm:t>
    </dgm:pt>
    <dgm:pt modelId="{FE710224-F680-4312-92F5-257DA726B97C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altLang="zh-TW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 </a:t>
          </a:r>
          <a:r>
            <a:rPr 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Informed Buyers and Sellers</a:t>
          </a:r>
          <a:endParaRPr lang="en-US" sz="2000" b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9DBF1B-C696-4A27-BAC6-7E0D15E89B96}" type="parTrans" cxnId="{7A11E5FF-6CB4-4CDE-9CA0-3DFF0B9FDE64}">
      <dgm:prSet/>
      <dgm:spPr/>
      <dgm:t>
        <a:bodyPr/>
        <a:lstStyle/>
        <a:p>
          <a:endParaRPr lang="en-US"/>
        </a:p>
      </dgm:t>
    </dgm:pt>
    <dgm:pt modelId="{CACDB062-71C5-49C4-89AC-72C5766155FA}" type="sibTrans" cxnId="{7A11E5FF-6CB4-4CDE-9CA0-3DFF0B9FDE64}">
      <dgm:prSet/>
      <dgm:spPr/>
      <dgm:t>
        <a:bodyPr/>
        <a:lstStyle/>
        <a:p>
          <a:endParaRPr lang="en-US"/>
        </a:p>
      </dgm:t>
    </dgm:pt>
    <dgm:pt modelId="{EB8F7276-1934-4752-831F-3969E9F34168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has small market share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A980B8-BF00-4085-8C57-967101791608}" type="parTrans" cxnId="{931947F8-5585-4390-AD52-C8AAEF64A2F8}">
      <dgm:prSet/>
      <dgm:spPr/>
      <dgm:t>
        <a:bodyPr/>
        <a:lstStyle/>
        <a:p>
          <a:endParaRPr lang="en-US"/>
        </a:p>
      </dgm:t>
    </dgm:pt>
    <dgm:pt modelId="{9AC308C4-BBAE-409D-9DAA-BEA9E15F1BE0}" type="sibTrans" cxnId="{931947F8-5585-4390-AD52-C8AAEF64A2F8}">
      <dgm:prSet/>
      <dgm:spPr/>
      <dgm:t>
        <a:bodyPr/>
        <a:lstStyle/>
        <a:p>
          <a:endParaRPr lang="en-US"/>
        </a:p>
      </dgm:t>
    </dgm:pt>
    <dgm:pt modelId="{8EAB77CB-9979-4CE5-80CE-77E707EC23C3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Identical goods offered by many sellers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14F806-BE88-4F13-8FE2-2EB81EE5E966}" type="parTrans" cxnId="{DCF559B3-8E3B-4558-9516-9624CA745350}">
      <dgm:prSet/>
      <dgm:spPr/>
      <dgm:t>
        <a:bodyPr/>
        <a:lstStyle/>
        <a:p>
          <a:endParaRPr lang="en-US"/>
        </a:p>
      </dgm:t>
    </dgm:pt>
    <dgm:pt modelId="{AB787983-2E77-4759-B04F-04C77659CD58}" type="sibTrans" cxnId="{DCF559B3-8E3B-4558-9516-9624CA745350}">
      <dgm:prSet/>
      <dgm:spPr/>
      <dgm:t>
        <a:bodyPr/>
        <a:lstStyle/>
        <a:p>
          <a:endParaRPr lang="en-US"/>
        </a:p>
      </dgm:t>
    </dgm:pt>
    <dgm:pt modelId="{CD6386A9-DF38-4BFD-A73D-DD9BDC8A67FD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loyalty to </a:t>
          </a:r>
          <a:b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your supplier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641EB-80E9-4E84-AC34-9E761911FEE4}" type="parTrans" cxnId="{864B3741-4AFC-4AEE-A7CF-9BCB8AA81373}">
      <dgm:prSet/>
      <dgm:spPr/>
      <dgm:t>
        <a:bodyPr/>
        <a:lstStyle/>
        <a:p>
          <a:endParaRPr lang="en-US"/>
        </a:p>
      </dgm:t>
    </dgm:pt>
    <dgm:pt modelId="{F1F0A629-BFDB-4D0F-BB97-490D9B2091EB}" type="sibTrans" cxnId="{864B3741-4AFC-4AEE-A7CF-9BCB8AA81373}">
      <dgm:prSet/>
      <dgm:spPr/>
      <dgm:t>
        <a:bodyPr/>
        <a:lstStyle/>
        <a:p>
          <a:endParaRPr lang="en-US"/>
        </a:p>
      </dgm:t>
    </dgm:pt>
    <dgm:pt modelId="{9AAABE94-562A-44F3-94CE-9542620DA853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buyer or seller can influence price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83FE03C-B3F2-4C1B-9C20-43C3693DDEB2}" type="parTrans" cxnId="{5828E012-0CEE-4FB5-BFFC-E01C61DDC367}">
      <dgm:prSet/>
      <dgm:spPr/>
      <dgm:t>
        <a:bodyPr/>
        <a:lstStyle/>
        <a:p>
          <a:endParaRPr lang="en-US"/>
        </a:p>
      </dgm:t>
    </dgm:pt>
    <dgm:pt modelId="{9CB47F48-4AE9-49F4-8088-D2605F31C990}" type="sibTrans" cxnId="{5828E012-0CEE-4FB5-BFFC-E01C61DDC367}">
      <dgm:prSet/>
      <dgm:spPr/>
      <dgm:t>
        <a:bodyPr/>
        <a:lstStyle/>
        <a:p>
          <a:endParaRPr lang="en-US"/>
        </a:p>
      </dgm:t>
    </dgm:pt>
    <dgm:pt modelId="{C3C7D99A-9B1D-445D-B3EF-366120A52C81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Inputs move to their highest value use</a:t>
          </a:r>
        </a:p>
      </dgm:t>
    </dgm:pt>
    <dgm:pt modelId="{1E546286-5E70-453D-BFD0-4DAE14CBD174}" type="parTrans" cxnId="{6BE994C5-1F2E-4B4D-BC07-13B88B852559}">
      <dgm:prSet/>
      <dgm:spPr/>
      <dgm:t>
        <a:bodyPr/>
        <a:lstStyle/>
        <a:p>
          <a:endParaRPr lang="en-US"/>
        </a:p>
      </dgm:t>
    </dgm:pt>
    <dgm:pt modelId="{B270ECCF-9FE4-4CDA-AE8E-340913C92010}" type="sibTrans" cxnId="{6BE994C5-1F2E-4B4D-BC07-13B88B852559}">
      <dgm:prSet/>
      <dgm:spPr/>
      <dgm:t>
        <a:bodyPr/>
        <a:lstStyle/>
        <a:p>
          <a:endParaRPr lang="en-US"/>
        </a:p>
      </dgm:t>
    </dgm:pt>
    <dgm:pt modelId="{C2610BA6-874B-4AC5-A855-491D79480B31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Firms freely enter and leave industries</a:t>
          </a:r>
        </a:p>
      </dgm:t>
    </dgm:pt>
    <dgm:pt modelId="{B87E2C6B-2732-40B1-8906-BDDCDCF7D781}" type="parTrans" cxnId="{A1BA521D-D358-4A78-A026-5745E940CD04}">
      <dgm:prSet/>
      <dgm:spPr/>
      <dgm:t>
        <a:bodyPr/>
        <a:lstStyle/>
        <a:p>
          <a:endParaRPr lang="en-US"/>
        </a:p>
      </dgm:t>
    </dgm:pt>
    <dgm:pt modelId="{5D944792-2B35-43B1-B326-3A849D86C1BF}" type="sibTrans" cxnId="{A1BA521D-D358-4A78-A026-5745E940CD04}">
      <dgm:prSet/>
      <dgm:spPr/>
      <dgm:t>
        <a:bodyPr/>
        <a:lstStyle/>
        <a:p>
          <a:endParaRPr lang="en-US"/>
        </a:p>
      </dgm:t>
    </dgm:pt>
    <dgm:pt modelId="{0A2039FB-4AAF-4B53-A0AD-0843B088E8DE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17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E8A80B-9793-4079-A537-690DF7F21A17}" type="parTrans" cxnId="{9AAF4F4F-B842-4D15-A509-4179697904DF}">
      <dgm:prSet/>
      <dgm:spPr/>
      <dgm:t>
        <a:bodyPr/>
        <a:lstStyle/>
        <a:p>
          <a:endParaRPr lang="en-US"/>
        </a:p>
      </dgm:t>
    </dgm:pt>
    <dgm:pt modelId="{A170F66A-9BF0-4E18-BB3F-84C2354271A8}" type="sibTrans" cxnId="{9AAF4F4F-B842-4D15-A509-4179697904DF}">
      <dgm:prSet/>
      <dgm:spPr/>
      <dgm:t>
        <a:bodyPr/>
        <a:lstStyle/>
        <a:p>
          <a:endParaRPr lang="en-US"/>
        </a:p>
      </dgm:t>
    </dgm:pt>
    <dgm:pt modelId="{0BABDD9A-6FDE-40C5-8749-82BE4F6D91F6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Buyers know market prices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2C5445-8652-4A08-8579-48A06A0722FD}" type="parTrans" cxnId="{2F4ED0D6-6CC4-4283-9871-DFF11C8A7921}">
      <dgm:prSet/>
      <dgm:spPr/>
      <dgm:t>
        <a:bodyPr/>
        <a:lstStyle/>
        <a:p>
          <a:endParaRPr lang="en-US"/>
        </a:p>
      </dgm:t>
    </dgm:pt>
    <dgm:pt modelId="{C57DD61B-B1D6-4FA4-AB16-642970B22C5A}" type="sibTrans" cxnId="{2F4ED0D6-6CC4-4283-9871-DFF11C8A7921}">
      <dgm:prSet/>
      <dgm:spPr/>
      <dgm:t>
        <a:bodyPr/>
        <a:lstStyle/>
        <a:p>
          <a:endParaRPr lang="en-US"/>
        </a:p>
      </dgm:t>
    </dgm:pt>
    <dgm:pt modelId="{7B27CC10-CAFD-44A7-8787-1267C94894C0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Sellers know all opportunities and technologies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101AFE-43AB-43EA-A37E-4ED458445447}" type="parTrans" cxnId="{A14BB2CA-56D0-4D69-94FF-7E68573986AB}">
      <dgm:prSet/>
      <dgm:spPr/>
      <dgm:t>
        <a:bodyPr/>
        <a:lstStyle/>
        <a:p>
          <a:endParaRPr lang="en-US"/>
        </a:p>
      </dgm:t>
    </dgm:pt>
    <dgm:pt modelId="{BBDFE609-1554-451C-A076-6DA7C953F8E0}" type="sibTrans" cxnId="{A14BB2CA-56D0-4D69-94FF-7E68573986AB}">
      <dgm:prSet/>
      <dgm:spPr/>
      <dgm:t>
        <a:bodyPr/>
        <a:lstStyle/>
        <a:p>
          <a:endParaRPr lang="en-US"/>
        </a:p>
      </dgm:t>
    </dgm:pt>
    <dgm:pt modelId="{0F290F33-B10C-4026-A4D6-12D165332660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 takers</a:t>
          </a:r>
          <a:endParaRPr lang="en-US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670E81-8609-4C57-A2C1-620804F68E1E}" type="parTrans" cxnId="{BB351429-F81B-4064-BBF8-B22FB40F9DD5}">
      <dgm:prSet/>
      <dgm:spPr/>
      <dgm:t>
        <a:bodyPr/>
        <a:lstStyle/>
        <a:p>
          <a:endParaRPr lang="en-US"/>
        </a:p>
      </dgm:t>
    </dgm:pt>
    <dgm:pt modelId="{7C7208E7-42BE-423A-81AF-4B86840E7FB6}" type="sibTrans" cxnId="{BB351429-F81B-4064-BBF8-B22FB40F9DD5}">
      <dgm:prSet/>
      <dgm:spPr/>
      <dgm:t>
        <a:bodyPr/>
        <a:lstStyle/>
        <a:p>
          <a:endParaRPr lang="en-US"/>
        </a:p>
      </dgm:t>
    </dgm:pt>
    <dgm:pt modelId="{413975ED-AD68-4561-9C7B-2430E382294B}" type="pres">
      <dgm:prSet presAssocID="{3EC5A31C-8E46-425F-A1B5-A5AE719D53E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B6A2DA-B873-4453-89B4-01CBE3649400}" type="pres">
      <dgm:prSet presAssocID="{3EC5A31C-8E46-425F-A1B5-A5AE719D53E3}" presName="matrix" presStyleCnt="0"/>
      <dgm:spPr/>
      <dgm:t>
        <a:bodyPr/>
        <a:lstStyle/>
        <a:p>
          <a:endParaRPr lang="en-US"/>
        </a:p>
      </dgm:t>
    </dgm:pt>
    <dgm:pt modelId="{56802F7B-E4C9-41A0-B40C-909A0CC9D88F}" type="pres">
      <dgm:prSet presAssocID="{3EC5A31C-8E46-425F-A1B5-A5AE719D53E3}" presName="tile1" presStyleLbl="node1" presStyleIdx="0" presStyleCnt="4"/>
      <dgm:spPr/>
      <dgm:t>
        <a:bodyPr/>
        <a:lstStyle/>
        <a:p>
          <a:endParaRPr lang="en-US"/>
        </a:p>
      </dgm:t>
    </dgm:pt>
    <dgm:pt modelId="{CA99A9AC-8D9E-4498-B427-78C7C1F881A9}" type="pres">
      <dgm:prSet presAssocID="{3EC5A31C-8E46-425F-A1B5-A5AE719D53E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A256-EEFB-41C4-8B1B-53235AA92E4E}" type="pres">
      <dgm:prSet presAssocID="{3EC5A31C-8E46-425F-A1B5-A5AE719D53E3}" presName="tile2" presStyleLbl="node1" presStyleIdx="1" presStyleCnt="4"/>
      <dgm:spPr/>
      <dgm:t>
        <a:bodyPr/>
        <a:lstStyle/>
        <a:p>
          <a:endParaRPr lang="en-US"/>
        </a:p>
      </dgm:t>
    </dgm:pt>
    <dgm:pt modelId="{B8BA0241-B887-4673-928D-8D380814C7E4}" type="pres">
      <dgm:prSet presAssocID="{3EC5A31C-8E46-425F-A1B5-A5AE719D53E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952C9-9F67-456F-B50E-F8C5C360F3EE}" type="pres">
      <dgm:prSet presAssocID="{3EC5A31C-8E46-425F-A1B5-A5AE719D53E3}" presName="tile3" presStyleLbl="node1" presStyleIdx="2" presStyleCnt="4"/>
      <dgm:spPr/>
      <dgm:t>
        <a:bodyPr/>
        <a:lstStyle/>
        <a:p>
          <a:endParaRPr lang="en-US"/>
        </a:p>
      </dgm:t>
    </dgm:pt>
    <dgm:pt modelId="{FD913C21-CA6A-47AA-9BD2-C08A24AC1614}" type="pres">
      <dgm:prSet presAssocID="{3EC5A31C-8E46-425F-A1B5-A5AE719D53E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85354-4259-4BB5-894C-F367CCB4A6AD}" type="pres">
      <dgm:prSet presAssocID="{3EC5A31C-8E46-425F-A1B5-A5AE719D53E3}" presName="tile4" presStyleLbl="node1" presStyleIdx="3" presStyleCnt="4"/>
      <dgm:spPr/>
      <dgm:t>
        <a:bodyPr/>
        <a:lstStyle/>
        <a:p>
          <a:endParaRPr lang="en-US"/>
        </a:p>
      </dgm:t>
    </dgm:pt>
    <dgm:pt modelId="{E2C325CE-3334-4290-BB22-3C664153F7BC}" type="pres">
      <dgm:prSet presAssocID="{3EC5A31C-8E46-425F-A1B5-A5AE719D53E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CA746-A888-4E2E-9CC6-3666BF2E0252}" type="pres">
      <dgm:prSet presAssocID="{3EC5A31C-8E46-425F-A1B5-A5AE719D53E3}" presName="centerTile" presStyleLbl="fgShp" presStyleIdx="0" presStyleCnt="1" custScaleX="147818" custScaleY="8438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B8EE15F-A9B1-495D-8EF9-E93B947B893A}" type="presOf" srcId="{C2610BA6-874B-4AC5-A855-491D79480B31}" destId="{1DB952C9-9F67-456F-B50E-F8C5C360F3EE}" srcOrd="0" destOrd="2" presId="urn:microsoft.com/office/officeart/2005/8/layout/matrix1"/>
    <dgm:cxn modelId="{E169D19D-3E51-4DC9-8A4F-3C7D71DDEE68}" type="presOf" srcId="{E9994EDB-BA4E-4088-BE10-F1F12DEE1FE8}" destId="{1DB952C9-9F67-456F-B50E-F8C5C360F3EE}" srcOrd="0" destOrd="0" presId="urn:microsoft.com/office/officeart/2005/8/layout/matrix1"/>
    <dgm:cxn modelId="{9ED561A0-04E0-4D1F-8DD5-1644EABE8836}" srcId="{F8C10854-3B90-4402-9746-4E0802F0CC91}" destId="{E9994EDB-BA4E-4088-BE10-F1F12DEE1FE8}" srcOrd="2" destOrd="0" parTransId="{5E69F728-A5D3-411C-978E-AB7281D83431}" sibTransId="{54093713-9C35-45CA-B1E2-959359D8803F}"/>
    <dgm:cxn modelId="{15E23A12-3643-44F0-9B7B-76ABEAC7094F}" type="presOf" srcId="{8EAB77CB-9979-4CE5-80CE-77E707EC23C3}" destId="{56802F7B-E4C9-41A0-B40C-909A0CC9D88F}" srcOrd="0" destOrd="1" presId="urn:microsoft.com/office/officeart/2005/8/layout/matrix1"/>
    <dgm:cxn modelId="{5636BA40-C967-41ED-9C8A-FA44B7503787}" type="presOf" srcId="{0F290F33-B10C-4026-A4D6-12D165332660}" destId="{83FDA256-EEFB-41C4-8B1B-53235AA92E4E}" srcOrd="0" destOrd="3" presId="urn:microsoft.com/office/officeart/2005/8/layout/matrix1"/>
    <dgm:cxn modelId="{F6048F1A-25CD-4558-9E39-148EF2762774}" srcId="{F8C10854-3B90-4402-9746-4E0802F0CC91}" destId="{3AFEB433-B941-4B42-A7B5-EBE4CD7DDF0B}" srcOrd="0" destOrd="0" parTransId="{2EEB43F0-1257-4F56-8CBA-E06B23B9ABD7}" sibTransId="{631069CB-1CFA-409C-8CD8-67492D1E5A3C}"/>
    <dgm:cxn modelId="{64113FFB-9A0A-450C-9083-3F642874EAEA}" type="presOf" srcId="{E9994EDB-BA4E-4088-BE10-F1F12DEE1FE8}" destId="{FD913C21-CA6A-47AA-9BD2-C08A24AC1614}" srcOrd="1" destOrd="0" presId="urn:microsoft.com/office/officeart/2005/8/layout/matrix1"/>
    <dgm:cxn modelId="{483B8E80-8DDF-43E1-8CBB-BE1D3543CF7F}" type="presOf" srcId="{9AAABE94-562A-44F3-94CE-9542620DA853}" destId="{B8BA0241-B887-4673-928D-8D380814C7E4}" srcOrd="1" destOrd="2" presId="urn:microsoft.com/office/officeart/2005/8/layout/matrix1"/>
    <dgm:cxn modelId="{05364BA6-EA16-49EF-8AB2-6B2914A90904}" type="presOf" srcId="{0BABDD9A-6FDE-40C5-8749-82BE4F6D91F6}" destId="{F2385354-4259-4BB5-894C-F367CCB4A6AD}" srcOrd="0" destOrd="1" presId="urn:microsoft.com/office/officeart/2005/8/layout/matrix1"/>
    <dgm:cxn modelId="{F7659920-9826-4352-AC41-BB7214FA9510}" type="presOf" srcId="{0A2039FB-4AAF-4B53-A0AD-0843B088E8DE}" destId="{F2385354-4259-4BB5-894C-F367CCB4A6AD}" srcOrd="0" destOrd="3" presId="urn:microsoft.com/office/officeart/2005/8/layout/matrix1"/>
    <dgm:cxn modelId="{9AAF4F4F-B842-4D15-A509-4179697904DF}" srcId="{FE710224-F680-4312-92F5-257DA726B97C}" destId="{0A2039FB-4AAF-4B53-A0AD-0843B088E8DE}" srcOrd="2" destOrd="0" parTransId="{28E8A80B-9793-4079-A537-690DF7F21A17}" sibTransId="{A170F66A-9BF0-4E18-BB3F-84C2354271A8}"/>
    <dgm:cxn modelId="{94A646CD-036C-4594-B154-288C3A18392F}" type="presOf" srcId="{CD6386A9-DF38-4BFD-A73D-DD9BDC8A67FD}" destId="{56802F7B-E4C9-41A0-B40C-909A0CC9D88F}" srcOrd="0" destOrd="2" presId="urn:microsoft.com/office/officeart/2005/8/layout/matrix1"/>
    <dgm:cxn modelId="{AD4D44F9-B480-41A6-8DD9-3F2E6475A436}" type="presOf" srcId="{75DBFAD7-8A46-4F5A-AFE4-05F87B24285B}" destId="{B8BA0241-B887-4673-928D-8D380814C7E4}" srcOrd="1" destOrd="0" presId="urn:microsoft.com/office/officeart/2005/8/layout/matrix1"/>
    <dgm:cxn modelId="{E9D1D6B3-0D8D-444B-9879-C15542395809}" srcId="{F8C10854-3B90-4402-9746-4E0802F0CC91}" destId="{75DBFAD7-8A46-4F5A-AFE4-05F87B24285B}" srcOrd="1" destOrd="0" parTransId="{BD4D599E-F6F9-47A2-A330-41DA95C46274}" sibTransId="{8509564A-3BFD-4CEB-BEDA-903DC223574F}"/>
    <dgm:cxn modelId="{8F825642-61D5-4197-9E36-A539218AE153}" type="presOf" srcId="{3EC5A31C-8E46-425F-A1B5-A5AE719D53E3}" destId="{413975ED-AD68-4561-9C7B-2430E382294B}" srcOrd="0" destOrd="0" presId="urn:microsoft.com/office/officeart/2005/8/layout/matrix1"/>
    <dgm:cxn modelId="{6FBE5DA3-B2CC-4F9B-8C40-A61122AADB22}" type="presOf" srcId="{0BABDD9A-6FDE-40C5-8749-82BE4F6D91F6}" destId="{E2C325CE-3334-4290-BB22-3C664153F7BC}" srcOrd="1" destOrd="1" presId="urn:microsoft.com/office/officeart/2005/8/layout/matrix1"/>
    <dgm:cxn modelId="{A14BB2CA-56D0-4D69-94FF-7E68573986AB}" srcId="{FE710224-F680-4312-92F5-257DA726B97C}" destId="{7B27CC10-CAFD-44A7-8787-1267C94894C0}" srcOrd="1" destOrd="0" parTransId="{10101AFE-43AB-43EA-A37E-4ED458445447}" sibTransId="{BBDFE609-1554-451C-A076-6DA7C953F8E0}"/>
    <dgm:cxn modelId="{3F0119C0-DC24-44A2-8935-7924685F4510}" type="presOf" srcId="{75DBFAD7-8A46-4F5A-AFE4-05F87B24285B}" destId="{83FDA256-EEFB-41C4-8B1B-53235AA92E4E}" srcOrd="0" destOrd="0" presId="urn:microsoft.com/office/officeart/2005/8/layout/matrix1"/>
    <dgm:cxn modelId="{38C97D65-B005-4393-A5EC-618C3F59D484}" type="presOf" srcId="{F8C10854-3B90-4402-9746-4E0802F0CC91}" destId="{9D0CA746-A888-4E2E-9CC6-3666BF2E0252}" srcOrd="0" destOrd="0" presId="urn:microsoft.com/office/officeart/2005/8/layout/matrix1"/>
    <dgm:cxn modelId="{8B30F7E6-5DA4-42EE-A77F-F4C5104689B0}" type="presOf" srcId="{EB8F7276-1934-4752-831F-3969E9F34168}" destId="{83FDA256-EEFB-41C4-8B1B-53235AA92E4E}" srcOrd="0" destOrd="1" presId="urn:microsoft.com/office/officeart/2005/8/layout/matrix1"/>
    <dgm:cxn modelId="{789BCAF9-C13B-4BC6-8CA1-8EBA25114682}" type="presOf" srcId="{C3C7D99A-9B1D-445D-B3EF-366120A52C81}" destId="{FD913C21-CA6A-47AA-9BD2-C08A24AC1614}" srcOrd="1" destOrd="1" presId="urn:microsoft.com/office/officeart/2005/8/layout/matrix1"/>
    <dgm:cxn modelId="{48548F20-3892-4BE1-B5A5-CB1D83853C3B}" type="presOf" srcId="{7B27CC10-CAFD-44A7-8787-1267C94894C0}" destId="{E2C325CE-3334-4290-BB22-3C664153F7BC}" srcOrd="1" destOrd="2" presId="urn:microsoft.com/office/officeart/2005/8/layout/matrix1"/>
    <dgm:cxn modelId="{A1BA521D-D358-4A78-A026-5745E940CD04}" srcId="{E9994EDB-BA4E-4088-BE10-F1F12DEE1FE8}" destId="{C2610BA6-874B-4AC5-A855-491D79480B31}" srcOrd="1" destOrd="0" parTransId="{B87E2C6B-2732-40B1-8906-BDDCDCF7D781}" sibTransId="{5D944792-2B35-43B1-B326-3A849D86C1BF}"/>
    <dgm:cxn modelId="{81767675-42D4-4FC6-844C-B4D45F137959}" type="presOf" srcId="{C2610BA6-874B-4AC5-A855-491D79480B31}" destId="{FD913C21-CA6A-47AA-9BD2-C08A24AC1614}" srcOrd="1" destOrd="2" presId="urn:microsoft.com/office/officeart/2005/8/layout/matrix1"/>
    <dgm:cxn modelId="{5828E012-0CEE-4FB5-BFFC-E01C61DDC367}" srcId="{75DBFAD7-8A46-4F5A-AFE4-05F87B24285B}" destId="{9AAABE94-562A-44F3-94CE-9542620DA853}" srcOrd="1" destOrd="0" parTransId="{A83FE03C-B3F2-4C1B-9C20-43C3693DDEB2}" sibTransId="{9CB47F48-4AE9-49F4-8088-D2605F31C990}"/>
    <dgm:cxn modelId="{DCF559B3-8E3B-4558-9516-9624CA745350}" srcId="{3AFEB433-B941-4B42-A7B5-EBE4CD7DDF0B}" destId="{8EAB77CB-9979-4CE5-80CE-77E707EC23C3}" srcOrd="0" destOrd="0" parTransId="{1D14F806-BE88-4F13-8FE2-2EB81EE5E966}" sibTransId="{AB787983-2E77-4759-B04F-04C77659CD58}"/>
    <dgm:cxn modelId="{B6A1D89E-F987-4A29-A8D8-7F9EDD8C892E}" type="presOf" srcId="{3AFEB433-B941-4B42-A7B5-EBE4CD7DDF0B}" destId="{CA99A9AC-8D9E-4498-B427-78C7C1F881A9}" srcOrd="1" destOrd="0" presId="urn:microsoft.com/office/officeart/2005/8/layout/matrix1"/>
    <dgm:cxn modelId="{E0F8D04F-9191-4938-9AC5-4B85A116A2BF}" type="presOf" srcId="{3AFEB433-B941-4B42-A7B5-EBE4CD7DDF0B}" destId="{56802F7B-E4C9-41A0-B40C-909A0CC9D88F}" srcOrd="0" destOrd="0" presId="urn:microsoft.com/office/officeart/2005/8/layout/matrix1"/>
    <dgm:cxn modelId="{5E9840FE-20C2-4FA5-BB42-76FCDD6ED5A9}" type="presOf" srcId="{FE710224-F680-4312-92F5-257DA726B97C}" destId="{E2C325CE-3334-4290-BB22-3C664153F7BC}" srcOrd="1" destOrd="0" presId="urn:microsoft.com/office/officeart/2005/8/layout/matrix1"/>
    <dgm:cxn modelId="{931947F8-5585-4390-AD52-C8AAEF64A2F8}" srcId="{75DBFAD7-8A46-4F5A-AFE4-05F87B24285B}" destId="{EB8F7276-1934-4752-831F-3969E9F34168}" srcOrd="0" destOrd="0" parTransId="{A1A980B8-BF00-4085-8C57-967101791608}" sibTransId="{9AC308C4-BBAE-409D-9DAA-BEA9E15F1BE0}"/>
    <dgm:cxn modelId="{BF36C80E-B5F9-4D2B-8FE2-2576B2468FDD}" type="presOf" srcId="{9AAABE94-562A-44F3-94CE-9542620DA853}" destId="{83FDA256-EEFB-41C4-8B1B-53235AA92E4E}" srcOrd="0" destOrd="2" presId="urn:microsoft.com/office/officeart/2005/8/layout/matrix1"/>
    <dgm:cxn modelId="{AC747064-5BDF-49C7-8DDE-0BF0C4E38D82}" srcId="{3EC5A31C-8E46-425F-A1B5-A5AE719D53E3}" destId="{F8C10854-3B90-4402-9746-4E0802F0CC91}" srcOrd="0" destOrd="0" parTransId="{83DED090-BC3E-4215-BFF2-5A216FB5CE54}" sibTransId="{A13C82F3-8370-4DF6-BF90-9F9AB17F2F0A}"/>
    <dgm:cxn modelId="{7A11E5FF-6CB4-4CDE-9CA0-3DFF0B9FDE64}" srcId="{F8C10854-3B90-4402-9746-4E0802F0CC91}" destId="{FE710224-F680-4312-92F5-257DA726B97C}" srcOrd="3" destOrd="0" parTransId="{029DBF1B-C696-4A27-BAC6-7E0D15E89B96}" sibTransId="{CACDB062-71C5-49C4-89AC-72C5766155FA}"/>
    <dgm:cxn modelId="{6BE994C5-1F2E-4B4D-BC07-13B88B852559}" srcId="{E9994EDB-BA4E-4088-BE10-F1F12DEE1FE8}" destId="{C3C7D99A-9B1D-445D-B3EF-366120A52C81}" srcOrd="0" destOrd="0" parTransId="{1E546286-5E70-453D-BFD0-4DAE14CBD174}" sibTransId="{B270ECCF-9FE4-4CDA-AE8E-340913C92010}"/>
    <dgm:cxn modelId="{2F4ED0D6-6CC4-4283-9871-DFF11C8A7921}" srcId="{FE710224-F680-4312-92F5-257DA726B97C}" destId="{0BABDD9A-6FDE-40C5-8749-82BE4F6D91F6}" srcOrd="0" destOrd="0" parTransId="{CE2C5445-8652-4A08-8579-48A06A0722FD}" sibTransId="{C57DD61B-B1D6-4FA4-AB16-642970B22C5A}"/>
    <dgm:cxn modelId="{BB351429-F81B-4064-BBF8-B22FB40F9DD5}" srcId="{9AAABE94-562A-44F3-94CE-9542620DA853}" destId="{0F290F33-B10C-4026-A4D6-12D165332660}" srcOrd="0" destOrd="0" parTransId="{A1670E81-8609-4C57-A2C1-620804F68E1E}" sibTransId="{7C7208E7-42BE-423A-81AF-4B86840E7FB6}"/>
    <dgm:cxn modelId="{506B29D9-FEDC-445A-9FDD-00505BC4A6BF}" type="presOf" srcId="{0A2039FB-4AAF-4B53-A0AD-0843B088E8DE}" destId="{E2C325CE-3334-4290-BB22-3C664153F7BC}" srcOrd="1" destOrd="3" presId="urn:microsoft.com/office/officeart/2005/8/layout/matrix1"/>
    <dgm:cxn modelId="{C2EAFBF6-6C75-4F8F-9336-D20929CDCB00}" type="presOf" srcId="{CD6386A9-DF38-4BFD-A73D-DD9BDC8A67FD}" destId="{CA99A9AC-8D9E-4498-B427-78C7C1F881A9}" srcOrd="1" destOrd="2" presId="urn:microsoft.com/office/officeart/2005/8/layout/matrix1"/>
    <dgm:cxn modelId="{864B3741-4AFC-4AEE-A7CF-9BCB8AA81373}" srcId="{3AFEB433-B941-4B42-A7B5-EBE4CD7DDF0B}" destId="{CD6386A9-DF38-4BFD-A73D-DD9BDC8A67FD}" srcOrd="1" destOrd="0" parTransId="{88A641EB-80E9-4E84-AC34-9E761911FEE4}" sibTransId="{F1F0A629-BFDB-4D0F-BB97-490D9B2091EB}"/>
    <dgm:cxn modelId="{296B78E1-6515-4B3F-BCC4-0666BED2A893}" type="presOf" srcId="{FE710224-F680-4312-92F5-257DA726B97C}" destId="{F2385354-4259-4BB5-894C-F367CCB4A6AD}" srcOrd="0" destOrd="0" presId="urn:microsoft.com/office/officeart/2005/8/layout/matrix1"/>
    <dgm:cxn modelId="{5D8138FC-1D5E-425C-9654-246E01C45645}" type="presOf" srcId="{8EAB77CB-9979-4CE5-80CE-77E707EC23C3}" destId="{CA99A9AC-8D9E-4498-B427-78C7C1F881A9}" srcOrd="1" destOrd="1" presId="urn:microsoft.com/office/officeart/2005/8/layout/matrix1"/>
    <dgm:cxn modelId="{3BF644DE-235E-49BD-A5DD-06C3E1CBF660}" type="presOf" srcId="{EB8F7276-1934-4752-831F-3969E9F34168}" destId="{B8BA0241-B887-4673-928D-8D380814C7E4}" srcOrd="1" destOrd="1" presId="urn:microsoft.com/office/officeart/2005/8/layout/matrix1"/>
    <dgm:cxn modelId="{97DD4874-BF86-4FCF-9C05-0660321307B7}" type="presOf" srcId="{C3C7D99A-9B1D-445D-B3EF-366120A52C81}" destId="{1DB952C9-9F67-456F-B50E-F8C5C360F3EE}" srcOrd="0" destOrd="1" presId="urn:microsoft.com/office/officeart/2005/8/layout/matrix1"/>
    <dgm:cxn modelId="{8A6CC137-0E73-490D-92AB-B0B6A2C3A970}" type="presOf" srcId="{7B27CC10-CAFD-44A7-8787-1267C94894C0}" destId="{F2385354-4259-4BB5-894C-F367CCB4A6AD}" srcOrd="0" destOrd="2" presId="urn:microsoft.com/office/officeart/2005/8/layout/matrix1"/>
    <dgm:cxn modelId="{230DC40A-CE1F-4768-BC90-16CBA6694DA5}" type="presOf" srcId="{0F290F33-B10C-4026-A4D6-12D165332660}" destId="{B8BA0241-B887-4673-928D-8D380814C7E4}" srcOrd="1" destOrd="3" presId="urn:microsoft.com/office/officeart/2005/8/layout/matrix1"/>
    <dgm:cxn modelId="{B4F014ED-EA56-4F55-BC78-D6DC20FE7B22}" type="presParOf" srcId="{413975ED-AD68-4561-9C7B-2430E382294B}" destId="{B1B6A2DA-B873-4453-89B4-01CBE3649400}" srcOrd="0" destOrd="0" presId="urn:microsoft.com/office/officeart/2005/8/layout/matrix1"/>
    <dgm:cxn modelId="{F4899D1D-D340-4D78-9675-FD09A79AD6FA}" type="presParOf" srcId="{B1B6A2DA-B873-4453-89B4-01CBE3649400}" destId="{56802F7B-E4C9-41A0-B40C-909A0CC9D88F}" srcOrd="0" destOrd="0" presId="urn:microsoft.com/office/officeart/2005/8/layout/matrix1"/>
    <dgm:cxn modelId="{A6F2BB64-8562-4734-8AD8-4CBC2D1E78B2}" type="presParOf" srcId="{B1B6A2DA-B873-4453-89B4-01CBE3649400}" destId="{CA99A9AC-8D9E-4498-B427-78C7C1F881A9}" srcOrd="1" destOrd="0" presId="urn:microsoft.com/office/officeart/2005/8/layout/matrix1"/>
    <dgm:cxn modelId="{65E53432-D24A-476A-B2BC-C506EF33FDE2}" type="presParOf" srcId="{B1B6A2DA-B873-4453-89B4-01CBE3649400}" destId="{83FDA256-EEFB-41C4-8B1B-53235AA92E4E}" srcOrd="2" destOrd="0" presId="urn:microsoft.com/office/officeart/2005/8/layout/matrix1"/>
    <dgm:cxn modelId="{8665B1FB-8DAD-4592-BEEB-6AF41ED56538}" type="presParOf" srcId="{B1B6A2DA-B873-4453-89B4-01CBE3649400}" destId="{B8BA0241-B887-4673-928D-8D380814C7E4}" srcOrd="3" destOrd="0" presId="urn:microsoft.com/office/officeart/2005/8/layout/matrix1"/>
    <dgm:cxn modelId="{557F972F-A5D4-4C7F-A3CF-BCF5B362B3CB}" type="presParOf" srcId="{B1B6A2DA-B873-4453-89B4-01CBE3649400}" destId="{1DB952C9-9F67-456F-B50E-F8C5C360F3EE}" srcOrd="4" destOrd="0" presId="urn:microsoft.com/office/officeart/2005/8/layout/matrix1"/>
    <dgm:cxn modelId="{CF99D2B8-D4E0-4525-9156-021C041E53FA}" type="presParOf" srcId="{B1B6A2DA-B873-4453-89B4-01CBE3649400}" destId="{FD913C21-CA6A-47AA-9BD2-C08A24AC1614}" srcOrd="5" destOrd="0" presId="urn:microsoft.com/office/officeart/2005/8/layout/matrix1"/>
    <dgm:cxn modelId="{FBAE404B-E0EA-4604-9214-4C6A51C9B0BB}" type="presParOf" srcId="{B1B6A2DA-B873-4453-89B4-01CBE3649400}" destId="{F2385354-4259-4BB5-894C-F367CCB4A6AD}" srcOrd="6" destOrd="0" presId="urn:microsoft.com/office/officeart/2005/8/layout/matrix1"/>
    <dgm:cxn modelId="{62257E99-6D43-4237-BD05-69DAA768CE80}" type="presParOf" srcId="{B1B6A2DA-B873-4453-89B4-01CBE3649400}" destId="{E2C325CE-3334-4290-BB22-3C664153F7BC}" srcOrd="7" destOrd="0" presId="urn:microsoft.com/office/officeart/2005/8/layout/matrix1"/>
    <dgm:cxn modelId="{14164C4B-3AB0-4443-9D70-9C65E1BC1F27}" type="presParOf" srcId="{413975ED-AD68-4561-9C7B-2430E382294B}" destId="{9D0CA746-A888-4E2E-9CC6-3666BF2E0252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DD7E4-284D-4CC3-B381-D961B7F32A5A}" type="doc">
      <dgm:prSet loTypeId="urn:microsoft.com/office/officeart/2005/8/layout/vList5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6403D0A-3976-421C-A779-115504FBFEE6}">
      <dgm:prSet phldrT="[Text]"/>
      <dgm:spPr>
        <a:solidFill>
          <a:schemeClr val="accent3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B05375-4765-407A-BB8B-19CE2971FE05}" type="parTrans" cxnId="{353D042B-8A79-4D27-8691-B1AC0627852B}">
      <dgm:prSet/>
      <dgm:spPr/>
      <dgm:t>
        <a:bodyPr/>
        <a:lstStyle/>
        <a:p>
          <a:endParaRPr lang="en-US"/>
        </a:p>
      </dgm:t>
    </dgm:pt>
    <dgm:pt modelId="{F751250D-1ED4-4B49-9DD6-2215A58BFC4F}" type="sibTrans" cxnId="{353D042B-8A79-4D27-8691-B1AC0627852B}">
      <dgm:prSet/>
      <dgm:spPr/>
      <dgm:t>
        <a:bodyPr/>
        <a:lstStyle/>
        <a:p>
          <a:endParaRPr lang="en-US"/>
        </a:p>
      </dgm:t>
    </dgm:pt>
    <dgm:pt modelId="{3D423AA3-71B2-4348-AB96-BA0ACC42FB17}">
      <dgm:prSet phldrT="[Text]"/>
      <dgm:spPr>
        <a:solidFill>
          <a:schemeClr val="accent3">
            <a:lumMod val="60000"/>
            <a:lumOff val="40000"/>
            <a:alpha val="9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More output, fewer resources</a:t>
          </a:r>
          <a:endParaRPr lang="en-US" dirty="0"/>
        </a:p>
      </dgm:t>
    </dgm:pt>
    <dgm:pt modelId="{1BD83398-DCC9-46BE-AD16-6D48B60FD0A5}" type="parTrans" cxnId="{2D83C621-B9CA-407E-B65A-79F9BA0E3F99}">
      <dgm:prSet/>
      <dgm:spPr/>
      <dgm:t>
        <a:bodyPr/>
        <a:lstStyle/>
        <a:p>
          <a:endParaRPr lang="en-US"/>
        </a:p>
      </dgm:t>
    </dgm:pt>
    <dgm:pt modelId="{1C95B0B3-90C9-442D-841C-CE448B667A1C}" type="sibTrans" cxnId="{2D83C621-B9CA-407E-B65A-79F9BA0E3F99}">
      <dgm:prSet/>
      <dgm:spPr/>
      <dgm:t>
        <a:bodyPr/>
        <a:lstStyle/>
        <a:p>
          <a:endParaRPr lang="en-US"/>
        </a:p>
      </dgm:t>
    </dgm:pt>
    <dgm:pt modelId="{DF19C75A-EB32-4A8D-9060-D44D5E0E8336}">
      <dgm:prSet phldrT="[Text]"/>
      <dgm:spPr>
        <a:solidFill>
          <a:schemeClr val="accent3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  <a:r>
            <a:rPr lang="en-US" dirty="0" smtClean="0"/>
            <a:t>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Prices</a:t>
          </a:r>
          <a:r>
            <a:rPr lang="en-US" dirty="0" smtClean="0"/>
            <a:t> </a:t>
          </a:r>
          <a:endParaRPr lang="en-US" dirty="0"/>
        </a:p>
      </dgm:t>
    </dgm:pt>
    <dgm:pt modelId="{1AE47004-F63B-4E6D-8774-59AF5A3AECFA}" type="parTrans" cxnId="{1992D128-CD52-42F8-82F0-C8D11510CA79}">
      <dgm:prSet/>
      <dgm:spPr/>
      <dgm:t>
        <a:bodyPr/>
        <a:lstStyle/>
        <a:p>
          <a:endParaRPr lang="en-US"/>
        </a:p>
      </dgm:t>
    </dgm:pt>
    <dgm:pt modelId="{E16B68C3-B816-4D04-8D03-09343D8827F0}" type="sibTrans" cxnId="{1992D128-CD52-42F8-82F0-C8D11510CA79}">
      <dgm:prSet/>
      <dgm:spPr/>
      <dgm:t>
        <a:bodyPr/>
        <a:lstStyle/>
        <a:p>
          <a:endParaRPr lang="en-US"/>
        </a:p>
      </dgm:t>
    </dgm:pt>
    <dgm:pt modelId="{C038C835-5D9E-412A-939F-E6AB21A8480E}">
      <dgm:prSet phldrT="[Text]"/>
      <dgm:spPr>
        <a:solidFill>
          <a:schemeClr val="accent3">
            <a:lumMod val="60000"/>
            <a:lumOff val="40000"/>
            <a:alpha val="9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Decreases costs </a:t>
          </a:r>
          <a:endParaRPr lang="en-US" dirty="0"/>
        </a:p>
      </dgm:t>
    </dgm:pt>
    <dgm:pt modelId="{1F21BF36-0470-4F50-993C-CE86A262A7D2}" type="parTrans" cxnId="{00087A76-9AA3-442B-AF7D-F4DD6AE69119}">
      <dgm:prSet/>
      <dgm:spPr/>
      <dgm:t>
        <a:bodyPr/>
        <a:lstStyle/>
        <a:p>
          <a:endParaRPr lang="en-US"/>
        </a:p>
      </dgm:t>
    </dgm:pt>
    <dgm:pt modelId="{DEE092CD-D5B1-4A60-84D0-E6803C694D47}" type="sibTrans" cxnId="{00087A76-9AA3-442B-AF7D-F4DD6AE69119}">
      <dgm:prSet/>
      <dgm:spPr/>
      <dgm:t>
        <a:bodyPr/>
        <a:lstStyle/>
        <a:p>
          <a:endParaRPr lang="en-US"/>
        </a:p>
      </dgm:t>
    </dgm:pt>
    <dgm:pt modelId="{A09FEDBF-BC7C-4F88-8AB8-4101E62A24AC}">
      <dgm:prSet phldrT="[Text]"/>
      <dgm:spPr>
        <a:solidFill>
          <a:schemeClr val="accent3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 of Suppliers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53626C-8BE2-4A2C-8551-AD59BBD24137}" type="parTrans" cxnId="{57E4F68D-C56F-4F0B-8D2C-460A64E33946}">
      <dgm:prSet/>
      <dgm:spPr/>
      <dgm:t>
        <a:bodyPr/>
        <a:lstStyle/>
        <a:p>
          <a:endParaRPr lang="en-US"/>
        </a:p>
      </dgm:t>
    </dgm:pt>
    <dgm:pt modelId="{5AD81FA1-1840-4A50-9CB2-FC2F3CC4D2D3}" type="sibTrans" cxnId="{57E4F68D-C56F-4F0B-8D2C-460A64E33946}">
      <dgm:prSet/>
      <dgm:spPr/>
      <dgm:t>
        <a:bodyPr/>
        <a:lstStyle/>
        <a:p>
          <a:endParaRPr lang="en-US"/>
        </a:p>
      </dgm:t>
    </dgm:pt>
    <dgm:pt modelId="{EDA311BC-374B-4C4E-A877-87B47AC9A77A}">
      <dgm:prSet phldrT="[Text]"/>
      <dgm:spPr>
        <a:solidFill>
          <a:schemeClr val="accent3">
            <a:lumMod val="60000"/>
            <a:lumOff val="40000"/>
            <a:alpha val="9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More suppliers in the market </a:t>
          </a:r>
          <a:endParaRPr lang="en-US" dirty="0"/>
        </a:p>
      </dgm:t>
    </dgm:pt>
    <dgm:pt modelId="{F1470A43-8863-414A-ADF2-DB43142BD1DA}" type="parTrans" cxnId="{19D10225-7851-4135-A14A-BA7B712EB1E7}">
      <dgm:prSet/>
      <dgm:spPr/>
      <dgm:t>
        <a:bodyPr/>
        <a:lstStyle/>
        <a:p>
          <a:endParaRPr lang="en-US"/>
        </a:p>
      </dgm:t>
    </dgm:pt>
    <dgm:pt modelId="{CB938617-A16B-4EA5-BE1D-B8EEC24800C3}" type="sibTrans" cxnId="{19D10225-7851-4135-A14A-BA7B712EB1E7}">
      <dgm:prSet/>
      <dgm:spPr/>
      <dgm:t>
        <a:bodyPr/>
        <a:lstStyle/>
        <a:p>
          <a:endParaRPr lang="en-US"/>
        </a:p>
      </dgm:t>
    </dgm:pt>
    <dgm:pt modelId="{9283913C-D214-4D0E-A890-87E16816B68A}">
      <dgm:prSet phldrT="[Text]"/>
      <dgm:spPr>
        <a:solidFill>
          <a:schemeClr val="accent3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Expectations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2F13EB-C1D9-4DC5-9BC5-8D521978DB7E}" type="parTrans" cxnId="{83ED736C-A86D-43EA-A6AD-565975F803AB}">
      <dgm:prSet/>
      <dgm:spPr/>
      <dgm:t>
        <a:bodyPr/>
        <a:lstStyle/>
        <a:p>
          <a:endParaRPr lang="en-US"/>
        </a:p>
      </dgm:t>
    </dgm:pt>
    <dgm:pt modelId="{A9DC89BF-5558-409F-98CB-38073BFD739B}" type="sibTrans" cxnId="{83ED736C-A86D-43EA-A6AD-565975F803AB}">
      <dgm:prSet/>
      <dgm:spPr/>
      <dgm:t>
        <a:bodyPr/>
        <a:lstStyle/>
        <a:p>
          <a:endParaRPr lang="en-US"/>
        </a:p>
      </dgm:t>
    </dgm:pt>
    <dgm:pt modelId="{CA5F0F9E-EE2B-40B5-8D05-B29532A01597}">
      <dgm:prSet phldrT="[Text]"/>
      <dgm:spPr>
        <a:solidFill>
          <a:schemeClr val="accent3">
            <a:lumMod val="60000"/>
            <a:lumOff val="40000"/>
            <a:alpha val="9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Lower prices in the future</a:t>
          </a:r>
          <a:endParaRPr lang="en-US" dirty="0"/>
        </a:p>
      </dgm:t>
    </dgm:pt>
    <dgm:pt modelId="{9A543414-17DB-487A-A541-2BEA3BA659E5}" type="parTrans" cxnId="{D70946CB-05A6-4B78-ABCC-7748CFD7FD5C}">
      <dgm:prSet/>
      <dgm:spPr/>
      <dgm:t>
        <a:bodyPr/>
        <a:lstStyle/>
        <a:p>
          <a:endParaRPr lang="en-US"/>
        </a:p>
      </dgm:t>
    </dgm:pt>
    <dgm:pt modelId="{E65BC2CE-AFEA-4384-BB3D-A414078E1004}" type="sibTrans" cxnId="{D70946CB-05A6-4B78-ABCC-7748CFD7FD5C}">
      <dgm:prSet/>
      <dgm:spPr/>
      <dgm:t>
        <a:bodyPr/>
        <a:lstStyle/>
        <a:p>
          <a:endParaRPr lang="en-US"/>
        </a:p>
      </dgm:t>
    </dgm:pt>
    <dgm:pt modelId="{CE2D9ECC-751E-4D5C-8B68-0D145C5AECD4}">
      <dgm:prSet phldrT="[Text]"/>
      <dgm:spPr>
        <a:solidFill>
          <a:schemeClr val="accent3">
            <a:lumMod val="5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prstMaterial="plastic"/>
      </dgm:spPr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 of Other Products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C2E426-765B-4D77-9920-A856D3327F7B}" type="parTrans" cxnId="{CF601602-396E-4DAF-9211-219ABD6013DB}">
      <dgm:prSet/>
      <dgm:spPr/>
      <dgm:t>
        <a:bodyPr/>
        <a:lstStyle/>
        <a:p>
          <a:endParaRPr lang="en-US"/>
        </a:p>
      </dgm:t>
    </dgm:pt>
    <dgm:pt modelId="{5291784D-E5FC-4EE9-9CA5-6A8E59BC98B5}" type="sibTrans" cxnId="{CF601602-396E-4DAF-9211-219ABD6013DB}">
      <dgm:prSet/>
      <dgm:spPr/>
      <dgm:t>
        <a:bodyPr/>
        <a:lstStyle/>
        <a:p>
          <a:endParaRPr lang="en-US"/>
        </a:p>
      </dgm:t>
    </dgm:pt>
    <dgm:pt modelId="{8FA46CC2-17B8-4AD1-84E2-0D14C7A16406}">
      <dgm:prSet phldrT="[Text]"/>
      <dgm:spPr>
        <a:solidFill>
          <a:schemeClr val="accent3">
            <a:lumMod val="60000"/>
            <a:lumOff val="40000"/>
            <a:alpha val="9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Lower prices for alternative products</a:t>
          </a:r>
          <a:endParaRPr lang="en-US" dirty="0"/>
        </a:p>
      </dgm:t>
    </dgm:pt>
    <dgm:pt modelId="{A94F9EC4-F4A9-47F7-9320-2AB3E8746A04}" type="parTrans" cxnId="{FC20A1FF-A67D-4950-9E4B-9A649405CF1E}">
      <dgm:prSet/>
      <dgm:spPr/>
      <dgm:t>
        <a:bodyPr/>
        <a:lstStyle/>
        <a:p>
          <a:endParaRPr lang="en-US"/>
        </a:p>
      </dgm:t>
    </dgm:pt>
    <dgm:pt modelId="{4B77D155-AC49-4FE2-82C8-698C31827798}" type="sibTrans" cxnId="{FC20A1FF-A67D-4950-9E4B-9A649405CF1E}">
      <dgm:prSet/>
      <dgm:spPr/>
      <dgm:t>
        <a:bodyPr/>
        <a:lstStyle/>
        <a:p>
          <a:endParaRPr lang="en-US"/>
        </a:p>
      </dgm:t>
    </dgm:pt>
    <dgm:pt modelId="{0160152A-FDD4-4AC4-8B39-7D9E585252FC}" type="pres">
      <dgm:prSet presAssocID="{5C6DD7E4-284D-4CC3-B381-D961B7F32A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DB063E-FD67-4EB8-8499-12E0BD1E2D33}" type="pres">
      <dgm:prSet presAssocID="{46403D0A-3976-421C-A779-115504FBFEE6}" presName="linNode" presStyleCnt="0"/>
      <dgm:spPr/>
      <dgm:t>
        <a:bodyPr/>
        <a:lstStyle/>
        <a:p>
          <a:endParaRPr lang="en-US"/>
        </a:p>
      </dgm:t>
    </dgm:pt>
    <dgm:pt modelId="{D7A459F2-7C29-4D9F-8E3B-2F0F9E906115}" type="pres">
      <dgm:prSet presAssocID="{46403D0A-3976-421C-A779-115504FBFEE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04EDD-0991-41ED-B5D0-1E5D75E1CB38}" type="pres">
      <dgm:prSet presAssocID="{46403D0A-3976-421C-A779-115504FBFEE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3E263-70B1-4FB2-9AC5-72DB5C986FBF}" type="pres">
      <dgm:prSet presAssocID="{F751250D-1ED4-4B49-9DD6-2215A58BFC4F}" presName="sp" presStyleCnt="0"/>
      <dgm:spPr/>
      <dgm:t>
        <a:bodyPr/>
        <a:lstStyle/>
        <a:p>
          <a:endParaRPr lang="en-US"/>
        </a:p>
      </dgm:t>
    </dgm:pt>
    <dgm:pt modelId="{208C261E-6EF9-465D-AD49-EF83DD7BE041}" type="pres">
      <dgm:prSet presAssocID="{DF19C75A-EB32-4A8D-9060-D44D5E0E8336}" presName="linNode" presStyleCnt="0"/>
      <dgm:spPr/>
      <dgm:t>
        <a:bodyPr/>
        <a:lstStyle/>
        <a:p>
          <a:endParaRPr lang="en-US"/>
        </a:p>
      </dgm:t>
    </dgm:pt>
    <dgm:pt modelId="{73F3B41F-2E58-475C-8B01-6B2F8A1C8904}" type="pres">
      <dgm:prSet presAssocID="{DF19C75A-EB32-4A8D-9060-D44D5E0E833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322C9-102D-44A0-B7F5-B4E4651D8F0C}" type="pres">
      <dgm:prSet presAssocID="{DF19C75A-EB32-4A8D-9060-D44D5E0E8336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BC8E5-7213-4848-8449-D6676901C998}" type="pres">
      <dgm:prSet presAssocID="{E16B68C3-B816-4D04-8D03-09343D8827F0}" presName="sp" presStyleCnt="0"/>
      <dgm:spPr/>
      <dgm:t>
        <a:bodyPr/>
        <a:lstStyle/>
        <a:p>
          <a:endParaRPr lang="en-US"/>
        </a:p>
      </dgm:t>
    </dgm:pt>
    <dgm:pt modelId="{471D3DA0-B190-43B4-990B-BC1531ACB761}" type="pres">
      <dgm:prSet presAssocID="{A09FEDBF-BC7C-4F88-8AB8-4101E62A24AC}" presName="linNode" presStyleCnt="0"/>
      <dgm:spPr/>
      <dgm:t>
        <a:bodyPr/>
        <a:lstStyle/>
        <a:p>
          <a:endParaRPr lang="en-US"/>
        </a:p>
      </dgm:t>
    </dgm:pt>
    <dgm:pt modelId="{65B949FB-53A4-4FA5-AEE9-750ABB75B28A}" type="pres">
      <dgm:prSet presAssocID="{A09FEDBF-BC7C-4F88-8AB8-4101E62A24AC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50150-073F-49D8-9D3A-D87E4E269EB7}" type="pres">
      <dgm:prSet presAssocID="{A09FEDBF-BC7C-4F88-8AB8-4101E62A24AC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AFA3C-78C7-4DAC-B626-E8563411AF77}" type="pres">
      <dgm:prSet presAssocID="{5AD81FA1-1840-4A50-9CB2-FC2F3CC4D2D3}" presName="sp" presStyleCnt="0"/>
      <dgm:spPr/>
      <dgm:t>
        <a:bodyPr/>
        <a:lstStyle/>
        <a:p>
          <a:endParaRPr lang="en-US"/>
        </a:p>
      </dgm:t>
    </dgm:pt>
    <dgm:pt modelId="{8C452A51-CBF9-4F53-91F3-6D8A147CDF49}" type="pres">
      <dgm:prSet presAssocID="{9283913C-D214-4D0E-A890-87E16816B68A}" presName="linNode" presStyleCnt="0"/>
      <dgm:spPr/>
      <dgm:t>
        <a:bodyPr/>
        <a:lstStyle/>
        <a:p>
          <a:endParaRPr lang="en-US"/>
        </a:p>
      </dgm:t>
    </dgm:pt>
    <dgm:pt modelId="{49AC787B-5F7F-4191-80FC-EE9C6D876004}" type="pres">
      <dgm:prSet presAssocID="{9283913C-D214-4D0E-A890-87E16816B68A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B9ED8-C37B-4E9B-989B-2D2F7C22160F}" type="pres">
      <dgm:prSet presAssocID="{9283913C-D214-4D0E-A890-87E16816B68A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66E39-A00B-4B34-BE46-551657439A1D}" type="pres">
      <dgm:prSet presAssocID="{A9DC89BF-5558-409F-98CB-38073BFD739B}" presName="sp" presStyleCnt="0"/>
      <dgm:spPr/>
      <dgm:t>
        <a:bodyPr/>
        <a:lstStyle/>
        <a:p>
          <a:endParaRPr lang="en-US"/>
        </a:p>
      </dgm:t>
    </dgm:pt>
    <dgm:pt modelId="{BEE22133-6E97-41B1-A89E-26BBA095451C}" type="pres">
      <dgm:prSet presAssocID="{CE2D9ECC-751E-4D5C-8B68-0D145C5AECD4}" presName="linNode" presStyleCnt="0"/>
      <dgm:spPr/>
      <dgm:t>
        <a:bodyPr/>
        <a:lstStyle/>
        <a:p>
          <a:endParaRPr lang="en-US"/>
        </a:p>
      </dgm:t>
    </dgm:pt>
    <dgm:pt modelId="{FCB14069-C49A-4DCD-BEBB-1F1B4F77EA52}" type="pres">
      <dgm:prSet presAssocID="{CE2D9ECC-751E-4D5C-8B68-0D145C5AECD4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9ABC2-EEF5-41CE-956E-87F01EC872E0}" type="pres">
      <dgm:prSet presAssocID="{CE2D9ECC-751E-4D5C-8B68-0D145C5AECD4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592325-F032-4DFD-B027-FC5AF1368532}" type="presOf" srcId="{A09FEDBF-BC7C-4F88-8AB8-4101E62A24AC}" destId="{65B949FB-53A4-4FA5-AEE9-750ABB75B28A}" srcOrd="0" destOrd="0" presId="urn:microsoft.com/office/officeart/2005/8/layout/vList5"/>
    <dgm:cxn modelId="{F27AE328-2655-43F1-89AC-9C30685E7A99}" type="presOf" srcId="{9283913C-D214-4D0E-A890-87E16816B68A}" destId="{49AC787B-5F7F-4191-80FC-EE9C6D876004}" srcOrd="0" destOrd="0" presId="urn:microsoft.com/office/officeart/2005/8/layout/vList5"/>
    <dgm:cxn modelId="{80E66DC1-94C1-4840-9B6C-B9E62465C77B}" type="presOf" srcId="{8FA46CC2-17B8-4AD1-84E2-0D14C7A16406}" destId="{AE69ABC2-EEF5-41CE-956E-87F01EC872E0}" srcOrd="0" destOrd="0" presId="urn:microsoft.com/office/officeart/2005/8/layout/vList5"/>
    <dgm:cxn modelId="{4FB40DCA-D796-4981-B0AA-563D7D03161F}" type="presOf" srcId="{EDA311BC-374B-4C4E-A877-87B47AC9A77A}" destId="{08650150-073F-49D8-9D3A-D87E4E269EB7}" srcOrd="0" destOrd="0" presId="urn:microsoft.com/office/officeart/2005/8/layout/vList5"/>
    <dgm:cxn modelId="{D97E0998-6556-4873-B9C7-A7839B58CFE7}" type="presOf" srcId="{5C6DD7E4-284D-4CC3-B381-D961B7F32A5A}" destId="{0160152A-FDD4-4AC4-8B39-7D9E585252FC}" srcOrd="0" destOrd="0" presId="urn:microsoft.com/office/officeart/2005/8/layout/vList5"/>
    <dgm:cxn modelId="{FC20A1FF-A67D-4950-9E4B-9A649405CF1E}" srcId="{CE2D9ECC-751E-4D5C-8B68-0D145C5AECD4}" destId="{8FA46CC2-17B8-4AD1-84E2-0D14C7A16406}" srcOrd="0" destOrd="0" parTransId="{A94F9EC4-F4A9-47F7-9320-2AB3E8746A04}" sibTransId="{4B77D155-AC49-4FE2-82C8-698C31827798}"/>
    <dgm:cxn modelId="{2D83C621-B9CA-407E-B65A-79F9BA0E3F99}" srcId="{46403D0A-3976-421C-A779-115504FBFEE6}" destId="{3D423AA3-71B2-4348-AB96-BA0ACC42FB17}" srcOrd="0" destOrd="0" parTransId="{1BD83398-DCC9-46BE-AD16-6D48B60FD0A5}" sibTransId="{1C95B0B3-90C9-442D-841C-CE448B667A1C}"/>
    <dgm:cxn modelId="{353D042B-8A79-4D27-8691-B1AC0627852B}" srcId="{5C6DD7E4-284D-4CC3-B381-D961B7F32A5A}" destId="{46403D0A-3976-421C-A779-115504FBFEE6}" srcOrd="0" destOrd="0" parTransId="{18B05375-4765-407A-BB8B-19CE2971FE05}" sibTransId="{F751250D-1ED4-4B49-9DD6-2215A58BFC4F}"/>
    <dgm:cxn modelId="{0C52DD25-541B-403B-A5D9-40406ECA8651}" type="presOf" srcId="{46403D0A-3976-421C-A779-115504FBFEE6}" destId="{D7A459F2-7C29-4D9F-8E3B-2F0F9E906115}" srcOrd="0" destOrd="0" presId="urn:microsoft.com/office/officeart/2005/8/layout/vList5"/>
    <dgm:cxn modelId="{D70946CB-05A6-4B78-ABCC-7748CFD7FD5C}" srcId="{9283913C-D214-4D0E-A890-87E16816B68A}" destId="{CA5F0F9E-EE2B-40B5-8D05-B29532A01597}" srcOrd="0" destOrd="0" parTransId="{9A543414-17DB-487A-A541-2BEA3BA659E5}" sibTransId="{E65BC2CE-AFEA-4384-BB3D-A414078E1004}"/>
    <dgm:cxn modelId="{470D7E88-A194-4D4F-A76C-5DDCC117BDC7}" type="presOf" srcId="{CE2D9ECC-751E-4D5C-8B68-0D145C5AECD4}" destId="{FCB14069-C49A-4DCD-BEBB-1F1B4F77EA52}" srcOrd="0" destOrd="0" presId="urn:microsoft.com/office/officeart/2005/8/layout/vList5"/>
    <dgm:cxn modelId="{1992D128-CD52-42F8-82F0-C8D11510CA79}" srcId="{5C6DD7E4-284D-4CC3-B381-D961B7F32A5A}" destId="{DF19C75A-EB32-4A8D-9060-D44D5E0E8336}" srcOrd="1" destOrd="0" parTransId="{1AE47004-F63B-4E6D-8774-59AF5A3AECFA}" sibTransId="{E16B68C3-B816-4D04-8D03-09343D8827F0}"/>
    <dgm:cxn modelId="{3FD62B4B-C5A3-4874-BFDA-AEDD7D35BF79}" type="presOf" srcId="{3D423AA3-71B2-4348-AB96-BA0ACC42FB17}" destId="{57004EDD-0991-41ED-B5D0-1E5D75E1CB38}" srcOrd="0" destOrd="0" presId="urn:microsoft.com/office/officeart/2005/8/layout/vList5"/>
    <dgm:cxn modelId="{57E4F68D-C56F-4F0B-8D2C-460A64E33946}" srcId="{5C6DD7E4-284D-4CC3-B381-D961B7F32A5A}" destId="{A09FEDBF-BC7C-4F88-8AB8-4101E62A24AC}" srcOrd="2" destOrd="0" parTransId="{EC53626C-8BE2-4A2C-8551-AD59BBD24137}" sibTransId="{5AD81FA1-1840-4A50-9CB2-FC2F3CC4D2D3}"/>
    <dgm:cxn modelId="{00087A76-9AA3-442B-AF7D-F4DD6AE69119}" srcId="{DF19C75A-EB32-4A8D-9060-D44D5E0E8336}" destId="{C038C835-5D9E-412A-939F-E6AB21A8480E}" srcOrd="0" destOrd="0" parTransId="{1F21BF36-0470-4F50-993C-CE86A262A7D2}" sibTransId="{DEE092CD-D5B1-4A60-84D0-E6803C694D47}"/>
    <dgm:cxn modelId="{9B957AFD-F14D-4812-9BD2-068D336616E8}" type="presOf" srcId="{C038C835-5D9E-412A-939F-E6AB21A8480E}" destId="{F0A322C9-102D-44A0-B7F5-B4E4651D8F0C}" srcOrd="0" destOrd="0" presId="urn:microsoft.com/office/officeart/2005/8/layout/vList5"/>
    <dgm:cxn modelId="{CF601602-396E-4DAF-9211-219ABD6013DB}" srcId="{5C6DD7E4-284D-4CC3-B381-D961B7F32A5A}" destId="{CE2D9ECC-751E-4D5C-8B68-0D145C5AECD4}" srcOrd="4" destOrd="0" parTransId="{B6C2E426-765B-4D77-9920-A856D3327F7B}" sibTransId="{5291784D-E5FC-4EE9-9CA5-6A8E59BC98B5}"/>
    <dgm:cxn modelId="{83ED736C-A86D-43EA-A6AD-565975F803AB}" srcId="{5C6DD7E4-284D-4CC3-B381-D961B7F32A5A}" destId="{9283913C-D214-4D0E-A890-87E16816B68A}" srcOrd="3" destOrd="0" parTransId="{CC2F13EB-C1D9-4DC5-9BC5-8D521978DB7E}" sibTransId="{A9DC89BF-5558-409F-98CB-38073BFD739B}"/>
    <dgm:cxn modelId="{19D10225-7851-4135-A14A-BA7B712EB1E7}" srcId="{A09FEDBF-BC7C-4F88-8AB8-4101E62A24AC}" destId="{EDA311BC-374B-4C4E-A877-87B47AC9A77A}" srcOrd="0" destOrd="0" parTransId="{F1470A43-8863-414A-ADF2-DB43142BD1DA}" sibTransId="{CB938617-A16B-4EA5-BE1D-B8EEC24800C3}"/>
    <dgm:cxn modelId="{B878E017-3F6E-4F17-B2B1-17B89693EB0F}" type="presOf" srcId="{DF19C75A-EB32-4A8D-9060-D44D5E0E8336}" destId="{73F3B41F-2E58-475C-8B01-6B2F8A1C8904}" srcOrd="0" destOrd="0" presId="urn:microsoft.com/office/officeart/2005/8/layout/vList5"/>
    <dgm:cxn modelId="{40EC850A-22D0-46E1-894F-AB7F3E1D4C1B}" type="presOf" srcId="{CA5F0F9E-EE2B-40B5-8D05-B29532A01597}" destId="{81CB9ED8-C37B-4E9B-989B-2D2F7C22160F}" srcOrd="0" destOrd="0" presId="urn:microsoft.com/office/officeart/2005/8/layout/vList5"/>
    <dgm:cxn modelId="{2CE09668-716D-493B-9CF2-4F5C11A51C5B}" type="presParOf" srcId="{0160152A-FDD4-4AC4-8B39-7D9E585252FC}" destId="{9DDB063E-FD67-4EB8-8499-12E0BD1E2D33}" srcOrd="0" destOrd="0" presId="urn:microsoft.com/office/officeart/2005/8/layout/vList5"/>
    <dgm:cxn modelId="{CECAD283-7702-49B0-8CA7-B1F0CEB4094A}" type="presParOf" srcId="{9DDB063E-FD67-4EB8-8499-12E0BD1E2D33}" destId="{D7A459F2-7C29-4D9F-8E3B-2F0F9E906115}" srcOrd="0" destOrd="0" presId="urn:microsoft.com/office/officeart/2005/8/layout/vList5"/>
    <dgm:cxn modelId="{28A271D8-55A3-4C4B-9255-7680EF61869A}" type="presParOf" srcId="{9DDB063E-FD67-4EB8-8499-12E0BD1E2D33}" destId="{57004EDD-0991-41ED-B5D0-1E5D75E1CB38}" srcOrd="1" destOrd="0" presId="urn:microsoft.com/office/officeart/2005/8/layout/vList5"/>
    <dgm:cxn modelId="{443BCC12-66A8-458F-8BF4-FFC2446A6745}" type="presParOf" srcId="{0160152A-FDD4-4AC4-8B39-7D9E585252FC}" destId="{4C13E263-70B1-4FB2-9AC5-72DB5C986FBF}" srcOrd="1" destOrd="0" presId="urn:microsoft.com/office/officeart/2005/8/layout/vList5"/>
    <dgm:cxn modelId="{D666A350-DB20-47E9-A445-B9D253397962}" type="presParOf" srcId="{0160152A-FDD4-4AC4-8B39-7D9E585252FC}" destId="{208C261E-6EF9-465D-AD49-EF83DD7BE041}" srcOrd="2" destOrd="0" presId="urn:microsoft.com/office/officeart/2005/8/layout/vList5"/>
    <dgm:cxn modelId="{14D64EB5-F8DD-4810-B6DF-E8F079D5DB56}" type="presParOf" srcId="{208C261E-6EF9-465D-AD49-EF83DD7BE041}" destId="{73F3B41F-2E58-475C-8B01-6B2F8A1C8904}" srcOrd="0" destOrd="0" presId="urn:microsoft.com/office/officeart/2005/8/layout/vList5"/>
    <dgm:cxn modelId="{C05FF1D2-DBDF-4F4F-8B5C-CFAF471D1BA0}" type="presParOf" srcId="{208C261E-6EF9-465D-AD49-EF83DD7BE041}" destId="{F0A322C9-102D-44A0-B7F5-B4E4651D8F0C}" srcOrd="1" destOrd="0" presId="urn:microsoft.com/office/officeart/2005/8/layout/vList5"/>
    <dgm:cxn modelId="{249ADD89-7884-4D8A-BC72-629749FF7A3E}" type="presParOf" srcId="{0160152A-FDD4-4AC4-8B39-7D9E585252FC}" destId="{429BC8E5-7213-4848-8449-D6676901C998}" srcOrd="3" destOrd="0" presId="urn:microsoft.com/office/officeart/2005/8/layout/vList5"/>
    <dgm:cxn modelId="{05F02C9E-9AE9-4403-BCAA-08728D534B86}" type="presParOf" srcId="{0160152A-FDD4-4AC4-8B39-7D9E585252FC}" destId="{471D3DA0-B190-43B4-990B-BC1531ACB761}" srcOrd="4" destOrd="0" presId="urn:microsoft.com/office/officeart/2005/8/layout/vList5"/>
    <dgm:cxn modelId="{E6474131-5309-461A-901B-ED19842E0BFE}" type="presParOf" srcId="{471D3DA0-B190-43B4-990B-BC1531ACB761}" destId="{65B949FB-53A4-4FA5-AEE9-750ABB75B28A}" srcOrd="0" destOrd="0" presId="urn:microsoft.com/office/officeart/2005/8/layout/vList5"/>
    <dgm:cxn modelId="{85DF5D56-BE2E-4F55-B8D5-4FDC6D3A10A7}" type="presParOf" srcId="{471D3DA0-B190-43B4-990B-BC1531ACB761}" destId="{08650150-073F-49D8-9D3A-D87E4E269EB7}" srcOrd="1" destOrd="0" presId="urn:microsoft.com/office/officeart/2005/8/layout/vList5"/>
    <dgm:cxn modelId="{9DA2772A-712E-4930-B2E0-BD687AE99C8A}" type="presParOf" srcId="{0160152A-FDD4-4AC4-8B39-7D9E585252FC}" destId="{749AFA3C-78C7-4DAC-B626-E8563411AF77}" srcOrd="5" destOrd="0" presId="urn:microsoft.com/office/officeart/2005/8/layout/vList5"/>
    <dgm:cxn modelId="{69F8E066-CC73-47E4-A8EA-E948009FF274}" type="presParOf" srcId="{0160152A-FDD4-4AC4-8B39-7D9E585252FC}" destId="{8C452A51-CBF9-4F53-91F3-6D8A147CDF49}" srcOrd="6" destOrd="0" presId="urn:microsoft.com/office/officeart/2005/8/layout/vList5"/>
    <dgm:cxn modelId="{8E2E7875-8DDD-4589-83A1-5BA0CCA56282}" type="presParOf" srcId="{8C452A51-CBF9-4F53-91F3-6D8A147CDF49}" destId="{49AC787B-5F7F-4191-80FC-EE9C6D876004}" srcOrd="0" destOrd="0" presId="urn:microsoft.com/office/officeart/2005/8/layout/vList5"/>
    <dgm:cxn modelId="{BB318A6C-1774-4FBB-AF3E-D350CD1EAFEB}" type="presParOf" srcId="{8C452A51-CBF9-4F53-91F3-6D8A147CDF49}" destId="{81CB9ED8-C37B-4E9B-989B-2D2F7C22160F}" srcOrd="1" destOrd="0" presId="urn:microsoft.com/office/officeart/2005/8/layout/vList5"/>
    <dgm:cxn modelId="{8CF68168-B64C-45E2-82B6-98E624498E82}" type="presParOf" srcId="{0160152A-FDD4-4AC4-8B39-7D9E585252FC}" destId="{21966E39-A00B-4B34-BE46-551657439A1D}" srcOrd="7" destOrd="0" presId="urn:microsoft.com/office/officeart/2005/8/layout/vList5"/>
    <dgm:cxn modelId="{CCB7D799-AB77-4A71-98FD-40423664567D}" type="presParOf" srcId="{0160152A-FDD4-4AC4-8B39-7D9E585252FC}" destId="{BEE22133-6E97-41B1-A89E-26BBA095451C}" srcOrd="8" destOrd="0" presId="urn:microsoft.com/office/officeart/2005/8/layout/vList5"/>
    <dgm:cxn modelId="{1F47EB0B-A062-46A5-9BE2-BF963EFEC5D6}" type="presParOf" srcId="{BEE22133-6E97-41B1-A89E-26BBA095451C}" destId="{FCB14069-C49A-4DCD-BEBB-1F1B4F77EA52}" srcOrd="0" destOrd="0" presId="urn:microsoft.com/office/officeart/2005/8/layout/vList5"/>
    <dgm:cxn modelId="{8A99CE4B-4ED8-46E7-B975-5528FD522D13}" type="presParOf" srcId="{BEE22133-6E97-41B1-A89E-26BBA095451C}" destId="{AE69ABC2-EEF5-41CE-956E-87F01EC872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02F7B-E4C9-41A0-B40C-909A0CC9D88F}">
      <dsp:nvSpPr>
        <dsp:cNvPr id="0" name=""/>
        <dsp:cNvSpPr/>
      </dsp:nvSpPr>
      <dsp:spPr>
        <a:xfrm rot="16200000">
          <a:off x="809227" y="-809227"/>
          <a:ext cx="2262981" cy="3881437"/>
        </a:xfrm>
        <a:prstGeom prst="round1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</a:t>
          </a:r>
          <a:r>
            <a:rPr lang="en-US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Standardized Products</a:t>
          </a:r>
          <a:endParaRPr lang="en-US" sz="20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Identical goods offered by many sellers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loyalty to </a:t>
          </a:r>
          <a:b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your supplier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0" y="0"/>
        <a:ext cx="3881437" cy="1697236"/>
      </dsp:txXfrm>
    </dsp:sp>
    <dsp:sp modelId="{83FDA256-EEFB-41C4-8B1B-53235AA92E4E}">
      <dsp:nvSpPr>
        <dsp:cNvPr id="0" name=""/>
        <dsp:cNvSpPr/>
      </dsp:nvSpPr>
      <dsp:spPr>
        <a:xfrm>
          <a:off x="3881437" y="0"/>
          <a:ext cx="3881437" cy="2262981"/>
        </a:xfrm>
        <a:prstGeom prst="round1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</a:t>
          </a:r>
          <a:r>
            <a:rPr lang="en-US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Many Buyers, Many Sellers</a:t>
          </a:r>
          <a:endParaRPr lang="en-US" sz="20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Each has small market share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 buyer or seller can influence price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 takers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1437" y="0"/>
        <a:ext cx="3881437" cy="1697236"/>
      </dsp:txXfrm>
    </dsp:sp>
    <dsp:sp modelId="{1DB952C9-9F67-456F-B50E-F8C5C360F3EE}">
      <dsp:nvSpPr>
        <dsp:cNvPr id="0" name=""/>
        <dsp:cNvSpPr/>
      </dsp:nvSpPr>
      <dsp:spPr>
        <a:xfrm rot="10800000">
          <a:off x="0" y="2262981"/>
          <a:ext cx="3881437" cy="2262981"/>
        </a:xfrm>
        <a:prstGeom prst="round1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</a:t>
          </a:r>
          <a:r>
            <a:rPr lang="en-US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Mobile Resources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Inputs move to their highest value use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Firms freely enter and leave industries</a:t>
          </a:r>
        </a:p>
      </dsp:txBody>
      <dsp:txXfrm rot="10800000">
        <a:off x="0" y="2828726"/>
        <a:ext cx="3881437" cy="1697236"/>
      </dsp:txXfrm>
    </dsp:sp>
    <dsp:sp modelId="{F2385354-4259-4BB5-894C-F367CCB4A6AD}">
      <dsp:nvSpPr>
        <dsp:cNvPr id="0" name=""/>
        <dsp:cNvSpPr/>
      </dsp:nvSpPr>
      <dsp:spPr>
        <a:xfrm rot="5400000">
          <a:off x="4690665" y="1453753"/>
          <a:ext cx="2262981" cy="3881437"/>
        </a:xfrm>
        <a:prstGeom prst="round1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 </a:t>
          </a:r>
          <a:r>
            <a:rPr lang="en-US" sz="20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Informed Buyers and Sellers</a:t>
          </a:r>
          <a:endParaRPr lang="en-US" sz="2000" b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Buyers know market prices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Sellers know all opportunities and technologies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881438" y="2828726"/>
        <a:ext cx="3881437" cy="1697236"/>
      </dsp:txXfrm>
    </dsp:sp>
    <dsp:sp modelId="{9D0CA746-A888-4E2E-9CC6-3666BF2E0252}">
      <dsp:nvSpPr>
        <dsp:cNvPr id="0" name=""/>
        <dsp:cNvSpPr/>
      </dsp:nvSpPr>
      <dsp:spPr>
        <a:xfrm>
          <a:off x="2160198" y="1785582"/>
          <a:ext cx="3442477" cy="954797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effectLst/>
            </a:rPr>
            <a:t>Perfectly Competitive Firms</a:t>
          </a:r>
          <a:endParaRPr lang="en-US" sz="2800" kern="1200" dirty="0">
            <a:effectLst/>
          </a:endParaRPr>
        </a:p>
      </dsp:txBody>
      <dsp:txXfrm>
        <a:off x="2206807" y="1832191"/>
        <a:ext cx="3349259" cy="861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04EDD-0991-41ED-B5D0-1E5D75E1CB38}">
      <dsp:nvSpPr>
        <dsp:cNvPr id="0" name=""/>
        <dsp:cNvSpPr/>
      </dsp:nvSpPr>
      <dsp:spPr>
        <a:xfrm rot="5400000">
          <a:off x="4930909" y="-2047324"/>
          <a:ext cx="695690" cy="4968240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More output, fewer resources</a:t>
          </a:r>
          <a:endParaRPr lang="en-US" sz="2300" kern="1200" dirty="0"/>
        </a:p>
      </dsp:txBody>
      <dsp:txXfrm rot="-5400000">
        <a:off x="2794635" y="122911"/>
        <a:ext cx="4934279" cy="627768"/>
      </dsp:txXfrm>
    </dsp:sp>
    <dsp:sp modelId="{D7A459F2-7C29-4D9F-8E3B-2F0F9E906115}">
      <dsp:nvSpPr>
        <dsp:cNvPr id="0" name=""/>
        <dsp:cNvSpPr/>
      </dsp:nvSpPr>
      <dsp:spPr>
        <a:xfrm>
          <a:off x="0" y="1988"/>
          <a:ext cx="2794635" cy="869612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Technology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51" y="44439"/>
        <a:ext cx="2709733" cy="784710"/>
      </dsp:txXfrm>
    </dsp:sp>
    <dsp:sp modelId="{F0A322C9-102D-44A0-B7F5-B4E4651D8F0C}">
      <dsp:nvSpPr>
        <dsp:cNvPr id="0" name=""/>
        <dsp:cNvSpPr/>
      </dsp:nvSpPr>
      <dsp:spPr>
        <a:xfrm rot="5400000">
          <a:off x="4930909" y="-1134231"/>
          <a:ext cx="695690" cy="4968240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Decreases costs </a:t>
          </a:r>
          <a:endParaRPr lang="en-US" sz="2300" kern="1200" dirty="0"/>
        </a:p>
      </dsp:txBody>
      <dsp:txXfrm rot="-5400000">
        <a:off x="2794635" y="1036004"/>
        <a:ext cx="4934279" cy="627768"/>
      </dsp:txXfrm>
    </dsp:sp>
    <dsp:sp modelId="{73F3B41F-2E58-475C-8B01-6B2F8A1C8904}">
      <dsp:nvSpPr>
        <dsp:cNvPr id="0" name=""/>
        <dsp:cNvSpPr/>
      </dsp:nvSpPr>
      <dsp:spPr>
        <a:xfrm>
          <a:off x="0" y="915082"/>
          <a:ext cx="2794635" cy="869612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Input</a:t>
          </a:r>
          <a:r>
            <a:rPr lang="en-US" sz="2400" kern="1200" dirty="0" smtClean="0"/>
            <a:t> </a:t>
          </a: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Prices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42451" y="957533"/>
        <a:ext cx="2709733" cy="784710"/>
      </dsp:txXfrm>
    </dsp:sp>
    <dsp:sp modelId="{08650150-073F-49D8-9D3A-D87E4E269EB7}">
      <dsp:nvSpPr>
        <dsp:cNvPr id="0" name=""/>
        <dsp:cNvSpPr/>
      </dsp:nvSpPr>
      <dsp:spPr>
        <a:xfrm rot="5400000">
          <a:off x="4930909" y="-221138"/>
          <a:ext cx="695690" cy="4968240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More suppliers in the market </a:t>
          </a:r>
          <a:endParaRPr lang="en-US" sz="2300" kern="1200" dirty="0"/>
        </a:p>
      </dsp:txBody>
      <dsp:txXfrm rot="-5400000">
        <a:off x="2794635" y="1949097"/>
        <a:ext cx="4934279" cy="627768"/>
      </dsp:txXfrm>
    </dsp:sp>
    <dsp:sp modelId="{65B949FB-53A4-4FA5-AEE9-750ABB75B28A}">
      <dsp:nvSpPr>
        <dsp:cNvPr id="0" name=""/>
        <dsp:cNvSpPr/>
      </dsp:nvSpPr>
      <dsp:spPr>
        <a:xfrm>
          <a:off x="0" y="1828175"/>
          <a:ext cx="2794635" cy="869612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 of Suppliers 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51" y="1870626"/>
        <a:ext cx="2709733" cy="784710"/>
      </dsp:txXfrm>
    </dsp:sp>
    <dsp:sp modelId="{81CB9ED8-C37B-4E9B-989B-2D2F7C22160F}">
      <dsp:nvSpPr>
        <dsp:cNvPr id="0" name=""/>
        <dsp:cNvSpPr/>
      </dsp:nvSpPr>
      <dsp:spPr>
        <a:xfrm rot="5400000">
          <a:off x="4930909" y="691954"/>
          <a:ext cx="695690" cy="4968240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Lower prices in the future</a:t>
          </a:r>
          <a:endParaRPr lang="en-US" sz="2300" kern="1200" dirty="0"/>
        </a:p>
      </dsp:txBody>
      <dsp:txXfrm rot="-5400000">
        <a:off x="2794635" y="2862190"/>
        <a:ext cx="4934279" cy="627768"/>
      </dsp:txXfrm>
    </dsp:sp>
    <dsp:sp modelId="{49AC787B-5F7F-4191-80FC-EE9C6D876004}">
      <dsp:nvSpPr>
        <dsp:cNvPr id="0" name=""/>
        <dsp:cNvSpPr/>
      </dsp:nvSpPr>
      <dsp:spPr>
        <a:xfrm>
          <a:off x="0" y="2741268"/>
          <a:ext cx="2794635" cy="869612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Expectations 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51" y="2783719"/>
        <a:ext cx="2709733" cy="784710"/>
      </dsp:txXfrm>
    </dsp:sp>
    <dsp:sp modelId="{AE69ABC2-EEF5-41CE-956E-87F01EC872E0}">
      <dsp:nvSpPr>
        <dsp:cNvPr id="0" name=""/>
        <dsp:cNvSpPr/>
      </dsp:nvSpPr>
      <dsp:spPr>
        <a:xfrm rot="5400000">
          <a:off x="4930909" y="1605047"/>
          <a:ext cx="695690" cy="4968240"/>
        </a:xfrm>
        <a:prstGeom prst="round2SameRect">
          <a:avLst/>
        </a:prstGeom>
        <a:solidFill>
          <a:schemeClr val="accent3">
            <a:lumMod val="60000"/>
            <a:lumOff val="40000"/>
            <a:alpha val="9000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Lower prices for alternative products</a:t>
          </a:r>
          <a:endParaRPr lang="en-US" sz="2300" kern="1200" dirty="0"/>
        </a:p>
      </dsp:txBody>
      <dsp:txXfrm rot="-5400000">
        <a:off x="2794635" y="3775283"/>
        <a:ext cx="4934279" cy="627768"/>
      </dsp:txXfrm>
    </dsp:sp>
    <dsp:sp modelId="{FCB14069-C49A-4DCD-BEBB-1F1B4F77EA52}">
      <dsp:nvSpPr>
        <dsp:cNvPr id="0" name=""/>
        <dsp:cNvSpPr/>
      </dsp:nvSpPr>
      <dsp:spPr>
        <a:xfrm>
          <a:off x="0" y="3654361"/>
          <a:ext cx="2794635" cy="869612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Price of Other Products </a:t>
          </a:r>
          <a:endParaRPr lang="en-US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451" y="3696812"/>
        <a:ext cx="2709733" cy="784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8FF700D-4179-4BEF-9B73-4ABF57C2E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70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31975" y="290513"/>
            <a:ext cx="3168650" cy="2376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4500" y="2857500"/>
            <a:ext cx="59436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fld id="{70FB7983-7F61-4BB6-9DB3-2261DFAD8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eaLnBrk="0" fontAlgn="base" hangingPunct="0">
      <a:spcBef>
        <a:spcPct val="30000"/>
      </a:spcBef>
      <a:spcAft>
        <a:spcPct val="0"/>
      </a:spcAft>
      <a:buClr>
        <a:srgbClr val="298B1B"/>
      </a:buClr>
      <a:buFont typeface="Wingdings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Clr>
        <a:srgbClr val="298B1B"/>
      </a:buClr>
      <a:buFont typeface="Wingdings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Clr>
        <a:srgbClr val="298B1B"/>
      </a:buClr>
      <a:buFont typeface="Wingdings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Clr>
        <a:srgbClr val="298B1B"/>
      </a:buClr>
      <a:buFont typeface="Wingdings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Clr>
        <a:srgbClr val="298B1B"/>
      </a:buClr>
      <a:buFont typeface="Wingdings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381C3C-91FA-49D0-8EC2-5C2BEE4A2C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ACA705-BAD1-471B-859D-664B416404C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E56A6C-3EB0-4550-895D-7536C0217DE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13CD44-33DD-4B95-BF03-7BB4BB3ECFA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8EDB9F-9CB4-447C-911E-F9DA8C34CAA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825B2F-953D-4457-97F0-9B70AB87690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D9F665-37EC-4F40-BC90-8178E2492C5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E93BCC-AD38-478B-B873-8F3C4F92E63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8876C1A-8775-409A-B4DD-2276137B104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D27700-8E26-42B2-991C-CC0CD0C1B30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0B60CC-B726-46EC-923E-6D1DF800AA6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08AB42-8639-4ABE-BC6B-991A938673D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8966FA-6CCC-492A-B1A1-1E2D21578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01C6C8-4176-48DE-A08C-B9B401C6D30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D020ED-C17A-4141-A07F-0A4F7E423B2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2EA881-E2F7-42BA-86CA-7964221203E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FCAF14F-C307-45FF-B0F9-B8976E40325D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11776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8A3639-F2CF-4A66-9091-37DE146D0C81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11981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3C4897-EE86-444D-9127-8A5F81DD3D36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397287-5451-4D48-B8E4-E809AA72D631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12390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7A8100-569D-45C8-B033-3E24ED3ECE87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12595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7CDD53-0C0F-45B7-A9C4-700232D943F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526237D-C37C-493E-B138-96C649BE56D0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128004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A15E07-BA58-4BD4-B897-43248728AFBA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130052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A759794-E86E-45D4-B6D7-3796266EC29D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13210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EFFF21-52EA-45D8-80C7-F2E7EB302485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134148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Slide Number Placeholder 3"/>
          <p:cNvSpPr txBox="1">
            <a:spLocks noGrp="1"/>
          </p:cNvSpPr>
          <p:nvPr/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B0DF32-5681-4434-8F0A-E2B3A021D7F0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136196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342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CF7321-E6DC-447F-B7BE-AC9CD5185328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342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547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75F503-C81F-434B-A54E-4678C6B4494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547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081A4C-0059-4DC8-9093-95A314BEAB9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75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B73661-CD09-4847-ABC7-3D3CADF3C97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957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455A25-2327-4DCA-88E7-B6553615F0E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28C18A5-686E-47EB-B16B-AA1CA71418F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865EF5-2EA6-444B-9EBE-9EE10EBC07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33DBA1-4644-4196-A0BF-AE669531002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0CA977-B4B8-4963-91FF-ADE6C1C9E35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04A9E8-5553-4ED9-B106-59B5C6F70AF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D4C1E8-7297-409D-B838-98FB6062921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971800"/>
            <a:ext cx="9144000" cy="1294410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4000"/>
                  <a:lumOff val="1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219200"/>
            <a:ext cx="4495800" cy="1470025"/>
          </a:xfrm>
        </p:spPr>
        <p:txBody>
          <a:bodyPr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537325"/>
            <a:ext cx="5410200" cy="3206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© 2019 McGraw-Hill Education. All rights reserved. Authorized only for instructor use in the classroom. No reproduction or distribution without the prior written consent of McGraw-Hill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BA012B2D-8AB0-4551-A11D-C516FEEABA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3D3A3DCF-4179-459F-B247-75159DAFE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C0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37325"/>
            <a:ext cx="3048000" cy="3206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©2019 McGraw-Hill Education.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68B660C-FC01-48BD-BFB0-C91D3EBF49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D269A-E07B-4D92-8D95-131BF8E639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0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7CD17-B695-4673-BF8B-1F3118E985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4869-2ADE-4416-A9BD-898EEDC240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8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0B23E29A-A94B-4CB4-85AD-D747EB2B2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7BA38250-0CFE-4A39-BBA4-A157551F6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D74C177B-54BE-4C3F-B44D-492BAABC2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©2019 McGraw-Hill Education.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6-</a:t>
            </a:r>
            <a:fld id="{4417BD2C-3074-4446-BE9C-9AABAFA17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26" y="274637"/>
            <a:ext cx="8067674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6" y="1600200"/>
            <a:ext cx="7762874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FA9103B-D0D5-4813-92AD-73C1BE818A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537325"/>
            <a:ext cx="3048000" cy="24447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47647"/>
            <a:ext cx="1011822" cy="12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" y="1447801"/>
            <a:ext cx="9143999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47647"/>
            <a:ext cx="9144000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Perfectly Competitive </a:t>
            </a:r>
            <a:r>
              <a:rPr lang="en-US" dirty="0" smtClean="0"/>
              <a:t>Supply</a:t>
            </a:r>
          </a:p>
          <a:p>
            <a:r>
              <a:rPr lang="zh-TW" altLang="en-US" dirty="0" smtClean="0"/>
              <a:t>完全競爭供給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zh-TW" dirty="0" smtClean="0"/>
              <a:t>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© 2019 McGraw-Hill Education. All rights reserved. Authorized only for instructor use in the classroom. No reproduction or distribution without the prior written consent of McGraw-Hill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17" name="Group 6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462215"/>
              </p:ext>
            </p:extLst>
          </p:nvPr>
        </p:nvGraphicFramePr>
        <p:xfrm>
          <a:off x="341625" y="1598664"/>
          <a:ext cx="4344675" cy="2909888"/>
        </p:xfrm>
        <a:graphic>
          <a:graphicData uri="http://schemas.openxmlformats.org/drawingml/2006/table">
            <a:tbl>
              <a:tblPr/>
              <a:tblGrid>
                <a:gridCol w="217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34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Reservation Price (¢) </a:t>
                      </a:r>
                    </a:p>
                  </a:txBody>
                  <a:tcPr marL="19727" marR="19727" marT="9525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Number of Cans (100s)  </a:t>
                      </a:r>
                    </a:p>
                  </a:txBody>
                  <a:tcPr marL="19727" marR="19727" marT="9525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9727" marR="19727" marT="9525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727" marR="19727" marT="9525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1.5</a:t>
                      </a:r>
                    </a:p>
                  </a:txBody>
                  <a:tcPr marL="19727" marR="19727" marT="9525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19727" marR="19727" marT="9525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9727" marR="19727" marT="9525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19727" marR="19727" marT="9525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9727" marR="19727" marT="9525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19727" marR="19727" marT="9525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9727" marR="19727" marT="9525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19727" marR="19727" marT="9525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 bwMode="auto">
          <a:xfrm>
            <a:off x="4943772" y="1658766"/>
            <a:ext cx="3910651" cy="415029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reeform 43"/>
          <p:cNvSpPr>
            <a:spLocks/>
          </p:cNvSpPr>
          <p:nvPr/>
        </p:nvSpPr>
        <p:spPr bwMode="auto">
          <a:xfrm>
            <a:off x="6892925" y="1863725"/>
            <a:ext cx="1514475" cy="2368550"/>
          </a:xfrm>
          <a:custGeom>
            <a:avLst/>
            <a:gdLst/>
            <a:ahLst/>
            <a:cxnLst>
              <a:cxn ang="0">
                <a:pos x="0" y="1922"/>
              </a:cxn>
              <a:cxn ang="0">
                <a:pos x="538" y="1750"/>
              </a:cxn>
              <a:cxn ang="0">
                <a:pos x="965" y="1586"/>
              </a:cxn>
              <a:cxn ang="0">
                <a:pos x="1256" y="1271"/>
              </a:cxn>
              <a:cxn ang="0">
                <a:pos x="1436" y="0"/>
              </a:cxn>
            </a:cxnLst>
            <a:rect l="0" t="0" r="r" b="b"/>
            <a:pathLst>
              <a:path w="1436" h="1922">
                <a:moveTo>
                  <a:pt x="0" y="1922"/>
                </a:moveTo>
                <a:lnTo>
                  <a:pt x="538" y="1750"/>
                </a:lnTo>
                <a:lnTo>
                  <a:pt x="965" y="1586"/>
                </a:lnTo>
                <a:lnTo>
                  <a:pt x="1256" y="1271"/>
                </a:lnTo>
                <a:lnTo>
                  <a:pt x="1436" y="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n>
                <a:solidFill>
                  <a:schemeClr val="accent2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5083175" y="1879600"/>
            <a:ext cx="3543300" cy="3579813"/>
            <a:chOff x="1131728" y="3082798"/>
            <a:chExt cx="3543598" cy="3063450"/>
          </a:xfrm>
        </p:grpSpPr>
        <p:sp>
          <p:nvSpPr>
            <p:cNvPr id="33825" name="Text Box 12"/>
            <p:cNvSpPr txBox="1">
              <a:spLocks noChangeArrowheads="1"/>
            </p:cNvSpPr>
            <p:nvPr/>
          </p:nvSpPr>
          <p:spPr bwMode="auto">
            <a:xfrm>
              <a:off x="2214654" y="5698439"/>
              <a:ext cx="2151575" cy="447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1800"/>
                <a:t>Recycled cans</a:t>
              </a:r>
            </a:p>
            <a:p>
              <a:pPr algn="ctr">
                <a:spcBef>
                  <a:spcPct val="10000"/>
                </a:spcBef>
              </a:pPr>
              <a:r>
                <a:rPr lang="en-US" sz="1800"/>
                <a:t>(100s of cans/day)</a:t>
              </a:r>
            </a:p>
          </p:txBody>
        </p:sp>
        <p:sp>
          <p:nvSpPr>
            <p:cNvPr id="33826" name="Text Box 13"/>
            <p:cNvSpPr txBox="1">
              <a:spLocks noChangeArrowheads="1"/>
            </p:cNvSpPr>
            <p:nvPr/>
          </p:nvSpPr>
          <p:spPr bwMode="auto">
            <a:xfrm rot="-5400000">
              <a:off x="178627" y="4035899"/>
              <a:ext cx="2151575" cy="24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Deposit (cents/can)</a:t>
              </a: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1763606" y="5426235"/>
              <a:ext cx="288155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28" name="Line 33"/>
            <p:cNvSpPr>
              <a:spLocks noChangeShapeType="1"/>
            </p:cNvSpPr>
            <p:nvPr/>
          </p:nvSpPr>
          <p:spPr bwMode="auto">
            <a:xfrm flipV="1">
              <a:off x="4399980" y="3519402"/>
              <a:ext cx="0" cy="1894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2"/>
            <p:cNvSpPr>
              <a:spLocks noChangeShapeType="1"/>
            </p:cNvSpPr>
            <p:nvPr/>
          </p:nvSpPr>
          <p:spPr bwMode="auto">
            <a:xfrm>
              <a:off x="1781175" y="5091950"/>
              <a:ext cx="11654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"/>
            <p:cNvSpPr>
              <a:spLocks noChangeShapeType="1"/>
            </p:cNvSpPr>
            <p:nvPr/>
          </p:nvSpPr>
          <p:spPr bwMode="auto">
            <a:xfrm flipV="1">
              <a:off x="3508764" y="4913707"/>
              <a:ext cx="0" cy="499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4"/>
            <p:cNvSpPr>
              <a:spLocks noChangeShapeType="1"/>
            </p:cNvSpPr>
            <p:nvPr/>
          </p:nvSpPr>
          <p:spPr bwMode="auto">
            <a:xfrm flipV="1">
              <a:off x="2939229" y="5090896"/>
              <a:ext cx="0" cy="3227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5"/>
            <p:cNvSpPr>
              <a:spLocks noChangeShapeType="1"/>
            </p:cNvSpPr>
            <p:nvPr/>
          </p:nvSpPr>
          <p:spPr bwMode="auto">
            <a:xfrm>
              <a:off x="1781175" y="4735464"/>
              <a:ext cx="2175833" cy="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7"/>
            <p:cNvSpPr>
              <a:spLocks noChangeShapeType="1"/>
            </p:cNvSpPr>
            <p:nvPr/>
          </p:nvSpPr>
          <p:spPr bwMode="auto">
            <a:xfrm>
              <a:off x="1781175" y="4404290"/>
              <a:ext cx="2500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Text Box 16"/>
            <p:cNvSpPr txBox="1">
              <a:spLocks noChangeArrowheads="1"/>
            </p:cNvSpPr>
            <p:nvPr/>
          </p:nvSpPr>
          <p:spPr bwMode="auto">
            <a:xfrm>
              <a:off x="2765420" y="5443164"/>
              <a:ext cx="354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6</a:t>
              </a:r>
            </a:p>
          </p:txBody>
        </p:sp>
        <p:sp>
          <p:nvSpPr>
            <p:cNvPr id="33835" name="Text Box 17"/>
            <p:cNvSpPr txBox="1">
              <a:spLocks noChangeArrowheads="1"/>
            </p:cNvSpPr>
            <p:nvPr/>
          </p:nvSpPr>
          <p:spPr bwMode="auto">
            <a:xfrm>
              <a:off x="3269603" y="5443164"/>
              <a:ext cx="5013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10</a:t>
              </a:r>
            </a:p>
          </p:txBody>
        </p:sp>
        <p:sp>
          <p:nvSpPr>
            <p:cNvPr id="33836" name="Text Box 18"/>
            <p:cNvSpPr txBox="1">
              <a:spLocks noChangeArrowheads="1"/>
            </p:cNvSpPr>
            <p:nvPr/>
          </p:nvSpPr>
          <p:spPr bwMode="auto">
            <a:xfrm>
              <a:off x="3711789" y="5443164"/>
              <a:ext cx="526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13</a:t>
              </a:r>
            </a:p>
          </p:txBody>
        </p:sp>
        <p:sp>
          <p:nvSpPr>
            <p:cNvPr id="33837" name="Text Box 19"/>
            <p:cNvSpPr txBox="1">
              <a:spLocks noChangeArrowheads="1"/>
            </p:cNvSpPr>
            <p:nvPr/>
          </p:nvSpPr>
          <p:spPr bwMode="auto">
            <a:xfrm>
              <a:off x="4153308" y="5443164"/>
              <a:ext cx="5220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16</a:t>
              </a:r>
            </a:p>
          </p:txBody>
        </p:sp>
        <p:sp>
          <p:nvSpPr>
            <p:cNvPr id="33838" name="Text Box 20"/>
            <p:cNvSpPr txBox="1">
              <a:spLocks noChangeArrowheads="1"/>
            </p:cNvSpPr>
            <p:nvPr/>
          </p:nvSpPr>
          <p:spPr bwMode="auto">
            <a:xfrm>
              <a:off x="1417306" y="3401276"/>
              <a:ext cx="354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6</a:t>
              </a:r>
            </a:p>
          </p:txBody>
        </p:sp>
        <p:sp>
          <p:nvSpPr>
            <p:cNvPr id="33839" name="Text Box 21"/>
            <p:cNvSpPr txBox="1">
              <a:spLocks noChangeArrowheads="1"/>
            </p:cNvSpPr>
            <p:nvPr/>
          </p:nvSpPr>
          <p:spPr bwMode="auto">
            <a:xfrm>
              <a:off x="1417306" y="4292492"/>
              <a:ext cx="354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33840" name="Text Box 22"/>
            <p:cNvSpPr txBox="1">
              <a:spLocks noChangeArrowheads="1"/>
            </p:cNvSpPr>
            <p:nvPr/>
          </p:nvSpPr>
          <p:spPr bwMode="auto">
            <a:xfrm>
              <a:off x="1417306" y="4623666"/>
              <a:ext cx="354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2</a:t>
              </a:r>
            </a:p>
          </p:txBody>
        </p:sp>
        <p:sp>
          <p:nvSpPr>
            <p:cNvPr id="33841" name="Text Box 23"/>
            <p:cNvSpPr txBox="1">
              <a:spLocks noChangeArrowheads="1"/>
            </p:cNvSpPr>
            <p:nvPr/>
          </p:nvSpPr>
          <p:spPr bwMode="auto">
            <a:xfrm>
              <a:off x="1417306" y="4968551"/>
              <a:ext cx="354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33842" name="Line 28"/>
            <p:cNvSpPr>
              <a:spLocks noChangeShapeType="1"/>
            </p:cNvSpPr>
            <p:nvPr/>
          </p:nvSpPr>
          <p:spPr bwMode="auto">
            <a:xfrm>
              <a:off x="1781175" y="3508855"/>
              <a:ext cx="2631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Line 30"/>
            <p:cNvSpPr>
              <a:spLocks noChangeShapeType="1"/>
            </p:cNvSpPr>
            <p:nvPr/>
          </p:nvSpPr>
          <p:spPr bwMode="auto">
            <a:xfrm flipV="1">
              <a:off x="3959118" y="4742847"/>
              <a:ext cx="0" cy="6707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Oval 37"/>
            <p:cNvSpPr>
              <a:spLocks noChangeArrowheads="1"/>
            </p:cNvSpPr>
            <p:nvPr/>
          </p:nvSpPr>
          <p:spPr bwMode="auto">
            <a:xfrm>
              <a:off x="3907438" y="4691166"/>
              <a:ext cx="94923" cy="10230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3845" name="Oval 40"/>
            <p:cNvSpPr>
              <a:spLocks noChangeArrowheads="1"/>
            </p:cNvSpPr>
            <p:nvPr/>
          </p:nvSpPr>
          <p:spPr bwMode="auto">
            <a:xfrm>
              <a:off x="4346191" y="3454011"/>
              <a:ext cx="94923" cy="10230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3846" name="Oval 35"/>
            <p:cNvSpPr>
              <a:spLocks noChangeArrowheads="1"/>
            </p:cNvSpPr>
            <p:nvPr/>
          </p:nvSpPr>
          <p:spPr bwMode="auto">
            <a:xfrm>
              <a:off x="2887549" y="5038161"/>
              <a:ext cx="94923" cy="10230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33847" name="Oval 36"/>
            <p:cNvSpPr>
              <a:spLocks noChangeArrowheads="1"/>
            </p:cNvSpPr>
            <p:nvPr/>
          </p:nvSpPr>
          <p:spPr bwMode="auto">
            <a:xfrm>
              <a:off x="3456029" y="4859918"/>
              <a:ext cx="94923" cy="10230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33848" name="Straight Connector 73"/>
            <p:cNvCxnSpPr>
              <a:cxnSpLocks noChangeShapeType="1"/>
              <a:stCxn id="33849" idx="0"/>
            </p:cNvCxnSpPr>
            <p:nvPr/>
          </p:nvCxnSpPr>
          <p:spPr bwMode="auto">
            <a:xfrm rot="16200000" flipH="1">
              <a:off x="3716010" y="4892087"/>
              <a:ext cx="1081063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33849" name="Oval 38"/>
            <p:cNvSpPr>
              <a:spLocks noChangeArrowheads="1"/>
            </p:cNvSpPr>
            <p:nvPr/>
          </p:nvSpPr>
          <p:spPr bwMode="auto">
            <a:xfrm>
              <a:off x="4209081" y="4351555"/>
              <a:ext cx="94923" cy="10230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cxnSp>
          <p:nvCxnSpPr>
            <p:cNvPr id="33850" name="Straight Connector 75"/>
            <p:cNvCxnSpPr>
              <a:cxnSpLocks noChangeShapeType="1"/>
              <a:endCxn id="33847" idx="2"/>
            </p:cNvCxnSpPr>
            <p:nvPr/>
          </p:nvCxnSpPr>
          <p:spPr bwMode="auto">
            <a:xfrm flipV="1">
              <a:off x="1771682" y="4911070"/>
              <a:ext cx="1684347" cy="26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33851" name="Straight Connector 76"/>
            <p:cNvCxnSpPr>
              <a:cxnSpLocks noChangeShapeType="1"/>
              <a:stCxn id="53" idx="0"/>
            </p:cNvCxnSpPr>
            <p:nvPr/>
          </p:nvCxnSpPr>
          <p:spPr bwMode="auto">
            <a:xfrm rot="5400000" flipH="1">
              <a:off x="591499" y="4254544"/>
              <a:ext cx="2343490" cy="137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4DC5A682-12B7-4958-AE7F-4C2CE2D2B90B}" type="slidenum">
              <a:rPr lang="en-US" sz="1400">
                <a:solidFill>
                  <a:schemeClr val="bg1"/>
                </a:solidFill>
              </a:rPr>
              <a:pPr algn="r"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10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Harry’s Supply Curve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37652" y="4936123"/>
            <a:ext cx="4532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機會成本遞增法則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Low hanging fruits principle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11"/>
          <p:cNvSpPr>
            <a:spLocks noGrp="1"/>
          </p:cNvSpPr>
          <p:nvPr>
            <p:ph type="title"/>
          </p:nvPr>
        </p:nvSpPr>
        <p:spPr>
          <a:xfrm>
            <a:off x="1066802" y="257385"/>
            <a:ext cx="8077197" cy="11731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Individual and Market Supply Curves</a:t>
            </a:r>
          </a:p>
        </p:txBody>
      </p:sp>
      <p:sp>
        <p:nvSpPr>
          <p:cNvPr id="35843" name="Content Placeholder 1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Harry has an identical twin, Barry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14" name="Rectangle 113"/>
          <p:cNvSpPr/>
          <p:nvPr/>
        </p:nvSpPr>
        <p:spPr bwMode="auto">
          <a:xfrm>
            <a:off x="671513" y="2057400"/>
            <a:ext cx="8151812" cy="4211637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8" name="Text Box 11"/>
          <p:cNvSpPr txBox="1">
            <a:spLocks noChangeArrowheads="1"/>
          </p:cNvSpPr>
          <p:nvPr/>
        </p:nvSpPr>
        <p:spPr bwMode="auto">
          <a:xfrm>
            <a:off x="1311275" y="5688013"/>
            <a:ext cx="2492375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600" dirty="0"/>
              <a:t>Recycled cans </a:t>
            </a:r>
          </a:p>
          <a:p>
            <a:pPr algn="ctr">
              <a:spcBef>
                <a:spcPct val="10000"/>
              </a:spcBef>
            </a:pPr>
            <a:r>
              <a:rPr lang="en-US" sz="1600" dirty="0" smtClean="0"/>
              <a:t>(100s </a:t>
            </a:r>
            <a:r>
              <a:rPr lang="en-US" sz="1600" dirty="0"/>
              <a:t>of cans/day)</a:t>
            </a:r>
          </a:p>
        </p:txBody>
      </p:sp>
      <p:sp>
        <p:nvSpPr>
          <p:cNvPr id="35849" name="Line 30"/>
          <p:cNvSpPr>
            <a:spLocks noChangeShapeType="1"/>
          </p:cNvSpPr>
          <p:nvPr/>
        </p:nvSpPr>
        <p:spPr bwMode="auto">
          <a:xfrm>
            <a:off x="1452563" y="5202238"/>
            <a:ext cx="174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Line 31"/>
          <p:cNvSpPr>
            <a:spLocks noChangeShapeType="1"/>
          </p:cNvSpPr>
          <p:nvPr/>
        </p:nvSpPr>
        <p:spPr bwMode="auto">
          <a:xfrm>
            <a:off x="1458913" y="2493963"/>
            <a:ext cx="0" cy="270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 rot="-5400000">
            <a:off x="-213519" y="3545682"/>
            <a:ext cx="2328863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Deposit (cents/can)</a:t>
            </a:r>
          </a:p>
        </p:txBody>
      </p:sp>
      <p:sp>
        <p:nvSpPr>
          <p:cNvPr id="35852" name="Text Box 67"/>
          <p:cNvSpPr txBox="1">
            <a:spLocks noChangeArrowheads="1"/>
          </p:cNvSpPr>
          <p:nvPr/>
        </p:nvSpPr>
        <p:spPr bwMode="auto">
          <a:xfrm>
            <a:off x="1303338" y="2117725"/>
            <a:ext cx="19494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u="sng"/>
              <a:t>Harry’s Supply Curve</a:t>
            </a:r>
          </a:p>
        </p:txBody>
      </p:sp>
      <p:sp>
        <p:nvSpPr>
          <p:cNvPr id="35853" name="Line 62"/>
          <p:cNvSpPr>
            <a:spLocks noChangeShapeType="1"/>
          </p:cNvSpPr>
          <p:nvPr/>
        </p:nvSpPr>
        <p:spPr bwMode="auto">
          <a:xfrm>
            <a:off x="3744913" y="2498725"/>
            <a:ext cx="1587" cy="270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Text Box 42"/>
          <p:cNvSpPr txBox="1">
            <a:spLocks noChangeArrowheads="1"/>
          </p:cNvSpPr>
          <p:nvPr/>
        </p:nvSpPr>
        <p:spPr bwMode="auto">
          <a:xfrm>
            <a:off x="3794125" y="5688013"/>
            <a:ext cx="2082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600" dirty="0"/>
              <a:t>Recycled cans </a:t>
            </a:r>
          </a:p>
          <a:p>
            <a:pPr algn="ctr">
              <a:spcBef>
                <a:spcPct val="10000"/>
              </a:spcBef>
            </a:pPr>
            <a:r>
              <a:rPr lang="en-US" sz="1600" dirty="0" smtClean="0"/>
              <a:t>(100s </a:t>
            </a:r>
            <a:r>
              <a:rPr lang="en-US" sz="1600" dirty="0"/>
              <a:t>of cans/day)</a:t>
            </a:r>
          </a:p>
        </p:txBody>
      </p:sp>
      <p:sp>
        <p:nvSpPr>
          <p:cNvPr id="35855" name="Line 61"/>
          <p:cNvSpPr>
            <a:spLocks noChangeShapeType="1"/>
          </p:cNvSpPr>
          <p:nvPr/>
        </p:nvSpPr>
        <p:spPr bwMode="auto">
          <a:xfrm>
            <a:off x="3738563" y="5207000"/>
            <a:ext cx="17494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Text Box 73"/>
          <p:cNvSpPr txBox="1">
            <a:spLocks noChangeArrowheads="1"/>
          </p:cNvSpPr>
          <p:nvPr/>
        </p:nvSpPr>
        <p:spPr bwMode="auto">
          <a:xfrm>
            <a:off x="3586163" y="2108200"/>
            <a:ext cx="19399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u="sng"/>
              <a:t>Barry’s Supply Curve</a:t>
            </a:r>
          </a:p>
        </p:txBody>
      </p:sp>
      <p:sp>
        <p:nvSpPr>
          <p:cNvPr id="35857" name="Text Box 42"/>
          <p:cNvSpPr txBox="1">
            <a:spLocks noChangeArrowheads="1"/>
          </p:cNvSpPr>
          <p:nvPr/>
        </p:nvSpPr>
        <p:spPr bwMode="auto">
          <a:xfrm>
            <a:off x="6281738" y="5602288"/>
            <a:ext cx="19700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600" dirty="0"/>
              <a:t>Recycled cans </a:t>
            </a:r>
          </a:p>
          <a:p>
            <a:pPr algn="ctr">
              <a:spcBef>
                <a:spcPct val="10000"/>
              </a:spcBef>
            </a:pPr>
            <a:r>
              <a:rPr lang="en-US" sz="1600" dirty="0" smtClean="0"/>
              <a:t>(100s </a:t>
            </a:r>
            <a:r>
              <a:rPr lang="en-US" sz="1600" dirty="0"/>
              <a:t>of cans/day)</a:t>
            </a:r>
          </a:p>
        </p:txBody>
      </p:sp>
      <p:sp>
        <p:nvSpPr>
          <p:cNvPr id="35858" name="Line 61"/>
          <p:cNvSpPr>
            <a:spLocks noChangeShapeType="1"/>
          </p:cNvSpPr>
          <p:nvPr/>
        </p:nvSpPr>
        <p:spPr bwMode="auto">
          <a:xfrm>
            <a:off x="6281738" y="5187950"/>
            <a:ext cx="1924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62"/>
          <p:cNvSpPr>
            <a:spLocks noChangeShapeType="1"/>
          </p:cNvSpPr>
          <p:nvPr/>
        </p:nvSpPr>
        <p:spPr bwMode="auto">
          <a:xfrm>
            <a:off x="6289675" y="2479675"/>
            <a:ext cx="1588" cy="270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2003425" y="2582863"/>
            <a:ext cx="6111875" cy="2265362"/>
            <a:chOff x="2282418" y="2582793"/>
            <a:chExt cx="6111781" cy="2264772"/>
          </a:xfrm>
        </p:grpSpPr>
        <p:sp>
          <p:nvSpPr>
            <p:cNvPr id="35948" name="Freeform 4"/>
            <p:cNvSpPr>
              <a:spLocks/>
            </p:cNvSpPr>
            <p:nvPr/>
          </p:nvSpPr>
          <p:spPr bwMode="auto">
            <a:xfrm>
              <a:off x="2282418" y="2596425"/>
              <a:ext cx="1116029" cy="2245431"/>
            </a:xfrm>
            <a:custGeom>
              <a:avLst/>
              <a:gdLst>
                <a:gd name="T0" fmla="*/ 0 w 1218"/>
                <a:gd name="T1" fmla="*/ 2147483647 h 1967"/>
                <a:gd name="T2" fmla="*/ 2147483647 w 1218"/>
                <a:gd name="T3" fmla="*/ 2147483647 h 1967"/>
                <a:gd name="T4" fmla="*/ 2147483647 w 1218"/>
                <a:gd name="T5" fmla="*/ 2147483647 h 1967"/>
                <a:gd name="T6" fmla="*/ 2147483647 w 1218"/>
                <a:gd name="T7" fmla="*/ 2147483647 h 1967"/>
                <a:gd name="T8" fmla="*/ 2147483647 w 1218"/>
                <a:gd name="T9" fmla="*/ 0 h 19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8"/>
                <a:gd name="T16" fmla="*/ 0 h 1967"/>
                <a:gd name="T17" fmla="*/ 1218 w 1218"/>
                <a:gd name="T18" fmla="*/ 1967 h 19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8" h="1967">
                  <a:moveTo>
                    <a:pt x="0" y="1967"/>
                  </a:moveTo>
                  <a:lnTo>
                    <a:pt x="487" y="1795"/>
                  </a:lnTo>
                  <a:lnTo>
                    <a:pt x="838" y="1631"/>
                  </a:lnTo>
                  <a:lnTo>
                    <a:pt x="1070" y="1316"/>
                  </a:lnTo>
                  <a:lnTo>
                    <a:pt x="1218" y="0"/>
                  </a:ln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n>
                  <a:solidFill>
                    <a:schemeClr val="accent2"/>
                  </a:solidFill>
                </a:ln>
              </a:endParaRPr>
            </a:p>
          </p:txBody>
        </p:sp>
        <p:sp>
          <p:nvSpPr>
            <p:cNvPr id="35949" name="Freeform 36"/>
            <p:cNvSpPr>
              <a:spLocks/>
            </p:cNvSpPr>
            <p:nvPr/>
          </p:nvSpPr>
          <p:spPr bwMode="auto">
            <a:xfrm>
              <a:off x="4568172" y="2602133"/>
              <a:ext cx="1116029" cy="2245432"/>
            </a:xfrm>
            <a:custGeom>
              <a:avLst/>
              <a:gdLst>
                <a:gd name="T0" fmla="*/ 0 w 1218"/>
                <a:gd name="T1" fmla="*/ 2147483647 h 1967"/>
                <a:gd name="T2" fmla="*/ 2147483647 w 1218"/>
                <a:gd name="T3" fmla="*/ 2147483647 h 1967"/>
                <a:gd name="T4" fmla="*/ 2147483647 w 1218"/>
                <a:gd name="T5" fmla="*/ 2147483647 h 1967"/>
                <a:gd name="T6" fmla="*/ 2147483647 w 1218"/>
                <a:gd name="T7" fmla="*/ 2147483647 h 1967"/>
                <a:gd name="T8" fmla="*/ 2147483647 w 1218"/>
                <a:gd name="T9" fmla="*/ 0 h 19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8"/>
                <a:gd name="T16" fmla="*/ 0 h 1967"/>
                <a:gd name="T17" fmla="*/ 1218 w 1218"/>
                <a:gd name="T18" fmla="*/ 1967 h 19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8" h="1967">
                  <a:moveTo>
                    <a:pt x="0" y="1967"/>
                  </a:moveTo>
                  <a:lnTo>
                    <a:pt x="487" y="1795"/>
                  </a:lnTo>
                  <a:lnTo>
                    <a:pt x="838" y="1631"/>
                  </a:lnTo>
                  <a:lnTo>
                    <a:pt x="1070" y="1316"/>
                  </a:lnTo>
                  <a:lnTo>
                    <a:pt x="1218" y="0"/>
                  </a:ln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50" name="Freeform 36"/>
            <p:cNvSpPr>
              <a:spLocks/>
            </p:cNvSpPr>
            <p:nvPr/>
          </p:nvSpPr>
          <p:spPr bwMode="auto">
            <a:xfrm>
              <a:off x="7166832" y="2582793"/>
              <a:ext cx="1227367" cy="2245350"/>
            </a:xfrm>
            <a:custGeom>
              <a:avLst/>
              <a:gdLst>
                <a:gd name="T0" fmla="*/ 0 w 1218"/>
                <a:gd name="T1" fmla="*/ 2147483647 h 1967"/>
                <a:gd name="T2" fmla="*/ 2147483647 w 1218"/>
                <a:gd name="T3" fmla="*/ 2147483647 h 1967"/>
                <a:gd name="T4" fmla="*/ 2147483647 w 1218"/>
                <a:gd name="T5" fmla="*/ 2147483647 h 1967"/>
                <a:gd name="T6" fmla="*/ 2147483647 w 1218"/>
                <a:gd name="T7" fmla="*/ 2147483647 h 1967"/>
                <a:gd name="T8" fmla="*/ 2147483647 w 1218"/>
                <a:gd name="T9" fmla="*/ 0 h 19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8"/>
                <a:gd name="T16" fmla="*/ 0 h 1967"/>
                <a:gd name="T17" fmla="*/ 1218 w 1218"/>
                <a:gd name="T18" fmla="*/ 1967 h 19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8" h="1967">
                  <a:moveTo>
                    <a:pt x="0" y="1967"/>
                  </a:moveTo>
                  <a:lnTo>
                    <a:pt x="487" y="1795"/>
                  </a:lnTo>
                  <a:lnTo>
                    <a:pt x="838" y="1631"/>
                  </a:lnTo>
                  <a:lnTo>
                    <a:pt x="1070" y="1316"/>
                  </a:lnTo>
                  <a:lnTo>
                    <a:pt x="1218" y="0"/>
                  </a:lnTo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1" name="Text Box 52"/>
          <p:cNvSpPr txBox="1">
            <a:spLocks noChangeArrowheads="1"/>
          </p:cNvSpPr>
          <p:nvPr/>
        </p:nvSpPr>
        <p:spPr bwMode="auto">
          <a:xfrm>
            <a:off x="5965825" y="5194300"/>
            <a:ext cx="3381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grpSp>
        <p:nvGrpSpPr>
          <p:cNvPr id="118" name="Group 117"/>
          <p:cNvGrpSpPr>
            <a:grpSpLocks/>
          </p:cNvGrpSpPr>
          <p:nvPr/>
        </p:nvGrpSpPr>
        <p:grpSpPr bwMode="auto">
          <a:xfrm>
            <a:off x="1152525" y="2995613"/>
            <a:ext cx="7162800" cy="2543175"/>
            <a:chOff x="1431193" y="2996019"/>
            <a:chExt cx="7162975" cy="2542384"/>
          </a:xfrm>
        </p:grpSpPr>
        <p:sp>
          <p:nvSpPr>
            <p:cNvPr id="35933" name="Line 2"/>
            <p:cNvSpPr>
              <a:spLocks noChangeShapeType="1"/>
            </p:cNvSpPr>
            <p:nvPr/>
          </p:nvSpPr>
          <p:spPr bwMode="auto">
            <a:xfrm flipV="1">
              <a:off x="3358131" y="3137520"/>
              <a:ext cx="0" cy="2050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Text Box 16"/>
            <p:cNvSpPr txBox="1">
              <a:spLocks noChangeArrowheads="1"/>
            </p:cNvSpPr>
            <p:nvPr/>
          </p:nvSpPr>
          <p:spPr bwMode="auto">
            <a:xfrm>
              <a:off x="3149135" y="5220851"/>
              <a:ext cx="426633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16</a:t>
              </a:r>
            </a:p>
          </p:txBody>
        </p:sp>
        <p:sp>
          <p:nvSpPr>
            <p:cNvPr id="35935" name="Text Box 17"/>
            <p:cNvSpPr txBox="1">
              <a:spLocks noChangeArrowheads="1"/>
            </p:cNvSpPr>
            <p:nvPr/>
          </p:nvSpPr>
          <p:spPr bwMode="auto">
            <a:xfrm>
              <a:off x="1431193" y="3009667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936" name="Line 22"/>
            <p:cNvSpPr>
              <a:spLocks noChangeShapeType="1"/>
            </p:cNvSpPr>
            <p:nvPr/>
          </p:nvSpPr>
          <p:spPr bwMode="auto">
            <a:xfrm>
              <a:off x="1747311" y="3126105"/>
              <a:ext cx="1608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Oval 27"/>
            <p:cNvSpPr>
              <a:spLocks noChangeArrowheads="1"/>
            </p:cNvSpPr>
            <p:nvPr/>
          </p:nvSpPr>
          <p:spPr bwMode="auto">
            <a:xfrm>
              <a:off x="3312317" y="3075876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38" name="Line 34"/>
            <p:cNvSpPr>
              <a:spLocks noChangeShapeType="1"/>
            </p:cNvSpPr>
            <p:nvPr/>
          </p:nvSpPr>
          <p:spPr bwMode="auto">
            <a:xfrm flipV="1">
              <a:off x="5643885" y="3143228"/>
              <a:ext cx="917" cy="2050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Text Box 47"/>
            <p:cNvSpPr txBox="1">
              <a:spLocks noChangeArrowheads="1"/>
            </p:cNvSpPr>
            <p:nvPr/>
          </p:nvSpPr>
          <p:spPr bwMode="auto">
            <a:xfrm>
              <a:off x="5446884" y="5226559"/>
              <a:ext cx="415601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16</a:t>
              </a:r>
            </a:p>
          </p:txBody>
        </p:sp>
        <p:sp>
          <p:nvSpPr>
            <p:cNvPr id="35940" name="Text Box 48"/>
            <p:cNvSpPr txBox="1">
              <a:spLocks noChangeArrowheads="1"/>
            </p:cNvSpPr>
            <p:nvPr/>
          </p:nvSpPr>
          <p:spPr bwMode="auto">
            <a:xfrm>
              <a:off x="3716947" y="3015375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941" name="Line 53"/>
            <p:cNvSpPr>
              <a:spLocks noChangeShapeType="1"/>
            </p:cNvSpPr>
            <p:nvPr/>
          </p:nvSpPr>
          <p:spPr bwMode="auto">
            <a:xfrm>
              <a:off x="4033064" y="3131813"/>
              <a:ext cx="1608073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Oval 58"/>
            <p:cNvSpPr>
              <a:spLocks noChangeArrowheads="1"/>
            </p:cNvSpPr>
            <p:nvPr/>
          </p:nvSpPr>
          <p:spPr bwMode="auto">
            <a:xfrm>
              <a:off x="5591656" y="3065603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43" name="Line 34"/>
            <p:cNvSpPr>
              <a:spLocks noChangeShapeType="1"/>
            </p:cNvSpPr>
            <p:nvPr/>
          </p:nvSpPr>
          <p:spPr bwMode="auto">
            <a:xfrm flipV="1">
              <a:off x="8349861" y="3123868"/>
              <a:ext cx="1008" cy="2050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4" name="Text Box 47"/>
            <p:cNvSpPr txBox="1">
              <a:spLocks noChangeArrowheads="1"/>
            </p:cNvSpPr>
            <p:nvPr/>
          </p:nvSpPr>
          <p:spPr bwMode="auto">
            <a:xfrm>
              <a:off x="8133207" y="5207123"/>
              <a:ext cx="460961" cy="285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32</a:t>
              </a:r>
            </a:p>
          </p:txBody>
        </p:sp>
        <p:sp>
          <p:nvSpPr>
            <p:cNvPr id="35945" name="Text Box 48"/>
            <p:cNvSpPr txBox="1">
              <a:spLocks noChangeArrowheads="1"/>
            </p:cNvSpPr>
            <p:nvPr/>
          </p:nvSpPr>
          <p:spPr bwMode="auto">
            <a:xfrm>
              <a:off x="6230687" y="2996019"/>
              <a:ext cx="338584" cy="28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946" name="Line 53"/>
            <p:cNvSpPr>
              <a:spLocks noChangeShapeType="1"/>
            </p:cNvSpPr>
            <p:nvPr/>
          </p:nvSpPr>
          <p:spPr bwMode="auto">
            <a:xfrm>
              <a:off x="6578340" y="3112453"/>
              <a:ext cx="1768498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7" name="Oval 58"/>
            <p:cNvSpPr>
              <a:spLocks noChangeArrowheads="1"/>
            </p:cNvSpPr>
            <p:nvPr/>
          </p:nvSpPr>
          <p:spPr bwMode="auto">
            <a:xfrm>
              <a:off x="8299476" y="3062227"/>
              <a:ext cx="90692" cy="1107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6" name="Group 115"/>
          <p:cNvGrpSpPr>
            <a:grpSpLocks/>
          </p:cNvGrpSpPr>
          <p:nvPr/>
        </p:nvGrpSpPr>
        <p:grpSpPr bwMode="auto">
          <a:xfrm>
            <a:off x="1152525" y="4692650"/>
            <a:ext cx="5942013" cy="852488"/>
            <a:chOff x="1431193" y="4692303"/>
            <a:chExt cx="5942521" cy="852232"/>
          </a:xfrm>
        </p:grpSpPr>
        <p:sp>
          <p:nvSpPr>
            <p:cNvPr id="35918" name="Line 5"/>
            <p:cNvSpPr>
              <a:spLocks noChangeShapeType="1"/>
            </p:cNvSpPr>
            <p:nvPr/>
          </p:nvSpPr>
          <p:spPr bwMode="auto">
            <a:xfrm>
              <a:off x="1747311" y="4839573"/>
              <a:ext cx="5323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7"/>
            <p:cNvSpPr>
              <a:spLocks noChangeShapeType="1"/>
            </p:cNvSpPr>
            <p:nvPr/>
          </p:nvSpPr>
          <p:spPr bwMode="auto">
            <a:xfrm flipV="1">
              <a:off x="2279669" y="4838432"/>
              <a:ext cx="0" cy="349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Text Box 13"/>
            <p:cNvSpPr txBox="1">
              <a:spLocks noChangeArrowheads="1"/>
            </p:cNvSpPr>
            <p:nvPr/>
          </p:nvSpPr>
          <p:spPr bwMode="auto">
            <a:xfrm>
              <a:off x="2059761" y="5219710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921" name="Text Box 20"/>
            <p:cNvSpPr txBox="1">
              <a:spLocks noChangeArrowheads="1"/>
            </p:cNvSpPr>
            <p:nvPr/>
          </p:nvSpPr>
          <p:spPr bwMode="auto">
            <a:xfrm>
              <a:off x="1431193" y="4706011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35922" name="Oval 28"/>
            <p:cNvSpPr>
              <a:spLocks noChangeArrowheads="1"/>
            </p:cNvSpPr>
            <p:nvPr/>
          </p:nvSpPr>
          <p:spPr bwMode="auto">
            <a:xfrm>
              <a:off x="2235687" y="4781354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23" name="Line 37"/>
            <p:cNvSpPr>
              <a:spLocks noChangeShapeType="1"/>
            </p:cNvSpPr>
            <p:nvPr/>
          </p:nvSpPr>
          <p:spPr bwMode="auto">
            <a:xfrm>
              <a:off x="4033064" y="4845281"/>
              <a:ext cx="532359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39"/>
            <p:cNvSpPr>
              <a:spLocks noChangeShapeType="1"/>
            </p:cNvSpPr>
            <p:nvPr/>
          </p:nvSpPr>
          <p:spPr bwMode="auto">
            <a:xfrm flipV="1">
              <a:off x="4565422" y="4844140"/>
              <a:ext cx="917" cy="349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Text Box 44"/>
            <p:cNvSpPr txBox="1">
              <a:spLocks noChangeArrowheads="1"/>
            </p:cNvSpPr>
            <p:nvPr/>
          </p:nvSpPr>
          <p:spPr bwMode="auto">
            <a:xfrm>
              <a:off x="4345515" y="5225418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35926" name="Text Box 51"/>
            <p:cNvSpPr txBox="1">
              <a:spLocks noChangeArrowheads="1"/>
            </p:cNvSpPr>
            <p:nvPr/>
          </p:nvSpPr>
          <p:spPr bwMode="auto">
            <a:xfrm>
              <a:off x="3716947" y="4711719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35927" name="Oval 59"/>
            <p:cNvSpPr>
              <a:spLocks noChangeArrowheads="1"/>
            </p:cNvSpPr>
            <p:nvPr/>
          </p:nvSpPr>
          <p:spPr bwMode="auto">
            <a:xfrm>
              <a:off x="4521441" y="4787062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28" name="Line 37"/>
            <p:cNvSpPr>
              <a:spLocks noChangeShapeType="1"/>
            </p:cNvSpPr>
            <p:nvPr/>
          </p:nvSpPr>
          <p:spPr bwMode="auto">
            <a:xfrm>
              <a:off x="6578340" y="4825859"/>
              <a:ext cx="585469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39"/>
            <p:cNvSpPr>
              <a:spLocks noChangeShapeType="1"/>
            </p:cNvSpPr>
            <p:nvPr/>
          </p:nvSpPr>
          <p:spPr bwMode="auto">
            <a:xfrm flipV="1">
              <a:off x="7163809" y="4824717"/>
              <a:ext cx="1008" cy="349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Text Box 44"/>
            <p:cNvSpPr txBox="1">
              <a:spLocks noChangeArrowheads="1"/>
            </p:cNvSpPr>
            <p:nvPr/>
          </p:nvSpPr>
          <p:spPr bwMode="auto">
            <a:xfrm>
              <a:off x="6909648" y="5205981"/>
              <a:ext cx="4640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12</a:t>
              </a:r>
            </a:p>
          </p:txBody>
        </p:sp>
        <p:sp>
          <p:nvSpPr>
            <p:cNvPr id="35931" name="Text Box 51"/>
            <p:cNvSpPr txBox="1">
              <a:spLocks noChangeArrowheads="1"/>
            </p:cNvSpPr>
            <p:nvPr/>
          </p:nvSpPr>
          <p:spPr bwMode="auto">
            <a:xfrm>
              <a:off x="6230687" y="4692303"/>
              <a:ext cx="338584" cy="28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35932" name="Oval 59"/>
            <p:cNvSpPr>
              <a:spLocks noChangeArrowheads="1"/>
            </p:cNvSpPr>
            <p:nvPr/>
          </p:nvSpPr>
          <p:spPr bwMode="auto">
            <a:xfrm>
              <a:off x="7115439" y="4767642"/>
              <a:ext cx="90692" cy="1107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06450" y="4514850"/>
            <a:ext cx="6700838" cy="1042988"/>
            <a:chOff x="1085850" y="4514850"/>
            <a:chExt cx="6700712" cy="1043414"/>
          </a:xfrm>
        </p:grpSpPr>
        <p:sp>
          <p:nvSpPr>
            <p:cNvPr id="35903" name="Line 6"/>
            <p:cNvSpPr>
              <a:spLocks noChangeShapeType="1"/>
            </p:cNvSpPr>
            <p:nvPr/>
          </p:nvSpPr>
          <p:spPr bwMode="auto">
            <a:xfrm flipV="1">
              <a:off x="2727731" y="4646651"/>
              <a:ext cx="0" cy="5410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4" name="Text Box 14"/>
            <p:cNvSpPr txBox="1">
              <a:spLocks noChangeArrowheads="1"/>
            </p:cNvSpPr>
            <p:nvPr/>
          </p:nvSpPr>
          <p:spPr bwMode="auto">
            <a:xfrm>
              <a:off x="2350954" y="5219710"/>
              <a:ext cx="4949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35905" name="Line 23"/>
            <p:cNvSpPr>
              <a:spLocks noChangeShapeType="1"/>
            </p:cNvSpPr>
            <p:nvPr/>
          </p:nvSpPr>
          <p:spPr bwMode="auto">
            <a:xfrm>
              <a:off x="1589710" y="4648934"/>
              <a:ext cx="11306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6" name="Oval 29"/>
            <p:cNvSpPr>
              <a:spLocks noChangeArrowheads="1"/>
            </p:cNvSpPr>
            <p:nvPr/>
          </p:nvSpPr>
          <p:spPr bwMode="auto">
            <a:xfrm>
              <a:off x="2681917" y="4589573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07" name="Text Box 32"/>
            <p:cNvSpPr txBox="1">
              <a:spLocks noChangeArrowheads="1"/>
            </p:cNvSpPr>
            <p:nvPr/>
          </p:nvSpPr>
          <p:spPr bwMode="auto">
            <a:xfrm>
              <a:off x="1085850" y="4529137"/>
              <a:ext cx="524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1.5</a:t>
              </a:r>
            </a:p>
          </p:txBody>
        </p:sp>
        <p:sp>
          <p:nvSpPr>
            <p:cNvPr id="35908" name="Text Box 63"/>
            <p:cNvSpPr txBox="1">
              <a:spLocks noChangeArrowheads="1"/>
            </p:cNvSpPr>
            <p:nvPr/>
          </p:nvSpPr>
          <p:spPr bwMode="auto">
            <a:xfrm>
              <a:off x="3471863" y="4523363"/>
              <a:ext cx="5228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1.5</a:t>
              </a:r>
            </a:p>
          </p:txBody>
        </p:sp>
        <p:sp>
          <p:nvSpPr>
            <p:cNvPr id="35909" name="Line 38"/>
            <p:cNvSpPr>
              <a:spLocks noChangeShapeType="1"/>
            </p:cNvSpPr>
            <p:nvPr/>
          </p:nvSpPr>
          <p:spPr bwMode="auto">
            <a:xfrm flipV="1">
              <a:off x="5013484" y="4652359"/>
              <a:ext cx="917" cy="5410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Text Box 45"/>
            <p:cNvSpPr txBox="1">
              <a:spLocks noChangeArrowheads="1"/>
            </p:cNvSpPr>
            <p:nvPr/>
          </p:nvSpPr>
          <p:spPr bwMode="auto">
            <a:xfrm>
              <a:off x="4699930" y="5225418"/>
              <a:ext cx="431754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35911" name="Line 54"/>
            <p:cNvSpPr>
              <a:spLocks noChangeShapeType="1"/>
            </p:cNvSpPr>
            <p:nvPr/>
          </p:nvSpPr>
          <p:spPr bwMode="auto">
            <a:xfrm>
              <a:off x="3875463" y="4654642"/>
              <a:ext cx="1130690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2" name="Oval 60"/>
            <p:cNvSpPr>
              <a:spLocks noChangeArrowheads="1"/>
            </p:cNvSpPr>
            <p:nvPr/>
          </p:nvSpPr>
          <p:spPr bwMode="auto">
            <a:xfrm>
              <a:off x="4967670" y="4595281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13" name="Line 38"/>
            <p:cNvSpPr>
              <a:spLocks noChangeShapeType="1"/>
            </p:cNvSpPr>
            <p:nvPr/>
          </p:nvSpPr>
          <p:spPr bwMode="auto">
            <a:xfrm flipV="1">
              <a:off x="7656570" y="4632944"/>
              <a:ext cx="1008" cy="5410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Text Box 45"/>
            <p:cNvSpPr txBox="1">
              <a:spLocks noChangeArrowheads="1"/>
            </p:cNvSpPr>
            <p:nvPr/>
          </p:nvSpPr>
          <p:spPr bwMode="auto">
            <a:xfrm>
              <a:off x="7287755" y="5205981"/>
              <a:ext cx="498807" cy="285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20</a:t>
              </a:r>
            </a:p>
          </p:txBody>
        </p:sp>
        <p:sp>
          <p:nvSpPr>
            <p:cNvPr id="35915" name="Line 54"/>
            <p:cNvSpPr>
              <a:spLocks noChangeShapeType="1"/>
            </p:cNvSpPr>
            <p:nvPr/>
          </p:nvSpPr>
          <p:spPr bwMode="auto">
            <a:xfrm>
              <a:off x="6405018" y="4635227"/>
              <a:ext cx="1243491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Oval 60"/>
            <p:cNvSpPr>
              <a:spLocks noChangeArrowheads="1"/>
            </p:cNvSpPr>
            <p:nvPr/>
          </p:nvSpPr>
          <p:spPr bwMode="auto">
            <a:xfrm>
              <a:off x="7606185" y="4575868"/>
              <a:ext cx="90692" cy="1107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17" name="Text Box 63"/>
            <p:cNvSpPr txBox="1">
              <a:spLocks noChangeArrowheads="1"/>
            </p:cNvSpPr>
            <p:nvPr/>
          </p:nvSpPr>
          <p:spPr bwMode="auto">
            <a:xfrm>
              <a:off x="5872163" y="4514850"/>
              <a:ext cx="556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1.5</a:t>
              </a:r>
            </a:p>
          </p:txBody>
        </p:sp>
      </p:grpSp>
      <p:grpSp>
        <p:nvGrpSpPr>
          <p:cNvPr id="119" name="Group 118"/>
          <p:cNvGrpSpPr>
            <a:grpSpLocks/>
          </p:cNvGrpSpPr>
          <p:nvPr/>
        </p:nvGrpSpPr>
        <p:grpSpPr bwMode="auto">
          <a:xfrm>
            <a:off x="1152525" y="3960813"/>
            <a:ext cx="7062788" cy="1865312"/>
            <a:chOff x="1431193" y="3960595"/>
            <a:chExt cx="7062983" cy="1865894"/>
          </a:xfrm>
        </p:grpSpPr>
        <p:sp>
          <p:nvSpPr>
            <p:cNvPr id="35873" name="Line 3"/>
            <p:cNvSpPr>
              <a:spLocks noChangeShapeType="1"/>
            </p:cNvSpPr>
            <p:nvPr/>
          </p:nvSpPr>
          <p:spPr bwMode="auto">
            <a:xfrm flipV="1">
              <a:off x="3261921" y="4085008"/>
              <a:ext cx="0" cy="1401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8"/>
            <p:cNvSpPr>
              <a:spLocks noChangeShapeType="1"/>
            </p:cNvSpPr>
            <p:nvPr/>
          </p:nvSpPr>
          <p:spPr bwMode="auto">
            <a:xfrm>
              <a:off x="1747311" y="4453729"/>
              <a:ext cx="1293788" cy="5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9"/>
            <p:cNvSpPr>
              <a:spLocks noChangeShapeType="1"/>
            </p:cNvSpPr>
            <p:nvPr/>
          </p:nvSpPr>
          <p:spPr bwMode="auto">
            <a:xfrm>
              <a:off x="1747311" y="4095282"/>
              <a:ext cx="152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Text Box 15"/>
            <p:cNvSpPr txBox="1">
              <a:spLocks noChangeArrowheads="1"/>
            </p:cNvSpPr>
            <p:nvPr/>
          </p:nvSpPr>
          <p:spPr bwMode="auto">
            <a:xfrm>
              <a:off x="2757661" y="5219709"/>
              <a:ext cx="4948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13</a:t>
              </a:r>
            </a:p>
          </p:txBody>
        </p:sp>
        <p:sp>
          <p:nvSpPr>
            <p:cNvPr id="35877" name="Text Box 18"/>
            <p:cNvSpPr txBox="1">
              <a:spLocks noChangeArrowheads="1"/>
            </p:cNvSpPr>
            <p:nvPr/>
          </p:nvSpPr>
          <p:spPr bwMode="auto">
            <a:xfrm>
              <a:off x="1431193" y="3974277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35878" name="Text Box 19"/>
            <p:cNvSpPr txBox="1">
              <a:spLocks noChangeArrowheads="1"/>
            </p:cNvSpPr>
            <p:nvPr/>
          </p:nvSpPr>
          <p:spPr bwMode="auto">
            <a:xfrm>
              <a:off x="1431193" y="4332724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35879" name="Line 24"/>
            <p:cNvSpPr>
              <a:spLocks noChangeShapeType="1"/>
            </p:cNvSpPr>
            <p:nvPr/>
          </p:nvSpPr>
          <p:spPr bwMode="auto">
            <a:xfrm flipV="1">
              <a:off x="3050261" y="4461720"/>
              <a:ext cx="0" cy="726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Oval 25"/>
            <p:cNvSpPr>
              <a:spLocks noChangeArrowheads="1"/>
            </p:cNvSpPr>
            <p:nvPr/>
          </p:nvSpPr>
          <p:spPr bwMode="auto">
            <a:xfrm>
              <a:off x="3003530" y="4396651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881" name="Oval 26"/>
            <p:cNvSpPr>
              <a:spLocks noChangeArrowheads="1"/>
            </p:cNvSpPr>
            <p:nvPr/>
          </p:nvSpPr>
          <p:spPr bwMode="auto">
            <a:xfrm>
              <a:off x="3217024" y="4038203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882" name="Text Box 33"/>
            <p:cNvSpPr txBox="1">
              <a:spLocks noChangeArrowheads="1"/>
            </p:cNvSpPr>
            <p:nvPr/>
          </p:nvSpPr>
          <p:spPr bwMode="auto">
            <a:xfrm>
              <a:off x="2947466" y="5501673"/>
              <a:ext cx="430824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15</a:t>
              </a:r>
            </a:p>
          </p:txBody>
        </p:sp>
        <p:sp>
          <p:nvSpPr>
            <p:cNvPr id="35883" name="Line 35"/>
            <p:cNvSpPr>
              <a:spLocks noChangeShapeType="1"/>
            </p:cNvSpPr>
            <p:nvPr/>
          </p:nvSpPr>
          <p:spPr bwMode="auto">
            <a:xfrm flipV="1">
              <a:off x="5547675" y="4090716"/>
              <a:ext cx="917" cy="14018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0"/>
            <p:cNvSpPr>
              <a:spLocks noChangeShapeType="1"/>
            </p:cNvSpPr>
            <p:nvPr/>
          </p:nvSpPr>
          <p:spPr bwMode="auto">
            <a:xfrm>
              <a:off x="4033064" y="4459437"/>
              <a:ext cx="1293788" cy="5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1"/>
            <p:cNvSpPr>
              <a:spLocks noChangeShapeType="1"/>
            </p:cNvSpPr>
            <p:nvPr/>
          </p:nvSpPr>
          <p:spPr bwMode="auto">
            <a:xfrm>
              <a:off x="4033064" y="4100990"/>
              <a:ext cx="1521025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4899340" y="5225418"/>
              <a:ext cx="5447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13</a:t>
              </a:r>
            </a:p>
          </p:txBody>
        </p:sp>
        <p:sp>
          <p:nvSpPr>
            <p:cNvPr id="35887" name="Text Box 49"/>
            <p:cNvSpPr txBox="1">
              <a:spLocks noChangeArrowheads="1"/>
            </p:cNvSpPr>
            <p:nvPr/>
          </p:nvSpPr>
          <p:spPr bwMode="auto">
            <a:xfrm>
              <a:off x="3716947" y="3979985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35888" name="Text Box 50"/>
            <p:cNvSpPr txBox="1">
              <a:spLocks noChangeArrowheads="1"/>
            </p:cNvSpPr>
            <p:nvPr/>
          </p:nvSpPr>
          <p:spPr bwMode="auto">
            <a:xfrm>
              <a:off x="3716947" y="4338432"/>
              <a:ext cx="307870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35889" name="Line 55"/>
            <p:cNvSpPr>
              <a:spLocks noChangeShapeType="1"/>
            </p:cNvSpPr>
            <p:nvPr/>
          </p:nvSpPr>
          <p:spPr bwMode="auto">
            <a:xfrm flipV="1">
              <a:off x="5336014" y="4467428"/>
              <a:ext cx="917" cy="726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0" name="Oval 56"/>
            <p:cNvSpPr>
              <a:spLocks noChangeArrowheads="1"/>
            </p:cNvSpPr>
            <p:nvPr/>
          </p:nvSpPr>
          <p:spPr bwMode="auto">
            <a:xfrm>
              <a:off x="5289283" y="4402359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891" name="Oval 57"/>
            <p:cNvSpPr>
              <a:spLocks noChangeArrowheads="1"/>
            </p:cNvSpPr>
            <p:nvPr/>
          </p:nvSpPr>
          <p:spPr bwMode="auto">
            <a:xfrm>
              <a:off x="5502778" y="4043911"/>
              <a:ext cx="82465" cy="1107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892" name="Text Box 64"/>
            <p:cNvSpPr txBox="1">
              <a:spLocks noChangeArrowheads="1"/>
            </p:cNvSpPr>
            <p:nvPr/>
          </p:nvSpPr>
          <p:spPr bwMode="auto">
            <a:xfrm>
              <a:off x="5328659" y="5507381"/>
              <a:ext cx="430288" cy="311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15</a:t>
              </a:r>
            </a:p>
          </p:txBody>
        </p:sp>
        <p:sp>
          <p:nvSpPr>
            <p:cNvPr id="35893" name="Line 35"/>
            <p:cNvSpPr>
              <a:spLocks noChangeShapeType="1"/>
            </p:cNvSpPr>
            <p:nvPr/>
          </p:nvSpPr>
          <p:spPr bwMode="auto">
            <a:xfrm flipV="1">
              <a:off x="8244053" y="4071321"/>
              <a:ext cx="1008" cy="1401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Line 40"/>
            <p:cNvSpPr>
              <a:spLocks noChangeShapeType="1"/>
            </p:cNvSpPr>
            <p:nvPr/>
          </p:nvSpPr>
          <p:spPr bwMode="auto">
            <a:xfrm>
              <a:off x="6578340" y="4440029"/>
              <a:ext cx="1422860" cy="57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Line 41"/>
            <p:cNvSpPr>
              <a:spLocks noChangeShapeType="1"/>
            </p:cNvSpPr>
            <p:nvPr/>
          </p:nvSpPr>
          <p:spPr bwMode="auto">
            <a:xfrm>
              <a:off x="6578340" y="4081595"/>
              <a:ext cx="1672767" cy="1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46"/>
            <p:cNvSpPr txBox="1">
              <a:spLocks noChangeArrowheads="1"/>
            </p:cNvSpPr>
            <p:nvPr/>
          </p:nvSpPr>
          <p:spPr bwMode="auto">
            <a:xfrm>
              <a:off x="7716319" y="5259607"/>
              <a:ext cx="413865" cy="285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26</a:t>
              </a:r>
            </a:p>
          </p:txBody>
        </p:sp>
        <p:sp>
          <p:nvSpPr>
            <p:cNvPr id="35897" name="Text Box 49"/>
            <p:cNvSpPr txBox="1">
              <a:spLocks noChangeArrowheads="1"/>
            </p:cNvSpPr>
            <p:nvPr/>
          </p:nvSpPr>
          <p:spPr bwMode="auto">
            <a:xfrm>
              <a:off x="6230687" y="3960595"/>
              <a:ext cx="338584" cy="28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35898" name="Text Box 50"/>
            <p:cNvSpPr txBox="1">
              <a:spLocks noChangeArrowheads="1"/>
            </p:cNvSpPr>
            <p:nvPr/>
          </p:nvSpPr>
          <p:spPr bwMode="auto">
            <a:xfrm>
              <a:off x="6230687" y="4319029"/>
              <a:ext cx="338584" cy="28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35899" name="Line 55"/>
            <p:cNvSpPr>
              <a:spLocks noChangeShapeType="1"/>
            </p:cNvSpPr>
            <p:nvPr/>
          </p:nvSpPr>
          <p:spPr bwMode="auto">
            <a:xfrm flipV="1">
              <a:off x="8011277" y="4448019"/>
              <a:ext cx="1008" cy="72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56"/>
            <p:cNvSpPr>
              <a:spLocks noChangeArrowheads="1"/>
            </p:cNvSpPr>
            <p:nvPr/>
          </p:nvSpPr>
          <p:spPr bwMode="auto">
            <a:xfrm>
              <a:off x="7959884" y="4382953"/>
              <a:ext cx="90692" cy="1107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01" name="Oval 57"/>
            <p:cNvSpPr>
              <a:spLocks noChangeArrowheads="1"/>
            </p:cNvSpPr>
            <p:nvPr/>
          </p:nvSpPr>
          <p:spPr bwMode="auto">
            <a:xfrm>
              <a:off x="8194677" y="4024519"/>
              <a:ext cx="90692" cy="1107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5902" name="Text Box 64"/>
            <p:cNvSpPr txBox="1">
              <a:spLocks noChangeArrowheads="1"/>
            </p:cNvSpPr>
            <p:nvPr/>
          </p:nvSpPr>
          <p:spPr bwMode="auto">
            <a:xfrm>
              <a:off x="8033446" y="5487935"/>
              <a:ext cx="4607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/>
                <a:t>30</a:t>
              </a:r>
            </a:p>
          </p:txBody>
        </p:sp>
      </p:grpSp>
      <p:sp>
        <p:nvSpPr>
          <p:cNvPr id="35866" name="Text Box 73"/>
          <p:cNvSpPr txBox="1">
            <a:spLocks noChangeArrowheads="1"/>
          </p:cNvSpPr>
          <p:nvPr/>
        </p:nvSpPr>
        <p:spPr bwMode="auto">
          <a:xfrm>
            <a:off x="6510338" y="2106613"/>
            <a:ext cx="1933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u="sng"/>
              <a:t>Market Supply Curve</a:t>
            </a:r>
          </a:p>
        </p:txBody>
      </p:sp>
      <p:sp>
        <p:nvSpPr>
          <p:cNvPr id="121" name="Plus 120"/>
          <p:cNvSpPr/>
          <p:nvPr/>
        </p:nvSpPr>
        <p:spPr bwMode="auto">
          <a:xfrm>
            <a:off x="3178176" y="3421856"/>
            <a:ext cx="400048" cy="414338"/>
          </a:xfrm>
          <a:prstGeom prst="mathPlus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Equal 121"/>
          <p:cNvSpPr/>
          <p:nvPr/>
        </p:nvSpPr>
        <p:spPr bwMode="auto">
          <a:xfrm>
            <a:off x="5592763" y="3429000"/>
            <a:ext cx="514350" cy="400050"/>
          </a:xfrm>
          <a:prstGeom prst="mathEqual">
            <a:avLst>
              <a:gd name="adj1" fmla="val 23520"/>
              <a:gd name="adj2" fmla="val 28571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493FD558-FDB8-49C9-904E-2744008A6576}" type="slidenum">
              <a:rPr lang="en-US" sz="1400">
                <a:solidFill>
                  <a:schemeClr val="bg1"/>
                </a:solidFill>
              </a:rPr>
              <a:pPr algn="r"/>
              <a:t>11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11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Supply Curves with Positive Slopes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Principle of Increasing Opportunity Cost</a:t>
            </a:r>
          </a:p>
          <a:p>
            <a:pPr lvl="1" eaLnBrk="1" hangingPunct="1"/>
            <a:r>
              <a:rPr lang="en-US" dirty="0" smtClean="0"/>
              <a:t>First search areas where cans are easy to find</a:t>
            </a:r>
          </a:p>
          <a:p>
            <a:pPr lvl="2" eaLnBrk="1" hangingPunct="1"/>
            <a:r>
              <a:rPr lang="en-US" dirty="0" smtClean="0"/>
              <a:t>Then go to areas with fewer cans or less accessibility</a:t>
            </a:r>
          </a:p>
          <a:p>
            <a:pPr eaLnBrk="1" hangingPunct="1"/>
            <a:r>
              <a:rPr lang="en-US" dirty="0" smtClean="0"/>
              <a:t>Higher recycling prices attract new suppliers</a:t>
            </a:r>
          </a:p>
          <a:p>
            <a:pPr eaLnBrk="1" hangingPunct="1"/>
            <a:r>
              <a:rPr lang="en-US" dirty="0" smtClean="0"/>
              <a:t>Supply curves slope up because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Marginal costs increase, and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Higher prices bring new </a:t>
            </a:r>
            <a:r>
              <a:rPr lang="en-US" dirty="0" smtClean="0"/>
              <a:t>suppliers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2D61F7B6-CD9A-4A43-8186-315AC2CE20B7}" type="slidenum">
              <a:rPr lang="en-US" sz="1400">
                <a:solidFill>
                  <a:schemeClr val="bg1"/>
                </a:solidFill>
              </a:rPr>
              <a:pPr algn="r"/>
              <a:t>12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12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Goods and services are produced by different organizations with different motives: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Profit maximizing firms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Nonprofit organizations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Governments </a:t>
            </a:r>
          </a:p>
          <a:p>
            <a:pPr eaLnBrk="1" hangingPunct="1"/>
            <a:r>
              <a:rPr lang="en-US" dirty="0" smtClean="0"/>
              <a:t>Most goods and services are sold by </a:t>
            </a:r>
            <a:r>
              <a:rPr lang="en-US" b="1" dirty="0" smtClean="0"/>
              <a:t>profit maximizing firms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Economists assume the goal of the firm is to maximize profit </a:t>
            </a:r>
          </a:p>
          <a:p>
            <a:pPr eaLnBrk="1" hangingPunct="1"/>
            <a:r>
              <a:rPr lang="en-US" b="1" dirty="0" smtClean="0"/>
              <a:t>Profit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total revenue minus total cost</a:t>
            </a:r>
          </a:p>
          <a:p>
            <a:pPr lvl="1" eaLnBrk="1" hangingPunct="1"/>
            <a:r>
              <a:rPr lang="en-US" dirty="0" smtClean="0"/>
              <a:t>Total cost includes explicit and implicit costs 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47A436CC-6013-4A6E-A46D-7F10781C98F6}" type="slidenum">
              <a:rPr lang="en-US" sz="1400">
                <a:solidFill>
                  <a:schemeClr val="bg1"/>
                </a:solidFill>
              </a:rPr>
              <a:pPr algn="r"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13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Maximization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Perfectly Competitive Firms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105"/>
              </p:ext>
            </p:extLst>
          </p:nvPr>
        </p:nvGraphicFramePr>
        <p:xfrm>
          <a:off x="923925" y="1600200"/>
          <a:ext cx="77628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CE1EC50D-99DF-45DF-A1E7-FCF99C10290F}" type="slidenum">
              <a:rPr lang="en-US" sz="1400">
                <a:solidFill>
                  <a:schemeClr val="bg1"/>
                </a:solidFill>
              </a:rPr>
              <a:pPr algn="r"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14</a:t>
            </a:fld>
            <a:endParaRPr lang="en-US" sz="1000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8426" y="6243485"/>
            <a:ext cx="377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相當嚴苛的存在條件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Perfectly Competitive Firm’s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Market supply and market demand set the price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Buyers and sellers take price (P) as given</a:t>
            </a:r>
            <a:r>
              <a:rPr lang="zh-TW" altLang="en-US" dirty="0" smtClean="0">
                <a:solidFill>
                  <a:srgbClr val="C00000"/>
                </a:solidFill>
              </a:rPr>
              <a:t>價格給定</a:t>
            </a:r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Perfectly competitive firm can sell all it wants at the market price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在市場價格下可以銷售全部商品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dirty="0" smtClean="0"/>
              <a:t>Since the firm is small, its output decision will not change market price</a:t>
            </a:r>
          </a:p>
          <a:p>
            <a:pPr lvl="1" eaLnBrk="1" hangingPunct="1"/>
            <a:r>
              <a:rPr lang="en-US" dirty="0" smtClean="0"/>
              <a:t>Each firm must decide how much to supply (Q)</a:t>
            </a:r>
          </a:p>
          <a:p>
            <a:pPr eaLnBrk="1" hangingPunct="1"/>
            <a:r>
              <a:rPr lang="en-US" b="1" dirty="0" smtClean="0"/>
              <a:t>Imperfectly competitive firms </a:t>
            </a:r>
            <a:r>
              <a:rPr lang="en-US" dirty="0" smtClean="0"/>
              <a:t>have some control over price</a:t>
            </a:r>
          </a:p>
          <a:p>
            <a:pPr lvl="1" eaLnBrk="1" hangingPunct="1"/>
            <a:r>
              <a:rPr lang="en-US" dirty="0" smtClean="0"/>
              <a:t>Some similarities to perfectly competitive firms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B220583B-535A-4F90-A8D6-17F76CB87770}" type="slidenum">
              <a:rPr lang="en-US" sz="1400">
                <a:solidFill>
                  <a:schemeClr val="bg1"/>
                </a:solidFill>
              </a:rPr>
              <a:pPr algn="r"/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15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Perfectly Competitive Firm's Demand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EBF9A0E0-43B7-411F-925F-127EDFFC26AF}" type="slidenum">
              <a:rPr lang="en-US" sz="1400">
                <a:solidFill>
                  <a:schemeClr val="bg1"/>
                </a:solidFill>
              </a:rPr>
              <a:pPr algn="r"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1" y="1957021"/>
            <a:ext cx="7768922" cy="335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16</a:t>
            </a:fld>
            <a:endParaRPr lang="en-US" sz="1000" dirty="0">
              <a:latin typeface="+mj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135" y="5311478"/>
            <a:ext cx="410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個別廠商面對水平需求線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dirty="0" smtClean="0"/>
              <a:t>Production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converts inputs into outputs</a:t>
            </a:r>
          </a:p>
          <a:p>
            <a:pPr lvl="1" eaLnBrk="1" hangingPunct="1"/>
            <a:r>
              <a:rPr lang="en-US" dirty="0" smtClean="0"/>
              <a:t>Many different ways to produce the same product</a:t>
            </a:r>
          </a:p>
          <a:p>
            <a:pPr lvl="1" eaLnBrk="1" hangingPunct="1"/>
            <a:r>
              <a:rPr lang="en-US" b="1" dirty="0" smtClean="0"/>
              <a:t>Technology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is a recipe for production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factor of production</a:t>
            </a:r>
            <a:r>
              <a:rPr lang="en-US" dirty="0" smtClean="0"/>
              <a:t> is an input used in the production of a good or a service</a:t>
            </a:r>
          </a:p>
          <a:p>
            <a:pPr lvl="1" eaLnBrk="1" hangingPunct="1"/>
            <a:r>
              <a:rPr lang="en-US" dirty="0" smtClean="0"/>
              <a:t>Examples are </a:t>
            </a:r>
            <a:r>
              <a:rPr lang="en-US" dirty="0" smtClean="0">
                <a:solidFill>
                  <a:srgbClr val="C00000"/>
                </a:solidFill>
              </a:rPr>
              <a:t>land, labor, capital, and entrepreneurship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short run</a:t>
            </a:r>
            <a:r>
              <a:rPr lang="en-US" dirty="0" smtClean="0"/>
              <a:t> is the period of time when at least one of the firm‘s factors of production is fixed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0070C0"/>
                </a:solidFill>
              </a:rPr>
              <a:t>存在固定成本</a:t>
            </a:r>
            <a:endParaRPr lang="en-US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long run</a:t>
            </a:r>
            <a:r>
              <a:rPr lang="en-US" dirty="0" smtClean="0"/>
              <a:t> is the period of time in which all inputs are variable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0070C0"/>
                </a:solidFill>
              </a:rPr>
              <a:t>全部都是變動成本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3AF6300F-BD49-4705-BF6F-FD0461491C9D}" type="slidenum">
              <a:rPr lang="en-US" sz="1400">
                <a:solidFill>
                  <a:schemeClr val="bg1"/>
                </a:solidFill>
              </a:rPr>
              <a:pPr algn="r"/>
              <a:t>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17</a:t>
            </a:fld>
            <a:endParaRPr lang="en-US" sz="10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Ideas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62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610618"/>
              </p:ext>
            </p:extLst>
          </p:nvPr>
        </p:nvGraphicFramePr>
        <p:xfrm>
          <a:off x="923925" y="1600200"/>
          <a:ext cx="7762876" cy="4759325"/>
        </p:xfrm>
        <a:graphic>
          <a:graphicData uri="http://schemas.openxmlformats.org/drawingml/2006/table">
            <a:tbl>
              <a:tblPr/>
              <a:tblGrid>
                <a:gridCol w="388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1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Number of employees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per day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number of bottles per day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260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330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350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16869" marR="116869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362</a:t>
                      </a:r>
                    </a:p>
                  </a:txBody>
                  <a:tcPr marL="116869" marR="116869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ABF6AFBD-2E5A-455A-B922-9779AEA8D2BD}" type="slidenum">
              <a:rPr lang="en-US" sz="1400">
                <a:solidFill>
                  <a:schemeClr val="bg1"/>
                </a:solidFill>
              </a:rPr>
              <a:pPr algn="r"/>
              <a:t>18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18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/>
              <a:t>A perfectly competitive firm has to decide how much to produce</a:t>
            </a:r>
          </a:p>
          <a:p>
            <a:pPr lvl="1" eaLnBrk="1" hangingPunct="1"/>
            <a:r>
              <a:rPr lang="en-US" dirty="0" smtClean="0"/>
              <a:t>Start by evaluating the short run</a:t>
            </a:r>
          </a:p>
          <a:p>
            <a:pPr eaLnBrk="1" hangingPunct="1"/>
            <a:r>
              <a:rPr lang="en-US" dirty="0" smtClean="0"/>
              <a:t>The firm produces a single product (glass bottles) using two inputs (workers and a bottle-making machine)</a:t>
            </a:r>
          </a:p>
          <a:p>
            <a:pPr lvl="1" eaLnBrk="1" hangingPunct="1"/>
            <a:r>
              <a:rPr lang="en-US" dirty="0" smtClean="0"/>
              <a:t>Labor is a </a:t>
            </a:r>
            <a:r>
              <a:rPr lang="en-US" b="1" dirty="0" smtClean="0"/>
              <a:t>variable factor – </a:t>
            </a:r>
            <a:r>
              <a:rPr lang="en-US" dirty="0" smtClean="0"/>
              <a:t>it can be changed in the short run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Bottle-making machine (capital) is a </a:t>
            </a:r>
            <a:r>
              <a:rPr lang="en-US" b="1" dirty="0" smtClean="0"/>
              <a:t>fixed factor – </a:t>
            </a:r>
            <a:r>
              <a:rPr lang="en-US" dirty="0" smtClean="0"/>
              <a:t>it cannot be changed in the short run</a:t>
            </a:r>
            <a:endParaRPr lang="en-US" b="1" dirty="0" smtClean="0"/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Determine the profit maximizing level of output 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30960872-19B2-4A32-BBC2-43E7F7242FA9}" type="slidenum">
              <a:rPr lang="en-US" sz="1400">
                <a:solidFill>
                  <a:schemeClr val="bg1"/>
                </a:solidFill>
              </a:rPr>
              <a:pPr algn="r"/>
              <a:t>19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19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in the Short Run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39725" indent="-339725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Explain how </a:t>
            </a:r>
            <a:r>
              <a:rPr lang="en-US" dirty="0" smtClean="0">
                <a:solidFill>
                  <a:srgbClr val="C00000"/>
                </a:solidFill>
              </a:rPr>
              <a:t>opportunity cost is related to the supply curve.</a:t>
            </a:r>
          </a:p>
          <a:p>
            <a:pPr marL="339725" indent="-339725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Discuss the relationship between the supply curve for an individual firm and the market supply curve for an industry.</a:t>
            </a:r>
          </a:p>
          <a:p>
            <a:pPr marL="339725" indent="-339725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Determine a </a:t>
            </a:r>
            <a:r>
              <a:rPr lang="en-US" dirty="0" smtClean="0">
                <a:solidFill>
                  <a:srgbClr val="C00000"/>
                </a:solidFill>
              </a:rPr>
              <a:t>perfectly competitive firm’s </a:t>
            </a:r>
            <a:r>
              <a:rPr lang="en-US" dirty="0" smtClean="0"/>
              <a:t>profit-maximizing output level and profit in the short and long run.</a:t>
            </a:r>
          </a:p>
          <a:p>
            <a:pPr marL="339725" indent="-339725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Connect the determinants of supply with the factors that affect individual firms’ costs and apply the </a:t>
            </a:r>
            <a:r>
              <a:rPr lang="en-US" dirty="0" smtClean="0">
                <a:solidFill>
                  <a:srgbClr val="C00000"/>
                </a:solidFill>
              </a:rPr>
              <a:t>theory of supply</a:t>
            </a:r>
            <a:r>
              <a:rPr lang="en-US" dirty="0" smtClean="0"/>
              <a:t>.</a:t>
            </a:r>
          </a:p>
          <a:p>
            <a:pPr marL="339725" indent="-339725" eaLnBrk="1" hangingPunct="1">
              <a:buFont typeface="Times New Roman" pitchFamily="18" charset="0"/>
              <a:buAutoNum type="arabicPeriod"/>
            </a:pPr>
            <a:r>
              <a:rPr lang="en-US" dirty="0" smtClean="0"/>
              <a:t>Define and calculate </a:t>
            </a:r>
            <a:r>
              <a:rPr lang="en-US" dirty="0" smtClean="0">
                <a:solidFill>
                  <a:srgbClr val="C00000"/>
                </a:solidFill>
              </a:rPr>
              <a:t>producer surplus</a:t>
            </a:r>
            <a:r>
              <a:rPr lang="en-US" dirty="0" smtClean="0"/>
              <a:t>.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48F6D8DF-BD38-4382-A5F6-87EDC043D721}" type="slidenum">
              <a:rPr lang="en-US" sz="1400">
                <a:solidFill>
                  <a:schemeClr val="bg1"/>
                </a:solidFill>
              </a:rPr>
              <a:pPr algn="r"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</a:t>
            </a:fld>
            <a:endParaRPr lang="en-US" sz="10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68594" y="274637"/>
            <a:ext cx="8514734" cy="11731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Law of Diminishing </a:t>
            </a:r>
            <a:r>
              <a:rPr lang="en-US" altLang="zh-TW" sz="3600" dirty="0" smtClean="0"/>
              <a:t>Marginal </a:t>
            </a:r>
            <a:r>
              <a:rPr lang="en-US" sz="3600" dirty="0" smtClean="0"/>
              <a:t>Returns</a:t>
            </a:r>
            <a:br>
              <a:rPr lang="en-US" sz="3600" dirty="0" smtClean="0"/>
            </a:br>
            <a:r>
              <a:rPr lang="zh-TW" altLang="en-US" sz="3600" dirty="0" smtClean="0"/>
              <a:t>邊際報酬遞減法則</a:t>
            </a:r>
            <a:endParaRPr lang="en-US" sz="36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36601" y="2265307"/>
            <a:ext cx="7924800" cy="2971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225425" indent="-225425" algn="ctr">
              <a:lnSpc>
                <a:spcPct val="150000"/>
              </a:lnSpc>
              <a:spcBef>
                <a:spcPct val="20000"/>
              </a:spcBef>
              <a:buClr>
                <a:srgbClr val="298B1B"/>
              </a:buClr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some factors of production are </a:t>
            </a:r>
          </a:p>
          <a:p>
            <a:pPr marL="225425" indent="-225425" algn="ctr">
              <a:lnSpc>
                <a:spcPct val="150000"/>
              </a:lnSpc>
              <a:spcBef>
                <a:spcPct val="20000"/>
              </a:spcBef>
              <a:buClr>
                <a:srgbClr val="298B1B"/>
              </a:buClr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fixed, increased production of the good </a:t>
            </a:r>
          </a:p>
          <a:p>
            <a:pPr marL="225425" indent="-225425" algn="ctr">
              <a:lnSpc>
                <a:spcPct val="150000"/>
              </a:lnSpc>
              <a:spcBef>
                <a:spcPct val="20000"/>
              </a:spcBef>
              <a:buClr>
                <a:srgbClr val="298B1B"/>
              </a:buClr>
              <a:buFont typeface="Wingdings" pitchFamily="2" charset="2"/>
              <a:buNone/>
              <a:defRPr/>
            </a:pP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eventually requires </a:t>
            </a:r>
            <a:r>
              <a:rPr lang="en-US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 larger </a:t>
            </a:r>
            <a:br>
              <a:rPr lang="en-US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increases in the variable factor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23FBBFFD-75D1-4852-9C1C-A9FE3CDE6057}" type="slidenum">
              <a:rPr lang="en-US" sz="1400">
                <a:solidFill>
                  <a:schemeClr val="bg1"/>
                </a:solidFill>
              </a:rPr>
              <a:pPr algn="r"/>
              <a:t>20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20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Law of Diminishing Returns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At low levels of production</a:t>
            </a:r>
            <a:r>
              <a:rPr lang="en-US" dirty="0" smtClean="0"/>
              <a:t>, the law of diminishing returns may not hold</a:t>
            </a:r>
          </a:p>
          <a:p>
            <a:pPr lvl="1" eaLnBrk="1" hangingPunct="1"/>
            <a:r>
              <a:rPr lang="en-US" dirty="0" smtClean="0"/>
              <a:t>Gains from specialization </a:t>
            </a:r>
            <a:r>
              <a:rPr lang="zh-TW" altLang="en-US" b="1" dirty="0" smtClean="0">
                <a:solidFill>
                  <a:srgbClr val="0070C0"/>
                </a:solidFill>
              </a:rPr>
              <a:t>專業化和生產效率，可能在一開始沒有報酬遞減，反而是遞增的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Similar to the increase in a buyer’s marginal utility from a second unit</a:t>
            </a:r>
          </a:p>
          <a:p>
            <a:pPr eaLnBrk="1" hangingPunct="1"/>
            <a:r>
              <a:rPr lang="en-US" dirty="0" smtClean="0"/>
              <a:t>Diminishing returns eventually sets in and is often caused by congestion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因為擁擠</a:t>
            </a:r>
            <a:endParaRPr lang="en-US" dirty="0" smtClean="0">
              <a:solidFill>
                <a:srgbClr val="0070C0"/>
              </a:solidFill>
            </a:endParaRPr>
          </a:p>
          <a:p>
            <a:pPr lvl="2" eaLnBrk="1" hangingPunct="1"/>
            <a:r>
              <a:rPr lang="en-US" dirty="0" smtClean="0"/>
              <a:t>Only so many people can fit into the office</a:t>
            </a:r>
          </a:p>
          <a:p>
            <a:pPr lvl="2" eaLnBrk="1" hangingPunct="1"/>
            <a:r>
              <a:rPr lang="en-US" dirty="0" smtClean="0"/>
              <a:t>Only one worker can use the machine at a time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98173041-BDF8-4045-9E84-FDD521C4DE28}" type="slidenum">
              <a:rPr lang="en-US" sz="1400">
                <a:solidFill>
                  <a:schemeClr val="bg1"/>
                </a:solidFill>
              </a:rPr>
              <a:pPr algn="r"/>
              <a:t>21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21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700" b="1" dirty="0" smtClean="0"/>
              <a:t>Fixed cost (FC)</a:t>
            </a:r>
            <a:r>
              <a:rPr lang="zh-TW" altLang="en-US" sz="2700" b="1" dirty="0" smtClean="0"/>
              <a:t> </a:t>
            </a:r>
            <a:r>
              <a:rPr lang="zh-TW" altLang="en-US" sz="2700" b="1" dirty="0" smtClean="0">
                <a:solidFill>
                  <a:srgbClr val="C00000"/>
                </a:solidFill>
              </a:rPr>
              <a:t>固定成本</a:t>
            </a:r>
            <a:r>
              <a:rPr lang="en-US" sz="2700" b="1" dirty="0" smtClean="0">
                <a:solidFill>
                  <a:srgbClr val="C00000"/>
                </a:solidFill>
              </a:rPr>
              <a:t> </a:t>
            </a:r>
            <a:r>
              <a:rPr lang="en-US" sz="2700" dirty="0" smtClean="0"/>
              <a:t>is the sum of all payments for fixed inputs</a:t>
            </a:r>
          </a:p>
          <a:p>
            <a:pPr lvl="1" eaLnBrk="1" hangingPunct="1"/>
            <a:r>
              <a:rPr lang="en-US" dirty="0" smtClean="0"/>
              <a:t>The $40 per day for the bottle machine</a:t>
            </a:r>
          </a:p>
          <a:p>
            <a:pPr lvl="1" eaLnBrk="1" hangingPunct="1"/>
            <a:r>
              <a:rPr lang="en-US" dirty="0" smtClean="0"/>
              <a:t>Often referred to as the capital cost</a:t>
            </a:r>
          </a:p>
          <a:p>
            <a:pPr eaLnBrk="1" hangingPunct="1"/>
            <a:r>
              <a:rPr lang="en-US" sz="2700" b="1" dirty="0" smtClean="0"/>
              <a:t>Variable cost</a:t>
            </a:r>
            <a:r>
              <a:rPr lang="en-US" sz="2700" dirty="0" smtClean="0"/>
              <a:t> </a:t>
            </a:r>
            <a:r>
              <a:rPr lang="en-US" sz="2700" b="1" dirty="0" smtClean="0"/>
              <a:t>(VC)</a:t>
            </a:r>
            <a:r>
              <a:rPr lang="en-US" sz="2700" dirty="0" smtClean="0"/>
              <a:t> </a:t>
            </a:r>
            <a:r>
              <a:rPr lang="zh-TW" altLang="en-US" sz="2700" dirty="0" smtClean="0">
                <a:solidFill>
                  <a:srgbClr val="C00000"/>
                </a:solidFill>
              </a:rPr>
              <a:t>變動成本 </a:t>
            </a:r>
            <a:r>
              <a:rPr lang="en-US" sz="2700" dirty="0" smtClean="0"/>
              <a:t>is the sum of all payments for variable inputs</a:t>
            </a:r>
          </a:p>
          <a:p>
            <a:pPr lvl="1" eaLnBrk="1" hangingPunct="1"/>
            <a:r>
              <a:rPr lang="en-US" dirty="0" smtClean="0"/>
              <a:t>The total labor cost</a:t>
            </a:r>
          </a:p>
          <a:p>
            <a:pPr eaLnBrk="1" hangingPunct="1"/>
            <a:r>
              <a:rPr lang="en-US" sz="2700" b="1" dirty="0" smtClean="0"/>
              <a:t>Total cost (TC)</a:t>
            </a:r>
            <a:r>
              <a:rPr lang="en-US" sz="2700" dirty="0" smtClean="0"/>
              <a:t> </a:t>
            </a:r>
            <a:r>
              <a:rPr lang="zh-TW" altLang="en-US" sz="2700" dirty="0" smtClean="0">
                <a:solidFill>
                  <a:srgbClr val="C00000"/>
                </a:solidFill>
              </a:rPr>
              <a:t>總成本</a:t>
            </a:r>
            <a:r>
              <a:rPr lang="zh-TW" altLang="en-US" sz="2700" dirty="0" smtClean="0"/>
              <a:t> </a:t>
            </a:r>
            <a:r>
              <a:rPr lang="en-US" sz="2700" dirty="0" smtClean="0"/>
              <a:t>is the sum of all payments for all inputs</a:t>
            </a:r>
          </a:p>
          <a:p>
            <a:pPr lvl="1" eaLnBrk="1" hangingPunct="1"/>
            <a:r>
              <a:rPr lang="en-US" dirty="0" smtClean="0"/>
              <a:t>Fixed cost plus variable cost</a:t>
            </a:r>
          </a:p>
          <a:p>
            <a:pPr eaLnBrk="1" hangingPunct="1"/>
            <a:r>
              <a:rPr lang="en-US" sz="2700" b="1" dirty="0" smtClean="0"/>
              <a:t>Marginal cost (MC)</a:t>
            </a:r>
            <a:r>
              <a:rPr lang="en-US" sz="2700" dirty="0" smtClean="0"/>
              <a:t> </a:t>
            </a:r>
            <a:r>
              <a:rPr lang="zh-TW" altLang="en-US" sz="2700" dirty="0" smtClean="0">
                <a:solidFill>
                  <a:srgbClr val="C00000"/>
                </a:solidFill>
              </a:rPr>
              <a:t>邊際成本</a:t>
            </a:r>
            <a:r>
              <a:rPr lang="zh-TW" altLang="en-US" sz="2700" dirty="0" smtClean="0"/>
              <a:t> </a:t>
            </a:r>
            <a:r>
              <a:rPr lang="en-US" sz="2700" dirty="0" smtClean="0"/>
              <a:t>is the change in total cost divided by the change in output</a:t>
            </a:r>
          </a:p>
          <a:p>
            <a:pPr lvl="1" eaLnBrk="1" hangingPunct="1"/>
            <a:endParaRPr lang="en-US" sz="2700" dirty="0" smtClean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79E2118D-52A3-4E4C-AB57-751F5282C2A9}" type="slidenum">
              <a:rPr lang="en-US" sz="1400">
                <a:solidFill>
                  <a:schemeClr val="bg1"/>
                </a:solidFill>
              </a:rPr>
              <a:pPr algn="r"/>
              <a:t>22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22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Find the Output Level that Maximizes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	Profit = total revenue – total cost</a:t>
            </a:r>
          </a:p>
          <a:p>
            <a:pPr algn="ctr" eaLnBrk="1" hangingPunct="1">
              <a:buFontTx/>
              <a:buNone/>
            </a:pPr>
            <a:r>
              <a:rPr lang="zh-TW" altLang="en-US" sz="2400" dirty="0" smtClean="0">
                <a:solidFill>
                  <a:srgbClr val="0070C0"/>
                </a:solidFill>
              </a:rPr>
              <a:t>總利潤＝總收益─總成本</a:t>
            </a:r>
            <a:endParaRPr lang="en-US" sz="24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sz="2400" dirty="0" smtClean="0"/>
              <a:t>Total revenue comes from selling the bottles</a:t>
            </a:r>
          </a:p>
          <a:p>
            <a:pPr eaLnBrk="1" hangingPunct="1"/>
            <a:r>
              <a:rPr lang="en-US" sz="2400" dirty="0" smtClean="0"/>
              <a:t>Total cost = labor (fixed) cost + capital (variable) cost</a:t>
            </a:r>
          </a:p>
          <a:p>
            <a:pPr eaLnBrk="1" hangingPunct="1"/>
            <a:r>
              <a:rPr lang="en-US" sz="2400" dirty="0" smtClean="0"/>
              <a:t>The firm must know about both revenues and costs in order to maximize profits</a:t>
            </a:r>
          </a:p>
          <a:p>
            <a:pPr lvl="1" eaLnBrk="1" hangingPunct="1"/>
            <a:r>
              <a:rPr lang="en-US" sz="2200" dirty="0" smtClean="0"/>
              <a:t>Increase output if marginal benefit is at least as great as the marginal cost</a:t>
            </a:r>
          </a:p>
          <a:p>
            <a:pPr lvl="1" eaLnBrk="1" hangingPunct="1"/>
            <a:r>
              <a:rPr lang="en-US" sz="2200" dirty="0" smtClean="0"/>
              <a:t>Decrease output if marginal benefit is greater than marginal cost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8B3C4905-5DA0-4580-8755-B4E2348F9DEF}" type="slidenum">
              <a:rPr lang="en-US" sz="1400">
                <a:solidFill>
                  <a:schemeClr val="bg1"/>
                </a:solidFill>
              </a:rPr>
              <a:pPr algn="r"/>
              <a:t>23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23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170F73A8-AE89-46C0-8D63-4C1B363F7C9E}" type="slidenum">
              <a:rPr lang="en-US" sz="1400">
                <a:solidFill>
                  <a:schemeClr val="bg1"/>
                </a:solidFill>
              </a:rPr>
              <a:pPr algn="r"/>
              <a:t>24</a:t>
            </a:fld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17800"/>
              </p:ext>
            </p:extLst>
          </p:nvPr>
        </p:nvGraphicFramePr>
        <p:xfrm>
          <a:off x="1066800" y="1716656"/>
          <a:ext cx="7010400" cy="394054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8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Workers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day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Bottles per day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cost ($/day)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cost ($/day)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 ($/day)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Marginal cost ($/bottle)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9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24</a:t>
            </a:fld>
            <a:endParaRPr lang="en-US" sz="10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Profit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Fixed Cost and Profit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600" dirty="0" smtClean="0"/>
              <a:t>The profit maximizing quantity does not depend on fixed cost</a:t>
            </a:r>
          </a:p>
          <a:p>
            <a:pPr eaLnBrk="1" hangingPunct="1"/>
            <a:r>
              <a:rPr lang="en-US" sz="2600" dirty="0" smtClean="0"/>
              <a:t>A firm should increase output only if the extra benefit exceeds the extra cost (</a:t>
            </a:r>
            <a:r>
              <a:rPr lang="en-US" sz="2600" dirty="0" smtClean="0">
                <a:solidFill>
                  <a:srgbClr val="C00000"/>
                </a:solidFill>
              </a:rPr>
              <a:t>cost-benefit principle</a:t>
            </a:r>
            <a:r>
              <a:rPr lang="en-US" sz="2600" dirty="0" smtClean="0"/>
              <a:t>)</a:t>
            </a:r>
          </a:p>
          <a:p>
            <a:pPr eaLnBrk="1" hangingPunct="1"/>
            <a:r>
              <a:rPr lang="en-US" sz="2600" dirty="0" smtClean="0"/>
              <a:t>The extra benefit is the price</a:t>
            </a:r>
          </a:p>
          <a:p>
            <a:pPr eaLnBrk="1" hangingPunct="1"/>
            <a:r>
              <a:rPr lang="en-US" sz="2600" dirty="0" smtClean="0"/>
              <a:t>The extra cost is the </a:t>
            </a:r>
            <a:r>
              <a:rPr lang="en-US" sz="2600" b="1" dirty="0" smtClean="0">
                <a:solidFill>
                  <a:srgbClr val="C00000"/>
                </a:solidFill>
              </a:rPr>
              <a:t>marginal cost </a:t>
            </a:r>
            <a:r>
              <a:rPr lang="en-US" sz="2600" dirty="0" smtClean="0"/>
              <a:t>– the amount by which total cost increases when production rises</a:t>
            </a:r>
          </a:p>
          <a:p>
            <a:pPr eaLnBrk="1" hangingPunct="1"/>
            <a:r>
              <a:rPr lang="en-US" sz="2600" dirty="0" smtClean="0">
                <a:solidFill>
                  <a:srgbClr val="C00000"/>
                </a:solidFill>
              </a:rPr>
              <a:t>The competitive firm produces where price equals marginal cost</a:t>
            </a:r>
          </a:p>
          <a:p>
            <a:pPr eaLnBrk="1" hangingPunct="1"/>
            <a:r>
              <a:rPr lang="en-US" sz="2600" dirty="0" smtClean="0"/>
              <a:t>When diminishing returns apply, marginal cost rises as production increases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EB051018-0D94-4502-8F5A-768781780117}" type="slidenum">
              <a:rPr lang="en-US" sz="1400">
                <a:solidFill>
                  <a:schemeClr val="bg1"/>
                </a:solidFill>
              </a:rPr>
              <a:pPr algn="r"/>
              <a:t>25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25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5425" indent="-225425" eaLnBrk="1" hangingPunct="1"/>
            <a:r>
              <a:rPr lang="en-US" dirty="0" smtClean="0"/>
              <a:t>Firms can make losses in the short run</a:t>
            </a:r>
          </a:p>
          <a:p>
            <a:pPr marL="511175" lvl="1" indent="-290513" eaLnBrk="1" hangingPunct="1"/>
            <a:r>
              <a:rPr lang="en-US" dirty="0" smtClean="0"/>
              <a:t>Some firms continue to operate</a:t>
            </a:r>
          </a:p>
          <a:p>
            <a:pPr marL="511175" lvl="1" indent="-290513" eaLnBrk="1" hangingPunct="1"/>
            <a:r>
              <a:rPr lang="en-US" dirty="0" smtClean="0"/>
              <a:t>Some firms </a:t>
            </a:r>
            <a:r>
              <a:rPr lang="en-US" dirty="0" smtClean="0">
                <a:solidFill>
                  <a:srgbClr val="C00000"/>
                </a:solidFill>
              </a:rPr>
              <a:t>shut down</a:t>
            </a:r>
          </a:p>
          <a:p>
            <a:pPr marL="225425" indent="-225425" eaLnBrk="1" hangingPunct="1"/>
            <a:r>
              <a:rPr lang="en-US" dirty="0" smtClean="0"/>
              <a:t>The Cost – Benefit Principle applies even to losses</a:t>
            </a:r>
          </a:p>
          <a:p>
            <a:pPr marL="511175" lvl="1" indent="-290513" eaLnBrk="1" hangingPunct="1"/>
            <a:r>
              <a:rPr lang="en-US" dirty="0" smtClean="0">
                <a:solidFill>
                  <a:srgbClr val="C00000"/>
                </a:solidFill>
              </a:rPr>
              <a:t>Continue to operate if your losses are less than if you shut down</a:t>
            </a:r>
          </a:p>
          <a:p>
            <a:pPr marL="511175" lvl="1" indent="-290513" eaLnBrk="1" hangingPunct="1"/>
            <a:r>
              <a:rPr lang="en-US" dirty="0" smtClean="0"/>
              <a:t>Shut down if your losses are less than if you continued operating</a:t>
            </a:r>
          </a:p>
          <a:p>
            <a:pPr marL="511175" lvl="1" indent="-290513" eaLnBrk="1" hangingPunct="1"/>
            <a:r>
              <a:rPr lang="zh-TW" altLang="en-US" dirty="0" smtClean="0">
                <a:solidFill>
                  <a:srgbClr val="0070C0"/>
                </a:solidFill>
              </a:rPr>
              <a:t>少輸就是贏的道理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6CE831F0-BC18-443F-9DAC-ADBB9032D662}" type="slidenum">
              <a:rPr lang="en-US" sz="1400">
                <a:solidFill>
                  <a:schemeClr val="bg1"/>
                </a:solidFill>
              </a:rPr>
              <a:pPr algn="r"/>
              <a:t>26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50" smtClean="0">
                <a:latin typeface="+mj-lt"/>
              </a:rPr>
              <a:pPr/>
              <a:t>26</a:t>
            </a:fld>
            <a:endParaRPr lang="en-US" sz="105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Shut-Down Decision</a:t>
            </a:r>
            <a:r>
              <a:rPr lang="zh-TW" altLang="en-US" dirty="0" smtClean="0"/>
              <a:t> 停損點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5425" indent="-225425" eaLnBrk="1" hangingPunct="1"/>
            <a:r>
              <a:rPr lang="en-US" dirty="0" smtClean="0"/>
              <a:t>If the firm shuts down in the short run, it loses all of its fixed costs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如果停止營運，就損失固定成本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1175" lvl="1" indent="-290513" eaLnBrk="1" hangingPunct="1"/>
            <a:r>
              <a:rPr lang="en-US" dirty="0" smtClean="0">
                <a:solidFill>
                  <a:srgbClr val="C00000"/>
                </a:solidFill>
              </a:rPr>
              <a:t>So, fixed costs are the most a firm can lose</a:t>
            </a:r>
          </a:p>
          <a:p>
            <a:pPr marL="225425" indent="-225425" eaLnBrk="1" hangingPunct="1"/>
            <a:r>
              <a:rPr lang="en-US" dirty="0" smtClean="0"/>
              <a:t>The firm should shut down if revenue is less than variable cost</a:t>
            </a:r>
            <a:r>
              <a:rPr lang="en-US" dirty="0" smtClean="0">
                <a:solidFill>
                  <a:srgbClr val="C00000"/>
                </a:solidFill>
              </a:rPr>
              <a:t>:  P </a:t>
            </a:r>
            <a:r>
              <a:rPr lang="en-US" baseline="10000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rgbClr val="C00000"/>
                </a:solidFill>
              </a:rPr>
              <a:t> Q &lt; VC </a:t>
            </a:r>
            <a:r>
              <a:rPr lang="en-US" dirty="0" smtClean="0"/>
              <a:t>for all levels of Q</a:t>
            </a:r>
          </a:p>
          <a:p>
            <a:pPr marL="511175" lvl="1" indent="-290513" eaLnBrk="1" hangingPunct="1"/>
            <a:r>
              <a:rPr lang="en-US" dirty="0" smtClean="0"/>
              <a:t>The firm is losing money on every unit it makes</a:t>
            </a:r>
          </a:p>
          <a:p>
            <a:pPr marL="225425" indent="-225425" eaLnBrk="1" hangingPunct="1"/>
            <a:r>
              <a:rPr lang="en-US" dirty="0" smtClean="0"/>
              <a:t>If the firm's revenue is at least as big as variable cost, the firm should continue to produce</a:t>
            </a:r>
          </a:p>
          <a:p>
            <a:pPr marL="225425" indent="-225425" eaLnBrk="1" hangingPunct="1"/>
            <a:r>
              <a:rPr lang="zh-TW" altLang="en-US" b="1" dirty="0" smtClean="0">
                <a:solidFill>
                  <a:srgbClr val="0070C0"/>
                </a:solidFill>
              </a:rPr>
              <a:t>如果收益大於變動成本，就應該繼續經營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1175" lvl="1" indent="-290513" eaLnBrk="1" hangingPunct="1"/>
            <a:r>
              <a:rPr lang="en-US" dirty="0" smtClean="0"/>
              <a:t>Each unit pays its variable costs and contributes to fixed costs</a:t>
            </a:r>
          </a:p>
          <a:p>
            <a:pPr marL="692150" lvl="2" eaLnBrk="1" hangingPunct="1"/>
            <a:r>
              <a:rPr lang="en-US" dirty="0" smtClean="0"/>
              <a:t>Losses will be less than fixed costs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B716C2C2-5133-47A8-ABC7-6861C3D92A49}" type="slidenum">
              <a:rPr lang="en-US" sz="1400">
                <a:solidFill>
                  <a:schemeClr val="bg1"/>
                </a:solidFill>
              </a:rPr>
              <a:pPr algn="r"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27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Shut-Down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pc="300" dirty="0" smtClean="0"/>
              <a:t>AVC and ATC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200"/>
            <a:ext cx="7762874" cy="5121275"/>
          </a:xfrm>
        </p:spPr>
        <p:txBody>
          <a:bodyPr>
            <a:normAutofit fontScale="85000" lnSpcReduction="10000"/>
          </a:bodyPr>
          <a:lstStyle/>
          <a:p>
            <a:pPr marL="225425" indent="-225425" eaLnBrk="1" hangingPunct="1"/>
            <a:r>
              <a:rPr lang="en-US" dirty="0" smtClean="0"/>
              <a:t>Average values are the total divided by quantity</a:t>
            </a:r>
          </a:p>
          <a:p>
            <a:pPr marL="511175" lvl="1" indent="-290513" eaLnBrk="1" hangingPunct="1"/>
            <a:r>
              <a:rPr lang="en-US" b="1" dirty="0" smtClean="0"/>
              <a:t>Average variable cost</a:t>
            </a:r>
            <a:r>
              <a:rPr lang="en-US" dirty="0" smtClean="0"/>
              <a:t> (AVC) is</a:t>
            </a:r>
          </a:p>
          <a:p>
            <a:pPr marL="1143000" lvl="4" eaLnBrk="1" hangingPunct="1">
              <a:buFontTx/>
              <a:buNone/>
            </a:pPr>
            <a:r>
              <a:rPr lang="en-US" dirty="0" smtClean="0"/>
              <a:t>AVC = VC / Q</a:t>
            </a:r>
          </a:p>
          <a:p>
            <a:pPr marL="511175" lvl="1" indent="-290513" eaLnBrk="1" hangingPunct="1"/>
            <a:r>
              <a:rPr lang="en-US" b="1" dirty="0" smtClean="0"/>
              <a:t>Average total cost</a:t>
            </a:r>
            <a:r>
              <a:rPr lang="en-US" dirty="0" smtClean="0"/>
              <a:t> (ATC) is</a:t>
            </a:r>
          </a:p>
          <a:p>
            <a:pPr marL="1143000" lvl="4" eaLnBrk="1" hangingPunct="1">
              <a:buFontTx/>
              <a:buNone/>
            </a:pPr>
            <a:r>
              <a:rPr lang="en-US" dirty="0" smtClean="0"/>
              <a:t>ATC = TC / Q</a:t>
            </a:r>
          </a:p>
          <a:p>
            <a:pPr marL="225425" indent="-225425" eaLnBrk="1" hangingPunct="1"/>
            <a:r>
              <a:rPr lang="en-US" dirty="0" smtClean="0"/>
              <a:t>Shut-down if</a:t>
            </a:r>
          </a:p>
          <a:p>
            <a:pPr marL="225425" indent="-225425" algn="ctr" eaLnBrk="1" hangingPunct="1">
              <a:buFontTx/>
              <a:buNone/>
            </a:pPr>
            <a:r>
              <a:rPr lang="en-US" dirty="0" smtClean="0"/>
              <a:t> P </a:t>
            </a:r>
            <a:r>
              <a:rPr lang="en-US" baseline="10000" dirty="0" smtClean="0"/>
              <a:t>x</a:t>
            </a:r>
            <a:r>
              <a:rPr lang="en-US" dirty="0" smtClean="0"/>
              <a:t> Q &lt; VC</a:t>
            </a:r>
          </a:p>
          <a:p>
            <a:pPr marL="225425" indent="-225425" algn="ctr" eaLnBrk="1" hangingPunct="1">
              <a:buFontTx/>
              <a:buNone/>
            </a:pPr>
            <a:r>
              <a:rPr lang="en-US" dirty="0" smtClean="0"/>
              <a:t>P &lt; VC / Q</a:t>
            </a:r>
          </a:p>
          <a:p>
            <a:pPr marL="225425" indent="-225425" algn="ctr" eaLnBrk="1" hangingPunct="1">
              <a:buFontTx/>
              <a:buNone/>
            </a:pPr>
            <a:r>
              <a:rPr lang="en-US" dirty="0" smtClean="0"/>
              <a:t>P &lt; AVC</a:t>
            </a:r>
          </a:p>
          <a:p>
            <a:pPr marL="225425" indent="-225425" eaLnBrk="1" hangingPunct="1"/>
            <a:r>
              <a:rPr lang="en-US" dirty="0" smtClean="0"/>
              <a:t>Shut down if price is less than average variable cost</a:t>
            </a:r>
          </a:p>
          <a:p>
            <a:pPr marL="225425" indent="-225425" eaLnBrk="1" hangingPunct="1"/>
            <a:r>
              <a:rPr lang="zh-TW" altLang="en-US" b="1" dirty="0" smtClean="0">
                <a:solidFill>
                  <a:srgbClr val="0070C0"/>
                </a:solidFill>
              </a:rPr>
              <a:t>如果價格低於平均變動成本，就停止營運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1175" lvl="1" indent="-290513" eaLnBrk="1" hangingPunct="1"/>
            <a:endParaRPr lang="en-US" dirty="0" smtClean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CC451979-6B51-4CF2-B87E-8BCBD5C66D10}" type="slidenum">
              <a:rPr lang="en-US" sz="1400">
                <a:solidFill>
                  <a:schemeClr val="bg1"/>
                </a:solidFill>
              </a:rPr>
              <a:pPr algn="r"/>
              <a:t>28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28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5425" indent="-225425" eaLnBrk="1" hangingPunct="1"/>
            <a:r>
              <a:rPr lang="en-US" dirty="0" smtClean="0"/>
              <a:t>A firm is profitable if its total revenue is greater than its total cost</a:t>
            </a:r>
          </a:p>
          <a:p>
            <a:pPr marL="1143000" lvl="4" eaLnBrk="1" hangingPunct="1">
              <a:buFontTx/>
              <a:buNone/>
            </a:pPr>
            <a:r>
              <a:rPr lang="en-US" dirty="0" smtClean="0"/>
              <a:t>TR &gt; TC	OR</a:t>
            </a:r>
          </a:p>
          <a:p>
            <a:pPr marL="1143000" lvl="4" eaLnBrk="1" hangingPunct="1">
              <a:buFontTx/>
              <a:buNone/>
            </a:pPr>
            <a:r>
              <a:rPr lang="en-US" dirty="0" smtClean="0"/>
              <a:t>P </a:t>
            </a:r>
            <a:r>
              <a:rPr lang="en-US" baseline="10000" dirty="0" smtClean="0"/>
              <a:t>x</a:t>
            </a:r>
            <a:r>
              <a:rPr lang="en-US" dirty="0" smtClean="0"/>
              <a:t> Q &gt; ATC </a:t>
            </a:r>
            <a:r>
              <a:rPr lang="en-US" baseline="10000" dirty="0" smtClean="0"/>
              <a:t>x</a:t>
            </a:r>
            <a:r>
              <a:rPr lang="en-US" dirty="0" smtClean="0"/>
              <a:t> Q 	since ATC = TC / Q</a:t>
            </a:r>
          </a:p>
          <a:p>
            <a:pPr marL="511175" lvl="1" indent="-290513" eaLnBrk="1" hangingPunct="1"/>
            <a:r>
              <a:rPr lang="en-US" dirty="0" smtClean="0"/>
              <a:t>Another way to state this is to divide both sides of the inequality by Q to get</a:t>
            </a:r>
          </a:p>
          <a:p>
            <a:pPr marL="1143000" lvl="4" eaLnBrk="1" hangingPunct="1">
              <a:buFontTx/>
              <a:buNone/>
            </a:pPr>
            <a:r>
              <a:rPr lang="en-US" dirty="0" smtClean="0"/>
              <a:t>P &gt; ATC</a:t>
            </a:r>
          </a:p>
          <a:p>
            <a:pPr marL="692150" lvl="2" eaLnBrk="1" hangingPunct="1"/>
            <a:r>
              <a:rPr lang="en-US" dirty="0" smtClean="0"/>
              <a:t>As long as the firm's price is greater than its average total costs, the firm is profitable</a:t>
            </a:r>
          </a:p>
          <a:p>
            <a:pPr marL="692150" lvl="2" eaLnBrk="1" hangingPunct="1"/>
            <a:r>
              <a:rPr lang="zh-TW" altLang="en-US" b="1" dirty="0" smtClean="0">
                <a:solidFill>
                  <a:srgbClr val="0070C0"/>
                </a:solidFill>
              </a:rPr>
              <a:t>只要價格高於平均總成本，廠商就有利潤可圖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DD464041-632B-45A3-98FB-EB6E45B02F30}" type="slidenum">
              <a:rPr lang="en-US" sz="1400">
                <a:solidFill>
                  <a:schemeClr val="bg1"/>
                </a:solidFill>
              </a:rPr>
              <a:pPr algn="r"/>
              <a:t>29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29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Profitable Firms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Productivity Changes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Productivity</a:t>
            </a:r>
            <a:r>
              <a:rPr lang="en-US" dirty="0" smtClean="0"/>
              <a:t> can be measured by looking at the time it takes a worker to produce a good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Productivity in manufacturing </a:t>
            </a:r>
            <a:r>
              <a:rPr lang="en-US" dirty="0" smtClean="0"/>
              <a:t>has increased</a:t>
            </a:r>
          </a:p>
          <a:p>
            <a:pPr lvl="2" eaLnBrk="1" hangingPunct="1"/>
            <a:r>
              <a:rPr lang="en-US" dirty="0" smtClean="0"/>
              <a:t>Assembling a car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Productivity in services </a:t>
            </a:r>
            <a:r>
              <a:rPr lang="en-US" dirty="0" smtClean="0"/>
              <a:t>has grown more slowly</a:t>
            </a:r>
          </a:p>
          <a:p>
            <a:pPr lvl="2" eaLnBrk="1" hangingPunct="1"/>
            <a:r>
              <a:rPr lang="en-US" dirty="0" smtClean="0"/>
              <a:t>Orchestras require the same number of musicians</a:t>
            </a:r>
          </a:p>
          <a:p>
            <a:pPr lvl="2" eaLnBrk="1" hangingPunct="1"/>
            <a:r>
              <a:rPr lang="en-US" dirty="0" smtClean="0"/>
              <a:t>Barbers take just as long to cut hair</a:t>
            </a:r>
          </a:p>
          <a:p>
            <a:pPr lvl="1" eaLnBrk="1" hangingPunct="1"/>
            <a:r>
              <a:rPr lang="en-US" dirty="0" smtClean="0"/>
              <a:t>Manufacturing wages </a:t>
            </a:r>
            <a:r>
              <a:rPr lang="en-US" u="sng" dirty="0" smtClean="0"/>
              <a:t>and</a:t>
            </a:r>
            <a:r>
              <a:rPr lang="en-US" dirty="0" smtClean="0"/>
              <a:t> service wages increase at about the same rate</a:t>
            </a:r>
          </a:p>
          <a:p>
            <a:pPr lvl="2" eaLnBrk="1" hangingPunct="1"/>
            <a:r>
              <a:rPr lang="en-US" dirty="0" smtClean="0">
                <a:solidFill>
                  <a:srgbClr val="C00000"/>
                </a:solidFill>
              </a:rPr>
              <a:t>Principle of Opportunity Cost </a:t>
            </a:r>
            <a:r>
              <a:rPr lang="zh-TW" altLang="en-US" dirty="0" smtClean="0">
                <a:solidFill>
                  <a:srgbClr val="C00000"/>
                </a:solidFill>
              </a:rPr>
              <a:t>機會成本原則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F3C3C782-E124-423E-A1A1-4A33640821CD}" type="slidenum">
              <a:rPr lang="en-US" sz="1400">
                <a:solidFill>
                  <a:schemeClr val="bg1"/>
                </a:solidFill>
              </a:rPr>
              <a:pPr algn="r"/>
              <a:t>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66770"/>
              </p:ext>
            </p:extLst>
          </p:nvPr>
        </p:nvGraphicFramePr>
        <p:xfrm>
          <a:off x="253998" y="1723180"/>
          <a:ext cx="7137403" cy="2085233"/>
        </p:xfrm>
        <a:graphic>
          <a:graphicData uri="http://schemas.openxmlformats.org/drawingml/2006/table">
            <a:tbl>
              <a:tblPr/>
              <a:tblGrid>
                <a:gridCol w="118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9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Workers per day</a:t>
                      </a:r>
                    </a:p>
                  </a:txBody>
                  <a:tcPr marL="73596" marR="73596" marT="36798" marB="367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Bottles per day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Variable Cost ($/day)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AVC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($ per unit)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Cost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ATC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($ per unit)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3596" marR="73596" marT="36798" marB="367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73596" marR="73596" marT="36798" marB="367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0.15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0.65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73596" marR="73596" marT="36798" marB="367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0.12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0.32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73596" marR="73596" marT="36798" marB="3679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260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0.138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0.292</a:t>
                      </a:r>
                    </a:p>
                  </a:txBody>
                  <a:tcPr marL="73596" marR="73596" marT="36798" marB="36798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21460"/>
              </p:ext>
            </p:extLst>
          </p:nvPr>
        </p:nvGraphicFramePr>
        <p:xfrm>
          <a:off x="7478805" y="1742534"/>
          <a:ext cx="1527172" cy="1833477"/>
        </p:xfrm>
        <a:graphic>
          <a:graphicData uri="http://schemas.openxmlformats.org/drawingml/2006/table">
            <a:tbl>
              <a:tblPr/>
              <a:tblGrid>
                <a:gridCol w="1527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Marginal Cost ($/unit)</a:t>
                      </a:r>
                    </a:p>
                  </a:txBody>
                  <a:tcPr marL="84251" marR="84251" marT="42125" marB="4212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0.15</a:t>
                      </a:r>
                    </a:p>
                  </a:txBody>
                  <a:tcPr marL="84251" marR="84251" marT="42125" marB="4212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0.10</a:t>
                      </a:r>
                    </a:p>
                  </a:txBody>
                  <a:tcPr marL="84251" marR="84251" marT="42125" marB="4212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0.20</a:t>
                      </a:r>
                    </a:p>
                  </a:txBody>
                  <a:tcPr marL="84251" marR="84251" marT="42125" marB="4212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14F8CC22-D83F-4FF6-B48F-DCE29019244E}" type="slidenum">
              <a:rPr lang="en-US" sz="1400">
                <a:solidFill>
                  <a:schemeClr val="bg1"/>
                </a:solidFill>
              </a:rPr>
              <a:pPr algn="r"/>
              <a:t>30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24990" name="Picture 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5673" y="3792491"/>
            <a:ext cx="4081776" cy="285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8000" y="6632211"/>
            <a:ext cx="3048000" cy="320675"/>
          </a:xfrm>
        </p:spPr>
        <p:txBody>
          <a:bodyPr/>
          <a:lstStyle/>
          <a:p>
            <a:r>
              <a:rPr lang="en-US" dirty="0" smtClean="0"/>
              <a:t>©2019 McGraw-Hill Education.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30</a:t>
            </a:fld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Curves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 eaLnBrk="1" hangingPunct="1"/>
            <a:r>
              <a:rPr lang="en-US" sz="2400" dirty="0" smtClean="0"/>
              <a:t>Market price is $0.20 per bottle</a:t>
            </a:r>
          </a:p>
          <a:p>
            <a:pPr marL="511175" lvl="1" indent="-290513" eaLnBrk="1" hangingPunct="1"/>
            <a:r>
              <a:rPr lang="en-US" sz="2400" dirty="0" smtClean="0"/>
              <a:t>Produce where the marginal benefit of selling a bottle (price) equals the marginal cost </a:t>
            </a:r>
          </a:p>
          <a:p>
            <a:pPr marL="692150" lvl="2" eaLnBrk="1" hangingPunct="1"/>
            <a:r>
              <a:rPr lang="en-US" dirty="0" smtClean="0"/>
              <a:t>260 bottles per day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451692C6-FEC5-4263-8AE2-98D4ACEFD2EF}" type="slidenum">
              <a:rPr lang="en-US" sz="1400">
                <a:solidFill>
                  <a:schemeClr val="bg1"/>
                </a:solidFill>
              </a:rPr>
              <a:pPr algn="r"/>
              <a:t>31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2698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7763" y="3452813"/>
            <a:ext cx="4795837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31</a:t>
            </a:fld>
            <a:endParaRPr lang="en-US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Profit Maximization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5425" indent="-225425" eaLnBrk="1" hangingPunct="1"/>
            <a:r>
              <a:rPr lang="en-US" sz="2400" dirty="0" smtClean="0"/>
              <a:t>At a price of $0.20, the firm produces 260 bottles</a:t>
            </a:r>
          </a:p>
          <a:p>
            <a:pPr marL="225425" indent="-225425" eaLnBrk="1" hangingPunct="1"/>
            <a:r>
              <a:rPr lang="en-US" sz="2400" dirty="0" smtClean="0"/>
              <a:t>Profit is  TR – TC or  </a:t>
            </a:r>
          </a:p>
          <a:p>
            <a:pPr marL="511175" lvl="1" indent="-290513" eaLnBrk="1" hangingPunct="1">
              <a:buFontTx/>
              <a:buNone/>
            </a:pPr>
            <a:r>
              <a:rPr lang="en-US" sz="2400" dirty="0" smtClean="0"/>
              <a:t>		(P – ATC) </a:t>
            </a:r>
            <a:r>
              <a:rPr lang="en-US" sz="2400" baseline="10000" dirty="0" smtClean="0"/>
              <a:t>x</a:t>
            </a:r>
            <a:r>
              <a:rPr lang="en-US" sz="2400" dirty="0" smtClean="0"/>
              <a:t> Q</a:t>
            </a:r>
          </a:p>
          <a:p>
            <a:pPr marL="225425" indent="-225425" eaLnBrk="1" hangingPunct="1"/>
            <a:r>
              <a:rPr lang="en-US" sz="2400" dirty="0" smtClean="0"/>
              <a:t>On the graph, (P – ATC) is </a:t>
            </a:r>
            <a:br>
              <a:rPr lang="en-US" sz="2400" dirty="0" smtClean="0"/>
            </a:br>
            <a:r>
              <a:rPr lang="en-US" sz="2400" dirty="0" smtClean="0"/>
              <a:t>profit per unit of output </a:t>
            </a:r>
          </a:p>
          <a:p>
            <a:pPr marL="692150" lvl="2" eaLnBrk="1" hangingPunct="1"/>
            <a:r>
              <a:rPr lang="en-US" sz="2000" dirty="0" smtClean="0"/>
              <a:t>It is the distance </a:t>
            </a:r>
            <a:br>
              <a:rPr lang="en-US" sz="2000" dirty="0" smtClean="0"/>
            </a:br>
            <a:r>
              <a:rPr lang="en-US" sz="2000" dirty="0" smtClean="0"/>
              <a:t>between P = $0.20 and </a:t>
            </a:r>
            <a:br>
              <a:rPr lang="en-US" sz="2000" dirty="0" smtClean="0"/>
            </a:br>
            <a:r>
              <a:rPr lang="en-US" sz="2000" dirty="0" smtClean="0"/>
              <a:t>the ATC curve</a:t>
            </a:r>
          </a:p>
          <a:p>
            <a:pPr marL="225425" indent="-225425" eaLnBrk="1" hangingPunct="1"/>
            <a:r>
              <a:rPr lang="en-US" sz="2400" dirty="0" smtClean="0"/>
              <a:t>Profit is the area of the rectangle with height </a:t>
            </a:r>
            <a:br>
              <a:rPr lang="en-US" sz="2400" dirty="0" smtClean="0"/>
            </a:br>
            <a:r>
              <a:rPr lang="en-US" sz="2400" dirty="0" smtClean="0"/>
              <a:t>(P – ATC) and width Q</a:t>
            </a:r>
          </a:p>
          <a:p>
            <a:pPr marL="692150" lvl="2" eaLnBrk="1" hangingPunct="1">
              <a:buFontTx/>
              <a:buNone/>
            </a:pPr>
            <a:r>
              <a:rPr lang="en-US" sz="2000" dirty="0" smtClean="0"/>
              <a:t>($0.08) (260) = $20.80</a:t>
            </a:r>
          </a:p>
        </p:txBody>
      </p:sp>
      <p:pic>
        <p:nvPicPr>
          <p:cNvPr id="1290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3638" y="2301875"/>
            <a:ext cx="3776662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1922AB91-29F7-4D9A-A9BA-B5419C5998C3}" type="slidenum">
              <a:rPr lang="en-US" sz="1400">
                <a:solidFill>
                  <a:schemeClr val="bg1"/>
                </a:solidFill>
              </a:rPr>
              <a:pPr algn="r"/>
              <a:t>32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16700" y="6330950"/>
            <a:ext cx="2133600" cy="365125"/>
          </a:xfrm>
        </p:spPr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32</a:t>
            </a:fld>
            <a:endParaRPr lang="en-US" sz="10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Profit Maximization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3926" y="1568302"/>
            <a:ext cx="4129087" cy="4525963"/>
          </a:xfrm>
        </p:spPr>
        <p:txBody>
          <a:bodyPr>
            <a:normAutofit fontScale="92500" lnSpcReduction="20000"/>
          </a:bodyPr>
          <a:lstStyle/>
          <a:p>
            <a:pPr marL="225425" indent="-225425" eaLnBrk="1" hangingPunct="1"/>
            <a:r>
              <a:rPr lang="en-US" dirty="0" smtClean="0"/>
              <a:t>Losses can also be shown on a graph</a:t>
            </a:r>
          </a:p>
          <a:p>
            <a:pPr marL="692150" lvl="2" eaLnBrk="1" hangingPunct="1"/>
            <a:r>
              <a:rPr lang="en-US" dirty="0" smtClean="0"/>
              <a:t>When P &lt; ATC, the firm loses (P – ATC) per unit of output</a:t>
            </a:r>
          </a:p>
          <a:p>
            <a:pPr marL="511175" lvl="1" indent="-290513" eaLnBrk="1" hangingPunct="1"/>
            <a:r>
              <a:rPr lang="en-US" dirty="0" smtClean="0"/>
              <a:t>Total losses are the </a:t>
            </a:r>
            <a:br>
              <a:rPr lang="en-US" dirty="0" smtClean="0"/>
            </a:br>
            <a:r>
              <a:rPr lang="en-US" dirty="0" smtClean="0"/>
              <a:t>rectangle whose height </a:t>
            </a:r>
            <a:br>
              <a:rPr lang="en-US" dirty="0" smtClean="0"/>
            </a:br>
            <a:r>
              <a:rPr lang="en-US" dirty="0" smtClean="0"/>
              <a:t>is ATC – P and whose </a:t>
            </a:r>
            <a:br>
              <a:rPr lang="en-US" dirty="0" smtClean="0"/>
            </a:br>
            <a:r>
              <a:rPr lang="en-US" dirty="0" smtClean="0"/>
              <a:t>width is Q</a:t>
            </a:r>
          </a:p>
          <a:p>
            <a:pPr marL="511175" lvl="1" indent="-290513" eaLnBrk="1" hangingPunct="1"/>
            <a:r>
              <a:rPr lang="en-US" dirty="0" smtClean="0"/>
              <a:t>Losses  = (ATC – P) (Q)</a:t>
            </a:r>
          </a:p>
          <a:p>
            <a:pPr marL="511175" lvl="1" indent="-290513" eaLnBrk="1" hangingPunct="1">
              <a:buFontTx/>
              <a:buNone/>
            </a:pPr>
            <a:r>
              <a:rPr lang="en-US" dirty="0" smtClean="0"/>
              <a:t>	($0.10 – $0.08) (180) </a:t>
            </a:r>
            <a:br>
              <a:rPr lang="en-US" dirty="0" smtClean="0"/>
            </a:br>
            <a:r>
              <a:rPr lang="en-US" dirty="0" smtClean="0"/>
              <a:t>= $3.60</a:t>
            </a:r>
          </a:p>
        </p:txBody>
      </p:sp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3013" y="2806701"/>
            <a:ext cx="3735387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220876AE-BDA2-42FE-BAC0-DFC77D6737A7}" type="slidenum">
              <a:rPr lang="en-US" sz="1400">
                <a:solidFill>
                  <a:schemeClr val="bg1"/>
                </a:solidFill>
              </a:rPr>
              <a:pPr algn="r"/>
              <a:t>33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33</a:t>
            </a:fld>
            <a:endParaRPr lang="en-US" sz="10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200"/>
            <a:ext cx="7762874" cy="4933950"/>
          </a:xfrm>
        </p:spPr>
        <p:txBody>
          <a:bodyPr>
            <a:normAutofit fontScale="85000" lnSpcReduction="10000"/>
          </a:bodyPr>
          <a:lstStyle/>
          <a:p>
            <a:pPr marL="225425" indent="-225425" eaLnBrk="1" hangingPunct="1"/>
            <a:r>
              <a:rPr lang="en-US" dirty="0" smtClean="0"/>
              <a:t>Short-run marginal cost curves have a positive slope</a:t>
            </a:r>
          </a:p>
          <a:p>
            <a:pPr marL="511175" lvl="1" indent="-290513" eaLnBrk="1" hangingPunct="1"/>
            <a:r>
              <a:rPr lang="en-US" dirty="0" smtClean="0"/>
              <a:t>Higher prices generally increase quantity supplied</a:t>
            </a:r>
          </a:p>
          <a:p>
            <a:pPr marL="225425" indent="-225425" eaLnBrk="1" hangingPunct="1"/>
            <a:r>
              <a:rPr lang="en-US" dirty="0" smtClean="0">
                <a:solidFill>
                  <a:srgbClr val="C00000"/>
                </a:solidFill>
              </a:rPr>
              <a:t>In the long run, all inputs are variable</a:t>
            </a:r>
          </a:p>
          <a:p>
            <a:pPr marL="511175" lvl="1" indent="-290513" eaLnBrk="1" hangingPunct="1"/>
            <a:r>
              <a:rPr lang="en-US" dirty="0" smtClean="0">
                <a:solidFill>
                  <a:srgbClr val="C00000"/>
                </a:solidFill>
              </a:rPr>
              <a:t>Long-run supply curves can be flat, upward sloping, or downward sloping</a:t>
            </a:r>
          </a:p>
          <a:p>
            <a:pPr marL="225425" indent="-225425" eaLnBrk="1" hangingPunct="1"/>
            <a:r>
              <a:rPr lang="en-US" dirty="0" smtClean="0"/>
              <a:t>The perfectly competitive firm's supply curve is its marginal cost curve</a:t>
            </a:r>
          </a:p>
          <a:p>
            <a:pPr marL="511175" lvl="1" indent="-290513" eaLnBrk="1" hangingPunct="1"/>
            <a:r>
              <a:rPr lang="en-US" dirty="0" smtClean="0"/>
              <a:t>At every quantity on the market supply curve, </a:t>
            </a:r>
            <a:r>
              <a:rPr lang="en-US" dirty="0" smtClean="0">
                <a:solidFill>
                  <a:srgbClr val="C00000"/>
                </a:solidFill>
              </a:rPr>
              <a:t>price is equal to the seller's marginal cost of production</a:t>
            </a:r>
          </a:p>
          <a:p>
            <a:pPr marL="511175" lvl="1" indent="-290513" eaLnBrk="1" hangingPunct="1"/>
            <a:r>
              <a:rPr lang="zh-TW" altLang="en-US" dirty="0" smtClean="0">
                <a:solidFill>
                  <a:srgbClr val="C00000"/>
                </a:solidFill>
              </a:rPr>
              <a:t>市場供給線上，價格等於供給者的邊際成本</a:t>
            </a:r>
            <a:endParaRPr lang="en-US" dirty="0" smtClean="0">
              <a:solidFill>
                <a:srgbClr val="C00000"/>
              </a:solidFill>
            </a:endParaRPr>
          </a:p>
          <a:p>
            <a:pPr marL="511175" lvl="1" indent="-290513" eaLnBrk="1" hangingPunct="1"/>
            <a:r>
              <a:rPr lang="en-US" dirty="0" smtClean="0"/>
              <a:t>Applies in both the short run and the long run</a:t>
            </a:r>
          </a:p>
          <a:p>
            <a:pPr marL="511175" lvl="1" indent="-290513" eaLnBrk="1" hangingPunct="1"/>
            <a:endParaRPr lang="en-US" dirty="0" smtClean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F52A39F9-9CAD-4926-BD91-78938025F7DD}" type="slidenum">
              <a:rPr lang="en-US" sz="1400">
                <a:solidFill>
                  <a:schemeClr val="bg1"/>
                </a:solidFill>
              </a:rPr>
              <a:pPr algn="r"/>
              <a:t>34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6332" y="6351587"/>
            <a:ext cx="2133600" cy="365125"/>
          </a:xfrm>
        </p:spPr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34</a:t>
            </a:fld>
            <a:endParaRPr lang="en-US" sz="10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“Law” of Supply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供給法則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254667"/>
              </p:ext>
            </p:extLst>
          </p:nvPr>
        </p:nvGraphicFramePr>
        <p:xfrm>
          <a:off x="923925" y="1600200"/>
          <a:ext cx="776287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53CF5353-6F83-4F77-97F2-7F595C6716B9}" type="slidenum">
              <a:rPr lang="en-US" sz="1400">
                <a:solidFill>
                  <a:schemeClr val="bg1"/>
                </a:solidFill>
              </a:rPr>
              <a:pPr algn="r"/>
              <a:t>35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35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Increases in Supply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1066802" y="257385"/>
            <a:ext cx="8077197" cy="11731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More Aluminum than Glass Recycled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200"/>
            <a:ext cx="7762874" cy="534137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Collect recyclable materials until the marginal benefit equals the marginal cost</a:t>
            </a:r>
          </a:p>
          <a:p>
            <a:pPr lvl="1" eaLnBrk="1" hangingPunct="1"/>
            <a:r>
              <a:rPr lang="en-US" dirty="0" smtClean="0"/>
              <a:t>Recycling aluminum is relatively low cost, so scrap aluminum is in high demand</a:t>
            </a:r>
          </a:p>
          <a:p>
            <a:pPr lvl="2" eaLnBrk="1" hangingPunct="1"/>
            <a:r>
              <a:rPr lang="en-US" dirty="0" smtClean="0"/>
              <a:t>Relatively high redemption price</a:t>
            </a:r>
          </a:p>
          <a:p>
            <a:pPr lvl="1" eaLnBrk="1" hangingPunct="1"/>
            <a:r>
              <a:rPr lang="en-US" dirty="0" smtClean="0"/>
              <a:t>Glass is made from low-cost materials </a:t>
            </a:r>
          </a:p>
          <a:p>
            <a:pPr lvl="2" eaLnBrk="1" hangingPunct="1"/>
            <a:r>
              <a:rPr lang="en-US" dirty="0" smtClean="0"/>
              <a:t>Demand for used glass is low and so is its price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If market forces direct the recycling, more aluminum than glass is collected</a:t>
            </a:r>
          </a:p>
          <a:p>
            <a:pPr eaLnBrk="1" hangingPunct="1"/>
            <a:r>
              <a:rPr lang="zh-TW" altLang="en-US" dirty="0" smtClean="0">
                <a:solidFill>
                  <a:srgbClr val="0070C0"/>
                </a:solidFill>
              </a:rPr>
              <a:t>鋁罐的回收比玻璃罐多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6B0C4580-4E79-44A9-B6E8-736F2004D12E}" type="slidenum">
              <a:rPr lang="en-US" sz="1400">
                <a:solidFill>
                  <a:schemeClr val="bg1"/>
                </a:solidFill>
              </a:rPr>
              <a:pPr algn="r"/>
              <a:t>36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36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1066802" y="240133"/>
            <a:ext cx="8077197" cy="1173163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Optimal Amount of Glass Recycling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23926" y="1600200"/>
            <a:ext cx="7165974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Glass bottles litter roadways and public places</a:t>
            </a:r>
          </a:p>
          <a:p>
            <a:pPr lvl="2" eaLnBrk="1" hangingPunct="1"/>
            <a:r>
              <a:rPr lang="en-US" dirty="0" smtClean="0"/>
              <a:t>Market price for used glass is too low to get the bottles recycled</a:t>
            </a:r>
          </a:p>
          <a:p>
            <a:pPr lvl="2" eaLnBrk="1" hangingPunct="1"/>
            <a:r>
              <a:rPr lang="en-US" dirty="0" smtClean="0"/>
              <a:t>People are willing to pay </a:t>
            </a:r>
            <a:br>
              <a:rPr lang="en-US" dirty="0" smtClean="0"/>
            </a:br>
            <a:r>
              <a:rPr lang="en-US" dirty="0" smtClean="0"/>
              <a:t>6¢ to have glass bottles </a:t>
            </a:r>
            <a:br>
              <a:rPr lang="en-US" dirty="0" smtClean="0"/>
            </a:br>
            <a:r>
              <a:rPr lang="en-US" dirty="0" smtClean="0"/>
              <a:t>picked up</a:t>
            </a:r>
          </a:p>
          <a:p>
            <a:pPr eaLnBrk="1" hangingPunct="1"/>
            <a:r>
              <a:rPr lang="en-US" sz="2600" dirty="0" smtClean="0">
                <a:solidFill>
                  <a:srgbClr val="C00000"/>
                </a:solidFill>
              </a:rPr>
              <a:t>Government collects a tax and</a:t>
            </a:r>
            <a:br>
              <a:rPr lang="en-US" sz="2600" dirty="0" smtClean="0">
                <a:solidFill>
                  <a:srgbClr val="C00000"/>
                </a:solidFill>
              </a:rPr>
            </a:br>
            <a:r>
              <a:rPr lang="en-US" sz="2600" dirty="0" smtClean="0">
                <a:solidFill>
                  <a:srgbClr val="C00000"/>
                </a:solidFill>
              </a:rPr>
              <a:t>pays recyclers 6 ¢ per bottle</a:t>
            </a:r>
          </a:p>
          <a:p>
            <a:pPr eaLnBrk="1" hangingPunct="1"/>
            <a:r>
              <a:rPr lang="en-US" sz="2600" dirty="0" smtClean="0"/>
              <a:t>Graph shows that 16,000 </a:t>
            </a:r>
            <a:br>
              <a:rPr lang="en-US" sz="2600" dirty="0" smtClean="0"/>
            </a:br>
            <a:r>
              <a:rPr lang="en-US" sz="2600" dirty="0" smtClean="0"/>
              <a:t>glass containers will be </a:t>
            </a:r>
            <a:br>
              <a:rPr lang="en-US" sz="2600" dirty="0" smtClean="0"/>
            </a:br>
            <a:r>
              <a:rPr lang="en-US" sz="2600" dirty="0" smtClean="0"/>
              <a:t>collected and recycled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48325" y="3108325"/>
            <a:ext cx="3354387" cy="2657475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45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8159" y="2935238"/>
            <a:ext cx="3464552" cy="29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CF3E9D13-523B-4042-A211-55EEBE6398BE}" type="slidenum">
              <a:rPr lang="en-US" sz="1400">
                <a:solidFill>
                  <a:schemeClr val="bg1"/>
                </a:solidFill>
              </a:rPr>
              <a:pPr algn="r"/>
              <a:t>37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37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Recycling Glass and Equilibrium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Normative statement:  </a:t>
            </a:r>
            <a:r>
              <a:rPr lang="en-US" i="1" dirty="0" smtClean="0"/>
              <a:t>There should be no litter</a:t>
            </a:r>
          </a:p>
          <a:p>
            <a:pPr lvl="1" eaLnBrk="1" hangingPunct="1"/>
            <a:r>
              <a:rPr lang="en-US" dirty="0" smtClean="0"/>
              <a:t>Costs of removing all cans and bottles is high</a:t>
            </a:r>
          </a:p>
          <a:p>
            <a:pPr lvl="1" eaLnBrk="1" hangingPunct="1"/>
            <a:r>
              <a:rPr lang="en-US" dirty="0" smtClean="0"/>
              <a:t>Total surplus is greatest when marginal cost equals marginal benefit</a:t>
            </a:r>
          </a:p>
          <a:p>
            <a:pPr lvl="2" eaLnBrk="1" hangingPunct="1"/>
            <a:r>
              <a:rPr lang="en-US" dirty="0" smtClean="0"/>
              <a:t>Increasing the amount of litter collected diverts resources from higher value uses (playgrounds, schools, police, etc.)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Market forces do not clear litter effectively</a:t>
            </a:r>
          </a:p>
          <a:p>
            <a:pPr lvl="1" eaLnBrk="1" hangingPunct="1"/>
            <a:r>
              <a:rPr lang="en-US" dirty="0" smtClean="0"/>
              <a:t>If one person pays, everyone benefits</a:t>
            </a:r>
          </a:p>
          <a:p>
            <a:pPr lvl="1" eaLnBrk="1" hangingPunct="1"/>
            <a:r>
              <a:rPr lang="en-US" dirty="0" smtClean="0"/>
              <a:t>Container deposits increase the incentive to dispose of containers properly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6B91EE64-A5A6-4530-BBFF-13E29901F0A1}" type="slidenum">
              <a:rPr lang="en-US" sz="1400">
                <a:solidFill>
                  <a:schemeClr val="bg1"/>
                </a:solidFill>
              </a:rPr>
              <a:pPr algn="r"/>
              <a:t>38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n-lt"/>
              </a:rPr>
              <a:pPr/>
              <a:t>38</a:t>
            </a:fld>
            <a:endParaRPr lang="en-US" sz="1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b="1" dirty="0" smtClean="0"/>
              <a:t>Producer surplus </a:t>
            </a:r>
            <a:r>
              <a:rPr lang="en-US" sz="2400" dirty="0" smtClean="0"/>
              <a:t>is the difference between the market price and the seller's reservation price</a:t>
            </a:r>
          </a:p>
          <a:p>
            <a:pPr lvl="2" eaLnBrk="1" hangingPunct="1"/>
            <a:r>
              <a:rPr lang="en-US" dirty="0" smtClean="0"/>
              <a:t>Reservation price is on the supply curve</a:t>
            </a:r>
          </a:p>
          <a:p>
            <a:pPr eaLnBrk="1" hangingPunct="1"/>
            <a:r>
              <a:rPr lang="en-US" sz="2400" dirty="0" smtClean="0"/>
              <a:t>Producer surplus is the area above the supply curve and below the </a:t>
            </a:r>
            <a:br>
              <a:rPr lang="en-US" sz="2400" dirty="0" smtClean="0"/>
            </a:br>
            <a:r>
              <a:rPr lang="en-US" sz="2400" dirty="0" smtClean="0"/>
              <a:t>market price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D4045E37-901F-4271-8AF6-9134F29866E3}" type="slidenum">
              <a:rPr lang="en-US" sz="1400">
                <a:solidFill>
                  <a:schemeClr val="bg1"/>
                </a:solidFill>
              </a:rPr>
              <a:pPr algn="r"/>
              <a:t>39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87" y="3425211"/>
            <a:ext cx="5020813" cy="249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39</a:t>
            </a:fld>
            <a:endParaRPr lang="en-US" sz="10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Surplus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5425" lvl="1" indent="-225425" eaLnBrk="1" hangingPunct="1">
              <a:buClr>
                <a:schemeClr val="bg1"/>
              </a:buClr>
            </a:pPr>
            <a:r>
              <a:rPr lang="en-US" u="sng" dirty="0" smtClean="0"/>
              <a:t>Cost-Benefit Principle </a:t>
            </a:r>
            <a:r>
              <a:rPr lang="en-US" dirty="0" smtClean="0"/>
              <a:t>is behind decision making</a:t>
            </a:r>
          </a:p>
          <a:p>
            <a:pPr marL="225425" lvl="1" indent="-225425" eaLnBrk="1" hangingPunct="1"/>
            <a:r>
              <a:rPr lang="en-US" dirty="0" smtClean="0"/>
              <a:t>Buyers:  buy one more unit?</a:t>
            </a:r>
          </a:p>
          <a:p>
            <a:pPr lvl="2" eaLnBrk="1" hangingPunct="1"/>
            <a:r>
              <a:rPr lang="en-US" dirty="0" smtClean="0"/>
              <a:t>Only if marginal benefit is at least as great as marginal cost</a:t>
            </a:r>
          </a:p>
          <a:p>
            <a:pPr marL="225425" lvl="1" indent="-225425" eaLnBrk="1" hangingPunct="1"/>
            <a:r>
              <a:rPr lang="en-US" dirty="0" smtClean="0"/>
              <a:t>Sellers:  sell one more unit?</a:t>
            </a:r>
          </a:p>
          <a:p>
            <a:pPr lvl="2" eaLnBrk="1" hangingPunct="1"/>
            <a:r>
              <a:rPr lang="en-US" dirty="0" smtClean="0"/>
              <a:t>Only if marginal benefit (marginal revenue) is at least as great as marginal cost</a:t>
            </a:r>
          </a:p>
          <a:p>
            <a:pPr marL="225425" lvl="1" indent="-225425" eaLnBrk="1" hangingPunct="1"/>
            <a:r>
              <a:rPr lang="en-US" dirty="0" smtClean="0"/>
              <a:t>Opportunity Cost also matters</a:t>
            </a:r>
          </a:p>
          <a:p>
            <a:pPr lvl="2" eaLnBrk="1" hangingPunct="1"/>
            <a:r>
              <a:rPr lang="en-US" dirty="0" smtClean="0"/>
              <a:t>Buyers:  hamburger or pizza?</a:t>
            </a:r>
          </a:p>
          <a:p>
            <a:pPr lvl="2" eaLnBrk="1" hangingPunct="1"/>
            <a:r>
              <a:rPr lang="en-US" dirty="0" smtClean="0"/>
              <a:t>Sellers:  recycle aluminum or wash dishes?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9409706C-4E08-410E-8023-C52A81B35E0B}" type="slidenum">
              <a:rPr lang="en-US" sz="1400">
                <a:solidFill>
                  <a:schemeClr val="bg1"/>
                </a:solidFill>
              </a:rPr>
              <a:pPr algn="r"/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4</a:t>
            </a:fld>
            <a:endParaRPr lang="en-US" sz="10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Buyers and Sellers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792085" y="1724734"/>
            <a:ext cx="2415654" cy="955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Supply Curve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88170" y="3344811"/>
            <a:ext cx="2415654" cy="955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Supply Curve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8195" y="1724734"/>
            <a:ext cx="2415654" cy="955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 Cost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745975" y="3242454"/>
            <a:ext cx="2030678" cy="136477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Equilibrium Price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53487" y="4964889"/>
            <a:ext cx="2415654" cy="955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Demand Curve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45975" y="1520018"/>
            <a:ext cx="2030678" cy="136477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Profit-Maximizing Quantity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488171" y="4964889"/>
            <a:ext cx="2415654" cy="9553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Determinants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062037" y="3344863"/>
            <a:ext cx="1631259" cy="1528762"/>
            <a:chOff x="4380931" y="5090614"/>
            <a:chExt cx="1631530" cy="1528550"/>
          </a:xfrm>
          <a:solidFill>
            <a:schemeClr val="accent3">
              <a:lumMod val="50000"/>
            </a:schemeClr>
          </a:solidFill>
        </p:grpSpPr>
        <p:sp>
          <p:nvSpPr>
            <p:cNvPr id="15" name="Right Triangle 14"/>
            <p:cNvSpPr/>
            <p:nvPr/>
          </p:nvSpPr>
          <p:spPr bwMode="auto">
            <a:xfrm rot="10800000">
              <a:off x="4380931" y="5090614"/>
              <a:ext cx="1569492" cy="1528550"/>
            </a:xfrm>
            <a:prstGeom prst="rtTriangle">
              <a:avLst/>
            </a:prstGeom>
            <a:grpFill/>
            <a:ln>
              <a:headEnd type="none" w="med" len="med"/>
              <a:tailEnd type="none" w="med" len="med"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640000">
              <a:off x="4803211" y="5315582"/>
              <a:ext cx="1209250" cy="707788"/>
            </a:xfrm>
            <a:prstGeom prst="rect">
              <a:avLst/>
            </a:prstGeom>
            <a:grpFill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bg1"/>
                  </a:solidFill>
                </a:rPr>
                <a:t>Producer</a:t>
              </a:r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b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Surplus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3254375" y="2198688"/>
            <a:ext cx="538163" cy="79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0" idx="2"/>
            <a:endCxn id="0" idx="0"/>
          </p:cNvCxnSpPr>
          <p:nvPr/>
        </p:nvCxnSpPr>
        <p:spPr bwMode="auto">
          <a:xfrm rot="5400000">
            <a:off x="4563268" y="2812257"/>
            <a:ext cx="665163" cy="4000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4371975" y="4640263"/>
            <a:ext cx="649287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>
            <a:off x="5903913" y="3830638"/>
            <a:ext cx="841375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0" idx="0"/>
          </p:cNvCxnSpPr>
          <p:nvPr/>
        </p:nvCxnSpPr>
        <p:spPr bwMode="auto">
          <a:xfrm rot="16200000" flipV="1">
            <a:off x="7582694" y="4785519"/>
            <a:ext cx="3571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0" idx="0"/>
            <a:endCxn id="0" idx="2"/>
          </p:cNvCxnSpPr>
          <p:nvPr/>
        </p:nvCxnSpPr>
        <p:spPr bwMode="auto">
          <a:xfrm rot="5400000" flipH="1" flipV="1">
            <a:off x="7583488" y="3063875"/>
            <a:ext cx="357188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 bwMode="auto">
          <a:xfrm flipH="1">
            <a:off x="2632075" y="3789363"/>
            <a:ext cx="842963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6207125" y="2198688"/>
            <a:ext cx="538163" cy="79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31147192-3662-40B3-A3D2-537FB0718EBC}" type="slidenum">
              <a:rPr lang="en-US" sz="1400">
                <a:solidFill>
                  <a:schemeClr val="bg1"/>
                </a:solidFill>
              </a:rPr>
              <a:pPr algn="r"/>
              <a:t>40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40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Importance of Opportunity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Harry can divide his time between two activities: </a:t>
            </a:r>
          </a:p>
          <a:p>
            <a:pPr lvl="1" eaLnBrk="1" hangingPunct="1"/>
            <a:r>
              <a:rPr lang="en-US" dirty="0" smtClean="0"/>
              <a:t>Wash dishes for $6 per hour </a:t>
            </a:r>
          </a:p>
          <a:p>
            <a:pPr lvl="1" eaLnBrk="1" hangingPunct="1"/>
            <a:r>
              <a:rPr lang="en-US" dirty="0" smtClean="0"/>
              <a:t>Recycle aluminum cans and earn 2¢ per can</a:t>
            </a:r>
          </a:p>
          <a:p>
            <a:pPr eaLnBrk="1" hangingPunct="1"/>
            <a:r>
              <a:rPr lang="en-US" dirty="0" smtClean="0"/>
              <a:t>Harry only cares about the income</a:t>
            </a:r>
          </a:p>
          <a:p>
            <a:pPr eaLnBrk="1" hangingPunct="1"/>
            <a:r>
              <a:rPr lang="en-US" dirty="0" smtClean="0"/>
              <a:t>How much labor should Harry supply to each activity?</a:t>
            </a:r>
          </a:p>
          <a:p>
            <a:pPr lvl="1" eaLnBrk="1" hangingPunct="1"/>
            <a:r>
              <a:rPr lang="en-US" dirty="0" smtClean="0"/>
              <a:t>Harry should devote an additional hour to recycling as long as he is earning at least $6 per hour</a:t>
            </a:r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7FDCA3F7-1D83-4DDF-8041-43646731AE4F}" type="slidenum">
              <a:rPr lang="en-US" sz="1400">
                <a:solidFill>
                  <a:schemeClr val="bg1"/>
                </a:solidFill>
              </a:rPr>
              <a:pPr algn="r"/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5</a:t>
            </a:fld>
            <a:endParaRPr lang="en-US" sz="1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09" name="Group 4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42753"/>
              </p:ext>
            </p:extLst>
          </p:nvPr>
        </p:nvGraphicFramePr>
        <p:xfrm>
          <a:off x="165100" y="1853905"/>
          <a:ext cx="5499100" cy="3078480"/>
        </p:xfrm>
        <a:graphic>
          <a:graphicData uri="http://schemas.openxmlformats.org/drawingml/2006/table">
            <a:tbl>
              <a:tblPr/>
              <a:tblGrid>
                <a:gridCol w="209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Hours per Day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Total Number of Containers Found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1,000</a:t>
                      </a: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1,300</a:t>
                      </a: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1,500</a:t>
                      </a: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51934" marR="1519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1,600</a:t>
                      </a:r>
                    </a:p>
                  </a:txBody>
                  <a:tcPr marL="151934" marR="15193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910" name="Group 4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94021371"/>
              </p:ext>
            </p:extLst>
          </p:nvPr>
        </p:nvGraphicFramePr>
        <p:xfrm>
          <a:off x="6754813" y="1836738"/>
          <a:ext cx="2389187" cy="3056007"/>
        </p:xfrm>
        <a:graphic>
          <a:graphicData uri="http://schemas.openxmlformats.org/drawingml/2006/table">
            <a:tbl>
              <a:tblPr/>
              <a:tblGrid>
                <a:gridCol w="2389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Additional Number of Cans Found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661929" y="3028106"/>
            <a:ext cx="1005572" cy="1729700"/>
            <a:chOff x="5336272" y="2616961"/>
            <a:chExt cx="1037229" cy="1729700"/>
          </a:xfrm>
          <a:solidFill>
            <a:schemeClr val="accent6"/>
          </a:solidFill>
        </p:grpSpPr>
        <p:sp>
          <p:nvSpPr>
            <p:cNvPr id="7" name="Isosceles Triangle 6"/>
            <p:cNvSpPr/>
            <p:nvPr/>
          </p:nvSpPr>
          <p:spPr bwMode="auto">
            <a:xfrm rot="5400000">
              <a:off x="5720114" y="2233120"/>
              <a:ext cx="269546" cy="1037227"/>
            </a:xfrm>
            <a:prstGeom prst="triangle">
              <a:avLst>
                <a:gd name="adj" fmla="val 48684"/>
              </a:avLst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Isosceles Triangle 7"/>
            <p:cNvSpPr/>
            <p:nvPr/>
          </p:nvSpPr>
          <p:spPr bwMode="auto">
            <a:xfrm rot="5400000">
              <a:off x="5720115" y="2598159"/>
              <a:ext cx="269546" cy="1037227"/>
            </a:xfrm>
            <a:prstGeom prst="triangle">
              <a:avLst>
                <a:gd name="adj" fmla="val 48684"/>
              </a:avLst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5720113" y="2963197"/>
              <a:ext cx="269546" cy="1037227"/>
            </a:xfrm>
            <a:prstGeom prst="triangle">
              <a:avLst>
                <a:gd name="adj" fmla="val 48684"/>
              </a:avLst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Isosceles Triangle 9"/>
            <p:cNvSpPr/>
            <p:nvPr/>
          </p:nvSpPr>
          <p:spPr bwMode="auto">
            <a:xfrm rot="5400000">
              <a:off x="5720113" y="3328236"/>
              <a:ext cx="269546" cy="1037227"/>
            </a:xfrm>
            <a:prstGeom prst="triangle">
              <a:avLst>
                <a:gd name="adj" fmla="val 48684"/>
              </a:avLst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5720113" y="3693274"/>
              <a:ext cx="269546" cy="1037227"/>
            </a:xfrm>
            <a:prstGeom prst="triangle">
              <a:avLst>
                <a:gd name="adj" fmla="val 48684"/>
              </a:avLst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8E8BD44E-974A-4253-B48F-EC4A4564EFB7}" type="slidenum">
              <a:rPr lang="en-US" sz="1400">
                <a:solidFill>
                  <a:schemeClr val="bg1"/>
                </a:solidFill>
              </a:rPr>
              <a:pPr algn="r"/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6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3926" y="4406900"/>
            <a:ext cx="7762874" cy="17192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Harry earns more than $6 for each of the first two hours</a:t>
            </a:r>
          </a:p>
          <a:p>
            <a:pPr lvl="1" eaLnBrk="1" hangingPunct="1"/>
            <a:r>
              <a:rPr lang="en-US" sz="2100" dirty="0" smtClean="0"/>
              <a:t>Third hour is a tie with washing dishes</a:t>
            </a:r>
          </a:p>
          <a:p>
            <a:pPr lvl="2" eaLnBrk="1" hangingPunct="1"/>
            <a:r>
              <a:rPr lang="en-US" sz="2100" dirty="0" smtClean="0"/>
              <a:t>Harry's rule is to collect cans if the return is at least as great as washing dishes</a:t>
            </a:r>
          </a:p>
          <a:p>
            <a:pPr lvl="1" eaLnBrk="1" hangingPunct="1"/>
            <a:r>
              <a:rPr lang="en-US" sz="2100" dirty="0" smtClean="0">
                <a:solidFill>
                  <a:srgbClr val="C00000"/>
                </a:solidFill>
              </a:rPr>
              <a:t>Harry spends 3 hours recycling</a:t>
            </a:r>
          </a:p>
        </p:txBody>
      </p:sp>
      <p:graphicFrame>
        <p:nvGraphicFramePr>
          <p:cNvPr id="389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78348"/>
              </p:ext>
            </p:extLst>
          </p:nvPr>
        </p:nvGraphicFramePr>
        <p:xfrm>
          <a:off x="520700" y="1625600"/>
          <a:ext cx="7924800" cy="2732088"/>
        </p:xfrm>
        <a:graphic>
          <a:graphicData uri="http://schemas.openxmlformats.org/drawingml/2006/table">
            <a:tbl>
              <a:tblPr/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Hours per Day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Additional Number of Cans Found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Revenue from Additional Cans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$12.00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$8.00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$6.00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$4.00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$2.00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6-</a:t>
            </a:r>
            <a:fld id="{3A7361D6-8E4A-46E0-B4AC-35571398ED95}" type="slidenum">
              <a:rPr lang="en-US" sz="1400">
                <a:solidFill>
                  <a:schemeClr val="bg1"/>
                </a:solidFill>
              </a:rPr>
              <a:pPr algn="r"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7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445000" y="1619250"/>
            <a:ext cx="4699000" cy="47164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Suppose the deposit </a:t>
            </a:r>
            <a:r>
              <a:rPr lang="en-US" sz="2200" dirty="0" smtClean="0">
                <a:solidFill>
                  <a:srgbClr val="C00000"/>
                </a:solidFill>
              </a:rPr>
              <a:t>goes up to 4¢ per can</a:t>
            </a:r>
          </a:p>
          <a:p>
            <a:pPr lvl="2" eaLnBrk="1" hangingPunct="1"/>
            <a:r>
              <a:rPr lang="en-US" sz="2000" dirty="0" smtClean="0"/>
              <a:t>Harry will spend </a:t>
            </a:r>
            <a:r>
              <a:rPr lang="en-US" sz="2000" dirty="0" smtClean="0">
                <a:solidFill>
                  <a:srgbClr val="C00000"/>
                </a:solidFill>
              </a:rPr>
              <a:t>4 hours per </a:t>
            </a:r>
            <a:r>
              <a:rPr lang="en-US" sz="2000" dirty="0" smtClean="0"/>
              <a:t>day recycling</a:t>
            </a:r>
          </a:p>
          <a:p>
            <a:pPr eaLnBrk="1" hangingPunct="1"/>
            <a:r>
              <a:rPr lang="en-US" sz="2200" dirty="0" smtClean="0"/>
              <a:t>Suppose Harry's dishwashing wage increases to $7</a:t>
            </a:r>
          </a:p>
          <a:p>
            <a:pPr lvl="2" eaLnBrk="1" hangingPunct="1"/>
            <a:r>
              <a:rPr lang="en-US" sz="2000" dirty="0" smtClean="0"/>
              <a:t>Deposit stays at 2 ¢ each</a:t>
            </a:r>
          </a:p>
          <a:p>
            <a:pPr lvl="2" eaLnBrk="1" hangingPunct="1"/>
            <a:r>
              <a:rPr lang="en-US" sz="2000" dirty="0" smtClean="0"/>
              <a:t>Harry collects cans for 2 hours a day</a:t>
            </a:r>
          </a:p>
          <a:p>
            <a:pPr lvl="1" eaLnBrk="1" hangingPunct="1"/>
            <a:r>
              <a:rPr lang="en-US" sz="2100" dirty="0" smtClean="0">
                <a:solidFill>
                  <a:srgbClr val="C00000"/>
                </a:solidFill>
              </a:rPr>
              <a:t>Harry recycles more if:</a:t>
            </a:r>
          </a:p>
          <a:p>
            <a:pPr lvl="3" eaLnBrk="1" hangingPunct="1"/>
            <a:r>
              <a:rPr lang="en-US" sz="1800" dirty="0" smtClean="0">
                <a:solidFill>
                  <a:srgbClr val="C00000"/>
                </a:solidFill>
              </a:rPr>
              <a:t>Can deposit increases</a:t>
            </a:r>
          </a:p>
          <a:p>
            <a:pPr lvl="3" eaLnBrk="1" hangingPunct="1"/>
            <a:r>
              <a:rPr lang="en-US" sz="1800" dirty="0" smtClean="0">
                <a:solidFill>
                  <a:srgbClr val="C00000"/>
                </a:solidFill>
              </a:rPr>
              <a:t>Dish-washing wage decreases</a:t>
            </a:r>
          </a:p>
        </p:txBody>
      </p:sp>
      <p:graphicFrame>
        <p:nvGraphicFramePr>
          <p:cNvPr id="4098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2155"/>
              </p:ext>
            </p:extLst>
          </p:nvPr>
        </p:nvGraphicFramePr>
        <p:xfrm>
          <a:off x="627063" y="2266950"/>
          <a:ext cx="3556000" cy="2987040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Hours per Day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Additional Number of Cans Found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8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0" y="1641475"/>
            <a:ext cx="44577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What is the lowest deposit per can that would get Harry to recycle for an hour?</a:t>
            </a:r>
          </a:p>
          <a:p>
            <a:pPr lvl="2" eaLnBrk="1" hangingPunct="1"/>
            <a:r>
              <a:rPr lang="en-US" sz="2100" dirty="0" smtClean="0"/>
              <a:t>What price makes his wage at recycling equal to his opportunity cost?</a:t>
            </a:r>
          </a:p>
          <a:p>
            <a:pPr lvl="4" eaLnBrk="1" hangingPunct="1">
              <a:buFontTx/>
              <a:buNone/>
            </a:pP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 hour price is 1¢</a:t>
            </a:r>
          </a:p>
          <a:p>
            <a:pPr lvl="4" eaLnBrk="1" hangingPunct="1">
              <a:buFontTx/>
              <a:buNone/>
            </a:pP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hour is 1.5¢</a:t>
            </a:r>
          </a:p>
          <a:p>
            <a:pPr lvl="4" eaLnBrk="1" hangingPunct="1">
              <a:buFontTx/>
              <a:buNone/>
            </a:pPr>
            <a:r>
              <a:rPr lang="en-US" sz="1800" dirty="0" smtClean="0"/>
              <a:t>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hour is 2¢</a:t>
            </a:r>
          </a:p>
          <a:p>
            <a:pPr lvl="4" eaLnBrk="1" hangingPunct="1">
              <a:buFontTx/>
              <a:buNone/>
            </a:pPr>
            <a:r>
              <a:rPr lang="en-US" sz="1800" dirty="0" smtClean="0"/>
              <a:t>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hour is 3¢</a:t>
            </a:r>
          </a:p>
          <a:p>
            <a:pPr lvl="4" eaLnBrk="1" hangingPunct="1">
              <a:buFontTx/>
              <a:buNone/>
            </a:pPr>
            <a:r>
              <a:rPr lang="en-US" sz="1800" dirty="0" smtClean="0"/>
              <a:t>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hour is 6¢</a:t>
            </a:r>
          </a:p>
        </p:txBody>
      </p:sp>
      <p:graphicFrame>
        <p:nvGraphicFramePr>
          <p:cNvPr id="4303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94720"/>
              </p:ext>
            </p:extLst>
          </p:nvPr>
        </p:nvGraphicFramePr>
        <p:xfrm>
          <a:off x="4978400" y="2228850"/>
          <a:ext cx="3556000" cy="2987040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Hours per Day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Additional Number of Cans Found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A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600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300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8445500" y="6534150"/>
            <a:ext cx="6985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6-</a:t>
            </a:r>
            <a:fld id="{3EF8C084-35FA-4AB0-B423-CAFA525A7858}" type="slidenum">
              <a:rPr lang="en-US" sz="1400">
                <a:solidFill>
                  <a:schemeClr val="bg1"/>
                </a:solidFill>
              </a:rPr>
              <a:pPr algn="r"/>
              <a:t>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©2019 McGraw-Hill Education. 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660C-FC01-48BD-BFB0-C91D3EBF4969}" type="slidenum">
              <a:rPr lang="en-US" sz="1000" smtClean="0">
                <a:latin typeface="+mj-lt"/>
              </a:rPr>
              <a:pPr/>
              <a:t>9</a:t>
            </a:fld>
            <a:endParaRPr lang="en-US" sz="1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Price Per Can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19805</TotalTime>
  <Words>2622</Words>
  <Application>Microsoft Office PowerPoint</Application>
  <PresentationFormat>如螢幕大小 (4:3)</PresentationFormat>
  <Paragraphs>666</Paragraphs>
  <Slides>40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新細明體</vt:lpstr>
      <vt:lpstr>Arial</vt:lpstr>
      <vt:lpstr>Calibri</vt:lpstr>
      <vt:lpstr>Helvetica</vt:lpstr>
      <vt:lpstr>Times New Roman</vt:lpstr>
      <vt:lpstr>Wingdings</vt:lpstr>
      <vt:lpstr>Presentation1</vt:lpstr>
      <vt:lpstr>Chapter 6</vt:lpstr>
      <vt:lpstr>Learning Objectives</vt:lpstr>
      <vt:lpstr>Productivity Changes Over Time</vt:lpstr>
      <vt:lpstr>Buyers and Sellers</vt:lpstr>
      <vt:lpstr>The Importance of Opportunity Cost</vt:lpstr>
      <vt:lpstr>Recycling Services</vt:lpstr>
      <vt:lpstr>Recycling Services</vt:lpstr>
      <vt:lpstr>Recycling Services</vt:lpstr>
      <vt:lpstr>Reservation Price Per Can</vt:lpstr>
      <vt:lpstr>Harry’s Supply Curve</vt:lpstr>
      <vt:lpstr>Individual and Market Supply Curves</vt:lpstr>
      <vt:lpstr>Supply Curves with Positive Slopes</vt:lpstr>
      <vt:lpstr>Profit Maximization</vt:lpstr>
      <vt:lpstr>Perfectly Competitive Firms</vt:lpstr>
      <vt:lpstr>Perfectly Competitive Firm’s Demand</vt:lpstr>
      <vt:lpstr>Perfectly Competitive Firm's Demand</vt:lpstr>
      <vt:lpstr>Production Ideas</vt:lpstr>
      <vt:lpstr>Production Data</vt:lpstr>
      <vt:lpstr>Production in the Short Run</vt:lpstr>
      <vt:lpstr>Law of Diminishing Marginal Returns 邊際報酬遞減法則</vt:lpstr>
      <vt:lpstr>Law of Diminishing Returns</vt:lpstr>
      <vt:lpstr>Cost Concepts</vt:lpstr>
      <vt:lpstr>Find the Output Level that Maximizes Profit</vt:lpstr>
      <vt:lpstr>Maximizing Profit</vt:lpstr>
      <vt:lpstr>Fixed Cost and Profit Maximization</vt:lpstr>
      <vt:lpstr>Shut-Down Decision 停損點</vt:lpstr>
      <vt:lpstr>Shut-Down Condition</vt:lpstr>
      <vt:lpstr>AVC and ATC</vt:lpstr>
      <vt:lpstr>Profitable Firms</vt:lpstr>
      <vt:lpstr>Cost Curves</vt:lpstr>
      <vt:lpstr>Graphical Profit Maximization</vt:lpstr>
      <vt:lpstr>Graphical Profit Maximization</vt:lpstr>
      <vt:lpstr>Losses</vt:lpstr>
      <vt:lpstr>“Law” of Supply 供給法則</vt:lpstr>
      <vt:lpstr>Increases in Supply</vt:lpstr>
      <vt:lpstr>More Aluminum than Glass Recycled</vt:lpstr>
      <vt:lpstr>Optimal Amount of Glass Recycling</vt:lpstr>
      <vt:lpstr>Recycling Glass and Equilibrium Principle</vt:lpstr>
      <vt:lpstr>Producer Surplus</vt:lpstr>
      <vt:lpstr>Supply</vt:lpstr>
    </vt:vector>
  </TitlesOfParts>
  <Company>McGraw-Hill/Irwin - The McGraw Hill Companies, Inc.</Company>
  <LinksUpToDate>false</LinksUpToDate>
  <SharedDoc>false</SharedDoc>
  <HyperlinkBase>assets/\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camille_corum</dc:creator>
  <cp:lastModifiedBy>陳建良</cp:lastModifiedBy>
  <cp:revision>1623</cp:revision>
  <dcterms:created xsi:type="dcterms:W3CDTF">2010-08-25T16:49:18Z</dcterms:created>
  <dcterms:modified xsi:type="dcterms:W3CDTF">2019-10-20T16:31:11Z</dcterms:modified>
</cp:coreProperties>
</file>