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706" r:id="rId2"/>
  </p:sldMasterIdLst>
  <p:notesMasterIdLst>
    <p:notesMasterId r:id="rId50"/>
  </p:notesMasterIdLst>
  <p:handoutMasterIdLst>
    <p:handoutMasterId r:id="rId51"/>
  </p:handoutMasterIdLst>
  <p:sldIdLst>
    <p:sldId id="359" r:id="rId3"/>
    <p:sldId id="331" r:id="rId4"/>
    <p:sldId id="258" r:id="rId5"/>
    <p:sldId id="262" r:id="rId6"/>
    <p:sldId id="361" r:id="rId7"/>
    <p:sldId id="263" r:id="rId8"/>
    <p:sldId id="349" r:id="rId9"/>
    <p:sldId id="268" r:id="rId10"/>
    <p:sldId id="270" r:id="rId11"/>
    <p:sldId id="335" r:id="rId12"/>
    <p:sldId id="334" r:id="rId13"/>
    <p:sldId id="271" r:id="rId14"/>
    <p:sldId id="350" r:id="rId15"/>
    <p:sldId id="274" r:id="rId16"/>
    <p:sldId id="275" r:id="rId17"/>
    <p:sldId id="343" r:id="rId18"/>
    <p:sldId id="276" r:id="rId19"/>
    <p:sldId id="336" r:id="rId20"/>
    <p:sldId id="280" r:id="rId21"/>
    <p:sldId id="281" r:id="rId22"/>
    <p:sldId id="282" r:id="rId23"/>
    <p:sldId id="285" r:id="rId24"/>
    <p:sldId id="287" r:id="rId25"/>
    <p:sldId id="289" r:id="rId26"/>
    <p:sldId id="351" r:id="rId27"/>
    <p:sldId id="290" r:id="rId28"/>
    <p:sldId id="291" r:id="rId29"/>
    <p:sldId id="294" r:id="rId30"/>
    <p:sldId id="362" r:id="rId31"/>
    <p:sldId id="295" r:id="rId32"/>
    <p:sldId id="296" r:id="rId33"/>
    <p:sldId id="299" r:id="rId34"/>
    <p:sldId id="344" r:id="rId35"/>
    <p:sldId id="345" r:id="rId36"/>
    <p:sldId id="338" r:id="rId37"/>
    <p:sldId id="300" r:id="rId38"/>
    <p:sldId id="337" r:id="rId39"/>
    <p:sldId id="352" r:id="rId40"/>
    <p:sldId id="353" r:id="rId41"/>
    <p:sldId id="354" r:id="rId42"/>
    <p:sldId id="355" r:id="rId43"/>
    <p:sldId id="356" r:id="rId44"/>
    <p:sldId id="357" r:id="rId45"/>
    <p:sldId id="342" r:id="rId46"/>
    <p:sldId id="360" r:id="rId47"/>
    <p:sldId id="347" r:id="rId48"/>
    <p:sldId id="348" r:id="rId49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>
          <p15:clr>
            <a:srgbClr val="A4A3A4"/>
          </p15:clr>
        </p15:guide>
        <p15:guide id="2" pos="431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tington-Klein, Nick" initials="HN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9A7"/>
    <a:srgbClr val="BAA940"/>
    <a:srgbClr val="AED2D1"/>
    <a:srgbClr val="31A5A9"/>
    <a:srgbClr val="AF8827"/>
    <a:srgbClr val="967522"/>
    <a:srgbClr val="B1CBCF"/>
    <a:srgbClr val="E8F0F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4" autoAdjust="0"/>
    <p:restoredTop sz="91419" autoAdjust="0"/>
  </p:normalViewPr>
  <p:slideViewPr>
    <p:cSldViewPr snapToGrid="0">
      <p:cViewPr varScale="1">
        <p:scale>
          <a:sx n="96" d="100"/>
          <a:sy n="96" d="100"/>
        </p:scale>
        <p:origin x="426" y="90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48" y="29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"/>
    </p:cViewPr>
  </p:sorterViewPr>
  <p:notesViewPr>
    <p:cSldViewPr snapToGrid="0">
      <p:cViewPr>
        <p:scale>
          <a:sx n="80" d="100"/>
          <a:sy n="80" d="100"/>
        </p:scale>
        <p:origin x="-1674" y="-6"/>
      </p:cViewPr>
      <p:guideLst>
        <p:guide orient="horz"/>
        <p:guide pos="43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203CB1F-7B4B-4490-ADC1-21768C6D3DA5}" type="datetimeFigureOut">
              <a:rPr lang="en-US"/>
              <a:pPr>
                <a:defRPr/>
              </a:pPr>
              <a:t>11/14/2020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5F1D0DA-90F1-4303-AFEC-0B18B63795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5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7838" y="295275"/>
            <a:ext cx="3343275" cy="2506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44488" y="3003550"/>
            <a:ext cx="6205537" cy="564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A83880E-58C5-4196-A35F-70801F2523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5425" indent="-225425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65138" indent="-225425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100" kern="1200">
        <a:solidFill>
          <a:schemeClr val="tx1"/>
        </a:solidFill>
        <a:latin typeface="+mn-lt"/>
        <a:ea typeface="+mn-ea"/>
        <a:cs typeface="Arial" charset="0"/>
      </a:defRPr>
    </a:lvl2pPr>
    <a:lvl3pPr marL="688975" indent="-225425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100" kern="1200">
        <a:solidFill>
          <a:schemeClr val="tx1"/>
        </a:solidFill>
        <a:latin typeface="+mn-lt"/>
        <a:ea typeface="+mn-ea"/>
        <a:cs typeface="Arial" charset="0"/>
      </a:defRPr>
    </a:lvl3pPr>
    <a:lvl4pPr marL="914400" indent="-225425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100" kern="1200">
        <a:solidFill>
          <a:schemeClr val="tx1"/>
        </a:solidFill>
        <a:latin typeface="+mn-lt"/>
        <a:ea typeface="+mn-ea"/>
        <a:cs typeface="Arial" charset="0"/>
      </a:defRPr>
    </a:lvl4pPr>
    <a:lvl5pPr marL="1379538" indent="-2413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1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18D004-59F5-4A70-B6A5-514915BE7DE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  <p:sp>
        <p:nvSpPr>
          <p:cNvPr id="20483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7A2AD1-52BD-49AE-85C5-0A562B774D7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37891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7AE024-37C1-4C23-8A36-C6503E4F141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39939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E02568-1BC6-4286-A0BE-E8CC8573E88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41987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BFDD91-A13B-4C60-8265-FDCE209C6B0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  <p:sp>
        <p:nvSpPr>
          <p:cNvPr id="44035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81074E-40FB-4F09-8E29-AF0C6713072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  <p:sp>
        <p:nvSpPr>
          <p:cNvPr id="46083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E52848-8DBE-4544-BAD2-72BCEEC52F0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  <p:sp>
        <p:nvSpPr>
          <p:cNvPr id="48131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E8CBE8-2B05-4D26-B1E2-7413936C43F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  <p:sp>
        <p:nvSpPr>
          <p:cNvPr id="50179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43421A-55D6-4FC5-8462-5020D00F5D8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  <p:sp>
        <p:nvSpPr>
          <p:cNvPr id="52227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7B2FA4-9720-4E97-A1FD-A924EE5CE08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  <p:sp>
        <p:nvSpPr>
          <p:cNvPr id="54275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65FF7F-388D-4F91-88C3-CB47CF8B6FB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  <p:sp>
        <p:nvSpPr>
          <p:cNvPr id="56323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1E52B8-AF56-44CC-AA72-ECD28F6A505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  <p:sp>
        <p:nvSpPr>
          <p:cNvPr id="22531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7B322D-703B-4FE7-AE3A-09D8A3AB05B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  <p:sp>
        <p:nvSpPr>
          <p:cNvPr id="58371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2B4F74-09F0-429C-BD99-18B8C5FC779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  <p:sp>
        <p:nvSpPr>
          <p:cNvPr id="60419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ACA1F6-3412-4B67-829C-8AE2DB1BE3C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  <p:sp>
        <p:nvSpPr>
          <p:cNvPr id="62467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67FF6D-B383-47F6-BB6D-E6024431384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  <p:sp>
        <p:nvSpPr>
          <p:cNvPr id="65539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E51798-EAAA-4D7B-A58E-09AD50C8226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  <p:sp>
        <p:nvSpPr>
          <p:cNvPr id="67587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1A6D2A-18D4-4985-8755-2F838A5F05D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  <p:sp>
        <p:nvSpPr>
          <p:cNvPr id="69635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21CDA5-561B-4629-ACC9-24BDCE7EEA9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  <p:sp>
        <p:nvSpPr>
          <p:cNvPr id="71683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588A72-F0E0-424E-BA50-151E218DAC3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  <p:sp>
        <p:nvSpPr>
          <p:cNvPr id="73731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F3336C-4E9F-4964-AEB1-6ABC738890D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  <p:sp>
        <p:nvSpPr>
          <p:cNvPr id="75779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D3D586-3948-4604-B1A5-D25E2090E08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  <p:sp>
        <p:nvSpPr>
          <p:cNvPr id="77827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D2DF10-C6AB-44A9-81CD-5CBAE301755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24579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524390-C42F-4D44-8C81-E9616BD8733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  <p:sp>
        <p:nvSpPr>
          <p:cNvPr id="79875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205BE9-F111-4EB9-80F4-5931A0D6D96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  <p:sp>
        <p:nvSpPr>
          <p:cNvPr id="81923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919B42-C020-4741-BA49-22947DE6613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  <p:sp>
        <p:nvSpPr>
          <p:cNvPr id="83971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F086F2-90B4-47E1-9A2E-1646AC7ABBA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  <p:sp>
        <p:nvSpPr>
          <p:cNvPr id="86019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Slide Number Placeholder 3"/>
          <p:cNvSpPr txBox="1">
            <a:spLocks noGrp="1"/>
          </p:cNvSpPr>
          <p:nvPr/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FD7EEDC-E645-4F7C-A6FC-6F523FC3F6C5}" type="slidenum">
              <a:rPr lang="en-US" sz="1200">
                <a:latin typeface="+mn-lt"/>
              </a:rPr>
              <a:pPr algn="r">
                <a:defRPr/>
              </a:pPr>
              <a:t>38</a:t>
            </a:fld>
            <a:endParaRPr lang="en-US" sz="1200">
              <a:latin typeface="+mn-lt"/>
            </a:endParaRPr>
          </a:p>
        </p:txBody>
      </p:sp>
      <p:sp>
        <p:nvSpPr>
          <p:cNvPr id="97284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Slide Number Placeholder 3"/>
          <p:cNvSpPr txBox="1">
            <a:spLocks noGrp="1"/>
          </p:cNvSpPr>
          <p:nvPr/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1F9BCE9-FF66-4BF2-8CAD-039E9BA287FE}" type="slidenum">
              <a:rPr lang="en-US" sz="1200">
                <a:latin typeface="+mn-lt"/>
              </a:rPr>
              <a:pPr algn="r">
                <a:defRPr/>
              </a:pPr>
              <a:t>39</a:t>
            </a:fld>
            <a:endParaRPr lang="en-US" sz="1200">
              <a:latin typeface="+mn-lt"/>
            </a:endParaRPr>
          </a:p>
        </p:txBody>
      </p:sp>
      <p:sp>
        <p:nvSpPr>
          <p:cNvPr id="99332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Slide Number Placeholder 3"/>
          <p:cNvSpPr txBox="1">
            <a:spLocks noGrp="1"/>
          </p:cNvSpPr>
          <p:nvPr/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AFFE2F1-FCCE-4915-82BB-D747F71EC29F}" type="slidenum">
              <a:rPr lang="en-US" sz="1200">
                <a:latin typeface="+mn-lt"/>
              </a:rPr>
              <a:pPr algn="r">
                <a:defRPr/>
              </a:pPr>
              <a:t>40</a:t>
            </a:fld>
            <a:endParaRPr lang="en-US" sz="1200">
              <a:latin typeface="+mn-lt"/>
            </a:endParaRPr>
          </a:p>
        </p:txBody>
      </p:sp>
      <p:sp>
        <p:nvSpPr>
          <p:cNvPr id="101380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Slide Number Placeholder 3"/>
          <p:cNvSpPr txBox="1">
            <a:spLocks noGrp="1"/>
          </p:cNvSpPr>
          <p:nvPr/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F2A71C-0113-4207-B3DA-1E465572CB5D}" type="slidenum">
              <a:rPr lang="en-US" sz="1200">
                <a:latin typeface="+mn-lt"/>
              </a:rPr>
              <a:pPr algn="r">
                <a:defRPr/>
              </a:pPr>
              <a:t>41</a:t>
            </a:fld>
            <a:endParaRPr lang="en-US" sz="1200">
              <a:latin typeface="+mn-lt"/>
            </a:endParaRPr>
          </a:p>
        </p:txBody>
      </p:sp>
      <p:sp>
        <p:nvSpPr>
          <p:cNvPr id="103428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Slide Number Placeholder 3"/>
          <p:cNvSpPr txBox="1">
            <a:spLocks noGrp="1"/>
          </p:cNvSpPr>
          <p:nvPr/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AC3B746-71C7-4278-A308-AAFB635DA25D}" type="slidenum">
              <a:rPr lang="en-US" sz="1200">
                <a:latin typeface="+mn-lt"/>
              </a:rPr>
              <a:pPr algn="r">
                <a:defRPr/>
              </a:pPr>
              <a:t>42</a:t>
            </a:fld>
            <a:endParaRPr lang="en-US" sz="1200">
              <a:latin typeface="+mn-lt"/>
            </a:endParaRPr>
          </a:p>
        </p:txBody>
      </p:sp>
      <p:sp>
        <p:nvSpPr>
          <p:cNvPr id="105476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Slide Number Placeholder 3"/>
          <p:cNvSpPr txBox="1">
            <a:spLocks noGrp="1"/>
          </p:cNvSpPr>
          <p:nvPr/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572B953-F06B-4CD5-A881-1C8A81BF995D}" type="slidenum">
              <a:rPr lang="en-US" sz="1200">
                <a:latin typeface="+mn-lt"/>
              </a:rPr>
              <a:pPr algn="r">
                <a:defRPr/>
              </a:pPr>
              <a:t>43</a:t>
            </a:fld>
            <a:endParaRPr lang="en-US" sz="1200">
              <a:latin typeface="+mn-lt"/>
            </a:endParaRPr>
          </a:p>
        </p:txBody>
      </p:sp>
      <p:sp>
        <p:nvSpPr>
          <p:cNvPr id="107524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D2DF10-C6AB-44A9-81CD-5CBAE301755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  <p:sp>
        <p:nvSpPr>
          <p:cNvPr id="24579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820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CDA8A6-8910-4E22-A7C0-59AEA693B62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  <p:sp>
        <p:nvSpPr>
          <p:cNvPr id="88067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DCA620-CB8F-4A8A-BB22-8E0A8ACBFF1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  <p:sp>
        <p:nvSpPr>
          <p:cNvPr id="92163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80DA2B-0E73-4D0F-9F4C-965A83919F6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  <p:sp>
        <p:nvSpPr>
          <p:cNvPr id="94211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DC53A0-676E-41D9-AB47-950B2AD2ECC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26627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906206-D245-4048-97FC-CEBE4CCAAF5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  <p:sp>
        <p:nvSpPr>
          <p:cNvPr id="29699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06CDCF-65A2-47F4-9606-4FE0037E888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  <p:sp>
        <p:nvSpPr>
          <p:cNvPr id="31747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576F27-10A5-4B52-AC65-14C5ED23A1A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33795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47838" y="293688"/>
            <a:ext cx="3343275" cy="25082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1DB9A3-5CC8-410C-8DE1-BECA2424BCD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35843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30375"/>
            <a:ext cx="7772400" cy="1470025"/>
          </a:xfrm>
        </p:spPr>
        <p:txBody>
          <a:bodyPr/>
          <a:lstStyle>
            <a:lvl1pPr algn="l">
              <a:defRPr sz="4200"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467600" cy="1676400"/>
          </a:xfrm>
        </p:spPr>
        <p:txBody>
          <a:bodyPr/>
          <a:lstStyle>
            <a:lvl1pPr marL="0" indent="0" algn="ctr">
              <a:buFontTx/>
              <a:buNone/>
              <a:defRPr sz="4800"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©2019 McGraw-Hill Education. 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DADC-9643-4090-BB91-ABD97B24B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87C2CCE9-701D-42EF-93F0-9C29F413DC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D161061F-7760-4287-B598-F287EBA922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971800"/>
            <a:ext cx="9144000" cy="1294410"/>
          </a:xfr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4000"/>
                  <a:lumOff val="16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Helvetic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" y="1219200"/>
            <a:ext cx="4495800" cy="1470025"/>
          </a:xfrm>
        </p:spPr>
        <p:txBody>
          <a:bodyPr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3800" y="6537325"/>
            <a:ext cx="5410200" cy="3206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©2019 McGraw-Hill Education.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5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2" y="274637"/>
            <a:ext cx="8077197" cy="1173163"/>
          </a:xfrm>
          <a:noFill/>
        </p:spPr>
        <p:txBody>
          <a:bodyPr>
            <a:normAutofit/>
          </a:bodyPr>
          <a:lstStyle>
            <a:lvl1pPr algn="ctr">
              <a:defRPr sz="4400" b="1" cap="none" spc="0">
                <a:ln w="18415" cmpd="sng">
                  <a:noFill/>
                  <a:prstDash val="solid"/>
                </a:ln>
                <a:solidFill>
                  <a:srgbClr val="C00000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37325"/>
            <a:ext cx="3048000" cy="320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AFF31B-1CCD-4886-A41C-189C548B93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46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©2019 McGraw-Hill Education.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836C-E351-42D9-ACD1-A5062B9E10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0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©2019 McGraw-Hill Education.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07A7-217B-411E-97E1-F947548746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00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©2019 McGraw-Hill Education.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9063-5B06-4729-83BF-878BB171AD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87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DCC3-6852-4629-88FC-5AF9CB2BEA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39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©2019 McGraw-Hill Education.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1DF01CD-0DB2-4FB4-BE79-8FEF50599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6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©2019 McGraw-Hill Education.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CB0E644F-DFBD-41FE-9231-63CCBF325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F3AFF31B-1CCD-4886-A41C-189C548B93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©2019 McGraw-Hill Education.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354B1777-02BB-45CF-85B1-0BC6EE568C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7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©2019 McGraw-Hill Education.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87C2CCE9-701D-42EF-93F0-9C29F413D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70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©2019 McGraw-Hill Education.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D161061F-7760-4287-B598-F287EBA92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8039836C-E351-42D9-ACD1-A5062B9E10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772507A7-217B-411E-97E1-F947548746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74299063-5B06-4729-83BF-878BB171AD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4D90DCC3-6852-4629-88FC-5AF9CB2BEA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61DF01CD-0DB2-4FB4-BE79-8FEF50599F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CB0E644F-DFBD-41FE-9231-63CCBF3251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354B1777-02BB-45CF-85B1-0BC6EE568C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E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15300" y="6367463"/>
            <a:ext cx="10287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8-</a:t>
            </a:r>
            <a:fld id="{C0EB8D66-49F9-4C01-B924-E5E23B9E58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2" r:id="rId2"/>
    <p:sldLayoutId id="2147483691" r:id="rId3"/>
    <p:sldLayoutId id="2147483690" r:id="rId4"/>
    <p:sldLayoutId id="2147483689" r:id="rId5"/>
    <p:sldLayoutId id="2147483688" r:id="rId6"/>
    <p:sldLayoutId id="2147483687" r:id="rId7"/>
    <p:sldLayoutId id="2147483686" r:id="rId8"/>
    <p:sldLayoutId id="2147483685" r:id="rId9"/>
    <p:sldLayoutId id="2147483684" r:id="rId10"/>
    <p:sldLayoutId id="21474836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26" y="274637"/>
            <a:ext cx="8067674" cy="11731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26" y="1600200"/>
            <a:ext cx="7762874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8-</a:t>
            </a:r>
            <a:fld id="{C0EB8D66-49F9-4C01-B924-E5E23B9E58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537325"/>
            <a:ext cx="3048000" cy="24447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47647"/>
            <a:ext cx="1011822" cy="120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" y="1447801"/>
            <a:ext cx="9143999" cy="0"/>
          </a:xfrm>
          <a:prstGeom prst="line">
            <a:avLst/>
          </a:prstGeom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247647"/>
            <a:ext cx="9144000" cy="0"/>
          </a:xfrm>
          <a:prstGeom prst="line">
            <a:avLst/>
          </a:prstGeom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48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Helvetic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Monopoly, Oligopoly, and </a:t>
            </a:r>
          </a:p>
          <a:p>
            <a:r>
              <a:rPr lang="en-US" dirty="0" smtClean="0"/>
              <a:t>Monopolistic Competition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© 2019 McGraw-Hill Education. All rights reserved. Authorized only for instructor use in the classroom. No reproduction or distribution without the prior written consent of McGraw-Hill Education.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Market Power:  Economies of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 eaLnBrk="1" hangingPunct="1"/>
            <a:r>
              <a:rPr lang="en-US" b="1" dirty="0" smtClean="0">
                <a:solidFill>
                  <a:srgbClr val="C00000"/>
                </a:solidFill>
              </a:rPr>
              <a:t>Returns to scale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>
                <a:solidFill>
                  <a:srgbClr val="C00000"/>
                </a:solidFill>
              </a:rPr>
              <a:t>規模報酬 </a:t>
            </a:r>
            <a:endParaRPr lang="en-US" altLang="zh-TW" dirty="0">
              <a:solidFill>
                <a:srgbClr val="C00000"/>
              </a:solidFill>
            </a:endParaRPr>
          </a:p>
          <a:p>
            <a:pPr marL="457200" indent="-457200" eaLnBrk="1" hangingPunct="1"/>
            <a:r>
              <a:rPr lang="en-US" dirty="0" smtClean="0"/>
              <a:t>refers to the percentage change in output from a given percentage change </a:t>
            </a:r>
            <a:r>
              <a:rPr lang="en-US" dirty="0" smtClean="0">
                <a:solidFill>
                  <a:srgbClr val="C00000"/>
                </a:solidFill>
              </a:rPr>
              <a:t>in ALL inputs</a:t>
            </a:r>
          </a:p>
          <a:p>
            <a:pPr lvl="1" indent="-457200" eaLnBrk="1" hangingPunct="1"/>
            <a:r>
              <a:rPr lang="en-US" dirty="0" smtClean="0"/>
              <a:t>Long-run idea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C00000"/>
                </a:solidFill>
              </a:rPr>
              <a:t>長期觀點 （全部都是變動成本）</a:t>
            </a:r>
            <a:endParaRPr lang="en-US" dirty="0" smtClean="0">
              <a:solidFill>
                <a:srgbClr val="C00000"/>
              </a:solidFill>
            </a:endParaRPr>
          </a:p>
          <a:p>
            <a:pPr lvl="1" indent="-457200" eaLnBrk="1" hangingPunct="1"/>
            <a:r>
              <a:rPr lang="en-US" b="1" dirty="0" smtClean="0"/>
              <a:t>Constant returns to scale</a:t>
            </a:r>
            <a:r>
              <a:rPr lang="zh-TW" altLang="en-US" b="1" dirty="0" smtClean="0"/>
              <a:t> </a:t>
            </a:r>
            <a:r>
              <a:rPr lang="zh-TW" altLang="en-US" b="1" dirty="0" smtClean="0">
                <a:solidFill>
                  <a:srgbClr val="C00000"/>
                </a:solidFill>
              </a:rPr>
              <a:t>固定規模報酬</a:t>
            </a:r>
            <a:r>
              <a:rPr lang="en-US" b="1" dirty="0" smtClean="0"/>
              <a:t>: </a:t>
            </a:r>
            <a:r>
              <a:rPr lang="en-US" dirty="0" smtClean="0"/>
              <a:t> doubling all inputs doubles output</a:t>
            </a:r>
          </a:p>
          <a:p>
            <a:pPr lvl="1" indent="-457200" eaLnBrk="1" hangingPunct="1"/>
            <a:r>
              <a:rPr lang="en-US" b="1" dirty="0" smtClean="0"/>
              <a:t>Increasing returns to scale</a:t>
            </a:r>
            <a:r>
              <a:rPr lang="zh-TW" altLang="en-US" b="1" dirty="0" smtClean="0"/>
              <a:t> </a:t>
            </a:r>
            <a:r>
              <a:rPr lang="zh-TW" altLang="en-US" b="1" dirty="0" smtClean="0">
                <a:solidFill>
                  <a:srgbClr val="C00000"/>
                </a:solidFill>
              </a:rPr>
              <a:t>規模報酬遞增</a:t>
            </a:r>
            <a:r>
              <a:rPr lang="en-US" b="1" dirty="0" smtClean="0"/>
              <a:t>:</a:t>
            </a:r>
            <a:r>
              <a:rPr lang="en-US" dirty="0" smtClean="0"/>
              <a:t>  output increases by a greater percentage than the increase in inputs</a:t>
            </a:r>
          </a:p>
          <a:p>
            <a:pPr marL="911225" lvl="2" eaLnBrk="1" hangingPunct="1"/>
            <a:r>
              <a:rPr lang="en-US" dirty="0" smtClean="0"/>
              <a:t>Average costs decrease as output increases</a:t>
            </a:r>
          </a:p>
          <a:p>
            <a:pPr marL="911225" lvl="2" eaLnBrk="1" hangingPunct="1"/>
            <a:r>
              <a:rPr lang="en-US" b="1" dirty="0" smtClean="0"/>
              <a:t>Natural monopoly </a:t>
            </a:r>
            <a:r>
              <a:rPr lang="zh-TW" altLang="en-US" b="1" dirty="0" smtClean="0"/>
              <a:t>自然獨佔</a:t>
            </a:r>
            <a:r>
              <a:rPr lang="en-US" b="1" dirty="0" smtClean="0"/>
              <a:t>:  </a:t>
            </a:r>
            <a:r>
              <a:rPr lang="en-US" dirty="0" smtClean="0"/>
              <a:t>a monopoly that results from economies of scale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Market Power:  Network Economies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1600200"/>
            <a:ext cx="7762874" cy="5121275"/>
          </a:xfrm>
        </p:spPr>
        <p:txBody>
          <a:bodyPr>
            <a:normAutofit/>
          </a:bodyPr>
          <a:lstStyle/>
          <a:p>
            <a:pPr marL="457200" indent="-457200" eaLnBrk="1" hangingPunct="1"/>
            <a:r>
              <a:rPr lang="en-US" b="1" dirty="0" smtClean="0"/>
              <a:t>Network economies</a:t>
            </a:r>
            <a:r>
              <a:rPr lang="en-US" dirty="0" smtClean="0"/>
              <a:t> occur when the value of the product </a:t>
            </a:r>
            <a:r>
              <a:rPr lang="en-US" dirty="0" smtClean="0">
                <a:solidFill>
                  <a:srgbClr val="0070C0"/>
                </a:solidFill>
              </a:rPr>
              <a:t>increases as the number of users increases</a:t>
            </a:r>
          </a:p>
          <a:p>
            <a:pPr marL="908050" lvl="1" indent="-457200" eaLnBrk="1" hangingPunct="1"/>
            <a:r>
              <a:rPr lang="en-US" dirty="0" err="1" smtClean="0"/>
              <a:t>Blu</a:t>
            </a:r>
            <a:r>
              <a:rPr lang="en-US" dirty="0" smtClean="0"/>
              <a:t>-Rays vs. DVDs</a:t>
            </a:r>
          </a:p>
          <a:p>
            <a:pPr marL="908050" lvl="1" indent="-457200" eaLnBrk="1" hangingPunct="1"/>
            <a:r>
              <a:rPr lang="en-US" dirty="0" smtClean="0"/>
              <a:t>Telephones</a:t>
            </a:r>
          </a:p>
          <a:p>
            <a:pPr marL="908050" lvl="1" indent="-457200" eaLnBrk="1" hangingPunct="1"/>
            <a:r>
              <a:rPr lang="en-US" dirty="0" smtClean="0"/>
              <a:t>Windows operating system</a:t>
            </a:r>
          </a:p>
          <a:p>
            <a:pPr marL="908050" lvl="1" indent="-457200" eaLnBrk="1" hangingPunct="1"/>
            <a:r>
              <a:rPr lang="en-US" dirty="0" smtClean="0"/>
              <a:t>eBay, </a:t>
            </a:r>
            <a:r>
              <a:rPr lang="en-US" altLang="zh-TW" dirty="0" smtClean="0">
                <a:solidFill>
                  <a:srgbClr val="0070C0"/>
                </a:solidFill>
              </a:rPr>
              <a:t>Amazon, Alibaba</a:t>
            </a:r>
            <a:endParaRPr lang="en-US" dirty="0" smtClean="0">
              <a:solidFill>
                <a:srgbClr val="0070C0"/>
              </a:solidFill>
            </a:endParaRPr>
          </a:p>
          <a:p>
            <a:pPr marL="908050" lvl="1" indent="-457200" eaLnBrk="1" hangingPunct="1"/>
            <a:r>
              <a:rPr lang="en-US" dirty="0" smtClean="0"/>
              <a:t>Facebook and Instagram</a:t>
            </a:r>
          </a:p>
          <a:p>
            <a:pPr marL="908050" lvl="1" indent="-457200" eaLnBrk="1" hangingPunct="1"/>
            <a:r>
              <a:rPr lang="en-US" altLang="zh-TW" dirty="0" smtClean="0">
                <a:solidFill>
                  <a:srgbClr val="0070C0"/>
                </a:solidFill>
              </a:rPr>
              <a:t>UBER, Air B&amp;B, UBER EAT,…</a:t>
            </a:r>
            <a:endParaRPr lang="en-US" dirty="0" smtClean="0">
              <a:solidFill>
                <a:srgbClr val="0070C0"/>
              </a:solidFill>
            </a:endParaRPr>
          </a:p>
          <a:p>
            <a:pPr marL="908050" lvl="1" indent="-457200"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Economies of Scale and Start-Up Costs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559558" y="1600199"/>
            <a:ext cx="8127242" cy="512127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3000" dirty="0" smtClean="0"/>
              <a:t>New products can have a large fixed development cost</a:t>
            </a:r>
          </a:p>
          <a:p>
            <a:pPr eaLnBrk="1" hangingPunct="1"/>
            <a:r>
              <a:rPr lang="en-US" sz="3000" b="1" dirty="0" smtClean="0"/>
              <a:t>Variable cost</a:t>
            </a:r>
            <a:r>
              <a:rPr lang="en-US" sz="3000" dirty="0" smtClean="0"/>
              <a:t>: sum of payments made to the variable factors, such as labor</a:t>
            </a:r>
          </a:p>
          <a:p>
            <a:pPr eaLnBrk="1" hangingPunct="1"/>
            <a:r>
              <a:rPr lang="en-US" sz="3000" b="1" dirty="0" smtClean="0"/>
              <a:t>Fixed cost</a:t>
            </a:r>
            <a:r>
              <a:rPr lang="en-US" sz="3000" dirty="0" smtClean="0"/>
              <a:t>:  sum of payments made to the fixed factors, such as capital</a:t>
            </a:r>
          </a:p>
          <a:p>
            <a:pPr eaLnBrk="1" hangingPunct="1"/>
            <a:r>
              <a:rPr lang="en-US" sz="3000" dirty="0" smtClean="0">
                <a:solidFill>
                  <a:srgbClr val="C00000"/>
                </a:solidFill>
              </a:rPr>
              <a:t>Start-up costs </a:t>
            </a:r>
            <a:r>
              <a:rPr lang="zh-TW" altLang="en-US" sz="3000" dirty="0" smtClean="0">
                <a:solidFill>
                  <a:srgbClr val="C00000"/>
                </a:solidFill>
              </a:rPr>
              <a:t>啟動成本 </a:t>
            </a:r>
            <a:r>
              <a:rPr lang="en-US" sz="3000" dirty="0" smtClean="0">
                <a:solidFill>
                  <a:srgbClr val="C00000"/>
                </a:solidFill>
              </a:rPr>
              <a:t>can be thought of as a fixed cost</a:t>
            </a:r>
          </a:p>
          <a:p>
            <a:pPr eaLnBrk="1" hangingPunct="1"/>
            <a:r>
              <a:rPr lang="en-US" sz="3000" b="1" dirty="0" smtClean="0"/>
              <a:t>Average total cost </a:t>
            </a:r>
            <a:r>
              <a:rPr lang="en-US" sz="3000" dirty="0" smtClean="0"/>
              <a:t>(ATC): total cost divided by output</a:t>
            </a:r>
          </a:p>
          <a:p>
            <a:pPr eaLnBrk="1" hangingPunct="1"/>
            <a:r>
              <a:rPr lang="en-US" sz="3000" dirty="0" smtClean="0"/>
              <a:t>A good whose production has a large start-up cost and low variable cost is subject to economies of scale</a:t>
            </a:r>
          </a:p>
          <a:p>
            <a:pPr lvl="1" eaLnBrk="1" hangingPunct="1"/>
            <a:r>
              <a:rPr lang="en-US" sz="2600" dirty="0" smtClean="0"/>
              <a:t>ATC declines sharply as output increases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mtClean="0"/>
              <a:t>Economies of Scale and Start-Up Costs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518615" y="1760561"/>
            <a:ext cx="8154537" cy="477676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Consider an example:</a:t>
            </a:r>
          </a:p>
          <a:p>
            <a:pPr eaLnBrk="1" hangingPunct="1"/>
            <a:r>
              <a:rPr lang="en-US" dirty="0" smtClean="0"/>
              <a:t>Assume marginal cost (M) is constant</a:t>
            </a:r>
          </a:p>
          <a:p>
            <a:pPr eaLnBrk="1" hangingPunct="1"/>
            <a:r>
              <a:rPr lang="en-US" dirty="0" smtClean="0"/>
              <a:t>Variable cost is M*Q</a:t>
            </a:r>
          </a:p>
          <a:p>
            <a:pPr eaLnBrk="1" hangingPunct="1"/>
            <a:r>
              <a:rPr lang="en-US" dirty="0" smtClean="0"/>
              <a:t>Total cost is fixed cost (F) plus variable cost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TC = F + M*Q</a:t>
            </a:r>
          </a:p>
          <a:p>
            <a:pPr lvl="1" eaLnBrk="1" hangingPunct="1"/>
            <a:r>
              <a:rPr lang="en-US" dirty="0" smtClean="0"/>
              <a:t>Total cost increases as output increases</a:t>
            </a:r>
          </a:p>
          <a:p>
            <a:pPr eaLnBrk="1" hangingPunct="1"/>
            <a:r>
              <a:rPr lang="en-US" dirty="0" smtClean="0"/>
              <a:t>Average total cost is 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ATC = F / Q + M</a:t>
            </a:r>
          </a:p>
          <a:p>
            <a:pPr lvl="1" eaLnBrk="1" hangingPunct="1"/>
            <a:r>
              <a:rPr lang="en-US" dirty="0" smtClean="0"/>
              <a:t>Average total cost decreases as output increases</a:t>
            </a:r>
          </a:p>
          <a:p>
            <a:pPr lvl="1" eaLnBrk="1" hangingPunct="1"/>
            <a:r>
              <a:rPr lang="en-US" b="1" dirty="0" smtClean="0"/>
              <a:t>Average fixed cost </a:t>
            </a:r>
            <a:r>
              <a:rPr lang="en-US" dirty="0" smtClean="0"/>
              <a:t>= F/Q</a:t>
            </a:r>
            <a:r>
              <a:rPr lang="zh-TW" altLang="en-US" dirty="0" smtClean="0"/>
              <a:t> 平均固定成本隨著產量逐漸下降</a:t>
            </a:r>
            <a:endParaRPr lang="en-US" b="1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2119313" algn="l"/>
              </a:tabLst>
            </a:pPr>
            <a:r>
              <a:rPr lang="en-US" dirty="0" smtClean="0"/>
              <a:t>Economies of Scale</a:t>
            </a:r>
            <a:r>
              <a:rPr lang="zh-TW" altLang="en-US" dirty="0" smtClean="0"/>
              <a:t> 規模經濟</a:t>
            </a:r>
            <a:endParaRPr lang="en-US" dirty="0" smtClean="0"/>
          </a:p>
        </p:txBody>
      </p:sp>
      <p:sp>
        <p:nvSpPr>
          <p:cNvPr id="45" name="Rectangle 44"/>
          <p:cNvSpPr/>
          <p:nvPr/>
        </p:nvSpPr>
        <p:spPr bwMode="auto">
          <a:xfrm>
            <a:off x="998538" y="2058988"/>
            <a:ext cx="3595687" cy="3684587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1706563" y="5408613"/>
            <a:ext cx="2689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Quantity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 rot="-5400000">
            <a:off x="216694" y="3826669"/>
            <a:ext cx="22225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Total cost ($/year)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227138" y="2271713"/>
            <a:ext cx="2714625" cy="2254250"/>
            <a:chOff x="1227403" y="2272152"/>
            <a:chExt cx="2713766" cy="2253873"/>
          </a:xfrm>
        </p:grpSpPr>
        <p:sp>
          <p:nvSpPr>
            <p:cNvPr id="40987" name="Line 7"/>
            <p:cNvSpPr>
              <a:spLocks noChangeShapeType="1"/>
            </p:cNvSpPr>
            <p:nvPr/>
          </p:nvSpPr>
          <p:spPr bwMode="auto">
            <a:xfrm rot="5400000">
              <a:off x="1824333" y="2212716"/>
              <a:ext cx="2057400" cy="217627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Text Box 14"/>
            <p:cNvSpPr txBox="1">
              <a:spLocks noChangeArrowheads="1"/>
            </p:cNvSpPr>
            <p:nvPr/>
          </p:nvSpPr>
          <p:spPr bwMode="auto">
            <a:xfrm>
              <a:off x="1227403" y="4187471"/>
              <a:ext cx="5336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F</a:t>
              </a:r>
            </a:p>
          </p:txBody>
        </p:sp>
        <p:sp>
          <p:nvSpPr>
            <p:cNvPr id="40989" name="Text Box 35"/>
            <p:cNvSpPr txBox="1">
              <a:spLocks noChangeArrowheads="1"/>
            </p:cNvSpPr>
            <p:nvPr/>
          </p:nvSpPr>
          <p:spPr bwMode="auto">
            <a:xfrm>
              <a:off x="2093500" y="3751378"/>
              <a:ext cx="1763291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TC = F + M Q</a:t>
              </a:r>
              <a:endParaRPr lang="en-US" sz="1600" baseline="-25000"/>
            </a:p>
          </p:txBody>
        </p:sp>
      </p:grpSp>
      <p:sp>
        <p:nvSpPr>
          <p:cNvPr id="40970" name="Line 8"/>
          <p:cNvSpPr>
            <a:spLocks noChangeShapeType="1"/>
          </p:cNvSpPr>
          <p:nvPr/>
        </p:nvSpPr>
        <p:spPr bwMode="auto">
          <a:xfrm>
            <a:off x="1751013" y="5116513"/>
            <a:ext cx="255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1760538" y="2219325"/>
            <a:ext cx="0" cy="289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116514" y="2057400"/>
            <a:ext cx="3671887" cy="3687763"/>
            <a:chOff x="5116490" y="2056972"/>
            <a:chExt cx="3672190" cy="3688561"/>
          </a:xfrm>
        </p:grpSpPr>
        <p:sp>
          <p:nvSpPr>
            <p:cNvPr id="54" name="Rectangle 53"/>
            <p:cNvSpPr/>
            <p:nvPr/>
          </p:nvSpPr>
          <p:spPr bwMode="auto">
            <a:xfrm>
              <a:off x="5746779" y="2241162"/>
              <a:ext cx="2756128" cy="2896226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endPara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16490" y="2056972"/>
              <a:ext cx="3672190" cy="368856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83" name="Text Box 19"/>
            <p:cNvSpPr txBox="1">
              <a:spLocks noChangeArrowheads="1"/>
            </p:cNvSpPr>
            <p:nvPr/>
          </p:nvSpPr>
          <p:spPr bwMode="auto">
            <a:xfrm rot="-5400000">
              <a:off x="4166557" y="3332322"/>
              <a:ext cx="2397125" cy="277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Average cost ($/unit)</a:t>
              </a:r>
            </a:p>
          </p:txBody>
        </p:sp>
        <p:sp>
          <p:nvSpPr>
            <p:cNvPr id="40984" name="Text Box 42"/>
            <p:cNvSpPr txBox="1">
              <a:spLocks noChangeArrowheads="1"/>
            </p:cNvSpPr>
            <p:nvPr/>
          </p:nvSpPr>
          <p:spPr bwMode="auto">
            <a:xfrm>
              <a:off x="6426118" y="5408889"/>
              <a:ext cx="139665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Quantity</a:t>
              </a:r>
            </a:p>
          </p:txBody>
        </p:sp>
        <p:sp>
          <p:nvSpPr>
            <p:cNvPr id="40985" name="Line 37"/>
            <p:cNvSpPr>
              <a:spLocks noChangeShapeType="1"/>
            </p:cNvSpPr>
            <p:nvPr/>
          </p:nvSpPr>
          <p:spPr bwMode="auto">
            <a:xfrm>
              <a:off x="5752864" y="5137686"/>
              <a:ext cx="27383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38"/>
            <p:cNvSpPr>
              <a:spLocks noChangeShapeType="1"/>
            </p:cNvSpPr>
            <p:nvPr/>
          </p:nvSpPr>
          <p:spPr bwMode="auto">
            <a:xfrm>
              <a:off x="5734970" y="2240498"/>
              <a:ext cx="0" cy="2897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7736" name="Freeform 40"/>
          <p:cNvSpPr>
            <a:spLocks/>
          </p:cNvSpPr>
          <p:nvPr/>
        </p:nvSpPr>
        <p:spPr bwMode="auto">
          <a:xfrm>
            <a:off x="6084888" y="2305050"/>
            <a:ext cx="2344737" cy="2589213"/>
          </a:xfrm>
          <a:custGeom>
            <a:avLst/>
            <a:gdLst>
              <a:gd name="T0" fmla="*/ 0 w 2162"/>
              <a:gd name="T1" fmla="*/ 0 h 1631"/>
              <a:gd name="T2" fmla="*/ 2147483647 w 2162"/>
              <a:gd name="T3" fmla="*/ 2147483647 h 1631"/>
              <a:gd name="T4" fmla="*/ 2147483647 w 2162"/>
              <a:gd name="T5" fmla="*/ 2147483647 h 1631"/>
              <a:gd name="T6" fmla="*/ 2147483647 w 2162"/>
              <a:gd name="T7" fmla="*/ 2147483647 h 1631"/>
              <a:gd name="T8" fmla="*/ 2147483647 w 2162"/>
              <a:gd name="T9" fmla="*/ 2147483647 h 1631"/>
              <a:gd name="T10" fmla="*/ 2147483647 w 2162"/>
              <a:gd name="T11" fmla="*/ 2147483647 h 16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2"/>
              <a:gd name="T19" fmla="*/ 0 h 1631"/>
              <a:gd name="T20" fmla="*/ 2162 w 2162"/>
              <a:gd name="T21" fmla="*/ 1631 h 16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2" h="1631">
                <a:moveTo>
                  <a:pt x="0" y="0"/>
                </a:moveTo>
                <a:cubicBezTo>
                  <a:pt x="18" y="114"/>
                  <a:pt x="41" y="227"/>
                  <a:pt x="67" y="344"/>
                </a:cubicBezTo>
                <a:cubicBezTo>
                  <a:pt x="93" y="461"/>
                  <a:pt x="107" y="576"/>
                  <a:pt x="157" y="703"/>
                </a:cubicBezTo>
                <a:cubicBezTo>
                  <a:pt x="207" y="830"/>
                  <a:pt x="260" y="992"/>
                  <a:pt x="367" y="1107"/>
                </a:cubicBezTo>
                <a:cubicBezTo>
                  <a:pt x="474" y="1222"/>
                  <a:pt x="502" y="1304"/>
                  <a:pt x="801" y="1391"/>
                </a:cubicBezTo>
                <a:cubicBezTo>
                  <a:pt x="1100" y="1478"/>
                  <a:pt x="1879" y="1581"/>
                  <a:pt x="2162" y="1631"/>
                </a:cubicBezTo>
              </a:path>
            </a:pathLst>
          </a:custGeom>
          <a:noFill/>
          <a:ln w="57150">
            <a:solidFill>
              <a:srgbClr val="00B0F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443663" y="3751263"/>
            <a:ext cx="172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ATC = F/Q + M</a:t>
            </a:r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5294313" y="4803775"/>
            <a:ext cx="3163887" cy="336550"/>
            <a:chOff x="5294604" y="4804311"/>
            <a:chExt cx="3163512" cy="336550"/>
          </a:xfrm>
        </p:grpSpPr>
        <p:sp>
          <p:nvSpPr>
            <p:cNvPr id="157713" name="Line 17"/>
            <p:cNvSpPr>
              <a:spLocks noChangeShapeType="1"/>
            </p:cNvSpPr>
            <p:nvPr/>
          </p:nvSpPr>
          <p:spPr bwMode="auto">
            <a:xfrm>
              <a:off x="5742226" y="4983699"/>
              <a:ext cx="27158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7" name="Text Box 41"/>
            <p:cNvSpPr txBox="1">
              <a:spLocks noChangeArrowheads="1"/>
            </p:cNvSpPr>
            <p:nvPr/>
          </p:nvSpPr>
          <p:spPr bwMode="auto">
            <a:xfrm>
              <a:off x="5294604" y="4804311"/>
              <a:ext cx="44948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M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6" grpId="0" animBg="1"/>
      <p:bldP spid="1577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Example: Video Game Producers – Different Volumes</a:t>
            </a:r>
          </a:p>
        </p:txBody>
      </p:sp>
      <p:graphicFrame>
        <p:nvGraphicFramePr>
          <p:cNvPr id="58401" name="Group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041199"/>
              </p:ext>
            </p:extLst>
          </p:nvPr>
        </p:nvGraphicFramePr>
        <p:xfrm>
          <a:off x="923925" y="1600200"/>
          <a:ext cx="7762877" cy="4736149"/>
        </p:xfrm>
        <a:graphic>
          <a:graphicData uri="http://schemas.openxmlformats.org/drawingml/2006/table">
            <a:tbl>
              <a:tblPr/>
              <a:tblGrid>
                <a:gridCol w="340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9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Nintendo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Sony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Annual Production (1000s)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Fixed Cost ($1000s)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 Cost ($1000s)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$800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$960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Cost ($1000s)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$1,000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$1,160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ATC per game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$1.00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$0.97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>
            <a:off x="5753252" y="6002337"/>
            <a:ext cx="1325501" cy="15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 bwMode="auto">
          <a:xfrm>
            <a:off x="5753252" y="2754312"/>
            <a:ext cx="1325501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200" smtClean="0"/>
              <a:t>Example: Video Game Producers – Lower Marginal Costs</a:t>
            </a:r>
          </a:p>
        </p:txBody>
      </p:sp>
      <p:graphicFrame>
        <p:nvGraphicFramePr>
          <p:cNvPr id="60449" name="Group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389574"/>
              </p:ext>
            </p:extLst>
          </p:nvPr>
        </p:nvGraphicFramePr>
        <p:xfrm>
          <a:off x="700089" y="1600200"/>
          <a:ext cx="7986712" cy="4736149"/>
        </p:xfrm>
        <a:graphic>
          <a:graphicData uri="http://schemas.openxmlformats.org/drawingml/2006/table">
            <a:tbl>
              <a:tblPr/>
              <a:tblGrid>
                <a:gridCol w="3414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Nintendo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Sony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Annual Production (1000s)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Fixed Cost ($1000s)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 Cost ($1000s)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$240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Cost ($1000s)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$440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ATC per game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$0.40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$0.37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>
            <a:off x="5732508" y="6032500"/>
            <a:ext cx="133331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 bwMode="auto">
          <a:xfrm>
            <a:off x="5733787" y="2759075"/>
            <a:ext cx="133203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Example: Video Game Producers – Higher Fixed Cost</a:t>
            </a:r>
          </a:p>
        </p:txBody>
      </p:sp>
      <p:graphicFrame>
        <p:nvGraphicFramePr>
          <p:cNvPr id="62496" name="Group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088267"/>
              </p:ext>
            </p:extLst>
          </p:nvPr>
        </p:nvGraphicFramePr>
        <p:xfrm>
          <a:off x="842963" y="1600200"/>
          <a:ext cx="7843838" cy="4917441"/>
        </p:xfrm>
        <a:graphic>
          <a:graphicData uri="http://schemas.openxmlformats.org/drawingml/2006/table">
            <a:tbl>
              <a:tblPr/>
              <a:tblGrid>
                <a:gridCol w="332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Nintendo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Sony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Annual Production (1000s)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1,000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1,200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Fixed Cost ($1000s)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$10,000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$10,000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Variable Cost ($1000s)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$200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$240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Total Cost ($1000s)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$10,200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$10,240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ATC per game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$10.20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$8.53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 bwMode="auto">
          <a:xfrm>
            <a:off x="5854535" y="6034088"/>
            <a:ext cx="121128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Example: Video Game Producers – Different Production Levels</a:t>
            </a:r>
          </a:p>
        </p:txBody>
      </p:sp>
      <p:graphicFrame>
        <p:nvGraphicFramePr>
          <p:cNvPr id="64545" name="Group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317553"/>
              </p:ext>
            </p:extLst>
          </p:nvPr>
        </p:nvGraphicFramePr>
        <p:xfrm>
          <a:off x="923925" y="1600200"/>
          <a:ext cx="7762875" cy="4736149"/>
        </p:xfrm>
        <a:graphic>
          <a:graphicData uri="http://schemas.openxmlformats.org/drawingml/2006/table">
            <a:tbl>
              <a:tblPr/>
              <a:tblGrid>
                <a:gridCol w="3203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9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Nintendo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Sony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Annual Production (000s)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1,700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Fixed Cost ($000s)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$10,000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$10,000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Variable Cost ($000s)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$340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Total Cost ($000s)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$10,100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$10,240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ATC per game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$20.20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$6.08</a:t>
                      </a:r>
                    </a:p>
                  </a:txBody>
                  <a:tcPr marL="86254" marR="862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 bwMode="auto">
          <a:xfrm>
            <a:off x="5878286" y="6005513"/>
            <a:ext cx="11700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 bwMode="auto">
          <a:xfrm>
            <a:off x="5614782" y="2740029"/>
            <a:ext cx="1433512" cy="15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Intel's Advantage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923925" y="1600200"/>
            <a:ext cx="8091487" cy="4525963"/>
          </a:xfrm>
        </p:spPr>
        <p:txBody>
          <a:bodyPr>
            <a:normAutofit/>
          </a:bodyPr>
          <a:lstStyle/>
          <a:p>
            <a:pPr eaLnBrk="1" hangingPunct="1">
              <a:tabLst>
                <a:tab pos="7315200" algn="r"/>
              </a:tabLst>
            </a:pPr>
            <a:r>
              <a:rPr lang="en-US" dirty="0" smtClean="0"/>
              <a:t>Intel can spend $2 billion to develop a new chip	</a:t>
            </a:r>
          </a:p>
          <a:p>
            <a:pPr eaLnBrk="1" hangingPunct="1">
              <a:tabLst>
                <a:tab pos="7315200" algn="r"/>
              </a:tabLst>
            </a:pPr>
            <a:r>
              <a:rPr lang="en-US" dirty="0" smtClean="0"/>
              <a:t>Once developed, the </a:t>
            </a:r>
            <a:r>
              <a:rPr lang="en-US" dirty="0" smtClean="0">
                <a:solidFill>
                  <a:srgbClr val="C00000"/>
                </a:solidFill>
              </a:rPr>
              <a:t>marginal cost of each one is pennies</a:t>
            </a:r>
          </a:p>
          <a:p>
            <a:pPr eaLnBrk="1" hangingPunct="1">
              <a:tabLst>
                <a:tab pos="7315200" algn="r"/>
              </a:tabLst>
            </a:pPr>
            <a:r>
              <a:rPr lang="en-US" dirty="0" smtClean="0"/>
              <a:t>Intel supplies more than 80% of the processors for PCs</a:t>
            </a:r>
            <a:r>
              <a:rPr lang="zh-TW" altLang="en-US" dirty="0" smtClean="0"/>
              <a:t> 已經達到自然獨佔</a:t>
            </a:r>
            <a:endParaRPr lang="en-US" dirty="0" smtClean="0"/>
          </a:p>
          <a:p>
            <a:pPr eaLnBrk="1" hangingPunct="1">
              <a:tabLst>
                <a:tab pos="7315200" algn="r"/>
              </a:tabLst>
            </a:pPr>
            <a:r>
              <a:rPr lang="en-US" dirty="0" smtClean="0"/>
              <a:t>And before anyone can even try to compete, they need to spend billions too!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Learning Objectives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08074" y="1600199"/>
            <a:ext cx="7878726" cy="4896294"/>
          </a:xfrm>
        </p:spPr>
        <p:txBody>
          <a:bodyPr>
            <a:normAutofit fontScale="92500" lnSpcReduction="20000"/>
          </a:bodyPr>
          <a:lstStyle/>
          <a:p>
            <a:pPr marL="338138" indent="-338138" eaLnBrk="1" hangingPunct="1">
              <a:buFont typeface="Times New Roman" pitchFamily="18" charset="0"/>
              <a:buAutoNum type="arabicPeriod"/>
            </a:pPr>
            <a:r>
              <a:rPr lang="en-US" sz="2400" dirty="0" smtClean="0"/>
              <a:t>Distinguish among </a:t>
            </a:r>
            <a:r>
              <a:rPr lang="en-US" sz="2400" dirty="0" smtClean="0">
                <a:solidFill>
                  <a:srgbClr val="C00000"/>
                </a:solidFill>
              </a:rPr>
              <a:t>three types </a:t>
            </a:r>
            <a:r>
              <a:rPr lang="en-US" sz="2400" dirty="0" smtClean="0"/>
              <a:t>of imperfectly competitive industries and describe how imperfect competition differs from perfect competition.</a:t>
            </a:r>
          </a:p>
          <a:p>
            <a:pPr marL="338138" indent="-338138" eaLnBrk="1" hangingPunct="1">
              <a:buFont typeface="Times New Roman" pitchFamily="18" charset="0"/>
              <a:buAutoNum type="arabicPeriod"/>
            </a:pPr>
            <a:r>
              <a:rPr lang="en-US" sz="2400" dirty="0" smtClean="0"/>
              <a:t>Identify </a:t>
            </a:r>
            <a:r>
              <a:rPr lang="en-US" sz="2400" dirty="0" smtClean="0">
                <a:solidFill>
                  <a:srgbClr val="C00000"/>
                </a:solidFill>
              </a:rPr>
              <a:t>the five sources </a:t>
            </a:r>
            <a:r>
              <a:rPr lang="en-US" sz="2400" dirty="0" smtClean="0"/>
              <a:t>of market power.</a:t>
            </a:r>
          </a:p>
          <a:p>
            <a:pPr marL="338138" indent="-338138" eaLnBrk="1" hangingPunct="1">
              <a:buFont typeface="Times New Roman" pitchFamily="18" charset="0"/>
              <a:buAutoNum type="arabicPeriod"/>
            </a:pPr>
            <a:r>
              <a:rPr lang="en-US" sz="2400" dirty="0" smtClean="0"/>
              <a:t>Describe how </a:t>
            </a:r>
            <a:r>
              <a:rPr lang="en-US" sz="2400" dirty="0" smtClean="0">
                <a:solidFill>
                  <a:srgbClr val="C00000"/>
                </a:solidFill>
              </a:rPr>
              <a:t>economies of scale </a:t>
            </a:r>
            <a:r>
              <a:rPr lang="en-US" sz="2400" dirty="0" smtClean="0"/>
              <a:t>are affected by how large fixed costs are in relation to marginal cost.</a:t>
            </a:r>
          </a:p>
          <a:p>
            <a:pPr marL="338138" indent="-338138" eaLnBrk="1" hangingPunct="1">
              <a:buFont typeface="Times New Roman" pitchFamily="18" charset="0"/>
              <a:buAutoNum type="arabicPeriod"/>
            </a:pPr>
            <a:r>
              <a:rPr lang="en-US" sz="2400" dirty="0" smtClean="0"/>
              <a:t>Apply the concepts of marginal cost and marginal revenue to find the output level and price that </a:t>
            </a:r>
            <a:r>
              <a:rPr lang="en-US" sz="2400" dirty="0" smtClean="0">
                <a:solidFill>
                  <a:srgbClr val="C00000"/>
                </a:solidFill>
              </a:rPr>
              <a:t>maximize a monopolist's profits.</a:t>
            </a:r>
          </a:p>
          <a:p>
            <a:pPr marL="338138" indent="-338138" eaLnBrk="1" hangingPunct="1">
              <a:buFont typeface="Times New Roman" pitchFamily="18" charset="0"/>
              <a:buAutoNum type="arabicPeriod"/>
            </a:pPr>
            <a:r>
              <a:rPr lang="en-US" sz="2400" dirty="0" smtClean="0"/>
              <a:t>Explain why the profit-maximizing output level for a monopolist is too small from society's perspective.</a:t>
            </a:r>
          </a:p>
          <a:p>
            <a:pPr marL="338138" indent="-338138" eaLnBrk="1" hangingPunct="1">
              <a:buFont typeface="Times New Roman" pitchFamily="18" charset="0"/>
              <a:buAutoNum type="arabicPeriod"/>
            </a:pPr>
            <a:r>
              <a:rPr lang="en-US" sz="2400" dirty="0" smtClean="0"/>
              <a:t>Discuss why firms often offer discounts to buyers who are willing to jump some </a:t>
            </a:r>
            <a:r>
              <a:rPr lang="en-US" sz="2400" dirty="0" smtClean="0">
                <a:solidFill>
                  <a:srgbClr val="C00000"/>
                </a:solidFill>
              </a:rPr>
              <a:t>form of hurdle</a:t>
            </a:r>
            <a:r>
              <a:rPr lang="en-US" sz="2400" dirty="0" smtClean="0"/>
              <a:t>.</a:t>
            </a:r>
          </a:p>
          <a:p>
            <a:pPr marL="338138" indent="-338138" eaLnBrk="1" hangingPunct="1">
              <a:buFont typeface="Times New Roman" pitchFamily="18" charset="0"/>
              <a:buAutoNum type="arabicPeriod"/>
            </a:pPr>
            <a:r>
              <a:rPr lang="en-US" sz="2400" dirty="0" smtClean="0"/>
              <a:t>Discuss public policies that are often applied to </a:t>
            </a:r>
            <a:r>
              <a:rPr lang="en-US" sz="2400" dirty="0" smtClean="0">
                <a:solidFill>
                  <a:srgbClr val="C00000"/>
                </a:solidFill>
              </a:rPr>
              <a:t>natural monopolies.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800" smtClean="0"/>
              <a:t>Profit Maximization for the Monopolist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923926" y="1600200"/>
            <a:ext cx="7762874" cy="4937125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Like all other firms, a monopolist:</a:t>
            </a:r>
          </a:p>
          <a:p>
            <a:pPr lvl="1" eaLnBrk="1" hangingPunct="1"/>
            <a:r>
              <a:rPr lang="en-US" dirty="0" smtClean="0"/>
              <a:t>Maximizes profits</a:t>
            </a:r>
            <a:r>
              <a:rPr lang="zh-TW" altLang="en-US" dirty="0" smtClean="0"/>
              <a:t> 廠商的目標函數都一樣</a:t>
            </a:r>
            <a:endParaRPr lang="en-US" dirty="0" smtClean="0"/>
          </a:p>
          <a:p>
            <a:pPr lvl="1" eaLnBrk="1" hangingPunct="1"/>
            <a:r>
              <a:rPr lang="en-US" dirty="0" smtClean="0"/>
              <a:t>Applies the Cost-Benefit Principle:</a:t>
            </a:r>
          </a:p>
          <a:p>
            <a:pPr lvl="2" eaLnBrk="1" hangingPunct="1"/>
            <a:r>
              <a:rPr lang="en-US" dirty="0" smtClean="0"/>
              <a:t>Increase output if marginal benefit &gt; marginal cost</a:t>
            </a:r>
          </a:p>
          <a:p>
            <a:pPr lvl="2" eaLnBrk="1" hangingPunct="1"/>
            <a:r>
              <a:rPr lang="en-US" dirty="0" smtClean="0"/>
              <a:t>Decrease output is marginal benefit &lt; marginal cost</a:t>
            </a:r>
          </a:p>
          <a:p>
            <a:pPr eaLnBrk="1" hangingPunct="1"/>
            <a:r>
              <a:rPr lang="en-US" dirty="0" smtClean="0"/>
              <a:t>Marginal benefit is called </a:t>
            </a:r>
            <a:r>
              <a:rPr lang="en-US" b="1" dirty="0" smtClean="0">
                <a:solidFill>
                  <a:srgbClr val="C00000"/>
                </a:solidFill>
              </a:rPr>
              <a:t>marginal revenue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zh-TW" altLang="en-US" sz="3000" dirty="0" smtClean="0">
                <a:solidFill>
                  <a:srgbClr val="C00000"/>
                </a:solidFill>
              </a:rPr>
              <a:t>在廠商理論，邊際效益是邊際收益</a:t>
            </a:r>
            <a:endParaRPr lang="en-US" sz="3000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dirty="0" smtClean="0"/>
              <a:t>Change in total revenue from a one-unit change in output</a:t>
            </a:r>
          </a:p>
          <a:p>
            <a:pPr lvl="1" eaLnBrk="1" hangingPunct="1"/>
            <a:r>
              <a:rPr lang="en-US" dirty="0" smtClean="0"/>
              <a:t>Equal to price for the perfectly competitive firm</a:t>
            </a:r>
          </a:p>
          <a:p>
            <a:pPr lvl="1" eaLnBrk="1" hangingPunct="1"/>
            <a:r>
              <a:rPr lang="zh-TW" altLang="en-US" dirty="0" smtClean="0"/>
              <a:t>為什麼？</a:t>
            </a:r>
            <a:endParaRPr lang="en-US" dirty="0" smtClean="0"/>
          </a:p>
          <a:p>
            <a:pPr lvl="1" eaLnBrk="1" hangingPunct="1"/>
            <a:r>
              <a:rPr lang="en-US" dirty="0" smtClean="0"/>
              <a:t>Less than price for the monopolist</a:t>
            </a:r>
            <a:r>
              <a:rPr lang="zh-TW" altLang="en-US" dirty="0" smtClean="0"/>
              <a:t>，請看下一頁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2587625" y="3565524"/>
            <a:ext cx="4081463" cy="2634728"/>
            <a:chOff x="2587075" y="3666009"/>
            <a:chExt cx="4081305" cy="2633576"/>
          </a:xfrm>
        </p:grpSpPr>
        <p:sp>
          <p:nvSpPr>
            <p:cNvPr id="7" name="Rectangle 6"/>
            <p:cNvSpPr/>
            <p:nvPr/>
          </p:nvSpPr>
          <p:spPr bwMode="auto">
            <a:xfrm>
              <a:off x="2587075" y="3666009"/>
              <a:ext cx="4081305" cy="2633576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18" name="Text Box 11"/>
            <p:cNvSpPr txBox="1">
              <a:spLocks noChangeArrowheads="1"/>
            </p:cNvSpPr>
            <p:nvPr/>
          </p:nvSpPr>
          <p:spPr bwMode="auto">
            <a:xfrm rot="-5400000">
              <a:off x="2107005" y="4486753"/>
              <a:ext cx="16786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Price ($/unit)</a:t>
              </a:r>
            </a:p>
          </p:txBody>
        </p:sp>
        <p:sp>
          <p:nvSpPr>
            <p:cNvPr id="55319" name="Text Box 13"/>
            <p:cNvSpPr txBox="1">
              <a:spLocks noChangeArrowheads="1"/>
            </p:cNvSpPr>
            <p:nvPr/>
          </p:nvSpPr>
          <p:spPr bwMode="auto">
            <a:xfrm>
              <a:off x="3481680" y="5963058"/>
              <a:ext cx="2545333" cy="336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Quantity (units/week)</a:t>
              </a:r>
            </a:p>
          </p:txBody>
        </p:sp>
        <p:sp>
          <p:nvSpPr>
            <p:cNvPr id="55320" name="Line 12"/>
            <p:cNvSpPr>
              <a:spLocks noChangeShapeType="1"/>
            </p:cNvSpPr>
            <p:nvPr/>
          </p:nvSpPr>
          <p:spPr bwMode="auto">
            <a:xfrm>
              <a:off x="3415651" y="3829340"/>
              <a:ext cx="0" cy="1844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14"/>
            <p:cNvSpPr>
              <a:spLocks noChangeShapeType="1"/>
            </p:cNvSpPr>
            <p:nvPr/>
          </p:nvSpPr>
          <p:spPr bwMode="auto">
            <a:xfrm flipV="1">
              <a:off x="3428170" y="5658138"/>
              <a:ext cx="3035574" cy="14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200" dirty="0" smtClean="0"/>
              <a:t>Profit Maximization for the Monopolist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191069" y="1569493"/>
            <a:ext cx="8495731" cy="199603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dirty="0" smtClean="0"/>
              <a:t>To sell another unit the monopolist must lower price</a:t>
            </a:r>
          </a:p>
          <a:p>
            <a:pPr lvl="1" eaLnBrk="1" hangingPunct="1"/>
            <a:r>
              <a:rPr lang="en-US" dirty="0" smtClean="0"/>
              <a:t>Total revenue from 2 units = $12</a:t>
            </a:r>
          </a:p>
          <a:p>
            <a:pPr lvl="1" eaLnBrk="1" hangingPunct="1"/>
            <a:r>
              <a:rPr lang="en-US" dirty="0" smtClean="0"/>
              <a:t>Total revenue from 3 units = $15</a:t>
            </a:r>
          </a:p>
          <a:p>
            <a:pPr lvl="2" eaLnBrk="1" hangingPunct="1"/>
            <a:r>
              <a:rPr lang="en-US" sz="2500" dirty="0" smtClean="0"/>
              <a:t>Marginal revenue = $3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462338" y="3957638"/>
            <a:ext cx="2946400" cy="1209675"/>
            <a:chOff x="3461602" y="3957075"/>
            <a:chExt cx="2947550" cy="1209744"/>
          </a:xfrm>
        </p:grpSpPr>
        <p:sp>
          <p:nvSpPr>
            <p:cNvPr id="15" name="Line 2"/>
            <p:cNvSpPr>
              <a:spLocks noChangeShapeType="1"/>
            </p:cNvSpPr>
            <p:nvPr/>
          </p:nvSpPr>
          <p:spPr bwMode="auto">
            <a:xfrm>
              <a:off x="3461602" y="3957075"/>
              <a:ext cx="2783973" cy="1209744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5313" name="Text Box 15"/>
            <p:cNvSpPr txBox="1">
              <a:spLocks noChangeArrowheads="1"/>
            </p:cNvSpPr>
            <p:nvPr/>
          </p:nvSpPr>
          <p:spPr bwMode="auto">
            <a:xfrm>
              <a:off x="6066101" y="4755621"/>
              <a:ext cx="3430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970213" y="4249738"/>
            <a:ext cx="1703387" cy="1625600"/>
            <a:chOff x="2969913" y="4249509"/>
            <a:chExt cx="1703369" cy="1626449"/>
          </a:xfrm>
        </p:grpSpPr>
        <p:sp>
          <p:nvSpPr>
            <p:cNvPr id="55308" name="Line 21"/>
            <p:cNvSpPr>
              <a:spLocks noChangeShapeType="1"/>
            </p:cNvSpPr>
            <p:nvPr/>
          </p:nvSpPr>
          <p:spPr bwMode="auto">
            <a:xfrm flipV="1">
              <a:off x="4510920" y="4453716"/>
              <a:ext cx="0" cy="121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9" name="Line 22"/>
            <p:cNvSpPr>
              <a:spLocks noChangeShapeType="1"/>
            </p:cNvSpPr>
            <p:nvPr/>
          </p:nvSpPr>
          <p:spPr bwMode="auto">
            <a:xfrm rot="16200000" flipV="1">
              <a:off x="3973925" y="3875542"/>
              <a:ext cx="0" cy="1086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0" name="Text Box 24"/>
            <p:cNvSpPr txBox="1">
              <a:spLocks noChangeArrowheads="1"/>
            </p:cNvSpPr>
            <p:nvPr/>
          </p:nvSpPr>
          <p:spPr bwMode="auto">
            <a:xfrm>
              <a:off x="4099987" y="5673870"/>
              <a:ext cx="573295" cy="20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2</a:t>
              </a:r>
            </a:p>
          </p:txBody>
        </p:sp>
        <p:sp>
          <p:nvSpPr>
            <p:cNvPr id="55311" name="Text Box 25"/>
            <p:cNvSpPr txBox="1">
              <a:spLocks noChangeArrowheads="1"/>
            </p:cNvSpPr>
            <p:nvPr/>
          </p:nvSpPr>
          <p:spPr bwMode="auto">
            <a:xfrm>
              <a:off x="2969913" y="4249509"/>
              <a:ext cx="4668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2970213" y="4572000"/>
            <a:ext cx="2230437" cy="1303338"/>
            <a:chOff x="2969913" y="4571918"/>
            <a:chExt cx="2230350" cy="1304040"/>
          </a:xfrm>
        </p:grpSpPr>
        <p:sp>
          <p:nvSpPr>
            <p:cNvPr id="55304" name="Line 19"/>
            <p:cNvSpPr>
              <a:spLocks noChangeShapeType="1"/>
            </p:cNvSpPr>
            <p:nvPr/>
          </p:nvSpPr>
          <p:spPr bwMode="auto">
            <a:xfrm flipV="1">
              <a:off x="5041656" y="4667243"/>
              <a:ext cx="0" cy="998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5" name="Line 20"/>
            <p:cNvSpPr>
              <a:spLocks noChangeShapeType="1"/>
            </p:cNvSpPr>
            <p:nvPr/>
          </p:nvSpPr>
          <p:spPr bwMode="auto">
            <a:xfrm rot="16200000" flipV="1">
              <a:off x="4262713" y="3875193"/>
              <a:ext cx="0" cy="1582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6" name="Text Box 23"/>
            <p:cNvSpPr txBox="1">
              <a:spLocks noChangeArrowheads="1"/>
            </p:cNvSpPr>
            <p:nvPr/>
          </p:nvSpPr>
          <p:spPr bwMode="auto">
            <a:xfrm>
              <a:off x="4626968" y="5673870"/>
              <a:ext cx="573295" cy="20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  <p:sp>
          <p:nvSpPr>
            <p:cNvPr id="55307" name="Text Box 26"/>
            <p:cNvSpPr txBox="1">
              <a:spLocks noChangeArrowheads="1"/>
            </p:cNvSpPr>
            <p:nvPr/>
          </p:nvSpPr>
          <p:spPr bwMode="auto">
            <a:xfrm>
              <a:off x="2969913" y="4571918"/>
              <a:ext cx="466897" cy="341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5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3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Monopolist's Marginal Revenue</a:t>
            </a:r>
            <a:br>
              <a:rPr lang="en-US" dirty="0" smtClean="0"/>
            </a:br>
            <a:r>
              <a:rPr lang="en-US" altLang="zh-TW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check appendix at the end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2805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765300"/>
              </p:ext>
            </p:extLst>
          </p:nvPr>
        </p:nvGraphicFramePr>
        <p:xfrm>
          <a:off x="3628284" y="4512625"/>
          <a:ext cx="2181310" cy="1741640"/>
        </p:xfrm>
        <a:graphic>
          <a:graphicData uri="http://schemas.openxmlformats.org/drawingml/2006/table">
            <a:tbl>
              <a:tblPr/>
              <a:tblGrid>
                <a:gridCol w="2181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Total Revenue</a:t>
                      </a:r>
                    </a:p>
                  </a:txBody>
                  <a:tcPr marL="84951" marR="84951" marT="42476" marB="424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$12</a:t>
                      </a:r>
                    </a:p>
                  </a:txBody>
                  <a:tcPr marL="84951" marR="84951" marT="42476" marB="424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$15</a:t>
                      </a:r>
                    </a:p>
                  </a:txBody>
                  <a:tcPr marL="84951" marR="84951" marT="42476" marB="424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$16</a:t>
                      </a:r>
                    </a:p>
                  </a:txBody>
                  <a:tcPr marL="84951" marR="84951" marT="42476" marB="424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$15</a:t>
                      </a:r>
                    </a:p>
                  </a:txBody>
                  <a:tcPr marL="84951" marR="84951" marT="42476" marB="424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2802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96020"/>
              </p:ext>
            </p:extLst>
          </p:nvPr>
        </p:nvGraphicFramePr>
        <p:xfrm>
          <a:off x="1197403" y="4513230"/>
          <a:ext cx="2296719" cy="1741035"/>
        </p:xfrm>
        <a:graphic>
          <a:graphicData uri="http://schemas.openxmlformats.org/drawingml/2006/table">
            <a:tbl>
              <a:tblPr/>
              <a:tblGrid>
                <a:gridCol w="1037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Price</a:t>
                      </a:r>
                    </a:p>
                  </a:txBody>
                  <a:tcPr marL="76735" marR="76735" marT="38367" marB="383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Quantity</a:t>
                      </a:r>
                    </a:p>
                  </a:txBody>
                  <a:tcPr marL="76735" marR="76735" marT="38367" marB="383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$6</a:t>
                      </a:r>
                    </a:p>
                  </a:txBody>
                  <a:tcPr marL="76735" marR="76735" marT="38367" marB="383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76735" marR="76735" marT="38367" marB="383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$5</a:t>
                      </a:r>
                    </a:p>
                  </a:txBody>
                  <a:tcPr marL="76735" marR="76735" marT="38367" marB="383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76735" marR="76735" marT="38367" marB="383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$4</a:t>
                      </a:r>
                    </a:p>
                  </a:txBody>
                  <a:tcPr marL="76735" marR="76735" marT="38367" marB="383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76735" marR="76735" marT="38367" marB="383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$3</a:t>
                      </a:r>
                    </a:p>
                  </a:txBody>
                  <a:tcPr marL="76735" marR="76735" marT="38367" marB="383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76735" marR="76735" marT="38367" marB="383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7380" name="Group 42"/>
          <p:cNvGrpSpPr>
            <a:grpSpLocks/>
          </p:cNvGrpSpPr>
          <p:nvPr/>
        </p:nvGrpSpPr>
        <p:grpSpPr bwMode="auto">
          <a:xfrm>
            <a:off x="2357438" y="1485900"/>
            <a:ext cx="4508500" cy="2903537"/>
            <a:chOff x="2343862" y="1485934"/>
            <a:chExt cx="4509695" cy="2903729"/>
          </a:xfrm>
        </p:grpSpPr>
        <p:sp>
          <p:nvSpPr>
            <p:cNvPr id="45" name="Rectangle 44"/>
            <p:cNvSpPr/>
            <p:nvPr/>
          </p:nvSpPr>
          <p:spPr bwMode="auto">
            <a:xfrm>
              <a:off x="2343862" y="1557377"/>
              <a:ext cx="4509695" cy="278942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3291850" y="1814569"/>
              <a:ext cx="3013874" cy="1605068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7420" name="Text Box 9"/>
            <p:cNvSpPr txBox="1">
              <a:spLocks noChangeArrowheads="1"/>
            </p:cNvSpPr>
            <p:nvPr/>
          </p:nvSpPr>
          <p:spPr bwMode="auto">
            <a:xfrm rot="-5400000">
              <a:off x="1279450" y="2785358"/>
              <a:ext cx="2903729" cy="304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Price &amp; marginal revenue ($/unit)</a:t>
              </a:r>
            </a:p>
          </p:txBody>
        </p:sp>
        <p:sp>
          <p:nvSpPr>
            <p:cNvPr id="57421" name="Text Box 12"/>
            <p:cNvSpPr txBox="1">
              <a:spLocks noChangeArrowheads="1"/>
            </p:cNvSpPr>
            <p:nvPr/>
          </p:nvSpPr>
          <p:spPr bwMode="auto">
            <a:xfrm>
              <a:off x="5976153" y="3425352"/>
              <a:ext cx="42464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/>
                <a:t>8</a:t>
              </a:r>
            </a:p>
          </p:txBody>
        </p:sp>
        <p:sp>
          <p:nvSpPr>
            <p:cNvPr id="57422" name="Text Box 13"/>
            <p:cNvSpPr txBox="1">
              <a:spLocks noChangeArrowheads="1"/>
            </p:cNvSpPr>
            <p:nvPr/>
          </p:nvSpPr>
          <p:spPr bwMode="auto">
            <a:xfrm>
              <a:off x="2934568" y="1708199"/>
              <a:ext cx="360458" cy="304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/>
                <a:t>8</a:t>
              </a:r>
            </a:p>
          </p:txBody>
        </p:sp>
        <p:sp>
          <p:nvSpPr>
            <p:cNvPr id="57423" name="Text Box 11"/>
            <p:cNvSpPr txBox="1">
              <a:spLocks noChangeArrowheads="1"/>
            </p:cNvSpPr>
            <p:nvPr/>
          </p:nvSpPr>
          <p:spPr bwMode="auto">
            <a:xfrm>
              <a:off x="5619743" y="2835398"/>
              <a:ext cx="365221" cy="336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D</a:t>
              </a:r>
            </a:p>
          </p:txBody>
        </p:sp>
        <p:sp>
          <p:nvSpPr>
            <p:cNvPr id="57424" name="Line 49"/>
            <p:cNvSpPr>
              <a:spLocks noChangeShapeType="1"/>
            </p:cNvSpPr>
            <p:nvPr/>
          </p:nvSpPr>
          <p:spPr bwMode="auto">
            <a:xfrm>
              <a:off x="3269411" y="3408199"/>
              <a:ext cx="33506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25" name="Line 48"/>
            <p:cNvSpPr>
              <a:spLocks noChangeShapeType="1"/>
            </p:cNvSpPr>
            <p:nvPr/>
          </p:nvSpPr>
          <p:spPr bwMode="auto">
            <a:xfrm flipH="1">
              <a:off x="3247919" y="1704269"/>
              <a:ext cx="40606" cy="22588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26" name="Text Box 10"/>
            <p:cNvSpPr txBox="1">
              <a:spLocks noChangeArrowheads="1"/>
            </p:cNvSpPr>
            <p:nvPr/>
          </p:nvSpPr>
          <p:spPr bwMode="auto">
            <a:xfrm>
              <a:off x="3854168" y="3990918"/>
              <a:ext cx="2242234" cy="304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Quantity (units/week)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3302000" y="1814513"/>
            <a:ext cx="2903538" cy="2208212"/>
            <a:chOff x="3302080" y="1815196"/>
            <a:chExt cx="2903669" cy="2208159"/>
          </a:xfrm>
        </p:grpSpPr>
        <p:sp>
          <p:nvSpPr>
            <p:cNvPr id="83" name="Line 44"/>
            <p:cNvSpPr>
              <a:spLocks noChangeShapeType="1"/>
            </p:cNvSpPr>
            <p:nvPr/>
          </p:nvSpPr>
          <p:spPr bwMode="auto">
            <a:xfrm>
              <a:off x="3302080" y="1815196"/>
              <a:ext cx="2073369" cy="2057351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7414" name="Text Box 46"/>
            <p:cNvSpPr txBox="1">
              <a:spLocks noChangeArrowheads="1"/>
            </p:cNvSpPr>
            <p:nvPr/>
          </p:nvSpPr>
          <p:spPr bwMode="auto">
            <a:xfrm>
              <a:off x="5379724" y="3707816"/>
              <a:ext cx="826025" cy="315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MR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2935288" y="2727325"/>
            <a:ext cx="1719262" cy="1106316"/>
            <a:chOff x="2934858" y="2727770"/>
            <a:chExt cx="1720281" cy="1106526"/>
          </a:xfrm>
        </p:grpSpPr>
        <p:sp>
          <p:nvSpPr>
            <p:cNvPr id="57407" name="Line 7"/>
            <p:cNvSpPr>
              <a:spLocks noChangeShapeType="1"/>
            </p:cNvSpPr>
            <p:nvPr/>
          </p:nvSpPr>
          <p:spPr bwMode="auto">
            <a:xfrm rot="16200000" flipV="1">
              <a:off x="3809784" y="2351400"/>
              <a:ext cx="0" cy="1020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08" name="Line 8"/>
            <p:cNvSpPr>
              <a:spLocks noChangeShapeType="1"/>
            </p:cNvSpPr>
            <p:nvPr/>
          </p:nvSpPr>
          <p:spPr bwMode="auto">
            <a:xfrm flipV="1">
              <a:off x="4343367" y="2863856"/>
              <a:ext cx="0" cy="553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09" name="Text Box 14"/>
            <p:cNvSpPr txBox="1">
              <a:spLocks noChangeArrowheads="1"/>
            </p:cNvSpPr>
            <p:nvPr/>
          </p:nvSpPr>
          <p:spPr bwMode="auto">
            <a:xfrm>
              <a:off x="4215210" y="3547261"/>
              <a:ext cx="439929" cy="286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/>
                <a:t>3</a:t>
              </a:r>
            </a:p>
          </p:txBody>
        </p:sp>
        <p:sp>
          <p:nvSpPr>
            <p:cNvPr id="57410" name="Text Box 15"/>
            <p:cNvSpPr txBox="1">
              <a:spLocks noChangeArrowheads="1"/>
            </p:cNvSpPr>
            <p:nvPr/>
          </p:nvSpPr>
          <p:spPr bwMode="auto">
            <a:xfrm>
              <a:off x="3809784" y="3547441"/>
              <a:ext cx="439929" cy="286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/>
                <a:t>2</a:t>
              </a:r>
            </a:p>
          </p:txBody>
        </p:sp>
        <p:sp>
          <p:nvSpPr>
            <p:cNvPr id="57411" name="Text Box 17"/>
            <p:cNvSpPr txBox="1">
              <a:spLocks noChangeArrowheads="1"/>
            </p:cNvSpPr>
            <p:nvPr/>
          </p:nvSpPr>
          <p:spPr bwMode="auto">
            <a:xfrm>
              <a:off x="2934858" y="2727770"/>
              <a:ext cx="359830" cy="286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/>
                <a:t>3</a:t>
              </a: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292974" y="2813511"/>
              <a:ext cx="71480" cy="58749"/>
            </a:xfrm>
            <a:prstGeom prst="ellipse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383" name="Text Box 45"/>
          <p:cNvSpPr txBox="1">
            <a:spLocks noChangeArrowheads="1"/>
          </p:cNvSpPr>
          <p:nvPr/>
        </p:nvSpPr>
        <p:spPr bwMode="auto">
          <a:xfrm>
            <a:off x="2935288" y="3103563"/>
            <a:ext cx="358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3298824" y="3197223"/>
            <a:ext cx="1733377" cy="636055"/>
            <a:chOff x="3299616" y="3197964"/>
            <a:chExt cx="1732749" cy="635923"/>
          </a:xfrm>
        </p:grpSpPr>
        <p:sp>
          <p:nvSpPr>
            <p:cNvPr id="57403" name="Line 43"/>
            <p:cNvSpPr>
              <a:spLocks noChangeShapeType="1"/>
            </p:cNvSpPr>
            <p:nvPr/>
          </p:nvSpPr>
          <p:spPr bwMode="auto">
            <a:xfrm flipV="1">
              <a:off x="4738933" y="3222939"/>
              <a:ext cx="0" cy="194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04" name="Text Box 4"/>
            <p:cNvSpPr txBox="1">
              <a:spLocks noChangeArrowheads="1"/>
            </p:cNvSpPr>
            <p:nvPr/>
          </p:nvSpPr>
          <p:spPr bwMode="auto">
            <a:xfrm>
              <a:off x="4592436" y="3547032"/>
              <a:ext cx="439929" cy="286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/>
                <a:t>4</a:t>
              </a:r>
            </a:p>
          </p:txBody>
        </p:sp>
        <p:sp>
          <p:nvSpPr>
            <p:cNvPr id="57405" name="Line 6"/>
            <p:cNvSpPr>
              <a:spLocks noChangeShapeType="1"/>
            </p:cNvSpPr>
            <p:nvPr/>
          </p:nvSpPr>
          <p:spPr bwMode="auto">
            <a:xfrm rot="16200000" flipV="1">
              <a:off x="4009416" y="2522288"/>
              <a:ext cx="0" cy="1419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4694523" y="3197964"/>
              <a:ext cx="72999" cy="58726"/>
            </a:xfrm>
            <a:prstGeom prst="ellipse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846388" y="3425825"/>
            <a:ext cx="2584450" cy="322263"/>
            <a:chOff x="2846022" y="3425352"/>
            <a:chExt cx="2584918" cy="322805"/>
          </a:xfrm>
        </p:grpSpPr>
        <p:sp>
          <p:nvSpPr>
            <p:cNvPr id="57398" name="Line 2"/>
            <p:cNvSpPr>
              <a:spLocks noChangeShapeType="1"/>
            </p:cNvSpPr>
            <p:nvPr/>
          </p:nvSpPr>
          <p:spPr bwMode="auto">
            <a:xfrm flipV="1">
              <a:off x="5078502" y="3427639"/>
              <a:ext cx="0" cy="194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99" name="Line 3"/>
            <p:cNvSpPr>
              <a:spLocks noChangeShapeType="1"/>
            </p:cNvSpPr>
            <p:nvPr/>
          </p:nvSpPr>
          <p:spPr bwMode="auto">
            <a:xfrm rot="16200000" flipV="1">
              <a:off x="4180162" y="2701313"/>
              <a:ext cx="0" cy="1815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00" name="Text Box 16"/>
            <p:cNvSpPr txBox="1">
              <a:spLocks noChangeArrowheads="1"/>
            </p:cNvSpPr>
            <p:nvPr/>
          </p:nvSpPr>
          <p:spPr bwMode="auto">
            <a:xfrm>
              <a:off x="2846022" y="3461302"/>
              <a:ext cx="421013" cy="286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/>
                <a:t>-1</a:t>
              </a:r>
            </a:p>
          </p:txBody>
        </p:sp>
        <p:sp>
          <p:nvSpPr>
            <p:cNvPr id="57401" name="Text Box 42"/>
            <p:cNvSpPr txBox="1">
              <a:spLocks noChangeArrowheads="1"/>
            </p:cNvSpPr>
            <p:nvPr/>
          </p:nvSpPr>
          <p:spPr bwMode="auto">
            <a:xfrm>
              <a:off x="4991011" y="3425352"/>
              <a:ext cx="439929" cy="242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5</a:t>
              </a: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5056222" y="3573238"/>
              <a:ext cx="73038" cy="58836"/>
            </a:xfrm>
            <a:prstGeom prst="ellipse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72804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16526"/>
              </p:ext>
            </p:extLst>
          </p:nvPr>
        </p:nvGraphicFramePr>
        <p:xfrm>
          <a:off x="5962276" y="4718179"/>
          <a:ext cx="2433817" cy="1428520"/>
        </p:xfrm>
        <a:graphic>
          <a:graphicData uri="http://schemas.openxmlformats.org/drawingml/2006/table">
            <a:tbl>
              <a:tblPr/>
              <a:tblGrid>
                <a:gridCol w="2433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Marginal Revenue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971550" y="1750435"/>
            <a:ext cx="3706813" cy="4398961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Monopoly Demand and Marginal Revenue</a:t>
            </a:r>
          </a:p>
        </p:txBody>
      </p:sp>
      <p:sp>
        <p:nvSpPr>
          <p:cNvPr id="71683" name="Content Placeholder 21"/>
          <p:cNvSpPr>
            <a:spLocks noGrp="1"/>
          </p:cNvSpPr>
          <p:nvPr>
            <p:ph idx="1"/>
          </p:nvPr>
        </p:nvSpPr>
        <p:spPr>
          <a:xfrm>
            <a:off x="4833256" y="1638795"/>
            <a:ext cx="3853543" cy="448736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The monopolist's marginal revenue curve:</a:t>
            </a:r>
          </a:p>
          <a:p>
            <a:pPr lvl="1" eaLnBrk="1" hangingPunct="1"/>
            <a:r>
              <a:rPr lang="en-US" dirty="0" smtClean="0"/>
              <a:t>Has the same intercept as the straight-line demand curve</a:t>
            </a:r>
          </a:p>
          <a:p>
            <a:pPr lvl="1" eaLnBrk="1" hangingPunct="1"/>
            <a:r>
              <a:rPr lang="en-US" dirty="0" smtClean="0"/>
              <a:t>Has twice the slope of the demand curve</a:t>
            </a:r>
          </a:p>
          <a:p>
            <a:pPr lvl="1" eaLnBrk="1" hangingPunct="1"/>
            <a:r>
              <a:rPr lang="en-US" dirty="0" smtClean="0"/>
              <a:t>Lies below the demand curve</a:t>
            </a:r>
          </a:p>
          <a:p>
            <a:pPr algn="ctr" eaLnBrk="1" hangingPunct="1"/>
            <a:endParaRPr lang="en-US" sz="2400" dirty="0" smtClean="0"/>
          </a:p>
        </p:txBody>
      </p:sp>
      <p:grpSp>
        <p:nvGrpSpPr>
          <p:cNvPr id="59397" name="Group 23"/>
          <p:cNvGrpSpPr>
            <a:grpSpLocks/>
          </p:cNvGrpSpPr>
          <p:nvPr/>
        </p:nvGrpSpPr>
        <p:grpSpPr bwMode="auto">
          <a:xfrm>
            <a:off x="1013333" y="1905794"/>
            <a:ext cx="3725863" cy="4133850"/>
            <a:chOff x="900756" y="1996301"/>
            <a:chExt cx="4053041" cy="3804575"/>
          </a:xfrm>
        </p:grpSpPr>
        <p:sp>
          <p:nvSpPr>
            <p:cNvPr id="59398" name="Text Box 10"/>
            <p:cNvSpPr txBox="1">
              <a:spLocks noChangeArrowheads="1"/>
            </p:cNvSpPr>
            <p:nvPr/>
          </p:nvSpPr>
          <p:spPr bwMode="auto">
            <a:xfrm rot="-5400000">
              <a:off x="596536" y="2797769"/>
              <a:ext cx="9826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Price</a:t>
              </a:r>
            </a:p>
          </p:txBody>
        </p:sp>
        <p:sp>
          <p:nvSpPr>
            <p:cNvPr id="59399" name="Text Box 11"/>
            <p:cNvSpPr txBox="1">
              <a:spLocks noChangeArrowheads="1"/>
            </p:cNvSpPr>
            <p:nvPr/>
          </p:nvSpPr>
          <p:spPr bwMode="auto">
            <a:xfrm>
              <a:off x="2785755" y="5464326"/>
              <a:ext cx="216804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Quantity</a:t>
              </a:r>
            </a:p>
          </p:txBody>
        </p:sp>
        <p:sp>
          <p:nvSpPr>
            <p:cNvPr id="59400" name="Line 47"/>
            <p:cNvSpPr>
              <a:spLocks noChangeShapeType="1"/>
            </p:cNvSpPr>
            <p:nvPr/>
          </p:nvSpPr>
          <p:spPr bwMode="auto">
            <a:xfrm>
              <a:off x="1576078" y="1996301"/>
              <a:ext cx="45719" cy="3043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1" name="Line 12"/>
            <p:cNvSpPr>
              <a:spLocks noChangeShapeType="1"/>
            </p:cNvSpPr>
            <p:nvPr/>
          </p:nvSpPr>
          <p:spPr bwMode="auto">
            <a:xfrm>
              <a:off x="1558617" y="5049063"/>
              <a:ext cx="32391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2" name="Text Box 15"/>
            <p:cNvSpPr txBox="1">
              <a:spLocks noChangeArrowheads="1"/>
            </p:cNvSpPr>
            <p:nvPr/>
          </p:nvSpPr>
          <p:spPr bwMode="auto">
            <a:xfrm>
              <a:off x="1194252" y="2002651"/>
              <a:ext cx="3479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59403" name="Text Box 13"/>
            <p:cNvSpPr txBox="1">
              <a:spLocks noChangeArrowheads="1"/>
            </p:cNvSpPr>
            <p:nvPr/>
          </p:nvSpPr>
          <p:spPr bwMode="auto">
            <a:xfrm>
              <a:off x="3942892" y="4201339"/>
              <a:ext cx="24105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59404" name="Text Box 14"/>
            <p:cNvSpPr txBox="1">
              <a:spLocks noChangeArrowheads="1"/>
            </p:cNvSpPr>
            <p:nvPr/>
          </p:nvSpPr>
          <p:spPr bwMode="auto">
            <a:xfrm>
              <a:off x="4178205" y="5061764"/>
              <a:ext cx="543919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Q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174089" name="Line 9"/>
            <p:cNvSpPr>
              <a:spLocks noChangeShapeType="1"/>
            </p:cNvSpPr>
            <p:nvPr/>
          </p:nvSpPr>
          <p:spPr bwMode="auto">
            <a:xfrm>
              <a:off x="1584609" y="2195004"/>
              <a:ext cx="2913285" cy="2856353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9406" name="Line 7"/>
            <p:cNvSpPr>
              <a:spLocks noChangeShapeType="1"/>
            </p:cNvSpPr>
            <p:nvPr/>
          </p:nvSpPr>
          <p:spPr bwMode="auto">
            <a:xfrm rot="16200000" flipV="1">
              <a:off x="2364708" y="2963106"/>
              <a:ext cx="0" cy="1544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Line 8"/>
            <p:cNvSpPr>
              <a:spLocks noChangeShapeType="1"/>
            </p:cNvSpPr>
            <p:nvPr/>
          </p:nvSpPr>
          <p:spPr bwMode="auto">
            <a:xfrm flipV="1">
              <a:off x="3143074" y="3788589"/>
              <a:ext cx="0" cy="1258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1596698" y="2276823"/>
              <a:ext cx="1659553" cy="3031679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9409" name="Text Box 50"/>
            <p:cNvSpPr txBox="1">
              <a:spLocks noChangeArrowheads="1"/>
            </p:cNvSpPr>
            <p:nvPr/>
          </p:nvSpPr>
          <p:spPr bwMode="auto">
            <a:xfrm>
              <a:off x="2746267" y="5179527"/>
              <a:ext cx="706617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Q</a:t>
              </a:r>
              <a:r>
                <a:rPr lang="en-US" sz="1600" baseline="-25000"/>
                <a:t>0</a:t>
              </a:r>
              <a:r>
                <a:rPr lang="en-US"/>
                <a:t>/2</a:t>
              </a:r>
            </a:p>
          </p:txBody>
        </p:sp>
        <p:sp>
          <p:nvSpPr>
            <p:cNvPr id="59410" name="Text Box 51"/>
            <p:cNvSpPr txBox="1">
              <a:spLocks noChangeArrowheads="1"/>
            </p:cNvSpPr>
            <p:nvPr/>
          </p:nvSpPr>
          <p:spPr bwMode="auto">
            <a:xfrm>
              <a:off x="900756" y="3567926"/>
              <a:ext cx="6414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a/2</a:t>
              </a:r>
            </a:p>
          </p:txBody>
        </p:sp>
        <p:sp>
          <p:nvSpPr>
            <p:cNvPr id="59411" name="Text Box 52"/>
            <p:cNvSpPr txBox="1">
              <a:spLocks noChangeArrowheads="1"/>
            </p:cNvSpPr>
            <p:nvPr/>
          </p:nvSpPr>
          <p:spPr bwMode="auto">
            <a:xfrm>
              <a:off x="2183645" y="4394018"/>
              <a:ext cx="723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MR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Deciding Quantity</a:t>
            </a:r>
          </a:p>
        </p:txBody>
      </p:sp>
      <p:sp>
        <p:nvSpPr>
          <p:cNvPr id="73730" name="Content Placeholder 32"/>
          <p:cNvSpPr>
            <a:spLocks noGrp="1"/>
          </p:cNvSpPr>
          <p:nvPr>
            <p:ph idx="1"/>
          </p:nvPr>
        </p:nvSpPr>
        <p:spPr>
          <a:xfrm>
            <a:off x="324466" y="1600200"/>
            <a:ext cx="4493194" cy="45259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TW" sz="2400" dirty="0" smtClean="0">
                <a:solidFill>
                  <a:srgbClr val="C00000"/>
                </a:solidFill>
              </a:rPr>
              <a:t>Optimal decision rule MB= MC</a:t>
            </a:r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sz="2400" dirty="0" smtClean="0"/>
              <a:t>Profit is maximized at the level of output where marginal cost equals marginal revenue</a:t>
            </a:r>
          </a:p>
          <a:p>
            <a:pPr eaLnBrk="1" hangingPunct="1"/>
            <a:r>
              <a:rPr lang="en-US" sz="2400" dirty="0" smtClean="0"/>
              <a:t>At P = $3 and Q = 12,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MC &gt; MR</a:t>
            </a:r>
          </a:p>
          <a:p>
            <a:pPr marL="511175" lvl="2" indent="-225425" eaLnBrk="1" hangingPunct="1">
              <a:buClr>
                <a:schemeClr val="bg1"/>
              </a:buClr>
            </a:pPr>
            <a:r>
              <a:rPr lang="en-US" sz="2100" dirty="0" smtClean="0"/>
              <a:t>Decrease output</a:t>
            </a:r>
          </a:p>
          <a:p>
            <a:pPr marL="285750" lvl="1" eaLnBrk="1" hangingPunct="1"/>
            <a:r>
              <a:rPr lang="en-US" sz="2100" dirty="0" smtClean="0"/>
              <a:t>At Q = 8, MC = MR = 2</a:t>
            </a:r>
          </a:p>
          <a:p>
            <a:pPr marL="511175" lvl="2" indent="-225425" eaLnBrk="1" hangingPunct="1">
              <a:buClr>
                <a:schemeClr val="bg1"/>
              </a:buClr>
            </a:pPr>
            <a:r>
              <a:rPr lang="en-US" sz="2100" dirty="0" smtClean="0"/>
              <a:t>The demand curve sets the price at P = $4</a:t>
            </a:r>
          </a:p>
          <a:p>
            <a:pPr marL="285750" lvl="1" eaLnBrk="1" hangingPunct="1"/>
            <a:r>
              <a:rPr lang="en-US" sz="2100" dirty="0" smtClean="0"/>
              <a:t>At any output below 8, </a:t>
            </a:r>
            <a:br>
              <a:rPr lang="en-US" sz="2100" dirty="0" smtClean="0"/>
            </a:br>
            <a:r>
              <a:rPr lang="en-US" sz="2100" dirty="0" smtClean="0"/>
              <a:t>MC &lt; MR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891088" y="2128838"/>
            <a:ext cx="4003675" cy="3870325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8" name="Text Box 10"/>
          <p:cNvSpPr txBox="1">
            <a:spLocks noChangeArrowheads="1"/>
          </p:cNvSpPr>
          <p:nvPr/>
        </p:nvSpPr>
        <p:spPr bwMode="auto">
          <a:xfrm rot="-5400000">
            <a:off x="3713163" y="3736975"/>
            <a:ext cx="287496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Price ($/unit of output)</a:t>
            </a:r>
          </a:p>
        </p:txBody>
      </p:sp>
      <p:sp>
        <p:nvSpPr>
          <p:cNvPr id="61449" name="Text Box 11"/>
          <p:cNvSpPr txBox="1">
            <a:spLocks noChangeArrowheads="1"/>
          </p:cNvSpPr>
          <p:nvPr/>
        </p:nvSpPr>
        <p:spPr bwMode="auto">
          <a:xfrm>
            <a:off x="5314950" y="5583238"/>
            <a:ext cx="2481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Quantity (units/week)</a:t>
            </a:r>
          </a:p>
        </p:txBody>
      </p:sp>
      <p:grpSp>
        <p:nvGrpSpPr>
          <p:cNvPr id="61450" name="Group 39"/>
          <p:cNvGrpSpPr>
            <a:grpSpLocks/>
          </p:cNvGrpSpPr>
          <p:nvPr/>
        </p:nvGrpSpPr>
        <p:grpSpPr bwMode="auto">
          <a:xfrm>
            <a:off x="5181600" y="3784600"/>
            <a:ext cx="2238375" cy="1514475"/>
            <a:chOff x="5181371" y="3784064"/>
            <a:chExt cx="2238024" cy="1514360"/>
          </a:xfrm>
        </p:grpSpPr>
        <p:sp>
          <p:nvSpPr>
            <p:cNvPr id="61471" name="Line 6"/>
            <p:cNvSpPr>
              <a:spLocks noChangeShapeType="1"/>
            </p:cNvSpPr>
            <p:nvPr/>
          </p:nvSpPr>
          <p:spPr bwMode="auto">
            <a:xfrm flipV="1">
              <a:off x="7419395" y="3934099"/>
              <a:ext cx="0" cy="136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2" name="Line 7"/>
            <p:cNvSpPr>
              <a:spLocks noChangeShapeType="1"/>
            </p:cNvSpPr>
            <p:nvPr/>
          </p:nvSpPr>
          <p:spPr bwMode="auto">
            <a:xfrm rot="16200000" flipV="1">
              <a:off x="6491305" y="3028995"/>
              <a:ext cx="0" cy="1852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3" name="Text Box 14"/>
            <p:cNvSpPr txBox="1">
              <a:spLocks noChangeArrowheads="1"/>
            </p:cNvSpPr>
            <p:nvPr/>
          </p:nvSpPr>
          <p:spPr bwMode="auto">
            <a:xfrm>
              <a:off x="5181371" y="3784064"/>
              <a:ext cx="387146" cy="297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</p:grpSp>
      <p:grpSp>
        <p:nvGrpSpPr>
          <p:cNvPr id="61451" name="Group 38"/>
          <p:cNvGrpSpPr>
            <a:grpSpLocks/>
          </p:cNvGrpSpPr>
          <p:nvPr/>
        </p:nvGrpSpPr>
        <p:grpSpPr bwMode="auto">
          <a:xfrm>
            <a:off x="5546725" y="2957513"/>
            <a:ext cx="2830513" cy="2341562"/>
            <a:chOff x="5547304" y="2957023"/>
            <a:chExt cx="2829944" cy="2342802"/>
          </a:xfrm>
        </p:grpSpPr>
        <p:sp>
          <p:nvSpPr>
            <p:cNvPr id="177165" name="Line 13"/>
            <p:cNvSpPr>
              <a:spLocks noChangeShapeType="1"/>
            </p:cNvSpPr>
            <p:nvPr/>
          </p:nvSpPr>
          <p:spPr bwMode="auto">
            <a:xfrm flipV="1">
              <a:off x="5547304" y="3242924"/>
              <a:ext cx="2829944" cy="2056901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1470" name="Text Box 27"/>
            <p:cNvSpPr txBox="1">
              <a:spLocks noChangeArrowheads="1"/>
            </p:cNvSpPr>
            <p:nvPr/>
          </p:nvSpPr>
          <p:spPr bwMode="auto">
            <a:xfrm>
              <a:off x="7851285" y="2957023"/>
              <a:ext cx="454118" cy="326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MC</a:t>
              </a:r>
            </a:p>
          </p:txBody>
        </p:sp>
      </p:grpSp>
      <p:grpSp>
        <p:nvGrpSpPr>
          <p:cNvPr id="61452" name="Group 41"/>
          <p:cNvGrpSpPr>
            <a:grpSpLocks/>
          </p:cNvGrpSpPr>
          <p:nvPr/>
        </p:nvGrpSpPr>
        <p:grpSpPr bwMode="auto">
          <a:xfrm>
            <a:off x="5181600" y="4243388"/>
            <a:ext cx="1581150" cy="298450"/>
            <a:chOff x="5181371" y="4243982"/>
            <a:chExt cx="1581069" cy="297263"/>
          </a:xfrm>
        </p:grpSpPr>
        <p:sp>
          <p:nvSpPr>
            <p:cNvPr id="61467" name="Line 4"/>
            <p:cNvSpPr>
              <a:spLocks noChangeShapeType="1"/>
            </p:cNvSpPr>
            <p:nvPr/>
          </p:nvSpPr>
          <p:spPr bwMode="auto">
            <a:xfrm rot="16200000" flipV="1">
              <a:off x="6163822" y="3796098"/>
              <a:ext cx="0" cy="1197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Text Box 20"/>
            <p:cNvSpPr txBox="1">
              <a:spLocks noChangeArrowheads="1"/>
            </p:cNvSpPr>
            <p:nvPr/>
          </p:nvSpPr>
          <p:spPr bwMode="auto">
            <a:xfrm>
              <a:off x="5181371" y="4243982"/>
              <a:ext cx="387146" cy="297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2</a:t>
              </a:r>
            </a:p>
          </p:txBody>
        </p:sp>
      </p:grpSp>
      <p:grpSp>
        <p:nvGrpSpPr>
          <p:cNvPr id="61453" name="Group 37"/>
          <p:cNvGrpSpPr>
            <a:grpSpLocks/>
          </p:cNvGrpSpPr>
          <p:nvPr/>
        </p:nvGrpSpPr>
        <p:grpSpPr bwMode="auto">
          <a:xfrm>
            <a:off x="5181600" y="2471738"/>
            <a:ext cx="3373438" cy="3136900"/>
            <a:chOff x="5181371" y="2471620"/>
            <a:chExt cx="3374146" cy="3136686"/>
          </a:xfrm>
        </p:grpSpPr>
        <p:sp>
          <p:nvSpPr>
            <p:cNvPr id="61461" name="Text Box 16"/>
            <p:cNvSpPr txBox="1">
              <a:spLocks noChangeArrowheads="1"/>
            </p:cNvSpPr>
            <p:nvPr/>
          </p:nvSpPr>
          <p:spPr bwMode="auto">
            <a:xfrm>
              <a:off x="5181371" y="2471620"/>
              <a:ext cx="387146" cy="297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  <p:sp>
          <p:nvSpPr>
            <p:cNvPr id="177161" name="Line 9"/>
            <p:cNvSpPr>
              <a:spLocks noChangeShapeType="1"/>
            </p:cNvSpPr>
            <p:nvPr/>
          </p:nvSpPr>
          <p:spPr bwMode="auto">
            <a:xfrm>
              <a:off x="5546573" y="2606548"/>
              <a:ext cx="2773945" cy="1962016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1463" name="Text Box 12"/>
            <p:cNvSpPr txBox="1">
              <a:spLocks noChangeArrowheads="1"/>
            </p:cNvSpPr>
            <p:nvPr/>
          </p:nvSpPr>
          <p:spPr bwMode="auto">
            <a:xfrm>
              <a:off x="8186932" y="4189578"/>
              <a:ext cx="368585" cy="325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61464" name="Text Box 15"/>
            <p:cNvSpPr txBox="1">
              <a:spLocks noChangeArrowheads="1"/>
            </p:cNvSpPr>
            <p:nvPr/>
          </p:nvSpPr>
          <p:spPr bwMode="auto">
            <a:xfrm>
              <a:off x="7113126" y="5311043"/>
              <a:ext cx="473327" cy="297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12</a:t>
              </a:r>
            </a:p>
          </p:txBody>
        </p:sp>
        <p:sp>
          <p:nvSpPr>
            <p:cNvPr id="177170" name="Line 18"/>
            <p:cNvSpPr>
              <a:spLocks noChangeShapeType="1"/>
            </p:cNvSpPr>
            <p:nvPr/>
          </p:nvSpPr>
          <p:spPr bwMode="auto">
            <a:xfrm>
              <a:off x="5564039" y="2638296"/>
              <a:ext cx="1875230" cy="2662056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1466" name="Text Box 23"/>
            <p:cNvSpPr txBox="1">
              <a:spLocks noChangeArrowheads="1"/>
            </p:cNvSpPr>
            <p:nvPr/>
          </p:nvSpPr>
          <p:spPr bwMode="auto">
            <a:xfrm>
              <a:off x="7298744" y="4905812"/>
              <a:ext cx="6988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MR</a:t>
              </a:r>
            </a:p>
          </p:txBody>
        </p:sp>
      </p:grpSp>
      <p:grpSp>
        <p:nvGrpSpPr>
          <p:cNvPr id="61454" name="Group 40"/>
          <p:cNvGrpSpPr>
            <a:grpSpLocks/>
          </p:cNvGrpSpPr>
          <p:nvPr/>
        </p:nvGrpSpPr>
        <p:grpSpPr bwMode="auto">
          <a:xfrm>
            <a:off x="5181600" y="3354388"/>
            <a:ext cx="1728788" cy="2254250"/>
            <a:chOff x="5181371" y="3353594"/>
            <a:chExt cx="1728901" cy="2254712"/>
          </a:xfrm>
        </p:grpSpPr>
        <p:sp>
          <p:nvSpPr>
            <p:cNvPr id="61457" name="Line 5"/>
            <p:cNvSpPr>
              <a:spLocks noChangeShapeType="1"/>
            </p:cNvSpPr>
            <p:nvPr/>
          </p:nvSpPr>
          <p:spPr bwMode="auto">
            <a:xfrm flipV="1">
              <a:off x="6782990" y="3482595"/>
              <a:ext cx="0" cy="1815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8" name="Line 19"/>
            <p:cNvSpPr>
              <a:spLocks noChangeShapeType="1"/>
            </p:cNvSpPr>
            <p:nvPr/>
          </p:nvSpPr>
          <p:spPr bwMode="auto">
            <a:xfrm rot="16200000" flipV="1">
              <a:off x="6163822" y="2893092"/>
              <a:ext cx="0" cy="1197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Text Box 21"/>
            <p:cNvSpPr txBox="1">
              <a:spLocks noChangeArrowheads="1"/>
            </p:cNvSpPr>
            <p:nvPr/>
          </p:nvSpPr>
          <p:spPr bwMode="auto">
            <a:xfrm>
              <a:off x="5181371" y="3353594"/>
              <a:ext cx="387146" cy="297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4</a:t>
              </a:r>
            </a:p>
          </p:txBody>
        </p:sp>
        <p:sp>
          <p:nvSpPr>
            <p:cNvPr id="61460" name="Text Box 26"/>
            <p:cNvSpPr txBox="1">
              <a:spLocks noChangeArrowheads="1"/>
            </p:cNvSpPr>
            <p:nvPr/>
          </p:nvSpPr>
          <p:spPr bwMode="auto">
            <a:xfrm>
              <a:off x="6436945" y="5311043"/>
              <a:ext cx="473327" cy="297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</p:grpSp>
      <p:sp>
        <p:nvSpPr>
          <p:cNvPr id="61455" name="Line 25"/>
          <p:cNvSpPr>
            <a:spLocks noChangeShapeType="1"/>
          </p:cNvSpPr>
          <p:nvPr/>
        </p:nvSpPr>
        <p:spPr bwMode="auto">
          <a:xfrm flipV="1">
            <a:off x="5511800" y="5291138"/>
            <a:ext cx="3263900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Line 24"/>
          <p:cNvSpPr>
            <a:spLocks noChangeShapeType="1"/>
          </p:cNvSpPr>
          <p:nvPr/>
        </p:nvSpPr>
        <p:spPr bwMode="auto">
          <a:xfrm>
            <a:off x="5530850" y="2247900"/>
            <a:ext cx="0" cy="3055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Monopoly Profit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Profit = Total revenue – total cost</a:t>
            </a:r>
          </a:p>
          <a:p>
            <a:pPr eaLnBrk="1" hangingPunct="1"/>
            <a:r>
              <a:rPr lang="en-US" dirty="0" smtClean="0"/>
              <a:t>Total cost = ATC x Q</a:t>
            </a:r>
          </a:p>
          <a:p>
            <a:pPr eaLnBrk="1" hangingPunct="1"/>
            <a:r>
              <a:rPr lang="en-US" dirty="0" smtClean="0"/>
              <a:t>Profit = P x Q – ATC x Q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Profit = (P-ATC) x Q</a:t>
            </a:r>
          </a:p>
          <a:p>
            <a:pPr eaLnBrk="1" hangingPunct="1"/>
            <a:r>
              <a:rPr lang="en-US" dirty="0" smtClean="0"/>
              <a:t>If P &gt; ATC then the firm earns a profit</a:t>
            </a:r>
          </a:p>
          <a:p>
            <a:pPr eaLnBrk="1" hangingPunct="1"/>
            <a:r>
              <a:rPr lang="en-US" dirty="0" smtClean="0"/>
              <a:t>If P &lt; ATC then the firm suffers a loss</a:t>
            </a:r>
          </a:p>
          <a:p>
            <a:pPr eaLnBrk="1" hangingPunct="1"/>
            <a:r>
              <a:rPr lang="en-US" dirty="0" smtClean="0"/>
              <a:t>This can be graphically illustrated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auto">
          <a:xfrm>
            <a:off x="917575" y="1933575"/>
            <a:ext cx="3776663" cy="417195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Monopoly Losses and Profits</a:t>
            </a:r>
          </a:p>
        </p:txBody>
      </p:sp>
      <p:sp>
        <p:nvSpPr>
          <p:cNvPr id="64519" name="Text Box 8"/>
          <p:cNvSpPr txBox="1">
            <a:spLocks noChangeArrowheads="1"/>
          </p:cNvSpPr>
          <p:nvPr/>
        </p:nvSpPr>
        <p:spPr bwMode="auto">
          <a:xfrm rot="-5400000">
            <a:off x="-871537" y="3735387"/>
            <a:ext cx="377348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Price ($/minute)</a:t>
            </a:r>
          </a:p>
        </p:txBody>
      </p:sp>
      <p:sp>
        <p:nvSpPr>
          <p:cNvPr id="64520" name="Text Box 9"/>
          <p:cNvSpPr txBox="1">
            <a:spLocks noChangeArrowheads="1"/>
          </p:cNvSpPr>
          <p:nvPr/>
        </p:nvSpPr>
        <p:spPr bwMode="auto">
          <a:xfrm>
            <a:off x="1458913" y="5549900"/>
            <a:ext cx="2935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Minutes (millions/day)</a:t>
            </a:r>
          </a:p>
        </p:txBody>
      </p:sp>
      <p:sp>
        <p:nvSpPr>
          <p:cNvPr id="64521" name="Line 23"/>
          <p:cNvSpPr>
            <a:spLocks noChangeShapeType="1"/>
          </p:cNvSpPr>
          <p:nvPr/>
        </p:nvSpPr>
        <p:spPr bwMode="auto">
          <a:xfrm>
            <a:off x="1612900" y="5265738"/>
            <a:ext cx="2657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3" name="Text Box 24"/>
          <p:cNvSpPr txBox="1">
            <a:spLocks noChangeArrowheads="1"/>
          </p:cNvSpPr>
          <p:nvPr/>
        </p:nvSpPr>
        <p:spPr bwMode="auto">
          <a:xfrm>
            <a:off x="2095500" y="5273675"/>
            <a:ext cx="419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20</a:t>
            </a:r>
          </a:p>
        </p:txBody>
      </p:sp>
      <p:sp>
        <p:nvSpPr>
          <p:cNvPr id="64524" name="Text Box 25"/>
          <p:cNvSpPr txBox="1">
            <a:spLocks noChangeArrowheads="1"/>
          </p:cNvSpPr>
          <p:nvPr/>
        </p:nvSpPr>
        <p:spPr bwMode="auto">
          <a:xfrm>
            <a:off x="1006475" y="2938463"/>
            <a:ext cx="6238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0.12</a:t>
            </a:r>
          </a:p>
        </p:txBody>
      </p:sp>
      <p:sp>
        <p:nvSpPr>
          <p:cNvPr id="64525" name="Text Box 26"/>
          <p:cNvSpPr txBox="1">
            <a:spLocks noChangeArrowheads="1"/>
          </p:cNvSpPr>
          <p:nvPr/>
        </p:nvSpPr>
        <p:spPr bwMode="auto">
          <a:xfrm>
            <a:off x="1020763" y="32575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0.10</a:t>
            </a:r>
          </a:p>
        </p:txBody>
      </p:sp>
      <p:sp>
        <p:nvSpPr>
          <p:cNvPr id="178204" name="Freeform 28"/>
          <p:cNvSpPr>
            <a:spLocks/>
          </p:cNvSpPr>
          <p:nvPr/>
        </p:nvSpPr>
        <p:spPr bwMode="auto">
          <a:xfrm>
            <a:off x="2093913" y="2265363"/>
            <a:ext cx="1939925" cy="1228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" y="441"/>
              </a:cxn>
              <a:cxn ang="0">
                <a:pos x="285" y="658"/>
              </a:cxn>
              <a:cxn ang="0">
                <a:pos x="584" y="807"/>
              </a:cxn>
              <a:cxn ang="0">
                <a:pos x="1040" y="867"/>
              </a:cxn>
              <a:cxn ang="0">
                <a:pos x="1654" y="905"/>
              </a:cxn>
            </a:cxnLst>
            <a:rect l="0" t="0" r="r" b="b"/>
            <a:pathLst>
              <a:path w="1654" h="905">
                <a:moveTo>
                  <a:pt x="0" y="0"/>
                </a:moveTo>
                <a:cubicBezTo>
                  <a:pt x="51" y="165"/>
                  <a:pt x="103" y="331"/>
                  <a:pt x="150" y="441"/>
                </a:cubicBezTo>
                <a:cubicBezTo>
                  <a:pt x="197" y="551"/>
                  <a:pt x="213" y="597"/>
                  <a:pt x="285" y="658"/>
                </a:cubicBezTo>
                <a:cubicBezTo>
                  <a:pt x="357" y="719"/>
                  <a:pt x="458" y="772"/>
                  <a:pt x="584" y="807"/>
                </a:cubicBezTo>
                <a:cubicBezTo>
                  <a:pt x="710" y="842"/>
                  <a:pt x="862" y="851"/>
                  <a:pt x="1040" y="867"/>
                </a:cubicBezTo>
                <a:cubicBezTo>
                  <a:pt x="1218" y="883"/>
                  <a:pt x="1551" y="899"/>
                  <a:pt x="1654" y="905"/>
                </a:cubicBezTo>
              </a:path>
            </a:pathLst>
          </a:custGeom>
          <a:ln>
            <a:solidFill>
              <a:srgbClr val="00B0F0"/>
            </a:solidFill>
            <a:headEnd/>
            <a:tailEnd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4527" name="Text Box 30"/>
          <p:cNvSpPr txBox="1">
            <a:spLocks noChangeArrowheads="1"/>
          </p:cNvSpPr>
          <p:nvPr/>
        </p:nvSpPr>
        <p:spPr bwMode="auto">
          <a:xfrm>
            <a:off x="3627438" y="3114675"/>
            <a:ext cx="661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ATC</a:t>
            </a:r>
          </a:p>
        </p:txBody>
      </p: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1622425" y="2461473"/>
            <a:ext cx="2681369" cy="996102"/>
            <a:chOff x="1608005" y="2461603"/>
            <a:chExt cx="2682518" cy="996706"/>
          </a:xfrm>
        </p:grpSpPr>
        <p:sp>
          <p:nvSpPr>
            <p:cNvPr id="178203" name="Rectangle 27"/>
            <p:cNvSpPr>
              <a:spLocks noChangeArrowheads="1"/>
            </p:cNvSpPr>
            <p:nvPr/>
          </p:nvSpPr>
          <p:spPr bwMode="auto">
            <a:xfrm>
              <a:off x="1608005" y="3112234"/>
              <a:ext cx="737513" cy="3460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4574" name="Line 20"/>
            <p:cNvSpPr>
              <a:spLocks noChangeShapeType="1"/>
            </p:cNvSpPr>
            <p:nvPr/>
          </p:nvSpPr>
          <p:spPr bwMode="auto">
            <a:xfrm flipH="1">
              <a:off x="2294252" y="2880109"/>
              <a:ext cx="599384" cy="2647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5" name="Text Box 52"/>
            <p:cNvSpPr txBox="1">
              <a:spLocks noChangeArrowheads="1"/>
            </p:cNvSpPr>
            <p:nvPr/>
          </p:nvSpPr>
          <p:spPr bwMode="auto">
            <a:xfrm>
              <a:off x="2893635" y="2461603"/>
              <a:ext cx="1396888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Economic loss</a:t>
              </a:r>
            </a:p>
            <a:p>
              <a:r>
                <a:rPr lang="en-US" sz="1600" dirty="0"/>
                <a:t>= $400,000/day</a:t>
              </a:r>
            </a:p>
          </p:txBody>
        </p:sp>
      </p:grpSp>
      <p:sp>
        <p:nvSpPr>
          <p:cNvPr id="178187" name="Line 11"/>
          <p:cNvSpPr>
            <a:spLocks noChangeShapeType="1"/>
          </p:cNvSpPr>
          <p:nvPr/>
        </p:nvSpPr>
        <p:spPr bwMode="auto">
          <a:xfrm>
            <a:off x="1620838" y="4368800"/>
            <a:ext cx="2573337" cy="1588"/>
          </a:xfrm>
          <a:prstGeom prst="line">
            <a:avLst/>
          </a:prstGeom>
          <a:ln>
            <a:solidFill>
              <a:schemeClr val="accent2"/>
            </a:solidFill>
            <a:headEnd/>
            <a:tailEnd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8183" name="Line 7"/>
          <p:cNvSpPr>
            <a:spLocks noChangeShapeType="1"/>
          </p:cNvSpPr>
          <p:nvPr/>
        </p:nvSpPr>
        <p:spPr bwMode="auto">
          <a:xfrm>
            <a:off x="1609725" y="2652713"/>
            <a:ext cx="2463800" cy="2600325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4531" name="Text Box 10"/>
          <p:cNvSpPr txBox="1">
            <a:spLocks noChangeArrowheads="1"/>
          </p:cNvSpPr>
          <p:nvPr/>
        </p:nvSpPr>
        <p:spPr bwMode="auto">
          <a:xfrm>
            <a:off x="3841750" y="4748213"/>
            <a:ext cx="32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D</a:t>
            </a:r>
          </a:p>
        </p:txBody>
      </p:sp>
      <p:sp>
        <p:nvSpPr>
          <p:cNvPr id="64532" name="Text Box 18"/>
          <p:cNvSpPr txBox="1">
            <a:spLocks noChangeArrowheads="1"/>
          </p:cNvSpPr>
          <p:nvPr/>
        </p:nvSpPr>
        <p:spPr bwMode="auto">
          <a:xfrm>
            <a:off x="1047750" y="4240213"/>
            <a:ext cx="582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0.05</a:t>
            </a:r>
          </a:p>
        </p:txBody>
      </p:sp>
      <p:sp>
        <p:nvSpPr>
          <p:cNvPr id="64533" name="Text Box 29"/>
          <p:cNvSpPr txBox="1">
            <a:spLocks noChangeArrowheads="1"/>
          </p:cNvSpPr>
          <p:nvPr/>
        </p:nvSpPr>
        <p:spPr bwMode="auto">
          <a:xfrm>
            <a:off x="4121150" y="4221163"/>
            <a:ext cx="557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MC</a:t>
            </a:r>
          </a:p>
        </p:txBody>
      </p:sp>
      <p:sp>
        <p:nvSpPr>
          <p:cNvPr id="64534" name="Text Box 21"/>
          <p:cNvSpPr txBox="1">
            <a:spLocks noChangeArrowheads="1"/>
          </p:cNvSpPr>
          <p:nvPr/>
        </p:nvSpPr>
        <p:spPr bwMode="auto">
          <a:xfrm>
            <a:off x="2554288" y="4916488"/>
            <a:ext cx="758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MR</a:t>
            </a:r>
          </a:p>
        </p:txBody>
      </p:sp>
      <p:sp>
        <p:nvSpPr>
          <p:cNvPr id="178192" name="Line 16"/>
          <p:cNvSpPr>
            <a:spLocks noChangeShapeType="1"/>
          </p:cNvSpPr>
          <p:nvPr/>
        </p:nvSpPr>
        <p:spPr bwMode="auto">
          <a:xfrm>
            <a:off x="1625600" y="2684463"/>
            <a:ext cx="1189038" cy="2808287"/>
          </a:xfrm>
          <a:prstGeom prst="line">
            <a:avLst/>
          </a:prstGeom>
          <a:ln>
            <a:solidFill>
              <a:srgbClr val="00B050"/>
            </a:solidFill>
            <a:headEnd/>
            <a:tailEnd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4536" name="Line 22"/>
          <p:cNvSpPr>
            <a:spLocks noChangeShapeType="1"/>
          </p:cNvSpPr>
          <p:nvPr/>
        </p:nvSpPr>
        <p:spPr bwMode="auto">
          <a:xfrm>
            <a:off x="1604963" y="2405063"/>
            <a:ext cx="0" cy="286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7" name="Text Box 40"/>
          <p:cNvSpPr txBox="1">
            <a:spLocks noChangeArrowheads="1"/>
          </p:cNvSpPr>
          <p:nvPr/>
        </p:nvSpPr>
        <p:spPr bwMode="auto">
          <a:xfrm>
            <a:off x="3768725" y="5273675"/>
            <a:ext cx="525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24</a:t>
            </a:r>
          </a:p>
        </p:txBody>
      </p:sp>
      <p:cxnSp>
        <p:nvCxnSpPr>
          <p:cNvPr id="64538" name="Straight Connector 63"/>
          <p:cNvCxnSpPr>
            <a:cxnSpLocks noChangeShapeType="1"/>
          </p:cNvCxnSpPr>
          <p:nvPr/>
        </p:nvCxnSpPr>
        <p:spPr bwMode="auto">
          <a:xfrm>
            <a:off x="1624013" y="3098800"/>
            <a:ext cx="735012" cy="1270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64539" name="Straight Connector 65"/>
          <p:cNvCxnSpPr>
            <a:cxnSpLocks noChangeShapeType="1"/>
          </p:cNvCxnSpPr>
          <p:nvPr/>
        </p:nvCxnSpPr>
        <p:spPr bwMode="auto">
          <a:xfrm>
            <a:off x="1609725" y="3443288"/>
            <a:ext cx="7493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5121273" y="1928814"/>
            <a:ext cx="3762374" cy="4154488"/>
            <a:chOff x="5121248" y="1928800"/>
            <a:chExt cx="3761985" cy="4155067"/>
          </a:xfrm>
        </p:grpSpPr>
        <p:sp>
          <p:nvSpPr>
            <p:cNvPr id="57" name="Rectangle 56"/>
            <p:cNvSpPr/>
            <p:nvPr/>
          </p:nvSpPr>
          <p:spPr bwMode="auto">
            <a:xfrm>
              <a:off x="5121248" y="1928800"/>
              <a:ext cx="3761985" cy="4155067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51" name="Text Box 36"/>
            <p:cNvSpPr txBox="1">
              <a:spLocks noChangeArrowheads="1"/>
            </p:cNvSpPr>
            <p:nvPr/>
          </p:nvSpPr>
          <p:spPr bwMode="auto">
            <a:xfrm rot="-5400000">
              <a:off x="3322615" y="3805223"/>
              <a:ext cx="3904151" cy="279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Price ($/minute)</a:t>
              </a:r>
            </a:p>
          </p:txBody>
        </p:sp>
        <p:sp>
          <p:nvSpPr>
            <p:cNvPr id="64552" name="Text Box 37"/>
            <p:cNvSpPr txBox="1">
              <a:spLocks noChangeArrowheads="1"/>
            </p:cNvSpPr>
            <p:nvPr/>
          </p:nvSpPr>
          <p:spPr bwMode="auto">
            <a:xfrm>
              <a:off x="5753215" y="5671798"/>
              <a:ext cx="2819319" cy="348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Minutes (millions/day)</a:t>
              </a:r>
            </a:p>
          </p:txBody>
        </p:sp>
        <p:sp>
          <p:nvSpPr>
            <p:cNvPr id="64553" name="Text Box 40"/>
            <p:cNvSpPr txBox="1">
              <a:spLocks noChangeArrowheads="1"/>
            </p:cNvSpPr>
            <p:nvPr/>
          </p:nvSpPr>
          <p:spPr bwMode="auto">
            <a:xfrm>
              <a:off x="7960461" y="5386008"/>
              <a:ext cx="525831" cy="364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24</a:t>
              </a:r>
            </a:p>
          </p:txBody>
        </p:sp>
        <p:sp>
          <p:nvSpPr>
            <p:cNvPr id="64554" name="Line 43"/>
            <p:cNvSpPr>
              <a:spLocks noChangeShapeType="1"/>
            </p:cNvSpPr>
            <p:nvPr/>
          </p:nvSpPr>
          <p:spPr bwMode="auto">
            <a:xfrm>
              <a:off x="5900630" y="5377795"/>
              <a:ext cx="2552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6" name="Text Box 44"/>
            <p:cNvSpPr txBox="1">
              <a:spLocks noChangeArrowheads="1"/>
            </p:cNvSpPr>
            <p:nvPr/>
          </p:nvSpPr>
          <p:spPr bwMode="auto">
            <a:xfrm>
              <a:off x="6337955" y="5386008"/>
              <a:ext cx="530683" cy="364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20</a:t>
              </a:r>
            </a:p>
          </p:txBody>
        </p:sp>
        <p:sp>
          <p:nvSpPr>
            <p:cNvPr id="64557" name="Text Box 45"/>
            <p:cNvSpPr txBox="1">
              <a:spLocks noChangeArrowheads="1"/>
            </p:cNvSpPr>
            <p:nvPr/>
          </p:nvSpPr>
          <p:spPr bwMode="auto">
            <a:xfrm>
              <a:off x="5302888" y="3620353"/>
              <a:ext cx="614853" cy="348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0.08</a:t>
              </a:r>
            </a:p>
          </p:txBody>
        </p:sp>
        <p:sp>
          <p:nvSpPr>
            <p:cNvPr id="64558" name="Text Box 46"/>
            <p:cNvSpPr txBox="1">
              <a:spLocks noChangeArrowheads="1"/>
            </p:cNvSpPr>
            <p:nvPr/>
          </p:nvSpPr>
          <p:spPr bwMode="auto">
            <a:xfrm>
              <a:off x="5285499" y="3315139"/>
              <a:ext cx="632241" cy="364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0.10</a:t>
              </a:r>
            </a:p>
          </p:txBody>
        </p:sp>
        <p:sp>
          <p:nvSpPr>
            <p:cNvPr id="64560" name="Text Box 49"/>
            <p:cNvSpPr txBox="1">
              <a:spLocks noChangeArrowheads="1"/>
            </p:cNvSpPr>
            <p:nvPr/>
          </p:nvSpPr>
          <p:spPr bwMode="auto">
            <a:xfrm>
              <a:off x="7826244" y="3830588"/>
              <a:ext cx="635729" cy="379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ATC</a:t>
              </a:r>
            </a:p>
          </p:txBody>
        </p:sp>
        <p:sp>
          <p:nvSpPr>
            <p:cNvPr id="178215" name="Line 39"/>
            <p:cNvSpPr>
              <a:spLocks noChangeShapeType="1"/>
            </p:cNvSpPr>
            <p:nvPr/>
          </p:nvSpPr>
          <p:spPr bwMode="auto">
            <a:xfrm>
              <a:off x="5908567" y="4450101"/>
              <a:ext cx="2471482" cy="1587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8211" name="Line 35"/>
            <p:cNvSpPr>
              <a:spLocks noChangeShapeType="1"/>
            </p:cNvSpPr>
            <p:nvPr/>
          </p:nvSpPr>
          <p:spPr bwMode="auto">
            <a:xfrm>
              <a:off x="5897456" y="2675029"/>
              <a:ext cx="2365130" cy="2689600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4563" name="Text Box 38"/>
            <p:cNvSpPr txBox="1">
              <a:spLocks noChangeArrowheads="1"/>
            </p:cNvSpPr>
            <p:nvPr/>
          </p:nvSpPr>
          <p:spPr bwMode="auto">
            <a:xfrm>
              <a:off x="8042102" y="4842351"/>
              <a:ext cx="313257" cy="379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64564" name="Text Box 41"/>
            <p:cNvSpPr txBox="1">
              <a:spLocks noChangeArrowheads="1"/>
            </p:cNvSpPr>
            <p:nvPr/>
          </p:nvSpPr>
          <p:spPr bwMode="auto">
            <a:xfrm>
              <a:off x="5263577" y="4316759"/>
              <a:ext cx="654164" cy="350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0.05</a:t>
              </a:r>
            </a:p>
          </p:txBody>
        </p:sp>
        <p:sp>
          <p:nvSpPr>
            <p:cNvPr id="64565" name="Text Box 48"/>
            <p:cNvSpPr txBox="1">
              <a:spLocks noChangeArrowheads="1"/>
            </p:cNvSpPr>
            <p:nvPr/>
          </p:nvSpPr>
          <p:spPr bwMode="auto">
            <a:xfrm>
              <a:off x="8219769" y="4270468"/>
              <a:ext cx="649540" cy="397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MC</a:t>
              </a:r>
            </a:p>
          </p:txBody>
        </p:sp>
        <p:sp>
          <p:nvSpPr>
            <p:cNvPr id="64566" name="Text Box 50"/>
            <p:cNvSpPr txBox="1">
              <a:spLocks noChangeArrowheads="1"/>
            </p:cNvSpPr>
            <p:nvPr/>
          </p:nvSpPr>
          <p:spPr bwMode="auto">
            <a:xfrm>
              <a:off x="6848138" y="5021258"/>
              <a:ext cx="646354" cy="379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MR</a:t>
              </a:r>
            </a:p>
          </p:txBody>
        </p:sp>
        <p:sp>
          <p:nvSpPr>
            <p:cNvPr id="64568" name="Line 33"/>
            <p:cNvSpPr>
              <a:spLocks noChangeShapeType="1"/>
            </p:cNvSpPr>
            <p:nvPr/>
          </p:nvSpPr>
          <p:spPr bwMode="auto">
            <a:xfrm>
              <a:off x="5894049" y="2418065"/>
              <a:ext cx="0" cy="29597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64569" name="Straight Connector 68"/>
            <p:cNvCxnSpPr>
              <a:cxnSpLocks noChangeShapeType="1"/>
            </p:cNvCxnSpPr>
            <p:nvPr/>
          </p:nvCxnSpPr>
          <p:spPr bwMode="auto">
            <a:xfrm>
              <a:off x="5895833" y="3513138"/>
              <a:ext cx="709683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64570" name="Straight Connector 70"/>
            <p:cNvCxnSpPr>
              <a:cxnSpLocks noChangeShapeType="1"/>
            </p:cNvCxnSpPr>
            <p:nvPr/>
          </p:nvCxnSpPr>
          <p:spPr bwMode="auto">
            <a:xfrm>
              <a:off x="5909481" y="3883025"/>
              <a:ext cx="723331" cy="153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78223" name="Freeform 47"/>
            <p:cNvSpPr>
              <a:spLocks/>
            </p:cNvSpPr>
            <p:nvPr/>
          </p:nvSpPr>
          <p:spPr bwMode="auto">
            <a:xfrm>
              <a:off x="6124445" y="2581353"/>
              <a:ext cx="2257191" cy="16528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546"/>
                </a:cxn>
                <a:cxn ang="0">
                  <a:pos x="397" y="793"/>
                </a:cxn>
                <a:cxn ang="0">
                  <a:pos x="666" y="935"/>
                </a:cxn>
                <a:cxn ang="0">
                  <a:pos x="980" y="995"/>
                </a:cxn>
                <a:cxn ang="0">
                  <a:pos x="1715" y="1005"/>
                </a:cxn>
              </a:cxnLst>
              <a:rect l="0" t="0" r="r" b="b"/>
              <a:pathLst>
                <a:path w="1715" h="1007">
                  <a:moveTo>
                    <a:pt x="0" y="0"/>
                  </a:moveTo>
                  <a:cubicBezTo>
                    <a:pt x="32" y="91"/>
                    <a:pt x="129" y="414"/>
                    <a:pt x="195" y="546"/>
                  </a:cubicBezTo>
                  <a:cubicBezTo>
                    <a:pt x="261" y="678"/>
                    <a:pt x="318" y="728"/>
                    <a:pt x="397" y="793"/>
                  </a:cubicBezTo>
                  <a:cubicBezTo>
                    <a:pt x="476" y="858"/>
                    <a:pt x="569" y="901"/>
                    <a:pt x="666" y="935"/>
                  </a:cubicBezTo>
                  <a:cubicBezTo>
                    <a:pt x="763" y="969"/>
                    <a:pt x="805" y="983"/>
                    <a:pt x="980" y="995"/>
                  </a:cubicBezTo>
                  <a:cubicBezTo>
                    <a:pt x="1155" y="1007"/>
                    <a:pt x="1562" y="1003"/>
                    <a:pt x="1715" y="1005"/>
                  </a:cubicBezTo>
                </a:path>
              </a:pathLst>
            </a:custGeom>
            <a:ln>
              <a:solidFill>
                <a:srgbClr val="00B0F0"/>
              </a:solidFill>
              <a:headEnd/>
              <a:tailEnd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4555" name="Line 34"/>
            <p:cNvSpPr>
              <a:spLocks noChangeShapeType="1"/>
            </p:cNvSpPr>
            <p:nvPr/>
          </p:nvSpPr>
          <p:spPr bwMode="auto">
            <a:xfrm flipV="1">
              <a:off x="6603487" y="3467604"/>
              <a:ext cx="0" cy="1905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5926107" y="3534573"/>
            <a:ext cx="648230" cy="330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6485285" y="2359025"/>
            <a:ext cx="2245963" cy="1235075"/>
            <a:chOff x="6485960" y="2358935"/>
            <a:chExt cx="2245836" cy="1235148"/>
          </a:xfrm>
        </p:grpSpPr>
        <p:sp>
          <p:nvSpPr>
            <p:cNvPr id="64545" name="Line 42"/>
            <p:cNvSpPr>
              <a:spLocks noChangeShapeType="1"/>
            </p:cNvSpPr>
            <p:nvPr/>
          </p:nvSpPr>
          <p:spPr bwMode="auto">
            <a:xfrm flipH="1">
              <a:off x="6485960" y="2706620"/>
              <a:ext cx="809851" cy="8874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6" name="Text Box 53"/>
            <p:cNvSpPr txBox="1">
              <a:spLocks noChangeArrowheads="1"/>
            </p:cNvSpPr>
            <p:nvPr/>
          </p:nvSpPr>
          <p:spPr bwMode="auto">
            <a:xfrm>
              <a:off x="7295812" y="2358935"/>
              <a:ext cx="1435984" cy="60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Economic profit</a:t>
              </a:r>
            </a:p>
            <a:p>
              <a:r>
                <a:rPr lang="en-US" sz="1600" dirty="0"/>
                <a:t>= $400,000/day</a:t>
              </a:r>
            </a:p>
          </p:txBody>
        </p:sp>
      </p:grpSp>
      <p:sp>
        <p:nvSpPr>
          <p:cNvPr id="63" name="Line 16"/>
          <p:cNvSpPr>
            <a:spLocks noChangeShapeType="1"/>
          </p:cNvSpPr>
          <p:nvPr/>
        </p:nvSpPr>
        <p:spPr bwMode="auto">
          <a:xfrm>
            <a:off x="5917849" y="2679672"/>
            <a:ext cx="1178853" cy="2888250"/>
          </a:xfrm>
          <a:prstGeom prst="line">
            <a:avLst/>
          </a:prstGeom>
          <a:ln>
            <a:solidFill>
              <a:srgbClr val="00B050"/>
            </a:solidFill>
            <a:headEnd/>
            <a:tailEnd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4" name="Freeform 47"/>
          <p:cNvSpPr>
            <a:spLocks/>
          </p:cNvSpPr>
          <p:nvPr/>
        </p:nvSpPr>
        <p:spPr bwMode="auto">
          <a:xfrm>
            <a:off x="6122987" y="2591832"/>
            <a:ext cx="2257424" cy="165258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5" y="546"/>
              </a:cxn>
              <a:cxn ang="0">
                <a:pos x="397" y="793"/>
              </a:cxn>
              <a:cxn ang="0">
                <a:pos x="666" y="935"/>
              </a:cxn>
              <a:cxn ang="0">
                <a:pos x="980" y="995"/>
              </a:cxn>
              <a:cxn ang="0">
                <a:pos x="1715" y="1005"/>
              </a:cxn>
            </a:cxnLst>
            <a:rect l="0" t="0" r="r" b="b"/>
            <a:pathLst>
              <a:path w="1715" h="1007">
                <a:moveTo>
                  <a:pt x="0" y="0"/>
                </a:moveTo>
                <a:cubicBezTo>
                  <a:pt x="32" y="91"/>
                  <a:pt x="129" y="414"/>
                  <a:pt x="195" y="546"/>
                </a:cubicBezTo>
                <a:cubicBezTo>
                  <a:pt x="261" y="678"/>
                  <a:pt x="318" y="728"/>
                  <a:pt x="397" y="793"/>
                </a:cubicBezTo>
                <a:cubicBezTo>
                  <a:pt x="476" y="858"/>
                  <a:pt x="569" y="901"/>
                  <a:pt x="666" y="935"/>
                </a:cubicBezTo>
                <a:cubicBezTo>
                  <a:pt x="763" y="969"/>
                  <a:pt x="805" y="983"/>
                  <a:pt x="980" y="995"/>
                </a:cubicBezTo>
                <a:cubicBezTo>
                  <a:pt x="1155" y="1007"/>
                  <a:pt x="1562" y="1003"/>
                  <a:pt x="1715" y="1005"/>
                </a:cubicBezTo>
              </a:path>
            </a:pathLst>
          </a:custGeom>
          <a:ln>
            <a:solidFill>
              <a:srgbClr val="00B0F0"/>
            </a:solidFill>
            <a:headEnd/>
            <a:tailEnd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4522" name="Line 3"/>
          <p:cNvSpPr>
            <a:spLocks noChangeShapeType="1"/>
          </p:cNvSpPr>
          <p:nvPr/>
        </p:nvSpPr>
        <p:spPr bwMode="auto">
          <a:xfrm flipV="1">
            <a:off x="2335213" y="3030538"/>
            <a:ext cx="23812" cy="22304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3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 bwMode="auto">
          <a:xfrm>
            <a:off x="1328738" y="1639888"/>
            <a:ext cx="6934200" cy="45593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Invisible Hand Fails</a:t>
            </a:r>
          </a:p>
        </p:txBody>
      </p:sp>
      <p:sp>
        <p:nvSpPr>
          <p:cNvPr id="66567" name="Text Box 6"/>
          <p:cNvSpPr txBox="1">
            <a:spLocks noChangeArrowheads="1"/>
          </p:cNvSpPr>
          <p:nvPr/>
        </p:nvSpPr>
        <p:spPr bwMode="auto">
          <a:xfrm rot="-5400000">
            <a:off x="-531813" y="3751263"/>
            <a:ext cx="4410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Price ($/unit of output)</a:t>
            </a:r>
          </a:p>
        </p:txBody>
      </p:sp>
      <p:sp>
        <p:nvSpPr>
          <p:cNvPr id="66568" name="Text Box 7"/>
          <p:cNvSpPr txBox="1">
            <a:spLocks noChangeArrowheads="1"/>
          </p:cNvSpPr>
          <p:nvPr/>
        </p:nvSpPr>
        <p:spPr bwMode="auto">
          <a:xfrm>
            <a:off x="3101975" y="5646738"/>
            <a:ext cx="3976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Quantity (units/week)</a:t>
            </a:r>
          </a:p>
        </p:txBody>
      </p:sp>
      <p:sp>
        <p:nvSpPr>
          <p:cNvPr id="66569" name="Line 11"/>
          <p:cNvSpPr>
            <a:spLocks noChangeShapeType="1"/>
          </p:cNvSpPr>
          <p:nvPr/>
        </p:nvSpPr>
        <p:spPr bwMode="auto">
          <a:xfrm>
            <a:off x="2076450" y="1855788"/>
            <a:ext cx="0" cy="346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2054225" y="5316538"/>
            <a:ext cx="59388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1" name="Text Box 29"/>
          <p:cNvSpPr txBox="1">
            <a:spLocks noChangeArrowheads="1"/>
          </p:cNvSpPr>
          <p:nvPr/>
        </p:nvSpPr>
        <p:spPr bwMode="auto">
          <a:xfrm>
            <a:off x="3883025" y="185578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600"/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5810231" y="3708946"/>
            <a:ext cx="21050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The socially optimal</a:t>
            </a:r>
          </a:p>
          <a:p>
            <a:pPr algn="ctr"/>
            <a:r>
              <a:rPr lang="en-US" sz="1400" dirty="0"/>
              <a:t>amount occurs where</a:t>
            </a:r>
          </a:p>
          <a:p>
            <a:pPr algn="ctr"/>
            <a:r>
              <a:rPr lang="en-US" sz="1400" dirty="0"/>
              <a:t>MC = MB,  Q = 12 units </a:t>
            </a:r>
            <a:br>
              <a:rPr lang="en-US" sz="1400" dirty="0"/>
            </a:br>
            <a:r>
              <a:rPr lang="en-US" sz="1400" dirty="0"/>
              <a:t>and P = $3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3529530" y="1969284"/>
            <a:ext cx="21579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The monopolist's optimal</a:t>
            </a:r>
          </a:p>
          <a:p>
            <a:pPr algn="ctr"/>
            <a:r>
              <a:rPr lang="en-US" sz="1400" dirty="0"/>
              <a:t>amount occurs where</a:t>
            </a:r>
          </a:p>
          <a:p>
            <a:pPr algn="ctr"/>
            <a:r>
              <a:rPr lang="en-US" sz="1400" dirty="0"/>
              <a:t>MC = MR,  Q = 8 units </a:t>
            </a:r>
            <a:br>
              <a:rPr lang="en-US" sz="1400" dirty="0"/>
            </a:br>
            <a:r>
              <a:rPr lang="en-US" sz="1400" dirty="0"/>
              <a:t>and P = $4</a:t>
            </a:r>
          </a:p>
        </p:txBody>
      </p:sp>
      <p:sp>
        <p:nvSpPr>
          <p:cNvPr id="58" name="Isosceles Triangle 57"/>
          <p:cNvSpPr/>
          <p:nvPr/>
        </p:nvSpPr>
        <p:spPr bwMode="auto">
          <a:xfrm rot="5400000">
            <a:off x="3493826" y="3384647"/>
            <a:ext cx="982640" cy="764274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622425" y="2259013"/>
            <a:ext cx="2989263" cy="3416300"/>
            <a:chOff x="1622079" y="2258586"/>
            <a:chExt cx="2989528" cy="3416449"/>
          </a:xfrm>
        </p:grpSpPr>
        <p:sp>
          <p:nvSpPr>
            <p:cNvPr id="66593" name="Text Box 12"/>
            <p:cNvSpPr txBox="1">
              <a:spLocks noChangeArrowheads="1"/>
            </p:cNvSpPr>
            <p:nvPr/>
          </p:nvSpPr>
          <p:spPr bwMode="auto">
            <a:xfrm>
              <a:off x="1622079" y="4116304"/>
              <a:ext cx="4635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2</a:t>
              </a:r>
            </a:p>
          </p:txBody>
        </p:sp>
        <p:sp>
          <p:nvSpPr>
            <p:cNvPr id="66594" name="Text Box 30"/>
            <p:cNvSpPr txBox="1">
              <a:spLocks noChangeArrowheads="1"/>
            </p:cNvSpPr>
            <p:nvPr/>
          </p:nvSpPr>
          <p:spPr bwMode="auto">
            <a:xfrm>
              <a:off x="3667329" y="4292843"/>
              <a:ext cx="70961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MR</a:t>
              </a:r>
            </a:p>
          </p:txBody>
        </p:sp>
        <p:sp>
          <p:nvSpPr>
            <p:cNvPr id="66595" name="Text Box 13"/>
            <p:cNvSpPr txBox="1">
              <a:spLocks noChangeArrowheads="1"/>
            </p:cNvSpPr>
            <p:nvPr/>
          </p:nvSpPr>
          <p:spPr bwMode="auto">
            <a:xfrm>
              <a:off x="3330115" y="5338485"/>
              <a:ext cx="5667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66596" name="Text Box 12"/>
            <p:cNvSpPr txBox="1">
              <a:spLocks noChangeArrowheads="1"/>
            </p:cNvSpPr>
            <p:nvPr/>
          </p:nvSpPr>
          <p:spPr bwMode="auto">
            <a:xfrm>
              <a:off x="1647103" y="3106362"/>
              <a:ext cx="4635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4</a:t>
              </a:r>
            </a:p>
          </p:txBody>
        </p:sp>
        <p:cxnSp>
          <p:nvCxnSpPr>
            <p:cNvPr id="66597" name="Straight Connector 27"/>
            <p:cNvCxnSpPr>
              <a:cxnSpLocks noChangeShapeType="1"/>
            </p:cNvCxnSpPr>
            <p:nvPr/>
          </p:nvCxnSpPr>
          <p:spPr bwMode="auto">
            <a:xfrm rot="5400000">
              <a:off x="2602756" y="4278455"/>
              <a:ext cx="2019869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66598" name="Straight Connector 32"/>
            <p:cNvCxnSpPr>
              <a:cxnSpLocks noChangeShapeType="1"/>
            </p:cNvCxnSpPr>
            <p:nvPr/>
          </p:nvCxnSpPr>
          <p:spPr bwMode="auto">
            <a:xfrm rot="10800000">
              <a:off x="2073124" y="3273843"/>
              <a:ext cx="1539567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25" name="Straight Connector 24"/>
            <p:cNvCxnSpPr/>
            <p:nvPr/>
          </p:nvCxnSpPr>
          <p:spPr bwMode="auto">
            <a:xfrm rot="16200000" flipH="1">
              <a:off x="1664229" y="2681616"/>
              <a:ext cx="3370409" cy="2524349"/>
            </a:xfrm>
            <a:prstGeom prst="line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600" name="Straight Connector 48"/>
            <p:cNvCxnSpPr>
              <a:cxnSpLocks noChangeShapeType="1"/>
            </p:cNvCxnSpPr>
            <p:nvPr/>
          </p:nvCxnSpPr>
          <p:spPr bwMode="auto">
            <a:xfrm rot="10800000">
              <a:off x="2074461" y="4285397"/>
              <a:ext cx="1528549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1647825" y="2109788"/>
            <a:ext cx="6269038" cy="3565525"/>
            <a:chOff x="1647103" y="2109507"/>
            <a:chExt cx="6269299" cy="3565528"/>
          </a:xfrm>
        </p:grpSpPr>
        <p:sp>
          <p:nvSpPr>
            <p:cNvPr id="66583" name="Text Box 15"/>
            <p:cNvSpPr txBox="1">
              <a:spLocks noChangeArrowheads="1"/>
            </p:cNvSpPr>
            <p:nvPr/>
          </p:nvSpPr>
          <p:spPr bwMode="auto">
            <a:xfrm>
              <a:off x="6335252" y="5338485"/>
              <a:ext cx="5667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24</a:t>
              </a:r>
            </a:p>
          </p:txBody>
        </p:sp>
        <p:sp>
          <p:nvSpPr>
            <p:cNvPr id="66584" name="Line 2"/>
            <p:cNvSpPr>
              <a:spLocks noChangeShapeType="1"/>
            </p:cNvSpPr>
            <p:nvPr/>
          </p:nvSpPr>
          <p:spPr bwMode="auto">
            <a:xfrm flipV="1">
              <a:off x="4338177" y="3765271"/>
              <a:ext cx="0" cy="1544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5" name="Line 3"/>
            <p:cNvSpPr>
              <a:spLocks noChangeShapeType="1"/>
            </p:cNvSpPr>
            <p:nvPr/>
          </p:nvSpPr>
          <p:spPr bwMode="auto">
            <a:xfrm rot="16200000" flipV="1">
              <a:off x="3226927" y="2649258"/>
              <a:ext cx="0" cy="2217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6" name="Text Box 8"/>
            <p:cNvSpPr txBox="1">
              <a:spLocks noChangeArrowheads="1"/>
            </p:cNvSpPr>
            <p:nvPr/>
          </p:nvSpPr>
          <p:spPr bwMode="auto">
            <a:xfrm>
              <a:off x="6209840" y="4730472"/>
              <a:ext cx="44132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66587" name="Text Box 12"/>
            <p:cNvSpPr txBox="1">
              <a:spLocks noChangeArrowheads="1"/>
            </p:cNvSpPr>
            <p:nvPr/>
          </p:nvSpPr>
          <p:spPr bwMode="auto">
            <a:xfrm>
              <a:off x="1647103" y="3595408"/>
              <a:ext cx="4635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  <p:sp>
          <p:nvSpPr>
            <p:cNvPr id="66588" name="Text Box 13"/>
            <p:cNvSpPr txBox="1">
              <a:spLocks noChangeArrowheads="1"/>
            </p:cNvSpPr>
            <p:nvPr/>
          </p:nvSpPr>
          <p:spPr bwMode="auto">
            <a:xfrm>
              <a:off x="4054015" y="5338485"/>
              <a:ext cx="5667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12</a:t>
              </a:r>
            </a:p>
          </p:txBody>
        </p:sp>
        <p:sp>
          <p:nvSpPr>
            <p:cNvPr id="66589" name="Text Box 14"/>
            <p:cNvSpPr txBox="1">
              <a:spLocks noChangeArrowheads="1"/>
            </p:cNvSpPr>
            <p:nvPr/>
          </p:nvSpPr>
          <p:spPr bwMode="auto">
            <a:xfrm>
              <a:off x="1658477" y="2109507"/>
              <a:ext cx="4635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  <p:sp>
          <p:nvSpPr>
            <p:cNvPr id="66590" name="Text Box 30"/>
            <p:cNvSpPr txBox="1">
              <a:spLocks noChangeArrowheads="1"/>
            </p:cNvSpPr>
            <p:nvPr/>
          </p:nvSpPr>
          <p:spPr bwMode="auto">
            <a:xfrm>
              <a:off x="6233652" y="2134907"/>
              <a:ext cx="1682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Marginal Cost</a:t>
              </a:r>
            </a:p>
          </p:txBody>
        </p:sp>
        <p:sp>
          <p:nvSpPr>
            <p:cNvPr id="176133" name="Line 5"/>
            <p:cNvSpPr>
              <a:spLocks noChangeShapeType="1"/>
            </p:cNvSpPr>
            <p:nvPr/>
          </p:nvSpPr>
          <p:spPr bwMode="auto">
            <a:xfrm>
              <a:off x="2094797" y="2261907"/>
              <a:ext cx="4594416" cy="3051178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6137" name="Line 9"/>
            <p:cNvSpPr>
              <a:spLocks noChangeShapeType="1"/>
            </p:cNvSpPr>
            <p:nvPr/>
          </p:nvSpPr>
          <p:spPr bwMode="auto">
            <a:xfrm flipV="1">
              <a:off x="2096385" y="2450819"/>
              <a:ext cx="4129259" cy="2860677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40" name="Straight Arrow Connector 39"/>
          <p:cNvCxnSpPr/>
          <p:nvPr/>
        </p:nvCxnSpPr>
        <p:spPr bwMode="auto">
          <a:xfrm flipH="1">
            <a:off x="3671889" y="3051174"/>
            <a:ext cx="489742" cy="1111251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843" name="Line 40"/>
          <p:cNvSpPr>
            <a:spLocks noChangeShapeType="1"/>
          </p:cNvSpPr>
          <p:nvPr/>
        </p:nvSpPr>
        <p:spPr bwMode="auto">
          <a:xfrm flipH="1" flipV="1">
            <a:off x="4494212" y="3762375"/>
            <a:ext cx="1304925" cy="119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44" name="Text Box 41"/>
          <p:cNvSpPr txBox="1">
            <a:spLocks noChangeArrowheads="1"/>
          </p:cNvSpPr>
          <p:nvPr/>
        </p:nvSpPr>
        <p:spPr bwMode="auto">
          <a:xfrm>
            <a:off x="5929313" y="2730499"/>
            <a:ext cx="2273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Deadweight loss from monopoly = $4</a:t>
            </a:r>
          </a:p>
        </p:txBody>
      </p:sp>
      <p:sp>
        <p:nvSpPr>
          <p:cNvPr id="77845" name="Line 42"/>
          <p:cNvSpPr>
            <a:spLocks noChangeShapeType="1"/>
          </p:cNvSpPr>
          <p:nvPr/>
        </p:nvSpPr>
        <p:spPr bwMode="auto">
          <a:xfrm flipH="1">
            <a:off x="4075113" y="3082925"/>
            <a:ext cx="1881187" cy="731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72592" y="1734231"/>
            <a:ext cx="2446318" cy="1316943"/>
          </a:xfrm>
          <a:prstGeom prst="ellipse">
            <a:avLst/>
          </a:prstGeom>
          <a:noFill/>
          <a:ln>
            <a:solidFill>
              <a:srgbClr val="AED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956300" y="2559392"/>
            <a:ext cx="2224088" cy="889452"/>
          </a:xfrm>
          <a:prstGeom prst="ellipse">
            <a:avLst/>
          </a:prstGeom>
          <a:noFill/>
          <a:ln>
            <a:solidFill>
              <a:srgbClr val="AED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87493" y="3506788"/>
            <a:ext cx="2446318" cy="1316943"/>
          </a:xfrm>
          <a:prstGeom prst="ellipse">
            <a:avLst/>
          </a:prstGeom>
          <a:noFill/>
          <a:ln>
            <a:solidFill>
              <a:srgbClr val="AED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59" grpId="0"/>
      <p:bldP spid="36" grpId="0"/>
      <p:bldP spid="77843" grpId="0" animBg="1"/>
      <p:bldP spid="77844" grpId="0"/>
      <p:bldP spid="77845" grpId="0" animBg="1"/>
      <p:bldP spid="5" grpId="0" animBg="1"/>
      <p:bldP spid="46" grpId="0" animBg="1"/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800" smtClean="0"/>
              <a:t>Monopoly and Perfect Competition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452702" y="1672015"/>
            <a:ext cx="225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</a:rPr>
              <a:t>Monopoly:</a:t>
            </a:r>
            <a:endParaRPr lang="en-US" sz="280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466937" y="2227886"/>
            <a:ext cx="2128190" cy="12589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56864" y="2331957"/>
            <a:ext cx="1744421" cy="10508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21384" y="2628561"/>
            <a:ext cx="179413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1066800">
              <a:lnSpc>
                <a:spcPct val="90000"/>
              </a:lnSpc>
              <a:spcAft>
                <a:spcPct val="35000"/>
              </a:spcAft>
            </a:pPr>
            <a:r>
              <a:rPr lang="en-US" sz="2400" dirty="0">
                <a:solidFill>
                  <a:schemeClr val="bg1"/>
                </a:solidFill>
                <a:latin typeface="Helvetica" pitchFamily="34" charset="0"/>
              </a:rPr>
              <a:t>MC = MR</a:t>
            </a:r>
          </a:p>
        </p:txBody>
      </p:sp>
      <p:sp>
        <p:nvSpPr>
          <p:cNvPr id="21" name="Oval 20"/>
          <p:cNvSpPr/>
          <p:nvPr/>
        </p:nvSpPr>
        <p:spPr>
          <a:xfrm>
            <a:off x="1483129" y="3560428"/>
            <a:ext cx="2111998" cy="13836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72855" y="3718019"/>
            <a:ext cx="1732545" cy="108149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Rectangle 22"/>
          <p:cNvSpPr/>
          <p:nvPr/>
        </p:nvSpPr>
        <p:spPr>
          <a:xfrm>
            <a:off x="1676780" y="3815489"/>
            <a:ext cx="1794136" cy="88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1066800">
              <a:lnSpc>
                <a:spcPct val="90000"/>
              </a:lnSpc>
              <a:spcAft>
                <a:spcPct val="35000"/>
              </a:spcAft>
            </a:pPr>
            <a:r>
              <a:rPr lang="en-US" sz="2400" dirty="0">
                <a:solidFill>
                  <a:schemeClr val="bg1"/>
                </a:solidFill>
                <a:latin typeface="Helvetica" pitchFamily="34" charset="0"/>
              </a:rPr>
              <a:t>P &gt;MR</a:t>
            </a:r>
          </a:p>
          <a:p>
            <a:pPr lvl="0" algn="ctr" defTabSz="1066800">
              <a:lnSpc>
                <a:spcPct val="90000"/>
              </a:lnSpc>
              <a:spcAft>
                <a:spcPct val="35000"/>
              </a:spcAft>
            </a:pPr>
            <a:r>
              <a:rPr lang="en-US" sz="2400" dirty="0">
                <a:solidFill>
                  <a:schemeClr val="bg1"/>
                </a:solidFill>
                <a:latin typeface="Helvetica" pitchFamily="34" charset="0"/>
              </a:rPr>
              <a:t>P &gt; MC</a:t>
            </a:r>
          </a:p>
        </p:txBody>
      </p:sp>
      <p:sp>
        <p:nvSpPr>
          <p:cNvPr id="24" name="Oval 23"/>
          <p:cNvSpPr/>
          <p:nvPr/>
        </p:nvSpPr>
        <p:spPr>
          <a:xfrm>
            <a:off x="1483129" y="5108467"/>
            <a:ext cx="2128190" cy="1258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73056" y="5212538"/>
            <a:ext cx="1744421" cy="10508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21384" y="5414799"/>
            <a:ext cx="1794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1066800">
              <a:lnSpc>
                <a:spcPct val="90000"/>
              </a:lnSpc>
              <a:spcAft>
                <a:spcPct val="35000"/>
              </a:spcAft>
            </a:pPr>
            <a:r>
              <a:rPr lang="en-US" sz="2000" dirty="0">
                <a:solidFill>
                  <a:schemeClr val="bg1"/>
                </a:solidFill>
                <a:latin typeface="Helvetica" pitchFamily="34" charset="0"/>
              </a:rPr>
              <a:t>Deadweight </a:t>
            </a:r>
            <a:br>
              <a:rPr lang="en-US" sz="2000" dirty="0">
                <a:solidFill>
                  <a:schemeClr val="bg1"/>
                </a:solidFill>
                <a:latin typeface="Helvetica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Helvetica" pitchFamily="34" charset="0"/>
              </a:rPr>
              <a:t>Loss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67013" y="1672015"/>
            <a:ext cx="3598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  <a:latin typeface="Helvetica" pitchFamily="34" charset="0"/>
              </a:rPr>
              <a:t>Perfect Competition</a:t>
            </a:r>
          </a:p>
        </p:txBody>
      </p:sp>
      <p:sp>
        <p:nvSpPr>
          <p:cNvPr id="28" name="Oval 27"/>
          <p:cNvSpPr/>
          <p:nvPr/>
        </p:nvSpPr>
        <p:spPr>
          <a:xfrm>
            <a:off x="5086932" y="2227886"/>
            <a:ext cx="2128190" cy="12589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76859" y="2331957"/>
            <a:ext cx="1744421" cy="10508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41379" y="2628561"/>
            <a:ext cx="179413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1066800">
              <a:lnSpc>
                <a:spcPct val="90000"/>
              </a:lnSpc>
              <a:spcAft>
                <a:spcPct val="35000"/>
              </a:spcAft>
            </a:pPr>
            <a:r>
              <a:rPr lang="en-US" sz="2400" dirty="0">
                <a:solidFill>
                  <a:schemeClr val="bg1"/>
                </a:solidFill>
                <a:latin typeface="Helvetica" pitchFamily="34" charset="0"/>
              </a:rPr>
              <a:t>MC = MR</a:t>
            </a:r>
          </a:p>
        </p:txBody>
      </p:sp>
      <p:sp>
        <p:nvSpPr>
          <p:cNvPr id="31" name="Oval 30"/>
          <p:cNvSpPr/>
          <p:nvPr/>
        </p:nvSpPr>
        <p:spPr>
          <a:xfrm>
            <a:off x="5103124" y="3560428"/>
            <a:ext cx="2111998" cy="13836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292850" y="3718019"/>
            <a:ext cx="1732545" cy="108149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Rectangle 32"/>
          <p:cNvSpPr/>
          <p:nvPr/>
        </p:nvSpPr>
        <p:spPr>
          <a:xfrm>
            <a:off x="5296775" y="3815489"/>
            <a:ext cx="1794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  <a:latin typeface="Helvetica" pitchFamily="34" charset="0"/>
              </a:rPr>
              <a:t>P = MR</a:t>
            </a:r>
          </a:p>
          <a:p>
            <a:pPr lvl="0" algn="ctr"/>
            <a:r>
              <a:rPr lang="en-US" sz="2400" dirty="0">
                <a:solidFill>
                  <a:schemeClr val="bg1"/>
                </a:solidFill>
                <a:latin typeface="Helvetica" pitchFamily="34" charset="0"/>
              </a:rPr>
              <a:t>P = MC</a:t>
            </a:r>
          </a:p>
        </p:txBody>
      </p:sp>
      <p:sp>
        <p:nvSpPr>
          <p:cNvPr id="34" name="Oval 33"/>
          <p:cNvSpPr/>
          <p:nvPr/>
        </p:nvSpPr>
        <p:spPr>
          <a:xfrm>
            <a:off x="5103124" y="5108467"/>
            <a:ext cx="2128190" cy="1258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93051" y="5212538"/>
            <a:ext cx="1744421" cy="10508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296775" y="5276300"/>
            <a:ext cx="1794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1066800">
              <a:lnSpc>
                <a:spcPct val="90000"/>
              </a:lnSpc>
              <a:spcAft>
                <a:spcPct val="35000"/>
              </a:spcAft>
            </a:pPr>
            <a:r>
              <a:rPr lang="en-US" sz="2000" dirty="0" smtClean="0">
                <a:solidFill>
                  <a:schemeClr val="bg1"/>
                </a:solidFill>
                <a:latin typeface="Helvetica" pitchFamily="34" charset="0"/>
              </a:rPr>
              <a:t>No Deadweight </a:t>
            </a:r>
            <a:r>
              <a:rPr lang="en-US" sz="2000" dirty="0">
                <a:solidFill>
                  <a:schemeClr val="bg1"/>
                </a:solidFill>
                <a:latin typeface="Helvetica" pitchFamily="34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Helvetica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Helvetica" pitchFamily="34" charset="0"/>
              </a:rPr>
              <a:t>Loss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37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978072"/>
              </p:ext>
            </p:extLst>
          </p:nvPr>
        </p:nvGraphicFramePr>
        <p:xfrm>
          <a:off x="1105042" y="1490485"/>
          <a:ext cx="6380922" cy="700032"/>
        </p:xfrm>
        <a:graphic>
          <a:graphicData uri="http://schemas.openxmlformats.org/drawingml/2006/table">
            <a:tbl>
              <a:tblPr/>
              <a:tblGrid>
                <a:gridCol w="3190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0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Monopoly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Perfect Competition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66" y="2109847"/>
            <a:ext cx="8285534" cy="357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66803" y="267700"/>
            <a:ext cx="8077197" cy="11731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18415" cmpd="sng">
                  <a:noFill/>
                  <a:prstDash val="solid"/>
                </a:ln>
                <a:solidFill>
                  <a:srgbClr val="C00000"/>
                </a:solidFill>
                <a:effectLst/>
                <a:latin typeface="Helvetica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 smtClean="0"/>
              <a:t>Perfectly Competitive Firm's Demand</a:t>
            </a:r>
          </a:p>
        </p:txBody>
      </p:sp>
    </p:spTree>
    <p:extLst>
      <p:ext uri="{BB962C8B-B14F-4D97-AF65-F5344CB8AC3E}">
        <p14:creationId xmlns:p14="http://schemas.microsoft.com/office/powerpoint/2010/main" val="356613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Imperfect Competition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Imperfectly competitive firms have some ability to set their own price:  they are </a:t>
            </a:r>
            <a:r>
              <a:rPr lang="en-US" b="1" dirty="0" smtClean="0">
                <a:solidFill>
                  <a:srgbClr val="C00000"/>
                </a:solidFill>
              </a:rPr>
              <a:t>price setters </a:t>
            </a:r>
            <a:r>
              <a:rPr lang="zh-TW" altLang="en-US" b="1" dirty="0" smtClean="0">
                <a:solidFill>
                  <a:srgbClr val="C00000"/>
                </a:solidFill>
              </a:rPr>
              <a:t>價格制訂者</a:t>
            </a:r>
            <a:endParaRPr lang="en-US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dirty="0" smtClean="0"/>
              <a:t>Long-run economic profits possible</a:t>
            </a:r>
          </a:p>
          <a:p>
            <a:pPr lvl="1" eaLnBrk="1" hangingPunct="1"/>
            <a:r>
              <a:rPr lang="en-US" dirty="0" smtClean="0"/>
              <a:t>Reduce economic surplus</a:t>
            </a:r>
          </a:p>
          <a:p>
            <a:pPr eaLnBrk="1" hangingPunct="1"/>
            <a:r>
              <a:rPr lang="en-US" dirty="0" smtClean="0"/>
              <a:t>Three types: </a:t>
            </a:r>
          </a:p>
          <a:p>
            <a:pPr lvl="1" eaLnBrk="1" hangingPunct="1">
              <a:buFont typeface="Times New Roman" pitchFamily="18" charset="0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Monopoly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>
                <a:solidFill>
                  <a:srgbClr val="C00000"/>
                </a:solidFill>
              </a:rPr>
              <a:t>獨佔</a:t>
            </a:r>
            <a:r>
              <a:rPr lang="zh-TW" altLang="en-US" dirty="0" smtClean="0"/>
              <a:t> </a:t>
            </a:r>
            <a:r>
              <a:rPr lang="en-US" dirty="0" smtClean="0"/>
              <a:t>has only one seller, no close substitutes</a:t>
            </a:r>
          </a:p>
          <a:p>
            <a:pPr lvl="1" eaLnBrk="1" hangingPunct="1">
              <a:buFont typeface="Times New Roman" pitchFamily="18" charset="0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Monopolistic competition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>
                <a:solidFill>
                  <a:srgbClr val="C00000"/>
                </a:solidFill>
              </a:rPr>
              <a:t>獨佔競爭 </a:t>
            </a:r>
            <a:r>
              <a:rPr lang="en-US" dirty="0" smtClean="0"/>
              <a:t>has many firms producing slightly differentiated products that are reasonably close substitutes</a:t>
            </a:r>
          </a:p>
          <a:p>
            <a:pPr lvl="1" eaLnBrk="1" hangingPunct="1">
              <a:buFont typeface="Times New Roman" pitchFamily="18" charset="0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Oligopoly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>
                <a:solidFill>
                  <a:srgbClr val="C00000"/>
                </a:solidFill>
              </a:rPr>
              <a:t>寡佔</a:t>
            </a:r>
            <a:r>
              <a:rPr lang="zh-TW" altLang="en-US" dirty="0" smtClean="0"/>
              <a:t> </a:t>
            </a:r>
            <a:r>
              <a:rPr lang="en-US" dirty="0" smtClean="0"/>
              <a:t>has a small number of large firms producing products that are close substitutes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Managing Monopoly: </a:t>
            </a:r>
            <a:br>
              <a:rPr lang="en-US" dirty="0" smtClean="0"/>
            </a:br>
            <a:r>
              <a:rPr lang="en-US" sz="3600" dirty="0" smtClean="0"/>
              <a:t>The Breakdown of the Invisible Hand</a:t>
            </a:r>
          </a:p>
        </p:txBody>
      </p:sp>
      <p:sp>
        <p:nvSpPr>
          <p:cNvPr id="20378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Monopolies exist for economic reasons</a:t>
            </a:r>
          </a:p>
          <a:p>
            <a:pPr lvl="1" eaLnBrk="1" hangingPunct="1"/>
            <a:r>
              <a:rPr lang="en-US" dirty="0" smtClean="0"/>
              <a:t>Patents, copyrights, and innovation</a:t>
            </a:r>
          </a:p>
          <a:p>
            <a:pPr lvl="1" eaLnBrk="1" hangingPunct="1"/>
            <a:r>
              <a:rPr lang="en-US" dirty="0" smtClean="0"/>
              <a:t>Economies of scale </a:t>
            </a:r>
          </a:p>
          <a:p>
            <a:pPr lvl="1" eaLnBrk="1" hangingPunct="1"/>
            <a:r>
              <a:rPr lang="en-US" dirty="0" smtClean="0"/>
              <a:t>Network economies</a:t>
            </a:r>
          </a:p>
          <a:p>
            <a:pPr eaLnBrk="1" hangingPunct="1"/>
            <a:r>
              <a:rPr lang="en-US" dirty="0" smtClean="0"/>
              <a:t>Anti-trust laws attempt to limit deadweight loss </a:t>
            </a:r>
            <a:r>
              <a:rPr lang="zh-TW" altLang="en-US" sz="3000" dirty="0" smtClean="0"/>
              <a:t>反托拉斯法的目的是減少獨佔的無謂損失</a:t>
            </a:r>
            <a:endParaRPr lang="en-US" sz="3000" dirty="0" smtClean="0"/>
          </a:p>
          <a:p>
            <a:pPr lvl="1" eaLnBrk="1" hangingPunct="1"/>
            <a:r>
              <a:rPr lang="en-US" dirty="0" smtClean="0"/>
              <a:t>Limiting monopoly has costs</a:t>
            </a:r>
          </a:p>
          <a:p>
            <a:pPr lvl="2" eaLnBrk="1" hangingPunct="1"/>
            <a:r>
              <a:rPr lang="en-US" dirty="0" smtClean="0"/>
              <a:t>Patents encourage innovation</a:t>
            </a:r>
          </a:p>
          <a:p>
            <a:pPr lvl="2" eaLnBrk="1" hangingPunct="1"/>
            <a:r>
              <a:rPr lang="en-US" dirty="0" smtClean="0"/>
              <a:t>Economies of scale minimize ATC</a:t>
            </a:r>
          </a:p>
          <a:p>
            <a:pPr lvl="2" eaLnBrk="1" hangingPunct="1"/>
            <a:r>
              <a:rPr lang="en-US" dirty="0" smtClean="0"/>
              <a:t>Network economies increase benefits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Price Discrimination</a:t>
            </a:r>
            <a:r>
              <a:rPr lang="zh-TW" altLang="en-US" dirty="0" smtClean="0"/>
              <a:t> 價格歧視</a:t>
            </a:r>
            <a:endParaRPr lang="en-US" dirty="0" smtClean="0"/>
          </a:p>
        </p:txBody>
      </p:sp>
      <p:sp>
        <p:nvSpPr>
          <p:cNvPr id="205826" name="Rectangle 2"/>
          <p:cNvSpPr>
            <a:spLocks noGrp="1" noChangeArrowheads="1"/>
          </p:cNvSpPr>
          <p:nvPr>
            <p:ph idx="1"/>
          </p:nvPr>
        </p:nvSpPr>
        <p:spPr>
          <a:xfrm>
            <a:off x="750627" y="1600200"/>
            <a:ext cx="7936173" cy="459588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b="1" dirty="0" smtClean="0"/>
              <a:t>Price discrimination</a:t>
            </a:r>
            <a:r>
              <a:rPr lang="en-US" dirty="0" smtClean="0"/>
              <a:t> means charging different buyers different prices for essentially the same good or service</a:t>
            </a:r>
          </a:p>
          <a:p>
            <a:pPr lvl="1" eaLnBrk="1" hangingPunct="1"/>
            <a:r>
              <a:rPr lang="en-US" dirty="0" smtClean="0"/>
              <a:t>Separate the groups</a:t>
            </a:r>
            <a:r>
              <a:rPr lang="zh-TW" altLang="en-US" dirty="0" smtClean="0"/>
              <a:t> 區分群組</a:t>
            </a:r>
            <a:endParaRPr lang="en-US" dirty="0" smtClean="0"/>
          </a:p>
          <a:p>
            <a:pPr lvl="1" eaLnBrk="1" hangingPunct="1"/>
            <a:r>
              <a:rPr lang="en-US" dirty="0" smtClean="0"/>
              <a:t>No side trades among buyers</a:t>
            </a:r>
            <a:r>
              <a:rPr lang="zh-TW" altLang="en-US" dirty="0" smtClean="0"/>
              <a:t> 不能彼此交易</a:t>
            </a:r>
            <a:endParaRPr lang="en-US" dirty="0" smtClean="0"/>
          </a:p>
          <a:p>
            <a:pPr eaLnBrk="1" hangingPunct="1"/>
            <a:r>
              <a:rPr lang="en-US" dirty="0" smtClean="0"/>
              <a:t>Many forms of price discrimination</a:t>
            </a:r>
          </a:p>
          <a:p>
            <a:pPr lvl="1" eaLnBrk="1" hangingPunct="1"/>
            <a:r>
              <a:rPr lang="en-US" b="1" dirty="0" smtClean="0"/>
              <a:t>Hurdle method</a:t>
            </a:r>
            <a:r>
              <a:rPr lang="zh-TW" altLang="en-US" b="1" dirty="0" smtClean="0"/>
              <a:t> 障礙法</a:t>
            </a:r>
            <a:r>
              <a:rPr lang="en-US" dirty="0" smtClean="0"/>
              <a:t>: discounts for identifiable groups </a:t>
            </a:r>
            <a:br>
              <a:rPr lang="en-US" dirty="0" smtClean="0"/>
            </a:br>
            <a:r>
              <a:rPr lang="en-US" dirty="0" smtClean="0"/>
              <a:t>(e. g., students, AARP)</a:t>
            </a:r>
          </a:p>
          <a:p>
            <a:pPr lvl="1" eaLnBrk="1" hangingPunct="1"/>
            <a:r>
              <a:rPr lang="en-US" b="1" dirty="0" smtClean="0"/>
              <a:t>Perfect discrimination</a:t>
            </a:r>
            <a:r>
              <a:rPr lang="zh-TW" altLang="en-US" b="1" dirty="0" smtClean="0"/>
              <a:t> 完全歧視</a:t>
            </a:r>
            <a:r>
              <a:rPr lang="en-US" dirty="0" smtClean="0"/>
              <a:t>:  negotiate separate deals with each customer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Carla the Editor: Social Optimum</a:t>
            </a:r>
          </a:p>
        </p:txBody>
      </p:sp>
      <p:sp>
        <p:nvSpPr>
          <p:cNvPr id="74755" name="Content Placeholder 14"/>
          <p:cNvSpPr>
            <a:spLocks noGrp="1"/>
          </p:cNvSpPr>
          <p:nvPr>
            <p:ph idx="1"/>
          </p:nvPr>
        </p:nvSpPr>
        <p:spPr>
          <a:xfrm>
            <a:off x="807522" y="2121922"/>
            <a:ext cx="7879278" cy="4004241"/>
          </a:xfrm>
        </p:spPr>
        <p:txBody>
          <a:bodyPr>
            <a:normAutofit/>
          </a:bodyPr>
          <a:lstStyle/>
          <a:p>
            <a:pPr marL="231775" indent="-231775" eaLnBrk="1" hangingPunct="1">
              <a:buClr>
                <a:schemeClr val="bg1"/>
              </a:buClr>
            </a:pPr>
            <a:r>
              <a:rPr lang="en-US" sz="2000" dirty="0" smtClean="0"/>
              <a:t>Opportunity cost of Carla's time is $29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58217" y="1440404"/>
            <a:ext cx="24098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is the social optimum?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988175" y="2868613"/>
            <a:ext cx="21558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What if Carla is a profit maximizer? What is Carla's total revenue?</a:t>
            </a:r>
          </a:p>
        </p:txBody>
      </p:sp>
      <p:graphicFrame>
        <p:nvGraphicFramePr>
          <p:cNvPr id="9016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814209"/>
              </p:ext>
            </p:extLst>
          </p:nvPr>
        </p:nvGraphicFramePr>
        <p:xfrm>
          <a:off x="838200" y="2614613"/>
          <a:ext cx="4054434" cy="3636064"/>
        </p:xfrm>
        <a:graphic>
          <a:graphicData uri="http://schemas.openxmlformats.org/drawingml/2006/table">
            <a:tbl>
              <a:tblPr/>
              <a:tblGrid>
                <a:gridCol w="202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67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Student </a:t>
                      </a:r>
                    </a:p>
                  </a:txBody>
                  <a:tcPr marL="8804" marR="8804" marT="880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Reservation Price </a:t>
                      </a:r>
                    </a:p>
                  </a:txBody>
                  <a:tcPr marL="8804" marR="8804" marT="880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62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A </a:t>
                      </a:r>
                    </a:p>
                  </a:txBody>
                  <a:tcPr marL="8804" marR="8804" marT="880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$40 </a:t>
                      </a:r>
                    </a:p>
                  </a:txBody>
                  <a:tcPr marL="8804" marR="8804" marT="880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62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B </a:t>
                      </a:r>
                    </a:p>
                  </a:txBody>
                  <a:tcPr marL="8804" marR="8804" marT="880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marL="8804" marR="8804" marT="880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62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C </a:t>
                      </a:r>
                    </a:p>
                  </a:txBody>
                  <a:tcPr marL="8804" marR="8804" marT="880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marL="8804" marR="8804" marT="880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62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D </a:t>
                      </a:r>
                    </a:p>
                  </a:txBody>
                  <a:tcPr marL="8804" marR="8804" marT="880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L="8804" marR="8804" marT="880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2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E </a:t>
                      </a:r>
                    </a:p>
                  </a:txBody>
                  <a:tcPr marL="8804" marR="8804" marT="880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8804" marR="8804" marT="880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62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F </a:t>
                      </a:r>
                    </a:p>
                  </a:txBody>
                  <a:tcPr marL="8804" marR="8804" marT="880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L="8804" marR="8804" marT="880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62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G </a:t>
                      </a:r>
                    </a:p>
                  </a:txBody>
                  <a:tcPr marL="8804" marR="8804" marT="880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L="8804" marR="8804" marT="880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016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55342"/>
              </p:ext>
            </p:extLst>
          </p:nvPr>
        </p:nvGraphicFramePr>
        <p:xfrm>
          <a:off x="4872250" y="2614613"/>
          <a:ext cx="1741576" cy="3635840"/>
        </p:xfrm>
        <a:graphic>
          <a:graphicData uri="http://schemas.openxmlformats.org/drawingml/2006/table">
            <a:tbl>
              <a:tblPr/>
              <a:tblGrid>
                <a:gridCol w="1741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173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Total Revenue </a:t>
                      </a:r>
                    </a:p>
                  </a:txBody>
                  <a:tcPr marL="8710" marR="8710" marT="871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0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$40 </a:t>
                      </a:r>
                    </a:p>
                  </a:txBody>
                  <a:tcPr marL="8710" marR="8710" marT="871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90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$76 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8710" marR="8710" marT="871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90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$108 </a:t>
                      </a:r>
                    </a:p>
                  </a:txBody>
                  <a:tcPr marL="8710" marR="8710" marT="871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90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$136 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8710" marR="8710" marT="871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0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$160 </a:t>
                      </a:r>
                    </a:p>
                  </a:txBody>
                  <a:tcPr marL="8710" marR="8710" marT="871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0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$180 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8710" marR="8710" marT="871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90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$196 </a:t>
                      </a:r>
                    </a:p>
                  </a:txBody>
                  <a:tcPr marL="8710" marR="8710" marT="871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70288" y="1427656"/>
            <a:ext cx="34178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6 papers with an </a:t>
            </a:r>
            <a:r>
              <a:rPr lang="en-US" dirty="0">
                <a:solidFill>
                  <a:schemeClr val="bg1"/>
                </a:solidFill>
              </a:rPr>
              <a:t>economic</a:t>
            </a:r>
            <a:r>
              <a:rPr lang="en-US" sz="2000" dirty="0">
                <a:solidFill>
                  <a:schemeClr val="bg1"/>
                </a:solidFill>
              </a:rPr>
              <a:t> profit of $6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58217" y="3408218"/>
            <a:ext cx="40225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Carla the Editor: Marginal Revenue</a:t>
            </a:r>
          </a:p>
        </p:txBody>
      </p:sp>
      <p:sp>
        <p:nvSpPr>
          <p:cNvPr id="76803" name="Content Placeholder 20"/>
          <p:cNvSpPr>
            <a:spLocks noGrp="1"/>
          </p:cNvSpPr>
          <p:nvPr>
            <p:ph idx="1"/>
          </p:nvPr>
        </p:nvSpPr>
        <p:spPr>
          <a:xfrm>
            <a:off x="819397" y="2185059"/>
            <a:ext cx="7867403" cy="3941103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400" dirty="0" smtClean="0"/>
              <a:t>Opportunity cost of Carla's time is $29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285725" y="1433648"/>
            <a:ext cx="34876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What is Carla's marginal revenue?</a:t>
            </a:r>
          </a:p>
        </p:txBody>
      </p:sp>
      <p:graphicFrame>
        <p:nvGraphicFramePr>
          <p:cNvPr id="9223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81796"/>
              </p:ext>
            </p:extLst>
          </p:nvPr>
        </p:nvGraphicFramePr>
        <p:xfrm>
          <a:off x="838200" y="2652713"/>
          <a:ext cx="4042558" cy="3636912"/>
        </p:xfrm>
        <a:graphic>
          <a:graphicData uri="http://schemas.openxmlformats.org/drawingml/2006/table">
            <a:tbl>
              <a:tblPr/>
              <a:tblGrid>
                <a:gridCol w="202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128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Student </a:t>
                      </a:r>
                    </a:p>
                  </a:txBody>
                  <a:tcPr marL="8844" marR="8844" marT="88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Reservation Price </a:t>
                      </a:r>
                    </a:p>
                  </a:txBody>
                  <a:tcPr marL="8844" marR="8844" marT="88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6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A </a:t>
                      </a:r>
                    </a:p>
                  </a:txBody>
                  <a:tcPr marL="8844" marR="8844" marT="88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$40 </a:t>
                      </a:r>
                    </a:p>
                  </a:txBody>
                  <a:tcPr marL="8844" marR="8844" marT="88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6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B </a:t>
                      </a:r>
                    </a:p>
                  </a:txBody>
                  <a:tcPr marL="8844" marR="8844" marT="88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marL="8844" marR="8844" marT="88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06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C </a:t>
                      </a:r>
                    </a:p>
                  </a:txBody>
                  <a:tcPr marL="8844" marR="8844" marT="88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marL="8844" marR="8844" marT="88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06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D </a:t>
                      </a:r>
                    </a:p>
                  </a:txBody>
                  <a:tcPr marL="8844" marR="8844" marT="88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L="8844" marR="8844" marT="88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06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E </a:t>
                      </a:r>
                    </a:p>
                  </a:txBody>
                  <a:tcPr marL="8844" marR="8844" marT="88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8844" marR="8844" marT="88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06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F </a:t>
                      </a:r>
                    </a:p>
                  </a:txBody>
                  <a:tcPr marL="8844" marR="8844" marT="88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L="8844" marR="8844" marT="88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06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G </a:t>
                      </a:r>
                    </a:p>
                  </a:txBody>
                  <a:tcPr marL="8844" marR="8844" marT="88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L="8844" marR="8844" marT="88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223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10276"/>
              </p:ext>
            </p:extLst>
          </p:nvPr>
        </p:nvGraphicFramePr>
        <p:xfrm>
          <a:off x="6764338" y="2647666"/>
          <a:ext cx="1815486" cy="3642829"/>
        </p:xfrm>
        <a:graphic>
          <a:graphicData uri="http://schemas.openxmlformats.org/drawingml/2006/table">
            <a:tbl>
              <a:tblPr/>
              <a:tblGrid>
                <a:gridCol w="1815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5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MR</a:t>
                      </a:r>
                    </a:p>
                  </a:txBody>
                  <a:tcPr marL="8728" marR="8728" marT="872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9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$40 </a:t>
                      </a:r>
                    </a:p>
                  </a:txBody>
                  <a:tcPr marL="8728" marR="8728" marT="872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59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$36 </a:t>
                      </a:r>
                    </a:p>
                  </a:txBody>
                  <a:tcPr marL="8728" marR="8728" marT="872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59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$32 </a:t>
                      </a:r>
                    </a:p>
                  </a:txBody>
                  <a:tcPr marL="8728" marR="8728" marT="872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59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$28 </a:t>
                      </a:r>
                    </a:p>
                  </a:txBody>
                  <a:tcPr marL="8728" marR="8728" marT="872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59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$24 </a:t>
                      </a:r>
                    </a:p>
                  </a:txBody>
                  <a:tcPr marL="8728" marR="8728" marT="872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59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$20 </a:t>
                      </a:r>
                    </a:p>
                  </a:txBody>
                  <a:tcPr marL="8728" marR="8728" marT="872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59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$16 </a:t>
                      </a:r>
                    </a:p>
                  </a:txBody>
                  <a:tcPr marL="8728" marR="8728" marT="872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2235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37798"/>
              </p:ext>
            </p:extLst>
          </p:nvPr>
        </p:nvGraphicFramePr>
        <p:xfrm>
          <a:off x="4802188" y="2652713"/>
          <a:ext cx="2027497" cy="3636160"/>
        </p:xfrm>
        <a:graphic>
          <a:graphicData uri="http://schemas.openxmlformats.org/drawingml/2006/table">
            <a:tbl>
              <a:tblPr/>
              <a:tblGrid>
                <a:gridCol w="2027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Total Revenue </a:t>
                      </a:r>
                    </a:p>
                  </a:txBody>
                  <a:tcPr marL="8750" marR="8750" marT="87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74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$40 </a:t>
                      </a:r>
                    </a:p>
                  </a:txBody>
                  <a:tcPr marL="8750" marR="8750" marT="87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4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$76 </a:t>
                      </a:r>
                    </a:p>
                  </a:txBody>
                  <a:tcPr marL="8750" marR="8750" marT="87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4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$108 </a:t>
                      </a:r>
                    </a:p>
                  </a:txBody>
                  <a:tcPr marL="8750" marR="8750" marT="87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4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$136 </a:t>
                      </a:r>
                    </a:p>
                  </a:txBody>
                  <a:tcPr marL="8750" marR="8750" marT="87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4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$160 </a:t>
                      </a:r>
                    </a:p>
                  </a:txBody>
                  <a:tcPr marL="8750" marR="8750" marT="87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4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$180 </a:t>
                      </a:r>
                    </a:p>
                  </a:txBody>
                  <a:tcPr marL="8750" marR="8750" marT="87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74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$196 </a:t>
                      </a:r>
                    </a:p>
                  </a:txBody>
                  <a:tcPr marL="8750" marR="8750" marT="87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29721" y="1433648"/>
            <a:ext cx="35999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3 papers with an </a:t>
            </a:r>
          </a:p>
          <a:p>
            <a:r>
              <a:rPr lang="en-US" sz="2000" dirty="0"/>
              <a:t>economic profit of $21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800" dirty="0" smtClean="0"/>
              <a:t>Carla the Editor: Price Discriminator</a:t>
            </a:r>
          </a:p>
        </p:txBody>
      </p:sp>
      <p:sp>
        <p:nvSpPr>
          <p:cNvPr id="78851" name="Content Placeholder 14"/>
          <p:cNvSpPr>
            <a:spLocks noGrp="1"/>
          </p:cNvSpPr>
          <p:nvPr>
            <p:ph idx="1"/>
          </p:nvPr>
        </p:nvSpPr>
        <p:spPr>
          <a:xfrm>
            <a:off x="819396" y="1911927"/>
            <a:ext cx="7867403" cy="4214236"/>
          </a:xfrm>
        </p:spPr>
        <p:txBody>
          <a:bodyPr/>
          <a:lstStyle/>
          <a:p>
            <a:pPr eaLnBrk="1" hangingPunct="1"/>
            <a:r>
              <a:rPr lang="en-US" sz="2500" dirty="0" smtClean="0"/>
              <a:t>Opportunity cost of Carla's time is $29</a:t>
            </a:r>
          </a:p>
          <a:p>
            <a:pPr eaLnBrk="1" hangingPunct="1"/>
            <a:endParaRPr lang="en-US" sz="2500" dirty="0" smtClean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653023" y="2507392"/>
            <a:ext cx="29672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if Carla is a perfect price discriminator?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653023" y="3871048"/>
            <a:ext cx="237331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is Carla's total revenue?</a:t>
            </a:r>
          </a:p>
        </p:txBody>
      </p:sp>
      <p:graphicFrame>
        <p:nvGraphicFramePr>
          <p:cNvPr id="94263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75810"/>
              </p:ext>
            </p:extLst>
          </p:nvPr>
        </p:nvGraphicFramePr>
        <p:xfrm>
          <a:off x="838200" y="2528889"/>
          <a:ext cx="3971306" cy="3667196"/>
        </p:xfrm>
        <a:graphic>
          <a:graphicData uri="http://schemas.openxmlformats.org/drawingml/2006/table">
            <a:tbl>
              <a:tblPr/>
              <a:tblGrid>
                <a:gridCol w="1985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799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Student </a:t>
                      </a:r>
                    </a:p>
                  </a:txBody>
                  <a:tcPr marL="8919" marR="8919" marT="8919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Reservation Price </a:t>
                      </a:r>
                    </a:p>
                  </a:txBody>
                  <a:tcPr marL="8919" marR="8919" marT="8919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5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A </a:t>
                      </a:r>
                    </a:p>
                  </a:txBody>
                  <a:tcPr marL="8919" marR="8919" marT="8919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$40 </a:t>
                      </a:r>
                    </a:p>
                  </a:txBody>
                  <a:tcPr marL="8919" marR="8919" marT="8919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5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B </a:t>
                      </a:r>
                    </a:p>
                  </a:txBody>
                  <a:tcPr marL="8919" marR="8919" marT="8919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marL="8919" marR="8919" marT="8919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45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C </a:t>
                      </a:r>
                    </a:p>
                  </a:txBody>
                  <a:tcPr marL="8919" marR="8919" marT="8919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marL="8919" marR="8919" marT="8919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45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D </a:t>
                      </a:r>
                    </a:p>
                  </a:txBody>
                  <a:tcPr marL="8919" marR="8919" marT="8919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L="8919" marR="8919" marT="8919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45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E </a:t>
                      </a:r>
                    </a:p>
                  </a:txBody>
                  <a:tcPr marL="8919" marR="8919" marT="8919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8919" marR="8919" marT="8919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45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F </a:t>
                      </a:r>
                    </a:p>
                  </a:txBody>
                  <a:tcPr marL="8919" marR="8919" marT="8919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L="8919" marR="8919" marT="8919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45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G </a:t>
                      </a:r>
                    </a:p>
                  </a:txBody>
                  <a:tcPr marL="8919" marR="8919" marT="8919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L="8919" marR="8919" marT="8919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426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3405"/>
              </p:ext>
            </p:extLst>
          </p:nvPr>
        </p:nvGraphicFramePr>
        <p:xfrm>
          <a:off x="4802187" y="2528888"/>
          <a:ext cx="3698876" cy="3670031"/>
        </p:xfrm>
        <a:graphic>
          <a:graphicData uri="http://schemas.openxmlformats.org/drawingml/2006/table">
            <a:tbl>
              <a:tblPr/>
              <a:tblGrid>
                <a:gridCol w="184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438">
                  <a:extLst>
                    <a:ext uri="{9D8B030D-6E8A-4147-A177-3AD203B41FA5}">
                      <a16:colId xmlns:a16="http://schemas.microsoft.com/office/drawing/2014/main" val="447609972"/>
                    </a:ext>
                  </a:extLst>
                </a:gridCol>
              </a:tblGrid>
              <a:tr h="80807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Total Revenue </a:t>
                      </a:r>
                    </a:p>
                  </a:txBody>
                  <a:tcPr marL="8591" marR="8591" marT="8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Marginal Revenue</a:t>
                      </a:r>
                    </a:p>
                  </a:txBody>
                  <a:tcPr marL="8591" marR="8591" marT="8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7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$40 </a:t>
                      </a:r>
                    </a:p>
                  </a:txBody>
                  <a:tcPr marL="8591" marR="8591" marT="8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8591" marR="8591" marT="8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7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$78 </a:t>
                      </a:r>
                    </a:p>
                  </a:txBody>
                  <a:tcPr marL="8591" marR="8591" marT="8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marL="8591" marR="8591" marT="8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7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$114 </a:t>
                      </a:r>
                    </a:p>
                  </a:txBody>
                  <a:tcPr marL="8591" marR="8591" marT="8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marL="8591" marR="8591" marT="8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77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$148 </a:t>
                      </a:r>
                    </a:p>
                  </a:txBody>
                  <a:tcPr marL="8591" marR="8591" marT="8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L="8591" marR="8591" marT="8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77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$180 </a:t>
                      </a:r>
                    </a:p>
                  </a:txBody>
                  <a:tcPr marL="8591" marR="8591" marT="8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8591" marR="8591" marT="8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77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$210 </a:t>
                      </a:r>
                    </a:p>
                  </a:txBody>
                  <a:tcPr marL="8591" marR="8591" marT="8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L="8591" marR="8591" marT="8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96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$238 </a:t>
                      </a:r>
                    </a:p>
                  </a:txBody>
                  <a:tcPr marL="8591" marR="8591" marT="8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L="8591" marR="8591" marT="8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72609" y="1389791"/>
            <a:ext cx="23733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6 papers with </a:t>
            </a:r>
          </a:p>
          <a:p>
            <a:r>
              <a:rPr lang="en-US" sz="2400" dirty="0"/>
              <a:t>an economic</a:t>
            </a:r>
          </a:p>
          <a:p>
            <a:r>
              <a:rPr lang="en-US" sz="2400" dirty="0"/>
              <a:t>profit of $36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Hurdle Method of Price Discrimination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1" y="1600200"/>
            <a:ext cx="7963469" cy="45259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/>
              <a:t>hurdle method</a:t>
            </a:r>
            <a:r>
              <a:rPr lang="en-US" dirty="0" smtClean="0"/>
              <a:t> of price discrimination is the practice of offering a discount to all buyers who overcome </a:t>
            </a:r>
            <a:r>
              <a:rPr lang="en-US" dirty="0" smtClean="0">
                <a:solidFill>
                  <a:srgbClr val="C00000"/>
                </a:solidFill>
              </a:rPr>
              <a:t>some obstacle.</a:t>
            </a:r>
          </a:p>
          <a:p>
            <a:pPr lvl="1" eaLnBrk="1" hangingPunct="1"/>
            <a:r>
              <a:rPr lang="en-US" dirty="0" smtClean="0"/>
              <a:t>Temporary sales</a:t>
            </a:r>
          </a:p>
          <a:p>
            <a:pPr lvl="1" eaLnBrk="1" hangingPunct="1"/>
            <a:r>
              <a:rPr lang="en-US" dirty="0" smtClean="0"/>
              <a:t>Hard cover and paperback books</a:t>
            </a:r>
          </a:p>
          <a:p>
            <a:pPr lvl="1" eaLnBrk="1" hangingPunct="1"/>
            <a:r>
              <a:rPr lang="en-US" dirty="0" smtClean="0"/>
              <a:t>Multiple car models from one manufacturer</a:t>
            </a:r>
          </a:p>
          <a:p>
            <a:pPr lvl="1" eaLnBrk="1" hangingPunct="1"/>
            <a:r>
              <a:rPr lang="en-US" dirty="0" smtClean="0"/>
              <a:t>Commercial air carriers</a:t>
            </a:r>
          </a:p>
          <a:p>
            <a:pPr lvl="1" eaLnBrk="1" hangingPunct="1"/>
            <a:r>
              <a:rPr lang="en-US" dirty="0" smtClean="0"/>
              <a:t>Movie producers and phased releases</a:t>
            </a:r>
          </a:p>
          <a:p>
            <a:pPr lvl="1" eaLnBrk="1" hangingPunct="1"/>
            <a:r>
              <a:rPr lang="en-US" dirty="0" smtClean="0"/>
              <a:t>Scratch and Dent appliance sales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Carla Offers a Rebate</a:t>
            </a:r>
          </a:p>
        </p:txBody>
      </p:sp>
      <p:sp>
        <p:nvSpPr>
          <p:cNvPr id="92162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If reservation price &lt; $36, student will mail in rebate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625313"/>
              </p:ext>
            </p:extLst>
          </p:nvPr>
        </p:nvGraphicFramePr>
        <p:xfrm>
          <a:off x="1496564" y="2298061"/>
          <a:ext cx="4891814" cy="1926623"/>
        </p:xfrm>
        <a:graphic>
          <a:graphicData uri="http://schemas.openxmlformats.org/drawingml/2006/table">
            <a:tbl>
              <a:tblPr/>
              <a:tblGrid>
                <a:gridCol w="1429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2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Student</a:t>
                      </a:r>
                    </a:p>
                  </a:txBody>
                  <a:tcPr marL="80276" marR="80276" marT="40138" marB="40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Reservation Price</a:t>
                      </a:r>
                    </a:p>
                  </a:txBody>
                  <a:tcPr marL="80276" marR="80276" marT="40138" marB="40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Total Revenue</a:t>
                      </a:r>
                    </a:p>
                  </a:txBody>
                  <a:tcPr marL="80276" marR="80276" marT="40138" marB="40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8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</a:p>
                  </a:txBody>
                  <a:tcPr marL="8362" marR="8362" marT="836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$40 </a:t>
                      </a:r>
                    </a:p>
                  </a:txBody>
                  <a:tcPr marL="8362" marR="8362" marT="836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$40</a:t>
                      </a:r>
                    </a:p>
                  </a:txBody>
                  <a:tcPr marL="80276" marR="80276" marT="40138" marB="40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8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</a:t>
                      </a:r>
                    </a:p>
                  </a:txBody>
                  <a:tcPr marL="8362" marR="8362" marT="836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marL="8362" marR="8362" marT="836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</a:t>
                      </a:r>
                    </a:p>
                  </a:txBody>
                  <a:tcPr marL="80276" marR="80276" marT="40138" marB="40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8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</a:t>
                      </a:r>
                    </a:p>
                  </a:txBody>
                  <a:tcPr marL="8362" marR="8362" marT="836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marL="8362" marR="8362" marT="836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80276" marR="80276" marT="40138" marB="40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301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02610"/>
              </p:ext>
            </p:extLst>
          </p:nvPr>
        </p:nvGraphicFramePr>
        <p:xfrm>
          <a:off x="2292827" y="4651621"/>
          <a:ext cx="4360299" cy="1444456"/>
        </p:xfrm>
        <a:graphic>
          <a:graphicData uri="http://schemas.openxmlformats.org/drawingml/2006/table">
            <a:tbl>
              <a:tblPr/>
              <a:tblGrid>
                <a:gridCol w="1453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3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7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Discounted Price Submarket</a:t>
                      </a:r>
                    </a:p>
                  </a:txBody>
                  <a:tcPr marL="71554" marR="71554" marT="35777" marB="357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7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71554" marR="71554" marT="35777" marB="357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$34</a:t>
                      </a:r>
                    </a:p>
                  </a:txBody>
                  <a:tcPr marL="71554" marR="71554" marT="35777" marB="357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$34</a:t>
                      </a:r>
                    </a:p>
                  </a:txBody>
                  <a:tcPr marL="71554" marR="71554" marT="35777" marB="357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71554" marR="71554" marT="35777" marB="357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71554" marR="71554" marT="35777" marB="357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marL="71554" marR="71554" marT="35777" marB="357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7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71554" marR="71554" marT="35777" marB="357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L="71554" marR="71554" marT="35777" marB="357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L="71554" marR="71554" marT="35777" marB="357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3012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080307"/>
              </p:ext>
            </p:extLst>
          </p:nvPr>
        </p:nvGraphicFramePr>
        <p:xfrm>
          <a:off x="6328705" y="2291937"/>
          <a:ext cx="1630605" cy="1935679"/>
        </p:xfrm>
        <a:graphic>
          <a:graphicData uri="http://schemas.openxmlformats.org/drawingml/2006/table">
            <a:tbl>
              <a:tblPr/>
              <a:tblGrid>
                <a:gridCol w="1630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4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MR</a:t>
                      </a:r>
                      <a:endParaRPr kumimoji="0" 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80276" marR="80276" marT="40138" marB="40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$40</a:t>
                      </a:r>
                    </a:p>
                  </a:txBody>
                  <a:tcPr marL="80276" marR="80276" marT="40138" marB="40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marL="80276" marR="80276" marT="40138" marB="40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80276" marR="80276" marT="40138" marB="40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301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69788"/>
              </p:ext>
            </p:extLst>
          </p:nvPr>
        </p:nvGraphicFramePr>
        <p:xfrm>
          <a:off x="6533759" y="4655127"/>
          <a:ext cx="1458335" cy="1436915"/>
        </p:xfrm>
        <a:graphic>
          <a:graphicData uri="http://schemas.openxmlformats.org/drawingml/2006/table">
            <a:tbl>
              <a:tblPr/>
              <a:tblGrid>
                <a:gridCol w="145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71554" marR="71554" marT="35777" marB="357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7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$34</a:t>
                      </a:r>
                    </a:p>
                  </a:txBody>
                  <a:tcPr marL="71554" marR="71554" marT="35777" marB="357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L="71554" marR="71554" marT="35777" marB="357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L="71554" marR="71554" marT="35777" marB="357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1890" y="4544720"/>
            <a:ext cx="22109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 papers, price $36, rebate $4, economic profit $27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Carla's Choices</a:t>
            </a:r>
          </a:p>
        </p:txBody>
      </p:sp>
      <p:graphicFrame>
        <p:nvGraphicFramePr>
          <p:cNvPr id="8508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30037"/>
              </p:ext>
            </p:extLst>
          </p:nvPr>
        </p:nvGraphicFramePr>
        <p:xfrm>
          <a:off x="700088" y="1614485"/>
          <a:ext cx="3505200" cy="4752978"/>
        </p:xfrm>
        <a:graphic>
          <a:graphicData uri="http://schemas.openxmlformats.org/drawingml/2006/table">
            <a:tbl>
              <a:tblPr/>
              <a:tblGrid>
                <a:gridCol w="2116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201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Program 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Social Optimum 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Papers Edited 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Price 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$30 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Total Revenue 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$180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Carla's Time 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$174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Economic Profit 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$6 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Total Surplus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$26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5086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72567"/>
              </p:ext>
            </p:extLst>
          </p:nvPr>
        </p:nvGraphicFramePr>
        <p:xfrm>
          <a:off x="7155873" y="1614485"/>
          <a:ext cx="1390650" cy="4752978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201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Hurdle 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= (3 + 2) 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$36, $4 rebate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$172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$145 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$27 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$35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5085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82765"/>
              </p:ext>
            </p:extLst>
          </p:nvPr>
        </p:nvGraphicFramePr>
        <p:xfrm>
          <a:off x="5434961" y="1614485"/>
          <a:ext cx="1736725" cy="4752978"/>
        </p:xfrm>
        <a:graphic>
          <a:graphicData uri="http://schemas.openxmlformats.org/drawingml/2006/table">
            <a:tbl>
              <a:tblPr/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201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Perfect Discriminator 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Reservation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$210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$174 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$36 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$36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11805"/>
              </p:ext>
            </p:extLst>
          </p:nvPr>
        </p:nvGraphicFramePr>
        <p:xfrm>
          <a:off x="4167311" y="1614485"/>
          <a:ext cx="1281112" cy="4752978"/>
        </p:xfrm>
        <a:graphic>
          <a:graphicData uri="http://schemas.openxmlformats.org/drawingml/2006/table">
            <a:tbl>
              <a:tblPr/>
              <a:tblGrid>
                <a:gridCol w="1281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201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 Price 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$36 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$108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$87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$21 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$27</a:t>
                      </a:r>
                    </a:p>
                  </a:txBody>
                  <a:tcPr marL="5143" marR="5143" marT="514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Monopoly and Public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indent="-225425" eaLnBrk="1" hangingPunct="1"/>
            <a:r>
              <a:rPr lang="en-US" dirty="0" smtClean="0"/>
              <a:t>Challenge: create the greatest increase in total surplus</a:t>
            </a:r>
          </a:p>
          <a:p>
            <a:pPr marL="225425" indent="-225425" eaLnBrk="1" hangingPunct="1"/>
            <a:r>
              <a:rPr lang="en-US" dirty="0" smtClean="0"/>
              <a:t>Policy options</a:t>
            </a:r>
          </a:p>
          <a:p>
            <a:pPr marL="735012" lvl="1" indent="-514350" eaLnBrk="1" hangingPunct="1">
              <a:buFont typeface="+mj-lt"/>
              <a:buAutoNum type="arabicPeriod"/>
            </a:pPr>
            <a:r>
              <a:rPr lang="en-US" dirty="0" smtClean="0"/>
              <a:t>Government ownership and operation</a:t>
            </a:r>
          </a:p>
          <a:p>
            <a:pPr marL="735012" lvl="1" indent="-514350" eaLnBrk="1" hangingPunct="1">
              <a:buFont typeface="+mj-lt"/>
              <a:buAutoNum type="arabicPeriod"/>
            </a:pPr>
            <a:r>
              <a:rPr lang="en-US" dirty="0" smtClean="0"/>
              <a:t>Regulation</a:t>
            </a:r>
          </a:p>
          <a:p>
            <a:pPr marL="735012" lvl="1" indent="-514350" eaLnBrk="1" hangingPunct="1">
              <a:buFont typeface="+mj-lt"/>
              <a:buAutoNum type="arabicPeriod"/>
            </a:pPr>
            <a:r>
              <a:rPr lang="en-US" dirty="0" smtClean="0"/>
              <a:t>Competitive bids for natural monopoly services</a:t>
            </a:r>
          </a:p>
          <a:p>
            <a:pPr marL="735012" lvl="1" indent="-514350" eaLnBrk="1" hangingPunct="1">
              <a:buFont typeface="+mj-lt"/>
              <a:buAutoNum type="arabicPeriod"/>
            </a:pPr>
            <a:r>
              <a:rPr lang="en-US" dirty="0" smtClean="0"/>
              <a:t>Break up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State-Owned Natural Monopoly</a:t>
            </a:r>
            <a:br>
              <a:rPr lang="en-US" dirty="0" smtClean="0"/>
            </a:br>
            <a:r>
              <a:rPr lang="zh-TW" altLang="en-US" dirty="0" smtClean="0"/>
              <a:t>國營或政府經營</a:t>
            </a:r>
            <a:endParaRPr lang="en-US" dirty="0" smtClean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5425" indent="-225425" eaLnBrk="1" hangingPunct="1"/>
            <a:r>
              <a:rPr lang="en-US" dirty="0" smtClean="0"/>
              <a:t>Marginal cost is always less than average cost</a:t>
            </a:r>
            <a:r>
              <a:rPr lang="zh-TW" altLang="en-US" dirty="0" smtClean="0"/>
              <a:t> 產量不夠大，邊際成本仍在下降階段</a:t>
            </a:r>
            <a:endParaRPr lang="en-US" dirty="0" smtClean="0"/>
          </a:p>
          <a:p>
            <a:pPr marL="511175" lvl="1" indent="-290513" eaLnBrk="1" hangingPunct="1"/>
            <a:r>
              <a:rPr lang="en-US" dirty="0" smtClean="0"/>
              <a:t>Marginal cost pricing produces losses</a:t>
            </a:r>
          </a:p>
          <a:p>
            <a:pPr marL="225425" indent="-225425" eaLnBrk="1" hangingPunct="1"/>
            <a:r>
              <a:rPr lang="en-US" dirty="0" smtClean="0"/>
              <a:t>Options</a:t>
            </a:r>
          </a:p>
          <a:p>
            <a:pPr marL="511175" lvl="1" indent="-290513" eaLnBrk="1" hangingPunct="1"/>
            <a:r>
              <a:rPr lang="en-US" dirty="0" smtClean="0"/>
              <a:t>Fund losses from tax revenues</a:t>
            </a:r>
          </a:p>
          <a:p>
            <a:pPr marL="511175" lvl="1" indent="-290513" eaLnBrk="1" hangingPunct="1"/>
            <a:r>
              <a:rPr lang="en-US" dirty="0" smtClean="0"/>
              <a:t>Fixed monthly fee plus usage fee </a:t>
            </a:r>
          </a:p>
          <a:p>
            <a:pPr marL="692150" lvl="2" eaLnBrk="1" hangingPunct="1"/>
            <a:r>
              <a:rPr lang="en-US" dirty="0" smtClean="0"/>
              <a:t>Fixed fee covers losses</a:t>
            </a:r>
          </a:p>
          <a:p>
            <a:pPr marL="225425" indent="-225425" eaLnBrk="1" hangingPunct="1"/>
            <a:r>
              <a:rPr lang="en-US" dirty="0" smtClean="0"/>
              <a:t>Limited incentives to innovate and cut costs</a:t>
            </a:r>
          </a:p>
          <a:p>
            <a:pPr marL="225425" indent="-225425" eaLnBrk="1" hangingPunct="1"/>
            <a:r>
              <a:rPr lang="en-US" dirty="0" smtClean="0">
                <a:solidFill>
                  <a:srgbClr val="C00000"/>
                </a:solidFill>
              </a:rPr>
              <a:t>Commonly used for water, Post Office, and some electricity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Monopoly</a:t>
            </a:r>
          </a:p>
        </p:txBody>
      </p:sp>
      <p:graphicFrame>
        <p:nvGraphicFramePr>
          <p:cNvPr id="3896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441102"/>
              </p:ext>
            </p:extLst>
          </p:nvPr>
        </p:nvGraphicFramePr>
        <p:xfrm>
          <a:off x="213755" y="1793174"/>
          <a:ext cx="8775865" cy="4283064"/>
        </p:xfrm>
        <a:graphic>
          <a:graphicData uri="http://schemas.openxmlformats.org/drawingml/2006/table">
            <a:tbl>
              <a:tblPr/>
              <a:tblGrid>
                <a:gridCol w="239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0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34357" marR="134357" marT="35706" marB="3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Monopoly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Number of Firms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One firm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Complete flexibility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Entry and Exit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Difficult or impossible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Product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Unique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Economic Profits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Possible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Decisions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P, Q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82047" y="1793174"/>
            <a:ext cx="2347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 Competition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07702" y="2638929"/>
            <a:ext cx="1496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Many firms</a:t>
            </a:r>
          </a:p>
          <a:p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19577" y="3223555"/>
            <a:ext cx="14725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Price taker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5055" y="3745513"/>
            <a:ext cx="8015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23634" y="4288328"/>
            <a:ext cx="1864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Standardized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8610" y="4873671"/>
            <a:ext cx="20744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Zero in long run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5179" y="5522026"/>
            <a:ext cx="18013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100" dirty="0">
                <a:solidFill>
                  <a:srgbClr val="C00000"/>
                </a:solidFill>
              </a:rPr>
              <a:t>Q only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  <p:bldP spid="9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Regulated Monopolies</a:t>
            </a:r>
            <a:br>
              <a:rPr lang="en-US" dirty="0" smtClean="0"/>
            </a:br>
            <a:r>
              <a:rPr lang="zh-TW" altLang="en-US" dirty="0" smtClean="0"/>
              <a:t>獨佔管制</a:t>
            </a:r>
            <a:endParaRPr lang="en-US" dirty="0" smtClean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791570" y="1600200"/>
            <a:ext cx="7895230" cy="4650475"/>
          </a:xfrm>
        </p:spPr>
        <p:txBody>
          <a:bodyPr>
            <a:normAutofit lnSpcReduction="10000"/>
          </a:bodyPr>
          <a:lstStyle/>
          <a:p>
            <a:pPr marL="225425" indent="-225425" eaLnBrk="1" hangingPunct="1"/>
            <a:r>
              <a:rPr lang="en-US" b="1" dirty="0" smtClean="0"/>
              <a:t>Cost-plus regulation</a:t>
            </a:r>
            <a:r>
              <a:rPr lang="en-US" dirty="0" smtClean="0"/>
              <a:t> </a:t>
            </a:r>
            <a:r>
              <a:rPr lang="zh-TW" altLang="en-US" dirty="0" smtClean="0"/>
              <a:t>成本加成管制 </a:t>
            </a:r>
            <a:r>
              <a:rPr lang="en-US" dirty="0" smtClean="0"/>
              <a:t>sets price at per unit explicit costs plus a mark-up for implicit costs</a:t>
            </a:r>
          </a:p>
          <a:p>
            <a:pPr marL="225425" indent="-225425" eaLnBrk="1" hangingPunct="1"/>
            <a:r>
              <a:rPr lang="en-US" dirty="0" smtClean="0"/>
              <a:t>Used for </a:t>
            </a:r>
            <a:r>
              <a:rPr lang="en-US" dirty="0" smtClean="0">
                <a:solidFill>
                  <a:srgbClr val="C00000"/>
                </a:solidFill>
              </a:rPr>
              <a:t>electricity, telephone, and cable</a:t>
            </a:r>
          </a:p>
          <a:p>
            <a:pPr marL="511175" lvl="1" indent="-290513" eaLnBrk="1" hangingPunct="1"/>
            <a:r>
              <a:rPr lang="en-US" dirty="0" smtClean="0"/>
              <a:t>Policies vary by state</a:t>
            </a:r>
          </a:p>
          <a:p>
            <a:pPr marL="225425" indent="-225425" eaLnBrk="1" hangingPunct="1"/>
            <a:r>
              <a:rPr lang="en-US" dirty="0" smtClean="0"/>
              <a:t>Disadvantages</a:t>
            </a:r>
          </a:p>
          <a:p>
            <a:pPr marL="511175" lvl="1" indent="-290513" eaLnBrk="1" hangingPunct="1"/>
            <a:r>
              <a:rPr lang="en-US" dirty="0" smtClean="0"/>
              <a:t>High administrative cost</a:t>
            </a:r>
          </a:p>
          <a:p>
            <a:pPr marL="511175" lvl="1" indent="-290513" eaLnBrk="1" hangingPunct="1"/>
            <a:r>
              <a:rPr lang="en-US" dirty="0" smtClean="0"/>
              <a:t>Reduced incentive for cost-saving innovation</a:t>
            </a:r>
          </a:p>
          <a:p>
            <a:pPr marL="511175" lvl="1" indent="-290513" eaLnBrk="1" hangingPunct="1"/>
            <a:r>
              <a:rPr lang="en-US" dirty="0" smtClean="0"/>
              <a:t>Price is greater than marginal cost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Exclusive Contracting for Natural Monopolies</a:t>
            </a:r>
            <a:r>
              <a:rPr lang="zh-TW" altLang="en-US" sz="3600" dirty="0" smtClean="0"/>
              <a:t> 競標取得特許契約</a:t>
            </a:r>
            <a:endParaRPr lang="en-US" sz="3600" dirty="0" smtClean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923926" y="1613848"/>
            <a:ext cx="7762874" cy="4525963"/>
          </a:xfrm>
        </p:spPr>
        <p:txBody>
          <a:bodyPr/>
          <a:lstStyle/>
          <a:p>
            <a:pPr marL="225425" indent="-225425" eaLnBrk="1" hangingPunct="1"/>
            <a:r>
              <a:rPr lang="en-US" dirty="0" smtClean="0"/>
              <a:t>Government awards contract to </a:t>
            </a:r>
            <a:r>
              <a:rPr lang="en-US" dirty="0" smtClean="0">
                <a:solidFill>
                  <a:srgbClr val="C00000"/>
                </a:solidFill>
              </a:rPr>
              <a:t>low bidder </a:t>
            </a:r>
            <a:r>
              <a:rPr lang="en-US" dirty="0" smtClean="0"/>
              <a:t>for natural monopoly services</a:t>
            </a:r>
          </a:p>
          <a:p>
            <a:pPr marL="511175" lvl="1" indent="-290513" eaLnBrk="1" hangingPunct="1"/>
            <a:r>
              <a:rPr lang="en-US" dirty="0" smtClean="0"/>
              <a:t>Garbage collection, fire protection, road construction, Department of Defense</a:t>
            </a:r>
          </a:p>
          <a:p>
            <a:pPr marL="225425" indent="-225425" eaLnBrk="1" hangingPunct="1"/>
            <a:r>
              <a:rPr lang="en-US" dirty="0" smtClean="0"/>
              <a:t>Could achieve marginal cost pricing IF government pays the resulting losses</a:t>
            </a:r>
          </a:p>
          <a:p>
            <a:pPr marL="225425" indent="-225425" eaLnBrk="1" hangingPunct="1"/>
            <a:r>
              <a:rPr lang="en-US" dirty="0" smtClean="0"/>
              <a:t>Asset transfer for large fixed investment is complex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Enforcement of Anti-Trust Laws</a:t>
            </a:r>
            <a:br>
              <a:rPr lang="en-US" dirty="0" smtClean="0"/>
            </a:br>
            <a:r>
              <a:rPr lang="zh-TW" altLang="en-US" dirty="0" smtClean="0"/>
              <a:t>反托拉斯法</a:t>
            </a:r>
            <a:endParaRPr lang="en-US" dirty="0" smtClean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5425" indent="-225425" eaLnBrk="1" hangingPunct="1"/>
            <a:r>
              <a:rPr lang="en-US" dirty="0" smtClean="0"/>
              <a:t>Two landmark laws</a:t>
            </a:r>
          </a:p>
          <a:p>
            <a:pPr marL="511175" lvl="1" indent="-290513" eaLnBrk="1" hangingPunct="1"/>
            <a:r>
              <a:rPr lang="en-US" dirty="0" smtClean="0"/>
              <a:t>Sherman Act of 1890</a:t>
            </a:r>
          </a:p>
          <a:p>
            <a:pPr marL="692150" lvl="2"/>
            <a:r>
              <a:rPr lang="en-US" dirty="0" smtClean="0"/>
              <a:t>Declared conspiracy</a:t>
            </a:r>
            <a:r>
              <a:rPr lang="zh-TW" altLang="en-US" dirty="0" smtClean="0"/>
              <a:t> </a:t>
            </a:r>
            <a:r>
              <a:rPr lang="en-US" dirty="0" smtClean="0"/>
              <a:t>to create a monopoly illegal</a:t>
            </a:r>
          </a:p>
          <a:p>
            <a:pPr marL="692150" lvl="2"/>
            <a:r>
              <a:rPr lang="zh-TW" altLang="en-US" dirty="0" smtClean="0"/>
              <a:t>合謀獨佔違法</a:t>
            </a:r>
            <a:endParaRPr lang="en-US" dirty="0" smtClean="0"/>
          </a:p>
          <a:p>
            <a:pPr marL="511175" lvl="1" indent="-290513" eaLnBrk="1" hangingPunct="1"/>
            <a:r>
              <a:rPr lang="en-US" dirty="0" smtClean="0"/>
              <a:t>Clayton Act of 1914</a:t>
            </a:r>
          </a:p>
          <a:p>
            <a:pPr marL="692150" lvl="2" eaLnBrk="1" hangingPunct="1"/>
            <a:r>
              <a:rPr lang="en-US" dirty="0" smtClean="0"/>
              <a:t>Outlawed transactions that would “substantially lessen competition”</a:t>
            </a:r>
            <a:r>
              <a:rPr lang="zh-TW" altLang="en-US" dirty="0" smtClean="0"/>
              <a:t> 減少競爭是違法</a:t>
            </a:r>
            <a:endParaRPr lang="en-US" dirty="0" smtClean="0"/>
          </a:p>
          <a:p>
            <a:pPr marL="225425" indent="-225425" eaLnBrk="1" hangingPunct="1"/>
            <a:r>
              <a:rPr lang="en-US" dirty="0" smtClean="0"/>
              <a:t>Applies to mergers </a:t>
            </a:r>
            <a:r>
              <a:rPr lang="zh-TW" altLang="en-US" dirty="0" smtClean="0"/>
              <a:t>併購 </a:t>
            </a:r>
            <a:r>
              <a:rPr lang="en-US" dirty="0" smtClean="0"/>
              <a:t>and acquisitions </a:t>
            </a:r>
            <a:r>
              <a:rPr lang="zh-TW" altLang="en-US" dirty="0" smtClean="0"/>
              <a:t>收購 </a:t>
            </a:r>
            <a:r>
              <a:rPr lang="en-US" dirty="0" smtClean="0"/>
              <a:t>today</a:t>
            </a:r>
          </a:p>
          <a:p>
            <a:pPr marL="511175" lvl="1" indent="-290513" eaLnBrk="1" hangingPunct="1"/>
            <a:r>
              <a:rPr lang="en-US" dirty="0" smtClean="0"/>
              <a:t>IBM avoided break-up; AT&amp;T did not</a:t>
            </a:r>
          </a:p>
          <a:p>
            <a:pPr marL="511175" lvl="1" indent="-290513" eaLnBrk="1" hangingPunct="1"/>
            <a:r>
              <a:rPr lang="en-US" dirty="0" smtClean="0"/>
              <a:t>Microsoft survived; will Google?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Another Policy Option: Ignore Monopoly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5425" indent="-225425" eaLnBrk="1" hangingPunct="1"/>
            <a:r>
              <a:rPr lang="en-US" dirty="0" smtClean="0"/>
              <a:t>Two objections to monopolies</a:t>
            </a:r>
          </a:p>
          <a:p>
            <a:pPr marL="511175" lvl="1" indent="-290513" eaLnBrk="1" hangingPunct="1"/>
            <a:r>
              <a:rPr lang="en-US" dirty="0" smtClean="0"/>
              <a:t>Restrict output, decrease total surplus</a:t>
            </a:r>
          </a:p>
          <a:p>
            <a:pPr marL="511175" lvl="1" indent="-290513" eaLnBrk="1" hangingPunct="1"/>
            <a:r>
              <a:rPr lang="en-US" dirty="0" smtClean="0"/>
              <a:t>Raise price, earn economic profits</a:t>
            </a:r>
          </a:p>
          <a:p>
            <a:pPr marL="225425" indent="-225425" eaLnBrk="1" hangingPunct="1"/>
            <a:r>
              <a:rPr lang="en-US" dirty="0" smtClean="0"/>
              <a:t>Analysis</a:t>
            </a:r>
          </a:p>
          <a:p>
            <a:pPr marL="511175" lvl="1" indent="-290513" eaLnBrk="1" hangingPunct="1"/>
            <a:r>
              <a:rPr lang="en-US" dirty="0" smtClean="0"/>
              <a:t>Discount offers allow some customers to pay less than average cost, though more than marginal cost</a:t>
            </a:r>
          </a:p>
          <a:p>
            <a:pPr marL="692150" lvl="2" eaLnBrk="1" hangingPunct="1"/>
            <a:r>
              <a:rPr lang="en-US" dirty="0" smtClean="0"/>
              <a:t>Economic profits generated by customers who pay list price – their choice</a:t>
            </a:r>
          </a:p>
          <a:p>
            <a:pPr marL="511175" lvl="1" indent="-290513" eaLnBrk="1" hangingPunct="1"/>
            <a:r>
              <a:rPr lang="en-US" dirty="0" smtClean="0"/>
              <a:t>About two-thirds of economic profits are taxed away</a:t>
            </a:r>
          </a:p>
          <a:p>
            <a:pPr marL="692150" lvl="2" eaLnBrk="1" hangingPunct="1"/>
            <a:r>
              <a:rPr lang="en-US" dirty="0" smtClean="0"/>
              <a:t>Remainder accrues to shareholders</a:t>
            </a:r>
          </a:p>
          <a:p>
            <a:pPr marL="692150" lvl="2"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Imperfect Competition</a:t>
            </a:r>
          </a:p>
        </p:txBody>
      </p:sp>
      <p:cxnSp>
        <p:nvCxnSpPr>
          <p:cNvPr id="15" name="Shape 14"/>
          <p:cNvCxnSpPr>
            <a:stCxn id="0" idx="2"/>
            <a:endCxn id="0" idx="1"/>
          </p:cNvCxnSpPr>
          <p:nvPr/>
        </p:nvCxnSpPr>
        <p:spPr bwMode="auto">
          <a:xfrm rot="16200000" flipH="1">
            <a:off x="2940050" y="2492375"/>
            <a:ext cx="1068388" cy="642938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hape 17"/>
          <p:cNvCxnSpPr/>
          <p:nvPr/>
        </p:nvCxnSpPr>
        <p:spPr bwMode="auto">
          <a:xfrm rot="16200000" flipH="1">
            <a:off x="1293690" y="2880421"/>
            <a:ext cx="2473325" cy="7874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cxnSpLocks noChangeShapeType="1"/>
          </p:cNvCxnSpPr>
          <p:nvPr/>
        </p:nvCxnSpPr>
        <p:spPr bwMode="auto">
          <a:xfrm rot="16200000" flipH="1">
            <a:off x="351879" y="3125506"/>
            <a:ext cx="3595688" cy="811213"/>
          </a:xfrm>
          <a:prstGeom prst="bentConnector2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" name="Rectangle 3"/>
          <p:cNvSpPr/>
          <p:nvPr/>
        </p:nvSpPr>
        <p:spPr bwMode="auto">
          <a:xfrm>
            <a:off x="1050878" y="1733267"/>
            <a:ext cx="4203510" cy="5459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Imperfect Competition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95729" y="2794233"/>
            <a:ext cx="4319572" cy="8543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Monopolistic Competition </a:t>
            </a:r>
            <a:b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Oligopoly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3808" y="4231276"/>
            <a:ext cx="4097087" cy="5459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 of Market Power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30352" y="5087543"/>
            <a:ext cx="3573565" cy="4828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Monopoly</a:t>
            </a:r>
          </a:p>
        </p:txBody>
      </p:sp>
      <p:sp>
        <p:nvSpPr>
          <p:cNvPr id="2" name="Rectangle 6"/>
          <p:cNvSpPr/>
          <p:nvPr/>
        </p:nvSpPr>
        <p:spPr bwMode="auto">
          <a:xfrm>
            <a:off x="2136652" y="5684796"/>
            <a:ext cx="3818863" cy="4547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Policy</a:t>
            </a:r>
          </a:p>
        </p:txBody>
      </p:sp>
      <p:cxnSp>
        <p:nvCxnSpPr>
          <p:cNvPr id="3" name="Shape 20"/>
          <p:cNvCxnSpPr>
            <a:cxnSpLocks noChangeShapeType="1"/>
          </p:cNvCxnSpPr>
          <p:nvPr/>
        </p:nvCxnSpPr>
        <p:spPr bwMode="auto">
          <a:xfrm rot="16200000" flipH="1">
            <a:off x="-139700" y="3660776"/>
            <a:ext cx="3595687" cy="811212"/>
          </a:xfrm>
          <a:prstGeom prst="bentConnector2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Algebra of Monopoly Maximization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 Appendix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© 2019 McGraw-Hill Education. All rights reserved. Authorized only for instructor use in the classroom. No reproduction or distribution without the prior written consent of McGraw-Hill Education.</a:t>
            </a:r>
          </a:p>
          <a:p>
            <a:pPr algn="l">
              <a:defRPr/>
            </a:pP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8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From Demand to Marginal Revenue</a:t>
            </a:r>
            <a:endParaRPr lang="en-US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en-US" dirty="0" smtClean="0"/>
                  <a:t>Given a demand curve such as </a:t>
                </a:r>
              </a:p>
              <a:p>
                <a:pPr algn="ctr" eaLnBrk="1" hangingPunct="1">
                  <a:buFontTx/>
                  <a:buNone/>
                </a:pPr>
                <a:r>
                  <a:rPr lang="en-US" dirty="0" smtClean="0"/>
                  <a:t>P = 15 – 2 Q</a:t>
                </a:r>
              </a:p>
              <a:p>
                <a:pPr algn="ctr" eaLnBrk="1" hangingPunct="1">
                  <a:buFontTx/>
                  <a:buNone/>
                </a:pPr>
                <a:r>
                  <a:rPr lang="en-US" altLang="zh-TW" dirty="0" smtClean="0"/>
                  <a:t>TR = P*Q = 15Q - 2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eaLnBrk="1" hangingPunct="1"/>
                <a:r>
                  <a:rPr lang="en-US" dirty="0" smtClean="0"/>
                  <a:t>We can write the marginal revenue curve as </a:t>
                </a:r>
              </a:p>
              <a:p>
                <a:pPr algn="ctr" eaLnBrk="1" hangingPunct="1">
                  <a:buFontTx/>
                  <a:buNone/>
                </a:pPr>
                <a:r>
                  <a:rPr lang="en-US" dirty="0" smtClean="0"/>
                  <a:t>MR = 15 – 4 Q</a:t>
                </a:r>
              </a:p>
              <a:p>
                <a:pPr marL="225425" lvl="1" indent="-225425" eaLnBrk="1" hangingPunct="1">
                  <a:buClr>
                    <a:schemeClr val="bg1"/>
                  </a:buClr>
                  <a:buFontTx/>
                  <a:buChar char="•"/>
                </a:pPr>
                <a:r>
                  <a:rPr lang="en-US" dirty="0" smtClean="0"/>
                  <a:t>Suppose marginal cost is a line with zero intercept and a slope of 1</a:t>
                </a:r>
              </a:p>
              <a:p>
                <a:pPr marL="225425" lvl="1" indent="-225425" algn="ctr" eaLnBrk="1" hangingPunct="1">
                  <a:buClr>
                    <a:srgbClr val="298B1B"/>
                  </a:buClr>
                  <a:buFontTx/>
                  <a:buNone/>
                </a:pPr>
                <a:r>
                  <a:rPr lang="en-US" dirty="0" smtClean="0"/>
                  <a:t>MC = Q</a:t>
                </a:r>
              </a:p>
              <a:p>
                <a:pPr algn="ctr" eaLnBrk="1" hangingPunct="1">
                  <a:buFontTx/>
                  <a:buNone/>
                </a:pPr>
                <a:endParaRPr lang="en-US" dirty="0" smtClean="0"/>
              </a:p>
              <a:p>
                <a:pPr eaLnBrk="1" hangingPunct="1"/>
                <a:r>
                  <a:rPr lang="en-US" dirty="0" smtClean="0"/>
                  <a:t>The remaining step is to set marginal revenue equal to marginal cost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5" t="-3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MR = MC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buFontTx/>
              <a:buChar char="•"/>
            </a:pPr>
            <a:r>
              <a:rPr lang="en-US" dirty="0" smtClean="0"/>
              <a:t>Let Q</a:t>
            </a:r>
            <a:r>
              <a:rPr lang="en-US" baseline="30000" dirty="0" smtClean="0"/>
              <a:t>* </a:t>
            </a:r>
            <a:r>
              <a:rPr lang="en-US" dirty="0" smtClean="0"/>
              <a:t>be the profit maximizing level of output</a:t>
            </a:r>
          </a:p>
          <a:p>
            <a:pPr lvl="3" eaLnBrk="1" hangingPunct="1">
              <a:buFontTx/>
              <a:buNone/>
            </a:pPr>
            <a:r>
              <a:rPr lang="en-US" dirty="0" smtClean="0"/>
              <a:t>MC = MR</a:t>
            </a:r>
          </a:p>
          <a:p>
            <a:pPr lvl="3" eaLnBrk="1" hangingPunct="1">
              <a:buFontTx/>
              <a:buNone/>
            </a:pPr>
            <a:r>
              <a:rPr lang="en-US" dirty="0" smtClean="0"/>
              <a:t>Q* = 15 – 4 Q*</a:t>
            </a:r>
          </a:p>
          <a:p>
            <a:pPr lvl="3" eaLnBrk="1" hangingPunct="1">
              <a:buFontTx/>
              <a:buNone/>
            </a:pPr>
            <a:r>
              <a:rPr lang="en-US" dirty="0" smtClean="0"/>
              <a:t>5 Q* = 15</a:t>
            </a:r>
          </a:p>
          <a:p>
            <a:pPr lvl="3" eaLnBrk="1" hangingPunct="1">
              <a:buFontTx/>
              <a:buNone/>
            </a:pPr>
            <a:r>
              <a:rPr lang="en-US" dirty="0" smtClean="0"/>
              <a:t>Q* = 3</a:t>
            </a:r>
          </a:p>
          <a:p>
            <a:pPr eaLnBrk="1" hangingPunct="1">
              <a:lnSpc>
                <a:spcPct val="114000"/>
              </a:lnSpc>
            </a:pPr>
            <a:r>
              <a:rPr lang="en-US" dirty="0" smtClean="0"/>
              <a:t>To find P, substitute Q = 3 into the demand equation</a:t>
            </a:r>
          </a:p>
          <a:p>
            <a:pPr lvl="3" eaLnBrk="1" hangingPunct="1">
              <a:lnSpc>
                <a:spcPct val="114000"/>
              </a:lnSpc>
              <a:buFontTx/>
              <a:buNone/>
            </a:pPr>
            <a:r>
              <a:rPr lang="en-US" dirty="0" smtClean="0"/>
              <a:t>P = 15 – 4 Q*</a:t>
            </a:r>
          </a:p>
          <a:p>
            <a:pPr lvl="3" eaLnBrk="1" hangingPunct="1">
              <a:lnSpc>
                <a:spcPct val="114000"/>
              </a:lnSpc>
              <a:buFontTx/>
              <a:buNone/>
            </a:pPr>
            <a:r>
              <a:rPr lang="en-US" dirty="0" smtClean="0"/>
              <a:t>P = 15 – 4 (3)</a:t>
            </a:r>
          </a:p>
          <a:p>
            <a:pPr lvl="3" eaLnBrk="1" hangingPunct="1">
              <a:lnSpc>
                <a:spcPct val="114000"/>
              </a:lnSpc>
              <a:buFontTx/>
              <a:buNone/>
            </a:pPr>
            <a:r>
              <a:rPr lang="en-US" dirty="0" smtClean="0"/>
              <a:t>P = 3</a:t>
            </a:r>
          </a:p>
          <a:p>
            <a:pPr lvl="3" eaLnBrk="1" hangingPunct="1">
              <a:buFontTx/>
              <a:buNone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Monopolistic Competition</a:t>
            </a:r>
          </a:p>
        </p:txBody>
      </p:sp>
      <p:graphicFrame>
        <p:nvGraphicFramePr>
          <p:cNvPr id="3896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034550"/>
              </p:ext>
            </p:extLst>
          </p:nvPr>
        </p:nvGraphicFramePr>
        <p:xfrm>
          <a:off x="213755" y="1793174"/>
          <a:ext cx="8775865" cy="4305984"/>
        </p:xfrm>
        <a:graphic>
          <a:graphicData uri="http://schemas.openxmlformats.org/drawingml/2006/table">
            <a:tbl>
              <a:tblPr/>
              <a:tblGrid>
                <a:gridCol w="239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0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34357" marR="134357" marT="35706" marB="3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Monopolistic Competition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Number of Firms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Many firms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Limited flexibility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Entry and Exit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Free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Product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Differentiated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Economic Profits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Zero in long run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Decisions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P, Q, product differentiation</a:t>
                      </a: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34357" marR="134357" marT="35706" marB="3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82047" y="1793174"/>
            <a:ext cx="2347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 Competition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07702" y="2638929"/>
            <a:ext cx="1496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Many firms</a:t>
            </a:r>
          </a:p>
          <a:p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19577" y="3223555"/>
            <a:ext cx="14725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Price taker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5055" y="3745513"/>
            <a:ext cx="8015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23634" y="4288328"/>
            <a:ext cx="1864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Standardized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8610" y="4873671"/>
            <a:ext cx="20744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Zero in long run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5179" y="5522026"/>
            <a:ext cx="18013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 only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08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Oligopoly</a:t>
            </a:r>
          </a:p>
        </p:txBody>
      </p:sp>
      <p:graphicFrame>
        <p:nvGraphicFramePr>
          <p:cNvPr id="410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34761"/>
              </p:ext>
            </p:extLst>
          </p:nvPr>
        </p:nvGraphicFramePr>
        <p:xfrm>
          <a:off x="178131" y="1741704"/>
          <a:ext cx="8775864" cy="4423116"/>
        </p:xfrm>
        <a:graphic>
          <a:graphicData uri="http://schemas.openxmlformats.org/drawingml/2006/table">
            <a:tbl>
              <a:tblPr/>
              <a:tblGrid>
                <a:gridCol w="205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1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9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73290" marR="73290" marT="36645" marB="36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Oligopoly</a:t>
                      </a: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Number of Firms</a:t>
                      </a: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Few firms, 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each large</a:t>
                      </a: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A5218"/>
                        </a:solidFill>
                        <a:effectLst/>
                        <a:latin typeface="Arial" charset="0"/>
                      </a:endParaRP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Some flexibility</a:t>
                      </a: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A5218"/>
                        </a:solidFill>
                        <a:effectLst/>
                        <a:latin typeface="Arial" charset="0"/>
                      </a:endParaRP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Entry and Exit</a:t>
                      </a: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Difficult</a:t>
                      </a: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A5218"/>
                        </a:solidFill>
                        <a:effectLst/>
                        <a:latin typeface="Arial" charset="0"/>
                      </a:endParaRP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Product</a:t>
                      </a: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Differentiated or standardized</a:t>
                      </a: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A5218"/>
                        </a:solidFill>
                        <a:effectLst/>
                        <a:latin typeface="Arial" charset="0"/>
                      </a:endParaRP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Economic Profits</a:t>
                      </a: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Possible</a:t>
                      </a: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A5218"/>
                        </a:solidFill>
                        <a:effectLst/>
                        <a:latin typeface="Arial" charset="0"/>
                      </a:endParaRP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5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Decisions</a:t>
                      </a: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P, Q, differentiation, advertising</a:t>
                      </a: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A5218"/>
                        </a:solidFill>
                        <a:effectLst/>
                        <a:latin typeface="Arial" charset="0"/>
                      </a:endParaRPr>
                    </a:p>
                  </a:txBody>
                  <a:tcPr marL="73290" marR="73290" marT="36645" marB="36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82047" y="1698172"/>
            <a:ext cx="2347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 Competition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19577" y="2513643"/>
            <a:ext cx="1496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Many firms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9577" y="3066623"/>
            <a:ext cx="14725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Price taker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5053" y="3590051"/>
            <a:ext cx="8015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35509" y="4288328"/>
            <a:ext cx="1864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Standardized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0486" y="4873671"/>
            <a:ext cx="20744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Zero in long run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67053" y="5522026"/>
            <a:ext cx="18013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 only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Imperfect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Examples of monopoly</a:t>
            </a:r>
          </a:p>
          <a:p>
            <a:pPr lvl="1" eaLnBrk="1" hangingPunct="1"/>
            <a:r>
              <a:rPr lang="en-US" dirty="0" smtClean="0"/>
              <a:t>Electricity and Magic Cards</a:t>
            </a:r>
            <a:r>
              <a:rPr lang="zh-TW" altLang="en-US" dirty="0" smtClean="0"/>
              <a:t> 電力公司</a:t>
            </a:r>
            <a:endParaRPr lang="en-US" dirty="0" smtClean="0"/>
          </a:p>
          <a:p>
            <a:pPr eaLnBrk="1" hangingPunct="1"/>
            <a:r>
              <a:rPr lang="en-US" dirty="0" smtClean="0"/>
              <a:t>Examples of monopolistic competition</a:t>
            </a:r>
          </a:p>
          <a:p>
            <a:pPr lvl="1" eaLnBrk="1" hangingPunct="1"/>
            <a:r>
              <a:rPr lang="en-US" dirty="0" smtClean="0"/>
              <a:t>Retail gas stations</a:t>
            </a:r>
            <a:r>
              <a:rPr lang="zh-TW" altLang="en-US" dirty="0" smtClean="0"/>
              <a:t> 加油站</a:t>
            </a:r>
            <a:endParaRPr lang="en-US" dirty="0" smtClean="0"/>
          </a:p>
          <a:p>
            <a:pPr lvl="1" eaLnBrk="1" hangingPunct="1"/>
            <a:r>
              <a:rPr lang="en-US" dirty="0" smtClean="0"/>
              <a:t>Convenience stores</a:t>
            </a:r>
            <a:r>
              <a:rPr lang="zh-TW" altLang="en-US" dirty="0" smtClean="0"/>
              <a:t> 便利商店</a:t>
            </a:r>
            <a:endParaRPr lang="en-US" dirty="0" smtClean="0"/>
          </a:p>
          <a:p>
            <a:pPr eaLnBrk="1" hangingPunct="1"/>
            <a:r>
              <a:rPr lang="en-US" dirty="0" smtClean="0"/>
              <a:t>Examples of oligopoly</a:t>
            </a:r>
          </a:p>
          <a:p>
            <a:pPr lvl="1" eaLnBrk="1" hangingPunct="1"/>
            <a:r>
              <a:rPr lang="en-US" dirty="0" smtClean="0"/>
              <a:t>Wireless phone service</a:t>
            </a:r>
            <a:r>
              <a:rPr lang="zh-TW" altLang="en-US" dirty="0" smtClean="0"/>
              <a:t> 電信公司</a:t>
            </a:r>
            <a:endParaRPr lang="en-US" dirty="0" smtClean="0"/>
          </a:p>
          <a:p>
            <a:pPr lvl="1" eaLnBrk="1" hangingPunct="1"/>
            <a:r>
              <a:rPr lang="en-US" dirty="0" smtClean="0"/>
              <a:t>Cement</a:t>
            </a:r>
            <a:r>
              <a:rPr lang="zh-TW" altLang="en-US" dirty="0" smtClean="0"/>
              <a:t>  水泥公司</a:t>
            </a:r>
            <a:endParaRPr lang="en-US" dirty="0" smtClean="0"/>
          </a:p>
          <a:p>
            <a:pPr lvl="1" eaLnBrk="1" hangingPunct="1"/>
            <a:r>
              <a:rPr lang="en-US" dirty="0" smtClean="0"/>
              <a:t>Automobiles and tobacco</a:t>
            </a:r>
            <a:r>
              <a:rPr lang="zh-TW" altLang="en-US" dirty="0" smtClean="0"/>
              <a:t> 汽車和香菸公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0606" y="318977"/>
            <a:ext cx="8293394" cy="1128823"/>
          </a:xfrm>
        </p:spPr>
        <p:txBody>
          <a:bodyPr>
            <a:noAutofit/>
          </a:bodyPr>
          <a:lstStyle/>
          <a:p>
            <a:pPr eaLnBrk="1" hangingPunct="1"/>
            <a:r>
              <a:rPr lang="en-US" sz="3000" dirty="0" smtClean="0"/>
              <a:t>The Essential Difference between Perfectly and Imperfectly Competitive Firms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b="1" dirty="0" smtClean="0">
                <a:solidFill>
                  <a:srgbClr val="C00000"/>
                </a:solidFill>
              </a:rPr>
              <a:t>Market power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zh-TW" altLang="en-US" sz="2400" dirty="0" smtClean="0">
                <a:solidFill>
                  <a:srgbClr val="C00000"/>
                </a:solidFill>
              </a:rPr>
              <a:t>市場力 </a:t>
            </a:r>
            <a:r>
              <a:rPr lang="en-US" sz="2400" dirty="0" smtClean="0"/>
              <a:t>is the firm's ability to raise its price without losing all its sales</a:t>
            </a:r>
          </a:p>
          <a:p>
            <a:pPr eaLnBrk="1" hangingPunct="1"/>
            <a:r>
              <a:rPr lang="en-US" sz="2400" dirty="0" smtClean="0"/>
              <a:t>Any firm facing a downward sloping demand curve</a:t>
            </a:r>
          </a:p>
          <a:p>
            <a:pPr lvl="1" eaLnBrk="1" hangingPunct="1"/>
            <a:r>
              <a:rPr lang="en-US" sz="2400" dirty="0" smtClean="0">
                <a:solidFill>
                  <a:srgbClr val="C00000"/>
                </a:solidFill>
              </a:rPr>
              <a:t>Firm picks P and Q on the demand curve</a:t>
            </a:r>
          </a:p>
          <a:p>
            <a:pPr eaLnBrk="1" hangingPunct="1"/>
            <a:r>
              <a:rPr lang="en-US" sz="2400" dirty="0" smtClean="0"/>
              <a:t>Market power comes from factors that limit competition</a:t>
            </a: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1282804" y="4099936"/>
            <a:ext cx="3055833" cy="2229427"/>
            <a:chOff x="1283213" y="4100589"/>
            <a:chExt cx="3055179" cy="2229241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325962" y="4101166"/>
              <a:ext cx="3012430" cy="2228664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98" name="Line 73"/>
            <p:cNvSpPr>
              <a:spLocks noChangeShapeType="1"/>
            </p:cNvSpPr>
            <p:nvPr/>
          </p:nvSpPr>
          <p:spPr bwMode="auto">
            <a:xfrm>
              <a:off x="1702505" y="4646745"/>
              <a:ext cx="0" cy="1323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Text Box 74"/>
            <p:cNvSpPr txBox="1">
              <a:spLocks noChangeArrowheads="1"/>
            </p:cNvSpPr>
            <p:nvPr/>
          </p:nvSpPr>
          <p:spPr bwMode="auto">
            <a:xfrm>
              <a:off x="1950949" y="6021510"/>
              <a:ext cx="2160587" cy="248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Quantity</a:t>
              </a:r>
            </a:p>
          </p:txBody>
        </p:sp>
        <p:sp>
          <p:nvSpPr>
            <p:cNvPr id="28700" name="Text Box 56"/>
            <p:cNvSpPr txBox="1">
              <a:spLocks noChangeArrowheads="1"/>
            </p:cNvSpPr>
            <p:nvPr/>
          </p:nvSpPr>
          <p:spPr bwMode="auto">
            <a:xfrm rot="-5400000">
              <a:off x="1025751" y="4898814"/>
              <a:ext cx="8534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Price</a:t>
              </a:r>
            </a:p>
          </p:txBody>
        </p:sp>
        <p:cxnSp>
          <p:nvCxnSpPr>
            <p:cNvPr id="28701" name="Straight Connector 32"/>
            <p:cNvCxnSpPr>
              <a:cxnSpLocks noChangeShapeType="1"/>
              <a:stCxn id="28698" idx="1"/>
            </p:cNvCxnSpPr>
            <p:nvPr/>
          </p:nvCxnSpPr>
          <p:spPr bwMode="auto">
            <a:xfrm rot="5400000" flipH="1" flipV="1">
              <a:off x="2979480" y="4693130"/>
              <a:ext cx="1173" cy="25535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702" name="Text Box 79"/>
            <p:cNvSpPr txBox="1">
              <a:spLocks noChangeArrowheads="1"/>
            </p:cNvSpPr>
            <p:nvPr/>
          </p:nvSpPr>
          <p:spPr bwMode="auto">
            <a:xfrm>
              <a:off x="2066876" y="4100589"/>
              <a:ext cx="1928733" cy="477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Imperfectly </a:t>
              </a:r>
              <a:br>
                <a:rPr lang="en-US"/>
              </a:br>
              <a:r>
                <a:rPr lang="en-US"/>
                <a:t>Competitive Firm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1702979" y="5198279"/>
            <a:ext cx="1960563" cy="771708"/>
            <a:chOff x="1718382" y="3688731"/>
            <a:chExt cx="1959225" cy="1044624"/>
          </a:xfrm>
        </p:grpSpPr>
        <p:sp>
          <p:nvSpPr>
            <p:cNvPr id="28692" name="Text Box 77"/>
            <p:cNvSpPr txBox="1">
              <a:spLocks noChangeArrowheads="1"/>
            </p:cNvSpPr>
            <p:nvPr/>
          </p:nvSpPr>
          <p:spPr bwMode="auto">
            <a:xfrm>
              <a:off x="3437894" y="4231275"/>
              <a:ext cx="23971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109644" name="Line 76"/>
            <p:cNvSpPr>
              <a:spLocks noChangeShapeType="1"/>
            </p:cNvSpPr>
            <p:nvPr/>
          </p:nvSpPr>
          <p:spPr bwMode="auto">
            <a:xfrm>
              <a:off x="1718382" y="3688731"/>
              <a:ext cx="1719676" cy="1044624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8678" name="Group 30"/>
          <p:cNvGrpSpPr>
            <a:grpSpLocks/>
          </p:cNvGrpSpPr>
          <p:nvPr/>
        </p:nvGrpSpPr>
        <p:grpSpPr bwMode="auto">
          <a:xfrm>
            <a:off x="5170056" y="4099885"/>
            <a:ext cx="3023893" cy="2231064"/>
            <a:chOff x="5169462" y="4100589"/>
            <a:chExt cx="3024769" cy="2230878"/>
          </a:xfrm>
        </p:grpSpPr>
        <p:grpSp>
          <p:nvGrpSpPr>
            <p:cNvPr id="28679" name="Group 29"/>
            <p:cNvGrpSpPr>
              <a:grpSpLocks/>
            </p:cNvGrpSpPr>
            <p:nvPr/>
          </p:nvGrpSpPr>
          <p:grpSpPr bwMode="auto">
            <a:xfrm>
              <a:off x="5169462" y="4100589"/>
              <a:ext cx="3015968" cy="2230878"/>
              <a:chOff x="5169462" y="4100589"/>
              <a:chExt cx="3015968" cy="2230878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5173070" y="4102803"/>
                <a:ext cx="3012360" cy="2228664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687" name="Line 3"/>
              <p:cNvSpPr>
                <a:spLocks noChangeShapeType="1"/>
              </p:cNvSpPr>
              <p:nvPr/>
            </p:nvSpPr>
            <p:spPr bwMode="auto">
              <a:xfrm>
                <a:off x="5578379" y="5980426"/>
                <a:ext cx="24334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8" name="Text Box 7"/>
              <p:cNvSpPr txBox="1">
                <a:spLocks noChangeArrowheads="1"/>
              </p:cNvSpPr>
              <p:nvPr/>
            </p:nvSpPr>
            <p:spPr bwMode="auto">
              <a:xfrm>
                <a:off x="5682637" y="6023148"/>
                <a:ext cx="2160588" cy="2486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/>
                  <a:t>Quantity</a:t>
                </a:r>
              </a:p>
            </p:txBody>
          </p:sp>
          <p:sp>
            <p:nvSpPr>
              <p:cNvPr id="28689" name="Text Box 8"/>
              <p:cNvSpPr txBox="1">
                <a:spLocks noChangeArrowheads="1"/>
              </p:cNvSpPr>
              <p:nvPr/>
            </p:nvSpPr>
            <p:spPr bwMode="auto">
              <a:xfrm rot="-5400000">
                <a:off x="4882610" y="5016173"/>
                <a:ext cx="910254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/>
                  <a:t>Price</a:t>
                </a:r>
              </a:p>
            </p:txBody>
          </p:sp>
          <p:sp>
            <p:nvSpPr>
              <p:cNvPr id="28690" name="Line 13"/>
              <p:cNvSpPr>
                <a:spLocks noChangeShapeType="1"/>
              </p:cNvSpPr>
              <p:nvPr/>
            </p:nvSpPr>
            <p:spPr bwMode="auto">
              <a:xfrm>
                <a:off x="5573182" y="4656595"/>
                <a:ext cx="0" cy="13231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1" name="Text Box 78"/>
              <p:cNvSpPr txBox="1">
                <a:spLocks noChangeArrowheads="1"/>
              </p:cNvSpPr>
              <p:nvPr/>
            </p:nvSpPr>
            <p:spPr bwMode="auto">
              <a:xfrm>
                <a:off x="5798565" y="4100589"/>
                <a:ext cx="1928733" cy="477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Perfectly </a:t>
                </a:r>
                <a:br>
                  <a:rPr lang="en-US"/>
                </a:br>
                <a:r>
                  <a:rPr lang="en-US"/>
                  <a:t>Competitive Firm</a:t>
                </a:r>
              </a:p>
            </p:txBody>
          </p:sp>
        </p:grpSp>
        <p:grpSp>
          <p:nvGrpSpPr>
            <p:cNvPr id="28680" name="Group 42"/>
            <p:cNvGrpSpPr>
              <a:grpSpLocks/>
            </p:cNvGrpSpPr>
            <p:nvPr/>
          </p:nvGrpSpPr>
          <p:grpSpPr bwMode="auto">
            <a:xfrm>
              <a:off x="5589059" y="5017880"/>
              <a:ext cx="2605172" cy="369332"/>
              <a:chOff x="5589059" y="3402434"/>
              <a:chExt cx="2605172" cy="499839"/>
            </a:xfrm>
          </p:grpSpPr>
          <p:sp>
            <p:nvSpPr>
              <p:cNvPr id="109613" name="Line 45"/>
              <p:cNvSpPr>
                <a:spLocks noChangeShapeType="1"/>
              </p:cNvSpPr>
              <p:nvPr/>
            </p:nvSpPr>
            <p:spPr bwMode="auto">
              <a:xfrm>
                <a:off x="5589116" y="3768771"/>
                <a:ext cx="2291426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/>
                <a:tailEnd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8682" name="Text Box 15"/>
              <p:cNvSpPr txBox="1">
                <a:spLocks noChangeArrowheads="1"/>
              </p:cNvSpPr>
              <p:nvPr/>
            </p:nvSpPr>
            <p:spPr bwMode="auto">
              <a:xfrm>
                <a:off x="7954518" y="3402434"/>
                <a:ext cx="239713" cy="4998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D</a:t>
                </a:r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Five Sources of Market Power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imes New Roman" pitchFamily="18" charset="0"/>
              <a:buAutoNum type="arabicPeriod"/>
            </a:pPr>
            <a:r>
              <a:rPr lang="en-US" dirty="0" smtClean="0"/>
              <a:t>Exclusive control over inputs</a:t>
            </a:r>
            <a:r>
              <a:rPr lang="zh-TW" altLang="en-US" dirty="0" smtClean="0"/>
              <a:t> 原料控制</a:t>
            </a:r>
            <a:endParaRPr lang="en-US" dirty="0" smtClean="0"/>
          </a:p>
          <a:p>
            <a:pPr marL="457200" indent="-457200" eaLnBrk="1" hangingPunct="1">
              <a:buFont typeface="Times New Roman" pitchFamily="18" charset="0"/>
              <a:buAutoNum type="arabicPeriod"/>
            </a:pPr>
            <a:r>
              <a:rPr lang="en-US" dirty="0" smtClean="0"/>
              <a:t>Patents and copyrights</a:t>
            </a:r>
            <a:r>
              <a:rPr lang="zh-TW" altLang="en-US" dirty="0" smtClean="0"/>
              <a:t> 專利和著作權</a:t>
            </a:r>
            <a:endParaRPr lang="en-US" dirty="0" smtClean="0"/>
          </a:p>
          <a:p>
            <a:pPr marL="457200" indent="-457200" eaLnBrk="1" hangingPunct="1">
              <a:buFont typeface="Times New Roman" pitchFamily="18" charset="0"/>
              <a:buAutoNum type="arabicPeriod"/>
            </a:pPr>
            <a:r>
              <a:rPr lang="en-US" dirty="0" smtClean="0"/>
              <a:t>Government licenses or franchises</a:t>
            </a:r>
            <a:r>
              <a:rPr lang="zh-TW" altLang="en-US" dirty="0" smtClean="0"/>
              <a:t> 政府執照或特許</a:t>
            </a:r>
            <a:endParaRPr lang="en-US" dirty="0" smtClean="0"/>
          </a:p>
          <a:p>
            <a:pPr marL="457200" indent="-457200" eaLnBrk="1" hangingPunct="1">
              <a:buFont typeface="Times New Roman" pitchFamily="18" charset="0"/>
              <a:buAutoNum type="arabicPeriod"/>
            </a:pPr>
            <a:r>
              <a:rPr lang="en-US" dirty="0" smtClean="0"/>
              <a:t>Economies of scale (natural monopolies)</a:t>
            </a:r>
            <a:r>
              <a:rPr lang="zh-TW" altLang="en-US" dirty="0" smtClean="0"/>
              <a:t> 規模經濟 （自然獨佔）</a:t>
            </a:r>
            <a:endParaRPr lang="en-US" dirty="0" smtClean="0"/>
          </a:p>
          <a:p>
            <a:pPr marL="457200" indent="-457200" eaLnBrk="1" hangingPunct="1">
              <a:buFont typeface="Times New Roman" pitchFamily="18" charset="0"/>
              <a:buAutoNum type="arabicPeriod"/>
            </a:pPr>
            <a:r>
              <a:rPr lang="en-US" dirty="0" smtClean="0"/>
              <a:t>Network economies</a:t>
            </a:r>
            <a:r>
              <a:rPr lang="zh-TW" altLang="en-US" dirty="0" smtClean="0"/>
              <a:t> 網絡經濟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31B-1CCD-4886-A41C-189C548B931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4023</TotalTime>
  <Words>3039</Words>
  <Application>Microsoft Office PowerPoint</Application>
  <PresentationFormat>如螢幕大小 (4:3)</PresentationFormat>
  <Paragraphs>798</Paragraphs>
  <Slides>47</Slides>
  <Notes>42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47</vt:i4>
      </vt:variant>
    </vt:vector>
  </HeadingPairs>
  <TitlesOfParts>
    <vt:vector size="56" baseType="lpstr">
      <vt:lpstr>新細明體</vt:lpstr>
      <vt:lpstr>Arial</vt:lpstr>
      <vt:lpstr>Arial Black</vt:lpstr>
      <vt:lpstr>Calibri</vt:lpstr>
      <vt:lpstr>Cambria Math</vt:lpstr>
      <vt:lpstr>Helvetica</vt:lpstr>
      <vt:lpstr>Times New Roman</vt:lpstr>
      <vt:lpstr>Default Design</vt:lpstr>
      <vt:lpstr>Presentation1</vt:lpstr>
      <vt:lpstr>Chapter 8</vt:lpstr>
      <vt:lpstr>Learning Objectives</vt:lpstr>
      <vt:lpstr>Imperfect Competition</vt:lpstr>
      <vt:lpstr>Monopoly</vt:lpstr>
      <vt:lpstr>Monopolistic Competition</vt:lpstr>
      <vt:lpstr>Oligopoly</vt:lpstr>
      <vt:lpstr>Imperfect Competition</vt:lpstr>
      <vt:lpstr>The Essential Difference between Perfectly and Imperfectly Competitive Firms</vt:lpstr>
      <vt:lpstr>Five Sources of Market Power</vt:lpstr>
      <vt:lpstr>Market Power:  Economies of Scale</vt:lpstr>
      <vt:lpstr>Market Power:  Network Economies</vt:lpstr>
      <vt:lpstr>Economies of Scale and Start-Up Costs</vt:lpstr>
      <vt:lpstr>Economies of Scale and Start-Up Costs</vt:lpstr>
      <vt:lpstr>Economies of Scale 規模經濟</vt:lpstr>
      <vt:lpstr>Example: Video Game Producers – Different Volumes</vt:lpstr>
      <vt:lpstr>Example: Video Game Producers – Lower Marginal Costs</vt:lpstr>
      <vt:lpstr>Example: Video Game Producers – Higher Fixed Cost</vt:lpstr>
      <vt:lpstr>Example: Video Game Producers – Different Production Levels</vt:lpstr>
      <vt:lpstr>Intel's Advantage</vt:lpstr>
      <vt:lpstr>Profit Maximization for the Monopolist</vt:lpstr>
      <vt:lpstr>Profit Maximization for the Monopolist</vt:lpstr>
      <vt:lpstr>Monopolist's Marginal Revenue check appendix at the end</vt:lpstr>
      <vt:lpstr>Monopoly Demand and Marginal Revenue</vt:lpstr>
      <vt:lpstr>Deciding Quantity</vt:lpstr>
      <vt:lpstr>Monopoly Profit</vt:lpstr>
      <vt:lpstr>Monopoly Losses and Profits</vt:lpstr>
      <vt:lpstr>The Invisible Hand Fails</vt:lpstr>
      <vt:lpstr>Monopoly and Perfect Competition</vt:lpstr>
      <vt:lpstr>PowerPoint 簡報</vt:lpstr>
      <vt:lpstr>Managing Monopoly:  The Breakdown of the Invisible Hand</vt:lpstr>
      <vt:lpstr>Price Discrimination 價格歧視</vt:lpstr>
      <vt:lpstr>Carla the Editor: Social Optimum</vt:lpstr>
      <vt:lpstr>Carla the Editor: Marginal Revenue</vt:lpstr>
      <vt:lpstr>Carla the Editor: Price Discriminator</vt:lpstr>
      <vt:lpstr>Hurdle Method of Price Discrimination</vt:lpstr>
      <vt:lpstr>Carla Offers a Rebate</vt:lpstr>
      <vt:lpstr>Carla's Choices</vt:lpstr>
      <vt:lpstr>Monopoly and Public Policy</vt:lpstr>
      <vt:lpstr>State-Owned Natural Monopoly 國營或政府經營</vt:lpstr>
      <vt:lpstr>Regulated Monopolies 獨佔管制</vt:lpstr>
      <vt:lpstr>Exclusive Contracting for Natural Monopolies 競標取得特許契約</vt:lpstr>
      <vt:lpstr>Enforcement of Anti-Trust Laws 反托拉斯法</vt:lpstr>
      <vt:lpstr>Another Policy Option: Ignore Monopoly</vt:lpstr>
      <vt:lpstr>Imperfect Competition</vt:lpstr>
      <vt:lpstr>Chapter 8 Appendix</vt:lpstr>
      <vt:lpstr>From Demand to Marginal Revenue</vt:lpstr>
      <vt:lpstr>MR = MC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Carol</dc:creator>
  <cp:lastModifiedBy>陳建良</cp:lastModifiedBy>
  <cp:revision>215</cp:revision>
  <dcterms:created xsi:type="dcterms:W3CDTF">2010-08-25T18:41:46Z</dcterms:created>
  <dcterms:modified xsi:type="dcterms:W3CDTF">2020-11-13T16:30:46Z</dcterms:modified>
</cp:coreProperties>
</file>