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67" r:id="rId2"/>
    <p:sldId id="257" r:id="rId3"/>
    <p:sldId id="258" r:id="rId4"/>
    <p:sldId id="278" r:id="rId5"/>
    <p:sldId id="261" r:id="rId6"/>
    <p:sldId id="269" r:id="rId7"/>
    <p:sldId id="281" r:id="rId8"/>
    <p:sldId id="275" r:id="rId9"/>
  </p:sldIdLst>
  <p:sldSz cx="9144000" cy="6858000" type="screen4x3"/>
  <p:notesSz cx="6867525" cy="9993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6" autoAdjust="0"/>
    <p:restoredTop sz="92446" autoAdjust="0"/>
  </p:normalViewPr>
  <p:slideViewPr>
    <p:cSldViewPr>
      <p:cViewPr varScale="1">
        <p:scale>
          <a:sx n="67" d="100"/>
          <a:sy n="67" d="100"/>
        </p:scale>
        <p:origin x="-16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1998" y="-96"/>
      </p:cViewPr>
      <p:guideLst>
        <p:guide orient="horz" pos="3148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375" y="2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F5C7C-801E-49FF-84F3-49ECDB6736F1}" type="datetimeFigureOut">
              <a:rPr lang="ko-KR" altLang="en-US" smtClean="0"/>
              <a:pPr/>
              <a:t>2013-04-25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1663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375" y="9491663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15C0C-B245-41A4-9B38-74277E1D28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18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665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665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A88CC654-CF14-49BA-96BF-16400887FDFD}" type="datetimeFigureOut">
              <a:rPr lang="ko-KR" altLang="en-US" smtClean="0"/>
              <a:pPr/>
              <a:t>2013-04-25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7713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753" y="4746825"/>
            <a:ext cx="5494020" cy="449699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1913"/>
            <a:ext cx="2975928" cy="499665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0008" y="9491913"/>
            <a:ext cx="2975928" cy="499665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6A4BB942-20AF-4CEE-A1BE-139E89EFD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2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BB942-20AF-4CEE-A1BE-139E89EFD79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4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BDF88B-AADF-4061-9F64-F6ECE1EC2DD0}" type="datetimeFigureOut">
              <a:rPr lang="ko-KR" altLang="en-US" smtClean="0"/>
              <a:pPr/>
              <a:t>2013-04-25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3BDF88B-AADF-4061-9F64-F6ECE1EC2DD0}" type="datetimeFigureOut">
              <a:rPr lang="ko-KR" altLang="en-US" smtClean="0"/>
              <a:pPr/>
              <a:t>2013-04-25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BDF88B-AADF-4061-9F64-F6ECE1EC2DD0}" type="datetimeFigureOut">
              <a:rPr lang="ko-KR" altLang="en-US" smtClean="0"/>
              <a:pPr/>
              <a:t>2013-04-25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BDF88B-AADF-4061-9F64-F6ECE1EC2DD0}" type="datetimeFigureOut">
              <a:rPr lang="ko-KR" altLang="en-US" smtClean="0"/>
              <a:pPr/>
              <a:t>2013-04-25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CA3C8E-8149-4785-A059-47F62A068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9600" dirty="0" err="1" smtClean="0"/>
              <a:t>화일구조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B*-</a:t>
            </a:r>
            <a:r>
              <a:rPr lang="ko-KR" altLang="en-US" sz="3600" dirty="0" smtClean="0"/>
              <a:t>트리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341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B-</a:t>
            </a:r>
            <a:r>
              <a:rPr lang="ko-KR" altLang="en-US" sz="2000" dirty="0" err="1" smtClean="0"/>
              <a:t>트리의</a:t>
            </a:r>
            <a:r>
              <a:rPr lang="ko-KR" altLang="en-US" sz="2000" dirty="0" smtClean="0"/>
              <a:t> 문제점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 smtClean="0"/>
              <a:t>  · </a:t>
            </a:r>
            <a:r>
              <a:rPr lang="en-US" altLang="ko-KR" sz="2000" dirty="0"/>
              <a:t>B-</a:t>
            </a:r>
            <a:r>
              <a:rPr lang="ko-KR" altLang="en-US" sz="2000" dirty="0"/>
              <a:t>트리 구조 유지를 위해 추가적인 연산이 </a:t>
            </a:r>
            <a:r>
              <a:rPr lang="ko-KR" altLang="en-US" sz="2000" dirty="0" smtClean="0"/>
              <a:t>필요</a:t>
            </a:r>
            <a:r>
              <a:rPr lang="en-US" altLang="ko-KR" sz="2000" dirty="0" smtClean="0"/>
              <a:t> </a:t>
            </a:r>
          </a:p>
          <a:p>
            <a:pPr marL="109728" indent="0">
              <a:buNone/>
            </a:pPr>
            <a:r>
              <a:rPr lang="en-US" altLang="ko-KR" sz="2000" dirty="0" smtClean="0"/>
              <a:t>     (</a:t>
            </a:r>
            <a:r>
              <a:rPr lang="ko-KR" altLang="en-US" sz="2000" dirty="0"/>
              <a:t>삽입 시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분할이나 재분배</a:t>
            </a:r>
            <a:r>
              <a:rPr lang="en-US" altLang="ko-KR" sz="2000" dirty="0"/>
              <a:t>, </a:t>
            </a:r>
            <a:r>
              <a:rPr lang="ko-KR" altLang="en-US" sz="2000" dirty="0"/>
              <a:t>삭제 시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합병이나 재분배</a:t>
            </a:r>
            <a:r>
              <a:rPr lang="en-US" altLang="ko-KR" sz="2000" dirty="0"/>
              <a:t>)</a:t>
            </a:r>
          </a:p>
          <a:p>
            <a:pPr marL="109728" indent="0"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 smtClean="0"/>
              <a:t>· </a:t>
            </a:r>
            <a:r>
              <a:rPr lang="en-US" altLang="ko-KR" sz="2000" dirty="0"/>
              <a:t>B*-</a:t>
            </a:r>
            <a:r>
              <a:rPr lang="ko-KR" altLang="en-US" sz="2000" dirty="0" err="1"/>
              <a:t>트리는</a:t>
            </a:r>
            <a:r>
              <a:rPr lang="ko-KR" altLang="en-US" sz="2000" dirty="0"/>
              <a:t> </a:t>
            </a:r>
            <a:r>
              <a:rPr lang="en-US" altLang="ko-KR" sz="2000" dirty="0"/>
              <a:t>B-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성능 개선을 위해 </a:t>
            </a:r>
            <a:r>
              <a:rPr lang="en-US" altLang="ko-KR" sz="2000" dirty="0"/>
              <a:t>Knuth</a:t>
            </a:r>
            <a:r>
              <a:rPr lang="ko-KR" altLang="en-US" sz="2000" dirty="0"/>
              <a:t>가 제안한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 smtClean="0"/>
              <a:t>     </a:t>
            </a:r>
            <a:r>
              <a:rPr lang="en-US" altLang="ko-KR" sz="2000" dirty="0"/>
              <a:t>B-</a:t>
            </a:r>
            <a:r>
              <a:rPr lang="ko-KR" altLang="en-US" sz="2000" dirty="0" err="1"/>
              <a:t>트리의</a:t>
            </a:r>
            <a:r>
              <a:rPr lang="en-US" altLang="ko-KR" sz="2000" dirty="0"/>
              <a:t> </a:t>
            </a:r>
            <a:r>
              <a:rPr lang="ko-KR" altLang="en-US" sz="2000" dirty="0"/>
              <a:t>한 </a:t>
            </a:r>
            <a:r>
              <a:rPr lang="ko-KR" altLang="en-US" sz="2000" dirty="0" smtClean="0"/>
              <a:t>변형</a:t>
            </a:r>
            <a:endParaRPr lang="en-US" altLang="ko-KR" sz="2000" dirty="0"/>
          </a:p>
          <a:p>
            <a:r>
              <a:rPr lang="en-US" altLang="ko-KR" sz="2000" dirty="0" smtClean="0"/>
              <a:t>B*-</a:t>
            </a:r>
            <a:r>
              <a:rPr lang="ko-KR" altLang="en-US" sz="2000" dirty="0" smtClean="0"/>
              <a:t>트리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/>
              <a:t>① </a:t>
            </a:r>
            <a:r>
              <a:rPr lang="ko-KR" altLang="en-US" sz="2000" dirty="0" smtClean="0"/>
              <a:t>공백이거나 높이가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이상인 </a:t>
            </a:r>
            <a:r>
              <a:rPr lang="en-US" altLang="ko-KR" sz="2000" dirty="0" smtClean="0"/>
              <a:t>m-</a:t>
            </a:r>
            <a:r>
              <a:rPr lang="ko-KR" altLang="en-US" sz="2000" dirty="0" smtClean="0"/>
              <a:t>원 탐색 트리</a:t>
            </a:r>
            <a:endParaRPr lang="en-US" altLang="ko-KR" sz="2000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ko-KR" altLang="en-US" sz="2000" dirty="0" smtClean="0"/>
              <a:t>② 루트는 </a:t>
            </a:r>
            <a:r>
              <a:rPr lang="ko-KR" altLang="en-US" sz="2000" dirty="0" err="1" smtClean="0"/>
              <a:t>리프가</a:t>
            </a:r>
            <a:r>
              <a:rPr lang="ko-KR" altLang="en-US" sz="2000" dirty="0" smtClean="0"/>
              <a:t> 아닌 이상 최소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최대 </a:t>
            </a:r>
            <a:r>
              <a:rPr lang="en-US" altLang="ko-KR" sz="2000" dirty="0" smtClean="0"/>
              <a:t>2</a:t>
            </a:r>
            <a:r>
              <a:rPr lang="en-US" altLang="ko-KR" sz="2000" dirty="0" smtClean="0">
                <a:sym typeface="Symbol" pitchFamily="18" charset="2"/>
              </a:rPr>
              <a:t></a:t>
            </a:r>
            <a:r>
              <a:rPr lang="en-US" altLang="ko-KR" sz="2000" dirty="0">
                <a:sym typeface="Symbol" pitchFamily="18" charset="2"/>
              </a:rPr>
              <a:t>(2m-2)/3</a:t>
            </a:r>
            <a:r>
              <a:rPr lang="en-US" altLang="ko-KR" sz="2000" dirty="0">
                <a:latin typeface="굴림" pitchFamily="50" charset="-127"/>
                <a:sym typeface="Symbol" pitchFamily="18" charset="2"/>
              </a:rPr>
              <a:t>+</a:t>
            </a:r>
            <a:r>
              <a:rPr lang="en-US" altLang="ko-KR" sz="2000" dirty="0" smtClean="0">
                <a:latin typeface="굴림" pitchFamily="50" charset="-127"/>
                <a:sym typeface="Symbol" pitchFamily="18" charset="2"/>
              </a:rPr>
              <a:t>1</a:t>
            </a:r>
            <a:r>
              <a:rPr lang="ko-KR" altLang="en-US" sz="2000" dirty="0" smtClean="0">
                <a:latin typeface="굴림" pitchFamily="50" charset="-127"/>
                <a:sym typeface="Symbol" pitchFamily="18" charset="2"/>
              </a:rPr>
              <a:t>개의</a:t>
            </a:r>
            <a:endParaRPr lang="en-US" altLang="ko-KR" sz="2000" dirty="0" smtClean="0">
              <a:latin typeface="굴림" pitchFamily="50" charset="-127"/>
              <a:sym typeface="Symbol" pitchFamily="18" charset="2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altLang="ko-KR" sz="2000" dirty="0" smtClean="0">
                <a:latin typeface="굴림" pitchFamily="50" charset="-127"/>
                <a:sym typeface="Symbol" pitchFamily="18" charset="2"/>
              </a:rPr>
              <a:t>    </a:t>
            </a:r>
            <a:r>
              <a:rPr lang="ko-KR" altLang="en-US" sz="2000" dirty="0" err="1" smtClean="0">
                <a:latin typeface="굴림" pitchFamily="50" charset="-127"/>
                <a:sym typeface="Symbol" pitchFamily="18" charset="2"/>
              </a:rPr>
              <a:t>서브트리를</a:t>
            </a:r>
            <a:r>
              <a:rPr lang="ko-KR" altLang="en-US" sz="2000" dirty="0" smtClean="0">
                <a:latin typeface="굴림" pitchFamily="50" charset="-127"/>
                <a:sym typeface="Symbol" pitchFamily="18" charset="2"/>
              </a:rPr>
              <a:t> 갖는다</a:t>
            </a:r>
            <a:r>
              <a:rPr lang="en-US" altLang="ko-KR" sz="2000" dirty="0" smtClean="0">
                <a:latin typeface="굴림" pitchFamily="50" charset="-127"/>
                <a:sym typeface="Symbol" pitchFamily="18" charset="2"/>
              </a:rPr>
              <a:t>.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 smtClean="0"/>
              <a:t>③ 루트와 </a:t>
            </a:r>
            <a:r>
              <a:rPr lang="ko-KR" altLang="en-US" sz="2000" dirty="0" err="1" smtClean="0"/>
              <a:t>리프를</a:t>
            </a:r>
            <a:r>
              <a:rPr lang="ko-KR" altLang="en-US" sz="2000" dirty="0" smtClean="0"/>
              <a:t> 제외한 </a:t>
            </a:r>
            <a:r>
              <a:rPr lang="ko-KR" altLang="en-US" sz="2000" dirty="0" err="1" smtClean="0"/>
              <a:t>노드는</a:t>
            </a:r>
            <a:r>
              <a:rPr lang="ko-KR" altLang="en-US" sz="2000" dirty="0" smtClean="0"/>
              <a:t> 적어도 </a:t>
            </a:r>
            <a:r>
              <a:rPr lang="en-US" altLang="ko-KR" sz="2000" dirty="0" smtClean="0">
                <a:sym typeface="Symbol" pitchFamily="18" charset="2"/>
              </a:rPr>
              <a:t></a:t>
            </a:r>
            <a:r>
              <a:rPr lang="en-US" altLang="ko-KR" sz="2000" dirty="0">
                <a:sym typeface="Symbol" pitchFamily="18" charset="2"/>
              </a:rPr>
              <a:t>(2m-2)/3</a:t>
            </a:r>
            <a:r>
              <a:rPr lang="en-US" altLang="ko-KR" sz="2000" dirty="0">
                <a:latin typeface="굴림" pitchFamily="50" charset="-127"/>
                <a:sym typeface="Symbol" pitchFamily="18" charset="2"/>
              </a:rPr>
              <a:t>+1</a:t>
            </a:r>
            <a:r>
              <a:rPr lang="ko-KR" altLang="en-US" sz="2000" dirty="0" smtClean="0">
                <a:latin typeface="굴림" pitchFamily="50" charset="-127"/>
                <a:sym typeface="Symbol" pitchFamily="18" charset="2"/>
              </a:rPr>
              <a:t>개의</a:t>
            </a:r>
            <a:r>
              <a:rPr lang="en-US" altLang="ko-KR" sz="2000" dirty="0">
                <a:latin typeface="굴림" pitchFamily="50" charset="-127"/>
                <a:sym typeface="Symbol" pitchFamily="18" charset="2"/>
              </a:rPr>
              <a:t> </a:t>
            </a:r>
            <a:r>
              <a:rPr lang="ko-KR" altLang="en-US" sz="2000" dirty="0" err="1" smtClean="0">
                <a:latin typeface="굴림" pitchFamily="50" charset="-127"/>
                <a:sym typeface="Symbol" pitchFamily="18" charset="2"/>
              </a:rPr>
              <a:t>서브트리</a:t>
            </a:r>
            <a:r>
              <a:rPr lang="en-US" altLang="ko-KR" sz="2000" dirty="0" smtClean="0">
                <a:latin typeface="굴림" pitchFamily="50" charset="-127"/>
                <a:sym typeface="Symbol" pitchFamily="18" charset="2"/>
              </a:rPr>
              <a:t>,</a:t>
            </a:r>
          </a:p>
          <a:p>
            <a:pPr marL="109728" indent="0">
              <a:buNone/>
            </a:pPr>
            <a:r>
              <a:rPr lang="en-US" altLang="ko-KR" sz="2000" dirty="0">
                <a:latin typeface="굴림" pitchFamily="50" charset="-127"/>
                <a:sym typeface="Symbol" pitchFamily="18" charset="2"/>
              </a:rPr>
              <a:t> </a:t>
            </a:r>
            <a:r>
              <a:rPr lang="en-US" altLang="ko-KR" sz="2000" dirty="0" smtClean="0">
                <a:latin typeface="굴림" pitchFamily="50" charset="-127"/>
                <a:sym typeface="Symbol" pitchFamily="18" charset="2"/>
              </a:rPr>
              <a:t>   </a:t>
            </a:r>
            <a:r>
              <a:rPr lang="ko-KR" altLang="en-US" sz="2000" dirty="0" smtClean="0">
                <a:latin typeface="굴림" pitchFamily="50" charset="-127"/>
                <a:sym typeface="Symbol" pitchFamily="18" charset="2"/>
              </a:rPr>
              <a:t>즉 최소 </a:t>
            </a:r>
            <a:r>
              <a:rPr lang="en-US" altLang="ko-KR" sz="2000" dirty="0" smtClean="0">
                <a:sym typeface="Symbol" pitchFamily="18" charset="2"/>
              </a:rPr>
              <a:t></a:t>
            </a:r>
            <a:r>
              <a:rPr lang="en-US" altLang="ko-KR" sz="2000" dirty="0">
                <a:sym typeface="Symbol" pitchFamily="18" charset="2"/>
              </a:rPr>
              <a:t>(2m-2)/3</a:t>
            </a:r>
            <a:r>
              <a:rPr lang="en-US" altLang="ko-KR" sz="2000" dirty="0" smtClean="0">
                <a:sym typeface="Symbol" pitchFamily="18" charset="2"/>
              </a:rPr>
              <a:t></a:t>
            </a:r>
            <a:r>
              <a:rPr lang="ko-KR" altLang="en-US" sz="2000" dirty="0" smtClean="0">
                <a:latin typeface="굴림" pitchFamily="50" charset="-127"/>
                <a:sym typeface="Symbol" pitchFamily="18" charset="2"/>
              </a:rPr>
              <a:t>개의 키 값을 갖는다</a:t>
            </a:r>
            <a:r>
              <a:rPr lang="en-US" altLang="ko-KR" sz="2000" dirty="0" smtClean="0">
                <a:latin typeface="굴림" pitchFamily="50" charset="-127"/>
                <a:sym typeface="Symbol" pitchFamily="18" charset="2"/>
              </a:rPr>
              <a:t>.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 smtClean="0"/>
              <a:t>④ 모든 </a:t>
            </a:r>
            <a:r>
              <a:rPr lang="ko-KR" altLang="en-US" sz="2000" dirty="0" err="1" smtClean="0"/>
              <a:t>리프는</a:t>
            </a:r>
            <a:r>
              <a:rPr lang="ko-KR" altLang="en-US" sz="2000" dirty="0" smtClean="0"/>
              <a:t> 같은 레벨에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B*-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삽입으로 인한 </a:t>
            </a:r>
            <a:r>
              <a:rPr lang="ko-KR" altLang="en-US" sz="2000" dirty="0" err="1" smtClean="0"/>
              <a:t>노드</a:t>
            </a:r>
            <a:r>
              <a:rPr lang="ko-KR" altLang="en-US" sz="2000" dirty="0" smtClean="0"/>
              <a:t> 분할의 빈도를 축소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 smtClean="0"/>
              <a:t>   - 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오버플로</a:t>
            </a:r>
            <a:r>
              <a:rPr lang="ko-KR" altLang="en-US" sz="2000" dirty="0"/>
              <a:t> 되면 즉시 분할하는 대신</a:t>
            </a:r>
            <a:endParaRPr lang="en-US" altLang="ko-KR" sz="2000" dirty="0"/>
          </a:p>
          <a:p>
            <a:pPr marL="109728" indent="0">
              <a:buNone/>
            </a:pPr>
            <a:r>
              <a:rPr lang="ko-KR" altLang="en-US" sz="2000" dirty="0"/>
              <a:t>① </a:t>
            </a:r>
            <a:r>
              <a:rPr lang="ko-KR" altLang="en-US" sz="2000" dirty="0" err="1"/>
              <a:t>오버플로가</a:t>
            </a:r>
            <a:r>
              <a:rPr lang="ko-KR" altLang="en-US" sz="2000" dirty="0"/>
              <a:t> 된 키 값과 포인터를 바로 인접한 형제 </a:t>
            </a:r>
            <a:r>
              <a:rPr lang="ko-KR" altLang="en-US" sz="2000" dirty="0" err="1"/>
              <a:t>노드의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여유공간을 이용해 재분배</a:t>
            </a:r>
            <a:endParaRPr lang="en-US" altLang="ko-KR" sz="2000" dirty="0"/>
          </a:p>
          <a:p>
            <a:pPr marL="109728" indent="0">
              <a:buNone/>
            </a:pPr>
            <a:r>
              <a:rPr lang="ko-KR" altLang="en-US" sz="2000" dirty="0"/>
              <a:t>② 인접 형제 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모두 만원이면 두 인접 형제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키 값들을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/>
              <a:t>    3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노드로</a:t>
            </a:r>
            <a:r>
              <a:rPr lang="ko-KR" altLang="en-US" sz="2000" dirty="0"/>
              <a:t> 분할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 smtClean="0"/>
              <a:t>   · </a:t>
            </a:r>
            <a:r>
              <a:rPr lang="ko-KR" altLang="en-US" sz="2000" dirty="0"/>
              <a:t>한 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만원이 되더라도 다른 인접 형제 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만원이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 smtClean="0"/>
              <a:t>      될 때까지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분할은 </a:t>
            </a:r>
            <a:r>
              <a:rPr lang="ko-KR" altLang="en-US" sz="2000" dirty="0"/>
              <a:t>지연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 smtClean="0"/>
              <a:t>   · </a:t>
            </a:r>
            <a:r>
              <a:rPr lang="ko-KR" altLang="en-US" sz="2000" dirty="0"/>
              <a:t>각 내부 </a:t>
            </a:r>
            <a:r>
              <a:rPr lang="ko-KR" altLang="en-US" sz="2000" dirty="0" err="1"/>
              <a:t>노드는</a:t>
            </a:r>
            <a:r>
              <a:rPr lang="ko-KR" altLang="en-US" sz="2000" dirty="0"/>
              <a:t> 항상 </a:t>
            </a:r>
            <a:r>
              <a:rPr lang="en-US" altLang="ko-KR" sz="2000" dirty="0"/>
              <a:t>2/3</a:t>
            </a:r>
            <a:r>
              <a:rPr lang="ko-KR" altLang="en-US" sz="2000" dirty="0"/>
              <a:t>이상 키 값으로 </a:t>
            </a:r>
            <a:r>
              <a:rPr lang="ko-KR" altLang="en-US" sz="2000" dirty="0" smtClean="0"/>
              <a:t>채워짐</a:t>
            </a: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같은 키 값의 수에 대해 </a:t>
            </a:r>
            <a:r>
              <a:rPr lang="en-US" altLang="ko-KR" sz="2000" dirty="0" smtClean="0"/>
              <a:t>B-</a:t>
            </a:r>
            <a:r>
              <a:rPr lang="ko-KR" altLang="en-US" sz="2000" dirty="0" smtClean="0"/>
              <a:t>트리 보다 적은 수의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필요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B*-</a:t>
            </a:r>
            <a:r>
              <a:rPr lang="ko-KR" altLang="en-US" dirty="0"/>
              <a:t>트리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차 </a:t>
            </a:r>
            <a:r>
              <a:rPr lang="en-US" altLang="ko-KR" dirty="0"/>
              <a:t>B*-</a:t>
            </a:r>
            <a:r>
              <a:rPr lang="ko-KR" altLang="en-US" dirty="0" err="1"/>
              <a:t>트리의</a:t>
            </a:r>
            <a:r>
              <a:rPr lang="ko-KR" altLang="en-US" dirty="0"/>
              <a:t> 생성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9621" y="1700808"/>
            <a:ext cx="3584759" cy="54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714196"/>
            <a:ext cx="6696744" cy="150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7" y="2616054"/>
            <a:ext cx="75961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7" y="5588215"/>
            <a:ext cx="68468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663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오버플로가</a:t>
            </a:r>
            <a:r>
              <a:rPr lang="ko-KR" altLang="en-US" sz="2000" dirty="0"/>
              <a:t> 발생하면 인접 형제 </a:t>
            </a:r>
            <a:r>
              <a:rPr lang="ko-KR" altLang="en-US" sz="2000" dirty="0" err="1"/>
              <a:t>노드에</a:t>
            </a:r>
            <a:r>
              <a:rPr lang="ko-KR" altLang="en-US" sz="2000" dirty="0"/>
              <a:t> 여유 공간이 있는지 </a:t>
            </a:r>
            <a:r>
              <a:rPr lang="ko-KR" altLang="en-US" sz="2000" dirty="0" smtClean="0"/>
              <a:t>검사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여유 공간이 있으면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 smtClean="0"/>
              <a:t>   - </a:t>
            </a:r>
            <a:r>
              <a:rPr lang="ko-KR" altLang="en-US" sz="2000" dirty="0" err="1"/>
              <a:t>오버플로</a:t>
            </a:r>
            <a:r>
              <a:rPr lang="ko-KR" altLang="en-US" sz="2000" dirty="0"/>
              <a:t> 키 값을 부모 </a:t>
            </a:r>
            <a:r>
              <a:rPr lang="ko-KR" altLang="en-US" sz="2000" dirty="0" err="1"/>
              <a:t>노드로</a:t>
            </a:r>
            <a:r>
              <a:rPr lang="ko-KR" altLang="en-US" sz="2000" dirty="0"/>
              <a:t> 올려 보내고 부모 </a:t>
            </a:r>
            <a:r>
              <a:rPr lang="ko-KR" altLang="en-US" sz="2000" dirty="0" err="1"/>
              <a:t>노드에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있던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분리 </a:t>
            </a:r>
            <a:r>
              <a:rPr lang="ko-KR" altLang="en-US" sz="2000" dirty="0"/>
              <a:t>키 값을 형제 </a:t>
            </a:r>
            <a:r>
              <a:rPr lang="ko-KR" altLang="en-US" sz="2000" dirty="0" err="1"/>
              <a:t>노드로</a:t>
            </a:r>
            <a:r>
              <a:rPr lang="ko-KR" altLang="en-US" sz="2000" dirty="0"/>
              <a:t> 이동시키거나 또는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/>
              <a:t>   - </a:t>
            </a:r>
            <a:r>
              <a:rPr lang="ko-KR" altLang="en-US" sz="2000" dirty="0" err="1"/>
              <a:t>오버플로가</a:t>
            </a:r>
            <a:r>
              <a:rPr lang="ko-KR" altLang="en-US" sz="2000" dirty="0"/>
              <a:t> 된 </a:t>
            </a:r>
            <a:r>
              <a:rPr lang="ko-KR" altLang="en-US" sz="2000" dirty="0" err="1"/>
              <a:t>노드와</a:t>
            </a:r>
            <a:r>
              <a:rPr lang="ko-KR" altLang="en-US" sz="2000" dirty="0"/>
              <a:t> 인접 형제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키 값에다 분리 키 </a:t>
            </a:r>
            <a:r>
              <a:rPr lang="ko-KR" altLang="en-US" sz="2000" dirty="0" smtClean="0"/>
              <a:t>값을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     포함해서 </a:t>
            </a:r>
            <a:r>
              <a:rPr lang="ko-KR" altLang="en-US" sz="2000" dirty="0"/>
              <a:t>이들을 균등하게 양분해서 저장하고 중간 키 값을 </a:t>
            </a:r>
            <a:r>
              <a:rPr lang="ko-KR" altLang="en-US" sz="2000" dirty="0" smtClean="0"/>
              <a:t>분리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키 </a:t>
            </a:r>
            <a:r>
              <a:rPr lang="ko-KR" altLang="en-US" sz="2000" dirty="0"/>
              <a:t>값으로 부모 </a:t>
            </a:r>
            <a:r>
              <a:rPr lang="ko-KR" altLang="en-US" sz="2000" dirty="0" err="1"/>
              <a:t>노드에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저장</a:t>
            </a: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여유 공간이 없으면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2000" dirty="0" smtClean="0"/>
              <a:t>만원이 된 두 인접 형제 </a:t>
            </a:r>
            <a:r>
              <a:rPr lang="ko-KR" altLang="en-US" sz="2000" dirty="0" err="1" smtClean="0"/>
              <a:t>노드의</a:t>
            </a:r>
            <a:r>
              <a:rPr lang="ko-KR" altLang="en-US" sz="2000" dirty="0" smtClean="0"/>
              <a:t> 키 값들을 부모 </a:t>
            </a:r>
            <a:r>
              <a:rPr lang="ko-KR" altLang="en-US" sz="2000" dirty="0" err="1" smtClean="0"/>
              <a:t>노드의</a:t>
            </a:r>
            <a:r>
              <a:rPr lang="ko-KR" altLang="en-US" sz="2000" dirty="0" smtClean="0"/>
              <a:t> 분리 키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 smtClean="0"/>
              <a:t>      값과 함께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노드로</a:t>
            </a:r>
            <a:r>
              <a:rPr lang="ko-KR" altLang="en-US" sz="2000" dirty="0" smtClean="0"/>
              <a:t> 분할해서 각 </a:t>
            </a:r>
            <a:r>
              <a:rPr lang="ko-KR" altLang="en-US" sz="2000" dirty="0" err="1" smtClean="0"/>
              <a:t>노드의</a:t>
            </a:r>
            <a:r>
              <a:rPr lang="ko-KR" altLang="en-US" sz="2000" dirty="0" smtClean="0"/>
              <a:t> 키 값 수가 적어도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>
                <a:sym typeface="Symbol" pitchFamily="18" charset="2"/>
              </a:rPr>
              <a:t> </a:t>
            </a:r>
            <a:r>
              <a:rPr lang="ko-KR" altLang="en-US" sz="2000" dirty="0" smtClean="0">
                <a:sym typeface="Symbol" pitchFamily="18" charset="2"/>
              </a:rPr>
              <a:t>     </a:t>
            </a:r>
            <a:r>
              <a:rPr lang="en-US" altLang="ko-KR" sz="2000" dirty="0" smtClean="0">
                <a:sym typeface="Symbol" pitchFamily="18" charset="2"/>
              </a:rPr>
              <a:t></a:t>
            </a:r>
            <a:r>
              <a:rPr lang="en-US" altLang="ko-KR" sz="2000" dirty="0">
                <a:sym typeface="Symbol" pitchFamily="18" charset="2"/>
              </a:rPr>
              <a:t>(2m-2)/3</a:t>
            </a:r>
            <a:r>
              <a:rPr lang="en-US" altLang="ko-KR" sz="2000" dirty="0" smtClean="0">
                <a:sym typeface="Symbol" pitchFamily="18" charset="2"/>
              </a:rPr>
              <a:t></a:t>
            </a:r>
            <a:r>
              <a:rPr lang="ko-KR" altLang="en-US" sz="2000" dirty="0" smtClean="0">
                <a:latin typeface="굴림" pitchFamily="50" charset="-127"/>
                <a:sym typeface="Symbol" pitchFamily="18" charset="2"/>
              </a:rPr>
              <a:t>이 되도록 재분배 한다</a:t>
            </a:r>
            <a:r>
              <a:rPr lang="en-US" altLang="ko-KR" sz="2000" dirty="0" smtClean="0">
                <a:latin typeface="굴림" pitchFamily="50" charset="-127"/>
                <a:sym typeface="Symbol" pitchFamily="18" charset="2"/>
              </a:rPr>
              <a:t>. </a:t>
            </a:r>
            <a:r>
              <a:rPr lang="ko-KR" altLang="en-US" sz="2000" dirty="0" smtClean="0">
                <a:latin typeface="굴림" pitchFamily="50" charset="-127"/>
                <a:sym typeface="Symbol" pitchFamily="18" charset="2"/>
              </a:rPr>
              <a:t>이때 </a:t>
            </a:r>
            <a:r>
              <a:rPr lang="en-US" altLang="ko-KR" sz="2000" dirty="0" smtClean="0">
                <a:latin typeface="굴림" pitchFamily="50" charset="-127"/>
                <a:sym typeface="Symbol" pitchFamily="18" charset="2"/>
              </a:rPr>
              <a:t>2</a:t>
            </a:r>
            <a:r>
              <a:rPr lang="ko-KR" altLang="en-US" sz="2000" dirty="0" smtClean="0">
                <a:latin typeface="굴림" pitchFamily="50" charset="-127"/>
                <a:sym typeface="Symbol" pitchFamily="18" charset="2"/>
              </a:rPr>
              <a:t>개의 키 값은 분리 키</a:t>
            </a:r>
            <a:endParaRPr lang="en-US" altLang="ko-KR" sz="2000" dirty="0" smtClean="0">
              <a:latin typeface="굴림" pitchFamily="50" charset="-127"/>
              <a:sym typeface="Symbol" pitchFamily="18" charset="2"/>
            </a:endParaRPr>
          </a:p>
          <a:p>
            <a:pPr marL="109728" indent="0">
              <a:buNone/>
            </a:pPr>
            <a:r>
              <a:rPr lang="ko-KR" altLang="en-US" sz="2000" dirty="0" smtClean="0">
                <a:latin typeface="굴림" pitchFamily="50" charset="-127"/>
                <a:sym typeface="Symbol" pitchFamily="18" charset="2"/>
              </a:rPr>
              <a:t>      값으로 부모 </a:t>
            </a:r>
            <a:r>
              <a:rPr lang="ko-KR" altLang="en-US" sz="2000" dirty="0" err="1" smtClean="0">
                <a:latin typeface="굴림" pitchFamily="50" charset="-127"/>
                <a:sym typeface="Symbol" pitchFamily="18" charset="2"/>
              </a:rPr>
              <a:t>노드에</a:t>
            </a:r>
            <a:r>
              <a:rPr lang="ko-KR" altLang="en-US" sz="2000" dirty="0" smtClean="0">
                <a:latin typeface="굴림" pitchFamily="50" charset="-127"/>
                <a:sym typeface="Symbol" pitchFamily="18" charset="2"/>
              </a:rPr>
              <a:t> 저장된다</a:t>
            </a:r>
            <a:r>
              <a:rPr lang="en-US" altLang="ko-KR" sz="2000" dirty="0" smtClean="0">
                <a:latin typeface="굴림" pitchFamily="50" charset="-127"/>
                <a:sym typeface="Symbol" pitchFamily="18" charset="2"/>
              </a:rPr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B-*</a:t>
            </a:r>
            <a:r>
              <a:rPr lang="ko-KR" altLang="en-US" dirty="0" err="1" smtClean="0"/>
              <a:t>트리에서의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B*-</a:t>
            </a:r>
            <a:r>
              <a:rPr lang="ko-KR" altLang="en-US" dirty="0" err="1" smtClean="0"/>
              <a:t>트리에서의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2"/>
          </p:nvPr>
        </p:nvSpPr>
        <p:spPr>
          <a:xfrm>
            <a:off x="457200" y="1483200"/>
            <a:ext cx="7931224" cy="68856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재분배를 이용한 키 값 </a:t>
            </a:r>
            <a:r>
              <a:rPr lang="en-US" altLang="ko-KR" sz="2000" dirty="0" smtClean="0"/>
              <a:t>24</a:t>
            </a:r>
            <a:r>
              <a:rPr lang="ko-KR" altLang="en-US" sz="2000" dirty="0" smtClean="0"/>
              <a:t>의 삽입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노드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q)</a:t>
            </a:r>
            <a:endParaRPr lang="en-US" altLang="ko-KR" sz="2000" dirty="0"/>
          </a:p>
          <a:p>
            <a:pPr marL="109728" indent="0">
              <a:buNone/>
            </a:pPr>
            <a:endParaRPr lang="en-US" altLang="ko-KR" sz="2000" dirty="0" smtClean="0"/>
          </a:p>
          <a:p>
            <a:pPr marL="566928" indent="-457200">
              <a:buFont typeface="+mj-ea"/>
              <a:buAutoNum type="circleNumDbPlain"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57" y="1871561"/>
            <a:ext cx="6542087" cy="233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4039765"/>
            <a:ext cx="6559550" cy="23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2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B*-</a:t>
            </a:r>
            <a:r>
              <a:rPr lang="ko-KR" altLang="en-US" dirty="0" err="1" smtClean="0"/>
              <a:t>트리에서의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2"/>
          </p:nvPr>
        </p:nvSpPr>
        <p:spPr>
          <a:xfrm>
            <a:off x="457200" y="1483200"/>
            <a:ext cx="7931224" cy="68856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노드</a:t>
            </a:r>
            <a:r>
              <a:rPr lang="ko-KR" altLang="en-US" sz="2000" dirty="0"/>
              <a:t> 분할을 이용한 키 값 </a:t>
            </a:r>
            <a:r>
              <a:rPr lang="en-US" altLang="ko-KR" sz="2000" dirty="0"/>
              <a:t>23</a:t>
            </a:r>
            <a:r>
              <a:rPr lang="ko-KR" altLang="en-US" sz="2000" dirty="0"/>
              <a:t>의 삽입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q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marL="566928" indent="-457200">
              <a:buFont typeface="+mj-ea"/>
              <a:buAutoNum type="circleNumDbPlain"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452" y="1928520"/>
            <a:ext cx="6881097" cy="23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84" y="4178762"/>
            <a:ext cx="8010433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4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B-</a:t>
            </a:r>
            <a:r>
              <a:rPr lang="ko-KR" altLang="en-US" sz="2000" dirty="0" err="1" smtClean="0"/>
              <a:t>트리에서의</a:t>
            </a:r>
            <a:r>
              <a:rPr lang="ko-KR" altLang="en-US" sz="2000" dirty="0" smtClean="0"/>
              <a:t> 삭제와 </a:t>
            </a:r>
            <a:r>
              <a:rPr lang="ko-KR" altLang="en-US" sz="2000" dirty="0" err="1" smtClean="0"/>
              <a:t>비슷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 smtClean="0"/>
              <a:t>   키 </a:t>
            </a:r>
            <a:r>
              <a:rPr lang="ko-KR" altLang="en-US" sz="2000" dirty="0" smtClean="0"/>
              <a:t>값 삭제로 최소 키 값 수가 유지되지 않으면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/>
              <a:t>① </a:t>
            </a:r>
            <a:r>
              <a:rPr lang="ko-KR" altLang="en-US" sz="2000" dirty="0" smtClean="0"/>
              <a:t>형제 </a:t>
            </a:r>
            <a:r>
              <a:rPr lang="ko-KR" altLang="en-US" sz="2000" dirty="0" err="1" smtClean="0"/>
              <a:t>노드로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부터</a:t>
            </a:r>
            <a:r>
              <a:rPr lang="ko-KR" altLang="en-US" sz="2000" dirty="0" smtClean="0"/>
              <a:t> 재분배를 받도록 시도</a:t>
            </a:r>
            <a:endParaRPr lang="en-US" altLang="ko-KR" sz="2000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ko-KR" altLang="en-US" sz="2000" dirty="0" smtClean="0"/>
              <a:t>② 형제 </a:t>
            </a:r>
            <a:r>
              <a:rPr lang="ko-KR" altLang="en-US" sz="2000" dirty="0" err="1" smtClean="0"/>
              <a:t>노드에</a:t>
            </a:r>
            <a:r>
              <a:rPr lang="ko-KR" altLang="en-US" sz="2000" dirty="0" smtClean="0"/>
              <a:t> 여유 키 값이 없으면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노드로</a:t>
            </a:r>
            <a:r>
              <a:rPr lang="ko-KR" altLang="en-US" sz="2000" dirty="0" smtClean="0"/>
              <a:t> 합병</a:t>
            </a:r>
            <a:endParaRPr lang="en-US" altLang="ko-KR" sz="2000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(</a:t>
            </a:r>
            <a:r>
              <a:rPr lang="ko-KR" altLang="en-US" sz="2000" dirty="0" smtClean="0"/>
              <a:t>합병으로 인해 </a:t>
            </a:r>
            <a:r>
              <a:rPr lang="ko-KR" altLang="en-US" sz="2000" dirty="0" err="1" smtClean="0"/>
              <a:t>트리의</a:t>
            </a:r>
            <a:r>
              <a:rPr lang="ko-KR" altLang="en-US" sz="2000" dirty="0" smtClean="0"/>
              <a:t> 높이가 한 레벨 낮아질 수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B*-</a:t>
            </a:r>
            <a:r>
              <a:rPr lang="ko-KR" altLang="en-US" dirty="0" err="1" smtClean="0"/>
              <a:t>트리에서의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6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2423</TotalTime>
  <Words>427</Words>
  <Application>Microsoft Office PowerPoint</Application>
  <PresentationFormat>화면 슬라이드 쇼(4:3)</PresentationFormat>
  <Paragraphs>58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화일구조</vt:lpstr>
      <vt:lpstr>B*-트리</vt:lpstr>
      <vt:lpstr>B*-트리</vt:lpstr>
      <vt:lpstr>7차 B*-트리의 생성</vt:lpstr>
      <vt:lpstr>B-*트리에서의 삽입</vt:lpstr>
      <vt:lpstr>5차 B*-트리에서의 삽입</vt:lpstr>
      <vt:lpstr>5차 B*-트리에서의 삽입</vt:lpstr>
      <vt:lpstr>B*-트리에서의 삭제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앱 개발 방법</dc:title>
  <dc:creator>유린재</dc:creator>
  <cp:lastModifiedBy>임진섭</cp:lastModifiedBy>
  <cp:revision>295</cp:revision>
  <dcterms:created xsi:type="dcterms:W3CDTF">2012-03-28T04:23:15Z</dcterms:created>
  <dcterms:modified xsi:type="dcterms:W3CDTF">2013-04-24T16:49:10Z</dcterms:modified>
</cp:coreProperties>
</file>