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31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7230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556297" y="2003886"/>
            <a:ext cx="9635703" cy="957706"/>
          </a:xfrm>
        </p:spPr>
        <p:txBody>
          <a:bodyPr/>
          <a:p>
            <a:pPr lvl="0">
              <a:defRPr/>
            </a:pPr>
            <a:r>
              <a:rPr lang="en-US" altLang="ko-KR"/>
              <a:t>C++ </a:t>
            </a:r>
            <a:r>
              <a:rPr lang="ko-KR" altLang="en-US"/>
              <a:t>실습 </a:t>
            </a:r>
            <a:r>
              <a:rPr lang="en-US" altLang="ko-KR"/>
              <a:t>5</a:t>
            </a:r>
            <a:r>
              <a:rPr lang="ko-KR" altLang="en-US"/>
              <a:t>장 과제		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693496" y="2961592"/>
            <a:ext cx="9631127" cy="467408"/>
          </a:xfrm>
        </p:spPr>
        <p:txBody>
          <a:bodyPr/>
          <a:p>
            <a:pPr lvl="0">
              <a:defRPr/>
            </a:pPr>
            <a:r>
              <a:rPr lang="en-US" altLang="ko-KR"/>
              <a:t>20194024</a:t>
            </a:r>
            <a:r>
              <a:rPr lang="ko-KR" altLang="en-US"/>
              <a:t> 김민욱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9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멤버 함수 선언</a:t>
            </a:r>
            <a:r>
              <a:rPr lang="en-US" altLang="ko-KR"/>
              <a:t> </a:t>
            </a:r>
            <a:r>
              <a:rPr lang="ko-KR" altLang="en-US"/>
              <a:t>및 소멸자 생성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949454" y="1308100"/>
            <a:ext cx="6785344" cy="4960939"/>
          </a:xfrm>
        </p:spPr>
        <p:txBody>
          <a:bodyPr/>
          <a:p>
            <a:pPr lvl="0">
              <a:defRPr/>
            </a:pPr>
            <a:r>
              <a:rPr lang="en-US" altLang="ko-KR"/>
              <a:t>getSize() :</a:t>
            </a:r>
            <a:r>
              <a:rPr lang="ko-KR" altLang="en-US"/>
              <a:t>크기를 반환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void() : </a:t>
            </a:r>
            <a:r>
              <a:rPr lang="ko-KR" altLang="en-US"/>
              <a:t>점수를 입력받는 함수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isOver60() : 60</a:t>
            </a:r>
            <a:r>
              <a:rPr lang="ko-KR" altLang="en-US"/>
              <a:t>점 이상인지 아닌지 검사하는 함수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~Dept() : scores</a:t>
            </a:r>
            <a:r>
              <a:rPr lang="ko-KR" altLang="en-US"/>
              <a:t> 메모리 해제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100"/>
            <a:ext cx="4517655" cy="496093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9455" y="3217069"/>
            <a:ext cx="3781279" cy="305196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911632" y="3217068"/>
            <a:ext cx="3138715" cy="3051970"/>
          </a:xfrm>
          <a:prstGeom prst="rect">
            <a:avLst/>
          </a:prstGeom>
        </p:spPr>
        <p:txBody>
          <a:bodyPr vert="horz" lIns="91440" tIns="45720" rIns="91440" bIns="45720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countPass : 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60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점 이상인 과목들을 크기만큼 검사하여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count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를 증가시켜 몇 개의 과목이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60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점 이상한지 파악하는 함수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291746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복사 생성자가 작성되어 있지 않은 경우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063586"/>
            <a:ext cx="5107910" cy="392857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5675781" y="1063586"/>
            <a:ext cx="5664201" cy="2082504"/>
          </a:xfrm>
          <a:prstGeom prst="rect">
            <a:avLst/>
          </a:prstGeom>
        </p:spPr>
        <p:txBody>
          <a:bodyPr vert="horz" lIns="91440" tIns="45720" rIns="91440" bIns="45720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실행은 되었지만 런타임 에러가 발생하는 것을 볼 수 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객체 소멸시 이미 반환한 메모리를 다시 반환하게 되므로 다음과 같이 런타임 에러가 발생하고 프로그램이 비정상 종료 된다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0941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복사 생성자 작성 및 복사 생성자 없이 해결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4541296" cy="4960939"/>
          </a:xfrm>
        </p:spPr>
        <p:txBody>
          <a:bodyPr/>
          <a:p>
            <a:pPr lvl="0">
              <a:defRPr/>
            </a:pPr>
            <a:r>
              <a:rPr lang="ko-KR" altLang="en-US"/>
              <a:t>복사 생성자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854633"/>
            <a:ext cx="4073267" cy="319060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168760" y="1470967"/>
            <a:ext cx="4541296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복사 생성자 없이 해결하는 방법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countPass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매개변수에 참조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변수를 추가하면 해결할 수 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8760" y="1981200"/>
            <a:ext cx="4252379" cy="30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장 </a:t>
            </a:r>
            <a:r>
              <a:rPr lang="en-US" altLang="ko-KR"/>
              <a:t>8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777992"/>
            <a:ext cx="11302999" cy="5404486"/>
          </a:xfrm>
        </p:spPr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200"/>
              <a:t>클래스 명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MyIntStack</a:t>
            </a:r>
            <a:endParaRPr lang="en-US" altLang="ko-KR" sz="2200"/>
          </a:p>
          <a:p>
            <a:pPr lvl="0">
              <a:defRPr/>
            </a:pPr>
            <a:r>
              <a:rPr lang="ko-KR" altLang="en-US" sz="2200"/>
              <a:t>멤버</a:t>
            </a:r>
            <a:r>
              <a:rPr lang="en-US" altLang="ko-KR" sz="2200"/>
              <a:t> </a:t>
            </a:r>
            <a:r>
              <a:rPr lang="ko-KR" altLang="en-US" sz="2200"/>
              <a:t>변수 </a:t>
            </a:r>
            <a:r>
              <a:rPr lang="en-US" altLang="ko-KR" sz="2200"/>
              <a:t>:</a:t>
            </a:r>
            <a:r>
              <a:rPr lang="ko-KR" altLang="en-US" sz="2200"/>
              <a:t> </a:t>
            </a:r>
            <a:r>
              <a:rPr lang="en-US" altLang="ko-KR" sz="2200"/>
              <a:t>*p</a:t>
            </a:r>
            <a:r>
              <a:rPr lang="ko-KR" altLang="en-US" sz="2200"/>
              <a:t> </a:t>
            </a:r>
            <a:r>
              <a:rPr lang="en-US" altLang="ko-KR" sz="2200"/>
              <a:t>:</a:t>
            </a:r>
            <a:r>
              <a:rPr lang="ko-KR" altLang="en-US" sz="2200"/>
              <a:t> 스택 메모리로 사용할 포인터 </a:t>
            </a:r>
            <a:r>
              <a:rPr lang="en-US" altLang="ko-KR" sz="2200"/>
              <a:t>,size</a:t>
            </a:r>
            <a:r>
              <a:rPr lang="ko-KR" altLang="en-US" sz="2200"/>
              <a:t> </a:t>
            </a:r>
            <a:r>
              <a:rPr lang="en-US" altLang="ko-KR" sz="2200"/>
              <a:t>:</a:t>
            </a:r>
            <a:r>
              <a:rPr lang="ko-KR" altLang="en-US" sz="2200"/>
              <a:t> 스택의 크기 </a:t>
            </a:r>
            <a:r>
              <a:rPr lang="en-US" altLang="ko-KR" sz="2200"/>
              <a:t>,</a:t>
            </a:r>
            <a:endParaRPr lang="en-US" altLang="ko-KR" sz="2200"/>
          </a:p>
          <a:p>
            <a:pPr lvl="0">
              <a:defRPr/>
            </a:pPr>
            <a:r>
              <a:rPr lang="en-US" altLang="ko-KR" sz="2200"/>
              <a:t>tos</a:t>
            </a:r>
            <a:r>
              <a:rPr lang="ko-KR" altLang="en-US" sz="2200"/>
              <a:t> </a:t>
            </a:r>
            <a:r>
              <a:rPr lang="en-US" altLang="ko-KR" sz="2200"/>
              <a:t>:</a:t>
            </a:r>
            <a:r>
              <a:rPr lang="ko-KR" altLang="en-US" sz="2200"/>
              <a:t> 스택의 탑을 가리키는 인덱스</a:t>
            </a:r>
            <a:r>
              <a:rPr lang="en-US" altLang="ko-KR" sz="2200"/>
              <a:t>;</a:t>
            </a:r>
            <a:endParaRPr lang="en-US" altLang="ko-KR" sz="2200"/>
          </a:p>
          <a:p>
            <a:pPr lvl="0">
              <a:defRPr/>
            </a:pPr>
            <a:r>
              <a:rPr lang="ko-KR" altLang="en-US" sz="2200"/>
              <a:t>생성자 </a:t>
            </a:r>
            <a:r>
              <a:rPr lang="en-US" altLang="ko-KR" sz="2200"/>
              <a:t>:</a:t>
            </a:r>
            <a:r>
              <a:rPr lang="ko-KR" altLang="en-US" sz="2200"/>
              <a:t> 멤버 이니셜라이저를 통해서 선언과 동시에 초기화 </a:t>
            </a:r>
            <a:r>
              <a:rPr lang="en-US" altLang="ko-KR" sz="2200"/>
              <a:t>-&gt;</a:t>
            </a:r>
            <a:r>
              <a:rPr lang="ko-KR" altLang="en-US" sz="2200"/>
              <a:t> 바이너리 코드 생성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멤버 이니셜라이저 장점 </a:t>
            </a:r>
            <a:r>
              <a:rPr lang="en-US" altLang="ko-KR" sz="2200"/>
              <a:t>:</a:t>
            </a:r>
            <a:r>
              <a:rPr lang="ko-KR" altLang="en-US" sz="2200"/>
              <a:t> 초기화 대상 명확</a:t>
            </a:r>
            <a:r>
              <a:rPr lang="en-US" altLang="ko-KR" sz="2200"/>
              <a:t>,</a:t>
            </a:r>
            <a:r>
              <a:rPr lang="ko-KR" altLang="en-US" sz="2200"/>
              <a:t> 성능의 이점</a:t>
            </a:r>
            <a:endParaRPr lang="ko-KR" altLang="en-US" sz="2200"/>
          </a:p>
          <a:p>
            <a:pPr lvl="0">
              <a:defRPr/>
            </a:pPr>
            <a:r>
              <a:rPr lang="ko-KR" altLang="en-US" sz="2200"/>
              <a:t>포인터 변수 </a:t>
            </a:r>
            <a:r>
              <a:rPr lang="en-US" altLang="ko-KR" sz="2200"/>
              <a:t>p : size </a:t>
            </a:r>
            <a:r>
              <a:rPr lang="ko-KR" altLang="en-US" sz="2200"/>
              <a:t>만큼 동적할당</a:t>
            </a:r>
            <a:endParaRPr lang="ko-KR" altLang="en-US" sz="2200"/>
          </a:p>
        </p:txBody>
      </p:sp>
      <p:sp>
        <p:nvSpPr>
          <p:cNvPr id="4" name=""/>
          <p:cNvSpPr/>
          <p:nvPr/>
        </p:nvSpPr>
        <p:spPr>
          <a:xfrm>
            <a:off x="444500" y="838207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클래스 선언 및 생성자 초기화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568651"/>
            <a:ext cx="4842972" cy="279787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096000" y="1777992"/>
            <a:ext cx="11302999" cy="4491047"/>
          </a:xfrm>
          <a:prstGeom prst="rect">
            <a:avLst/>
          </a:prstGeom>
        </p:spPr>
        <p:txBody>
          <a:bodyPr vert="horz" lIns="91440" tIns="45720" rIns="91440" bIns="45720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89462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멤버 함수 선언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 sz="2300"/>
          </a:p>
          <a:p>
            <a:pPr lvl="1">
              <a:defRPr/>
            </a:pPr>
            <a:r>
              <a:rPr lang="en-US" altLang="ko-KR" sz="2300">
                <a:solidFill>
                  <a:srgbClr val="000000"/>
                </a:solidFill>
              </a:rPr>
              <a:t>bool push(int n) : </a:t>
            </a:r>
            <a:r>
              <a:rPr lang="ko-KR" altLang="en-US" sz="2300">
                <a:solidFill>
                  <a:srgbClr val="000000"/>
                </a:solidFill>
              </a:rPr>
              <a:t>스택에 </a:t>
            </a:r>
            <a:r>
              <a:rPr lang="en-US" altLang="ko-KR" sz="2300">
                <a:solidFill>
                  <a:srgbClr val="000000"/>
                </a:solidFill>
              </a:rPr>
              <a:t>push</a:t>
            </a:r>
            <a:r>
              <a:rPr lang="ko-KR" altLang="en-US" sz="2300">
                <a:solidFill>
                  <a:srgbClr val="000000"/>
                </a:solidFill>
              </a:rPr>
              <a:t>하는 함수이다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r>
              <a:rPr lang="ko-KR" altLang="en-US" sz="2300">
                <a:solidFill>
                  <a:srgbClr val="000000"/>
                </a:solidFill>
              </a:rPr>
              <a:t> </a:t>
            </a:r>
            <a:r>
              <a:rPr lang="en-US" altLang="ko-KR" sz="2300">
                <a:solidFill>
                  <a:srgbClr val="000000"/>
                </a:solidFill>
              </a:rPr>
              <a:t>push</a:t>
            </a:r>
            <a:r>
              <a:rPr lang="ko-KR" altLang="en-US" sz="2300">
                <a:solidFill>
                  <a:srgbClr val="000000"/>
                </a:solidFill>
              </a:rPr>
              <a:t>를 성공한다면 </a:t>
            </a:r>
            <a:r>
              <a:rPr lang="en-US" altLang="ko-KR" sz="2300">
                <a:solidFill>
                  <a:srgbClr val="000000"/>
                </a:solidFill>
              </a:rPr>
              <a:t>true</a:t>
            </a:r>
            <a:r>
              <a:rPr lang="ko-KR" altLang="en-US" sz="2300">
                <a:solidFill>
                  <a:srgbClr val="000000"/>
                </a:solidFill>
              </a:rPr>
              <a:t>를 반환한다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endParaRPr lang="en-US" altLang="ko-KR" sz="230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ko-KR" sz="2300">
                <a:solidFill>
                  <a:srgbClr val="000000"/>
                </a:solidFill>
              </a:rPr>
              <a:t>bool pop(int &amp;n) : </a:t>
            </a:r>
            <a:r>
              <a:rPr lang="ko-KR" altLang="en-US" sz="2300">
                <a:solidFill>
                  <a:srgbClr val="000000"/>
                </a:solidFill>
              </a:rPr>
              <a:t>스택에서 </a:t>
            </a:r>
            <a:r>
              <a:rPr lang="en-US" altLang="ko-KR" sz="2300">
                <a:solidFill>
                  <a:srgbClr val="000000"/>
                </a:solidFill>
              </a:rPr>
              <a:t>pop</a:t>
            </a:r>
            <a:r>
              <a:rPr lang="ko-KR" altLang="en-US" sz="2300">
                <a:solidFill>
                  <a:srgbClr val="000000"/>
                </a:solidFill>
              </a:rPr>
              <a:t>하는 함수이다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r>
              <a:rPr lang="ko-KR" altLang="en-US" sz="2300">
                <a:solidFill>
                  <a:srgbClr val="000000"/>
                </a:solidFill>
              </a:rPr>
              <a:t> 참조 변수를 매개변수로 받아와 어떤 값을 </a:t>
            </a:r>
            <a:r>
              <a:rPr lang="en-US" altLang="ko-KR" sz="2300">
                <a:solidFill>
                  <a:srgbClr val="000000"/>
                </a:solidFill>
              </a:rPr>
              <a:t>pop</a:t>
            </a:r>
            <a:r>
              <a:rPr lang="ko-KR" altLang="en-US" sz="2300">
                <a:solidFill>
                  <a:srgbClr val="000000"/>
                </a:solidFill>
              </a:rPr>
              <a:t>하는지 파악하고 </a:t>
            </a:r>
            <a:r>
              <a:rPr lang="en-US" altLang="ko-KR" sz="2300">
                <a:solidFill>
                  <a:srgbClr val="000000"/>
                </a:solidFill>
              </a:rPr>
              <a:t>pop</a:t>
            </a:r>
            <a:r>
              <a:rPr lang="ko-KR" altLang="en-US" sz="2300">
                <a:solidFill>
                  <a:srgbClr val="000000"/>
                </a:solidFill>
              </a:rPr>
              <a:t>에 성공한다면 </a:t>
            </a:r>
            <a:r>
              <a:rPr lang="en-US" altLang="ko-KR" sz="2300">
                <a:solidFill>
                  <a:srgbClr val="000000"/>
                </a:solidFill>
              </a:rPr>
              <a:t>true</a:t>
            </a:r>
            <a:r>
              <a:rPr lang="ko-KR" altLang="en-US" sz="2300">
                <a:solidFill>
                  <a:srgbClr val="000000"/>
                </a:solidFill>
              </a:rPr>
              <a:t>를 반환한다</a:t>
            </a:r>
            <a:r>
              <a:rPr lang="en-US" altLang="ko-KR" sz="2300">
                <a:solidFill>
                  <a:srgbClr val="000000"/>
                </a:solidFill>
              </a:rPr>
              <a:t>.</a:t>
            </a:r>
            <a:endParaRPr lang="en-US" altLang="ko-KR" sz="2300">
              <a:solidFill>
                <a:srgbClr val="000000"/>
              </a:solidFill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9189" y="1308100"/>
            <a:ext cx="3396678" cy="29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복사 생성자 호출 및 생성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22274" y="1298575"/>
            <a:ext cx="5797340" cy="4960939"/>
          </a:xfrm>
        </p:spPr>
        <p:txBody>
          <a:bodyPr/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1700"/>
              <a:t>메인 함수에서 </a:t>
            </a:r>
            <a:r>
              <a:rPr lang="en-US" altLang="ko-KR" sz="1700"/>
              <a:t>MyIntStack b = a; </a:t>
            </a:r>
            <a:r>
              <a:rPr lang="ko-KR" altLang="en-US" sz="1700"/>
              <a:t>을통하여 복사 생성자를 </a:t>
            </a:r>
            <a:endParaRPr lang="ko-KR" altLang="en-US" sz="1700"/>
          </a:p>
          <a:p>
            <a:pPr marL="0" lvl="0" indent="0">
              <a:buNone/>
              <a:defRPr/>
            </a:pPr>
            <a:r>
              <a:rPr lang="ko-KR" altLang="en-US" sz="1700"/>
              <a:t>자동 호출한다</a:t>
            </a:r>
            <a:r>
              <a:rPr lang="en-US" altLang="ko-KR" sz="1700"/>
              <a:t>.</a:t>
            </a:r>
            <a:r>
              <a:rPr lang="ko-KR" altLang="en-US" sz="1700"/>
              <a:t> 컴파일러가 </a:t>
            </a:r>
            <a:r>
              <a:rPr lang="en-US" altLang="ko-KR" sz="1700"/>
              <a:t>MyIntStack b(a);</a:t>
            </a:r>
            <a:r>
              <a:rPr lang="ko-KR" altLang="en-US" sz="1700"/>
              <a:t>로 변환하여 </a:t>
            </a:r>
            <a:endParaRPr lang="ko-KR" altLang="en-US" sz="1700"/>
          </a:p>
          <a:p>
            <a:pPr marL="0" lvl="0" indent="0">
              <a:buNone/>
              <a:defRPr/>
            </a:pPr>
            <a:r>
              <a:rPr lang="ko-KR" altLang="en-US" sz="1700"/>
              <a:t>복사생성자를 호출하는데 </a:t>
            </a:r>
            <a:r>
              <a:rPr lang="en-US" altLang="ko-KR" sz="1700"/>
              <a:t>MyIntStack</a:t>
            </a:r>
            <a:r>
              <a:rPr lang="ko-KR" altLang="en-US" sz="1700"/>
              <a:t>에 포인터 변수가 있기 </a:t>
            </a:r>
            <a:endParaRPr lang="ko-KR" altLang="en-US" sz="1700"/>
          </a:p>
          <a:p>
            <a:pPr marL="0" lvl="0" indent="0">
              <a:buNone/>
              <a:defRPr/>
            </a:pPr>
            <a:r>
              <a:rPr lang="ko-KR" altLang="en-US" sz="1700"/>
              <a:t>때문에 깊은 복사가 필요하다</a:t>
            </a:r>
            <a:r>
              <a:rPr lang="en-US" altLang="ko-KR" sz="1700"/>
              <a:t>.</a:t>
            </a:r>
            <a:r>
              <a:rPr lang="ko-KR" altLang="en-US" sz="1700"/>
              <a:t> 따라서 다음과 같이 </a:t>
            </a:r>
            <a:endParaRPr lang="ko-KR" altLang="en-US" sz="1700"/>
          </a:p>
          <a:p>
            <a:pPr marL="0" lvl="0" indent="0">
              <a:buNone/>
              <a:defRPr/>
            </a:pPr>
            <a:r>
              <a:rPr lang="ko-KR" altLang="en-US" sz="1700"/>
              <a:t>깊은 복사 생성자를 작성해주어야 한다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1308100"/>
            <a:ext cx="4629443" cy="317807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394660" y="1308100"/>
            <a:ext cx="5797340" cy="5306352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int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len = s.size;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len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값 설정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스택의 크기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this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-&gt;p =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new int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[len];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를 위한 공간 할당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this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-&gt;size = len;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값 복사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this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-&gt;tos = s.tos;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tos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값 복사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502962"/>
                </a:solidFill>
                <a:latin typeface="Arial"/>
                <a:ea typeface="한컴 윤고딕 230"/>
                <a:cs typeface="Arial"/>
              </a:rPr>
              <a:t>for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int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i = 0; i &lt;= tos; i++) {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p[i]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1e7452"/>
                </a:solidFill>
                <a:latin typeface="Arial"/>
                <a:ea typeface="한컴 윤고딕 230"/>
                <a:cs typeface="Arial"/>
              </a:rPr>
              <a:t>값 복사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0000ff"/>
                </a:solidFill>
                <a:latin typeface="Arial"/>
                <a:ea typeface="한컴 윤고딕 230"/>
                <a:cs typeface="Arial"/>
              </a:rPr>
              <a:t>	this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-&gt;p[i] = s.p[i];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}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6416291" y="761254"/>
            <a:ext cx="2877039" cy="1517286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깊은 복사 생성자 작성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44994" y="1519897"/>
            <a:ext cx="4597204" cy="29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소멸자 및 실행화면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 ▶소멸자 	         ▶메인함수				          ▶실행화면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8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8777" y="1816784"/>
            <a:ext cx="2209800" cy="175904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80728" y="1816784"/>
            <a:ext cx="3211452" cy="175904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72409" y="1816784"/>
            <a:ext cx="5031879" cy="2830118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3072409" y="4646902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생성자에 의해 객체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로 크기가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인 스택이 생성된다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a.push(10); a.push(20)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으로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스택에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을 쌓는다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MyIntStack b = a; 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객체를 복사하는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객체를 생성한다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는 서로 다른 객체이다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b.push(30);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으로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스택에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을 쌓는다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스택에는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10,20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순으로 스택에 쌓여 있으므로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스택에서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pop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을 하면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20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 추출된다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스택에는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 스택에 쌓여 있으므로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스택에서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pop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을 하면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30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이 추출된다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1698625" lvl="8" indent="-174625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6c6c6c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43194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장 </a:t>
            </a:r>
            <a:r>
              <a:rPr lang="en-US" altLang="ko-KR"/>
              <a:t>10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777992"/>
            <a:ext cx="11302999" cy="5080008"/>
          </a:xfrm>
        </p:spPr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클래스 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Buffer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멤버</a:t>
            </a:r>
            <a:r>
              <a:rPr lang="en-US" altLang="ko-KR"/>
              <a:t> </a:t>
            </a:r>
            <a:r>
              <a:rPr lang="ko-KR" altLang="en-US"/>
              <a:t>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string text;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생성자 </a:t>
            </a:r>
            <a:r>
              <a:rPr lang="en-US" altLang="ko-KR"/>
              <a:t>:</a:t>
            </a:r>
            <a:r>
              <a:rPr lang="ko-KR" altLang="en-US"/>
              <a:t> 멤버 이니셜라이저를 통해서 선언과 동시에 초기화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44500" y="838207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클래스 선언 및 생성자 초기화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6" name=""/>
          <p:cNvSpPr/>
          <p:nvPr/>
        </p:nvSpPr>
        <p:spPr>
          <a:xfrm>
            <a:off x="6096000" y="1777992"/>
            <a:ext cx="11302999" cy="4491047"/>
          </a:xfrm>
          <a:prstGeom prst="rect">
            <a:avLst/>
          </a:prstGeom>
        </p:spPr>
        <p:txBody>
          <a:bodyPr vert="horz" lIns="91440" tIns="45720" rIns="91440" bIns="45720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860" y="1777992"/>
            <a:ext cx="4226840" cy="24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멤버 함수 선언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5664201" cy="4960939"/>
          </a:xfrm>
        </p:spPr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add() : text</a:t>
            </a:r>
            <a:r>
              <a:rPr lang="ko-KR" altLang="en-US"/>
              <a:t>에 </a:t>
            </a:r>
            <a:r>
              <a:rPr lang="en-US" altLang="ko-KR"/>
              <a:t>next</a:t>
            </a:r>
            <a:r>
              <a:rPr lang="ko-KR" altLang="en-US"/>
              <a:t>문자열 덧붙인다</a:t>
            </a:r>
            <a:r>
              <a:rPr lang="en-US" altLang="ko-KR"/>
              <a:t>.</a:t>
            </a:r>
            <a:r>
              <a:rPr lang="ko-KR" altLang="en-US"/>
              <a:t>   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print() : text</a:t>
            </a:r>
            <a:r>
              <a:rPr lang="ko-KR" altLang="en-US"/>
              <a:t> 출력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308100"/>
            <a:ext cx="2892502" cy="248046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08100"/>
            <a:ext cx="3866438" cy="2480469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096000" y="1308100"/>
            <a:ext cx="5664201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Buffer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객체에 대한 참조를 반환하는 함수이다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add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 함수를 통하여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객체의 문자열에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s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를 덧붙인다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1178498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main </a:t>
            </a:r>
            <a:r>
              <a:rPr lang="ko-KR" altLang="en-US"/>
              <a:t>함수 및 실행화면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17625"/>
            <a:ext cx="3484125" cy="4960939"/>
          </a:xfrm>
        </p:spPr>
        <p:txBody>
          <a:bodyPr/>
          <a:p>
            <a:pPr lvl="0">
              <a:defRPr/>
            </a:pPr>
            <a:r>
              <a:rPr lang="en-US" altLang="ko-KR"/>
              <a:t>main </a:t>
            </a:r>
            <a:r>
              <a:rPr lang="ko-KR" altLang="en-US"/>
              <a:t>함수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buf </a:t>
            </a:r>
            <a:r>
              <a:rPr lang="ko-KR" altLang="en-US"/>
              <a:t>객체에 대한 참조를 반환하여 </a:t>
            </a:r>
            <a:r>
              <a:rPr lang="en-US" altLang="ko-KR"/>
              <a:t>buf</a:t>
            </a:r>
            <a:r>
              <a:rPr lang="ko-KR" altLang="en-US"/>
              <a:t>객체와 </a:t>
            </a:r>
            <a:r>
              <a:rPr lang="en-US" altLang="ko-KR"/>
              <a:t>temp</a:t>
            </a:r>
            <a:r>
              <a:rPr lang="ko-KR" altLang="en-US"/>
              <a:t>객체의 </a:t>
            </a:r>
            <a:r>
              <a:rPr lang="en-US" altLang="ko-KR"/>
              <a:t>text</a:t>
            </a:r>
            <a:r>
              <a:rPr lang="ko-KR" altLang="en-US"/>
              <a:t> 값은 모두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HelloGuys</a:t>
            </a:r>
            <a:r>
              <a:rPr lang="ko-KR" altLang="en-US"/>
              <a:t>로 변경된다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770979"/>
            <a:ext cx="3208019" cy="249961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4059253" y="1357609"/>
            <a:ext cx="3484125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lvl="0" indent="-3067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363636"/>
                </a:solidFill>
                <a:latin typeface="Arial"/>
                <a:ea typeface="한컴 윤고딕 230"/>
                <a:cs typeface="Arial"/>
              </a:rPr>
              <a:t>실행화면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59254" y="1770979"/>
            <a:ext cx="4240320" cy="20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2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장 </a:t>
            </a:r>
            <a:r>
              <a:rPr lang="en-US" altLang="ko-KR"/>
              <a:t>12</a:t>
            </a:r>
            <a:r>
              <a:rPr lang="ko-KR" altLang="en-US"/>
              <a:t>번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777992"/>
            <a:ext cx="11302999" cy="5080008"/>
          </a:xfrm>
        </p:spPr>
        <p:txBody>
          <a:bodyPr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클래스 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Dept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멤버</a:t>
            </a:r>
            <a:r>
              <a:rPr lang="en-US" altLang="ko-KR"/>
              <a:t> </a:t>
            </a:r>
            <a:r>
              <a:rPr lang="ko-KR" altLang="en-US"/>
              <a:t>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size - </a:t>
            </a:r>
            <a:r>
              <a:rPr lang="ko-KR" altLang="en-US"/>
              <a:t>동적할당 할 크기 </a:t>
            </a:r>
            <a:r>
              <a:rPr lang="en-US" altLang="ko-KR"/>
              <a:t>*scores - </a:t>
            </a:r>
            <a:r>
              <a:rPr lang="ko-KR" altLang="en-US"/>
              <a:t>동적할당할 포인터 변수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생성자 </a:t>
            </a:r>
            <a:r>
              <a:rPr lang="en-US" altLang="ko-KR"/>
              <a:t>:</a:t>
            </a:r>
            <a:r>
              <a:rPr lang="ko-KR" altLang="en-US"/>
              <a:t> 멤버 이니셜라이저를 통해서 선언과 동시에 초기화 </a:t>
            </a:r>
            <a:r>
              <a:rPr lang="en-US" altLang="ko-KR"/>
              <a:t>scores</a:t>
            </a:r>
            <a:r>
              <a:rPr lang="ko-KR" altLang="en-US"/>
              <a:t>를 </a:t>
            </a:r>
            <a:r>
              <a:rPr lang="en-US" altLang="ko-KR"/>
              <a:t>size</a:t>
            </a:r>
            <a:r>
              <a:rPr lang="ko-KR" altLang="en-US"/>
              <a:t>크기로 동적할당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44500" y="838207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클래스 선언 및 생성자 초기화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6" name=""/>
          <p:cNvSpPr/>
          <p:nvPr/>
        </p:nvSpPr>
        <p:spPr>
          <a:xfrm>
            <a:off x="6096000" y="1777992"/>
            <a:ext cx="11302999" cy="4491047"/>
          </a:xfrm>
          <a:prstGeom prst="rect">
            <a:avLst/>
          </a:prstGeom>
        </p:spPr>
        <p:txBody>
          <a:bodyPr vert="horz" lIns="91440" tIns="45720" rIns="91440" bIns="45720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363636"/>
              </a:solidFill>
              <a:latin typeface="Arial"/>
              <a:ea typeface="한컴 윤고딕 230"/>
              <a:cs typeface="한컴 윤고딕 230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4500" y="1777992"/>
            <a:ext cx="4044796" cy="25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2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425</ep:Words>
  <ep:PresentationFormat/>
  <ep:Paragraphs>165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교차</vt:lpstr>
      <vt:lpstr>C++ 실습 5장 과제</vt:lpstr>
      <vt:lpstr>5장 8번</vt:lpstr>
      <vt:lpstr>멤버 함수 선언</vt:lpstr>
      <vt:lpstr>복사 생성자 호출 및 생성</vt:lpstr>
      <vt:lpstr>소멸자 및 실행화면</vt:lpstr>
      <vt:lpstr>5장 10번</vt:lpstr>
      <vt:lpstr>멤버 함수 선언</vt:lpstr>
      <vt:lpstr>main 함수 및 실행화면</vt:lpstr>
      <vt:lpstr>5장 12번</vt:lpstr>
      <vt:lpstr>멤버 함수 선언 및 소멸자 생성</vt:lpstr>
      <vt:lpstr>복사 생성자가 작성되어 있지 않은 경우</vt:lpstr>
      <vt:lpstr>복사 생성자 작성 및 복사 생성자 없이 해결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kih25</cp:lastModifiedBy>
  <dcterms:modified xsi:type="dcterms:W3CDTF">2022-10-10T12:10:30.610</dcterms:modified>
  <cp:revision>27</cp:revision>
  <dc:title>C++ 실습 3장 4번 과제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