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14"/>
  </p:notesMasterIdLst>
  <p:handoutMasterIdLst>
    <p:handoutMasterId r:id="rId15"/>
  </p:handoutMasterIdLst>
  <p:sldIdLst>
    <p:sldId id="334" r:id="rId5"/>
    <p:sldId id="337" r:id="rId6"/>
    <p:sldId id="343" r:id="rId7"/>
    <p:sldId id="342" r:id="rId8"/>
    <p:sldId id="346" r:id="rId9"/>
    <p:sldId id="316" r:id="rId10"/>
    <p:sldId id="347" r:id="rId11"/>
    <p:sldId id="348" r:id="rId12"/>
    <p:sldId id="34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84967" autoAdjust="0"/>
  </p:normalViewPr>
  <p:slideViewPr>
    <p:cSldViewPr snapToGrid="0">
      <p:cViewPr varScale="1">
        <p:scale>
          <a:sx n="53" d="100"/>
          <a:sy n="53" d="100"/>
        </p:scale>
        <p:origin x="461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9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7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6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789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41711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570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7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5360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43299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13912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1484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49340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16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6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29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6663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9214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6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250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5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80754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06765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7681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350D52-D8EF-602B-BB61-CFBA3EFED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3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094542-77DF-BA50-0E64-F2E87D35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4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212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420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7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7" r:id="rId23"/>
    <p:sldLayoutId id="2147483758" r:id="rId24"/>
    <p:sldLayoutId id="2147483708" r:id="rId25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E985C-B2CD-223B-BDF5-C8D985ED9E70}"/>
              </a:ext>
            </a:extLst>
          </p:cNvPr>
          <p:cNvSpPr txBox="1"/>
          <p:nvPr/>
        </p:nvSpPr>
        <p:spPr>
          <a:xfrm>
            <a:off x="6750752" y="2052214"/>
            <a:ext cx="5154377" cy="419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b="1" u="sng" dirty="0">
                <a:latin typeface="+mj-lt"/>
                <a:ea typeface="+mj-ea"/>
                <a:cs typeface="+mj-cs"/>
              </a:rPr>
              <a:t>Authors:</a:t>
            </a:r>
            <a:br>
              <a:rPr lang="en-US" sz="2800" b="1" dirty="0">
                <a:latin typeface="+mj-lt"/>
                <a:ea typeface="+mj-ea"/>
                <a:cs typeface="+mj-cs"/>
              </a:rPr>
            </a:br>
            <a:r>
              <a:rPr lang="en-US" sz="2800" dirty="0">
                <a:effectLst/>
                <a:latin typeface="+mj-lt"/>
                <a:ea typeface="+mj-ea"/>
                <a:cs typeface="+mj-cs"/>
              </a:rPr>
              <a:t>Akashdeep Bhardwaj, Syed Bilal Hussian Shah, Achyut Shankar, Mamoun </a:t>
            </a:r>
            <a:r>
              <a:rPr lang="en-US" sz="2800" dirty="0" err="1">
                <a:effectLst/>
                <a:latin typeface="+mj-lt"/>
                <a:ea typeface="+mj-ea"/>
                <a:cs typeface="+mj-cs"/>
              </a:rPr>
              <a:t>Alazab</a:t>
            </a:r>
            <a:r>
              <a:rPr lang="en-US" sz="2800" dirty="0">
                <a:effectLst/>
                <a:latin typeface="+mj-lt"/>
                <a:ea typeface="+mj-ea"/>
                <a:cs typeface="+mj-cs"/>
              </a:rPr>
              <a:t>, Manoj Kumar, </a:t>
            </a:r>
            <a:r>
              <a:rPr lang="en-US" sz="2800" dirty="0" err="1">
                <a:effectLst/>
                <a:latin typeface="+mj-lt"/>
                <a:ea typeface="+mj-ea"/>
                <a:cs typeface="+mj-cs"/>
              </a:rPr>
              <a:t>Thippa</a:t>
            </a:r>
            <a:r>
              <a:rPr lang="en-US" sz="2800" dirty="0">
                <a:effectLst/>
                <a:latin typeface="+mj-lt"/>
                <a:ea typeface="+mj-ea"/>
                <a:cs typeface="+mj-cs"/>
              </a:rPr>
              <a:t> Reddy </a:t>
            </a:r>
            <a:r>
              <a:rPr lang="en-US" sz="2800" dirty="0" err="1">
                <a:effectLst/>
                <a:latin typeface="+mj-lt"/>
                <a:ea typeface="+mj-ea"/>
                <a:cs typeface="+mj-cs"/>
              </a:rPr>
              <a:t>Gadekallu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34 Facts About Penetration Testing - OhMyFacts">
            <a:extLst>
              <a:ext uri="{FF2B5EF4-FFF2-40B4-BE49-F238E27FC236}">
                <a16:creationId xmlns:a16="http://schemas.microsoft.com/office/drawing/2014/main" id="{80A0BEE9-A9E0-46AD-8DFA-650722A1A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5" y="1834390"/>
            <a:ext cx="5660385" cy="37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682AA0-BDAB-497A-9B7A-32DF66702800}"/>
              </a:ext>
            </a:extLst>
          </p:cNvPr>
          <p:cNvSpPr txBox="1"/>
          <p:nvPr/>
        </p:nvSpPr>
        <p:spPr>
          <a:xfrm>
            <a:off x="146613" y="634"/>
            <a:ext cx="10976999" cy="137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  <a:ea typeface="+mj-ea"/>
                <a:cs typeface="+mj-cs"/>
              </a:rPr>
              <a:t>Title: </a:t>
            </a:r>
            <a:r>
              <a:rPr lang="en-US" sz="2400" dirty="0">
                <a:latin typeface="+mj-lt"/>
                <a:ea typeface="+mj-ea"/>
                <a:cs typeface="+mj-cs"/>
              </a:rPr>
              <a:t>penetration testing Framework for smart contract blockchain</a:t>
            </a:r>
          </a:p>
          <a:p>
            <a:r>
              <a:rPr lang="en-US" sz="2800" b="1" u="sng" dirty="0">
                <a:latin typeface="+mj-lt"/>
                <a:ea typeface="+mj-ea"/>
                <a:cs typeface="+mj-cs"/>
              </a:rPr>
              <a:t>subtitle: </a:t>
            </a:r>
            <a:r>
              <a:rPr lang="en-US" sz="2400" dirty="0">
                <a:latin typeface="+mj-lt"/>
                <a:ea typeface="+mj-ea"/>
                <a:cs typeface="+mj-cs"/>
              </a:rPr>
              <a:t>Enhancing smart contract security with manual testing</a:t>
            </a:r>
            <a:br>
              <a:rPr lang="en-US" sz="2400" dirty="0">
                <a:latin typeface="+mj-lt"/>
                <a:ea typeface="+mj-ea"/>
                <a:cs typeface="+mj-cs"/>
              </a:rPr>
            </a:br>
            <a:r>
              <a:rPr lang="en-US" sz="2800" b="1" u="sng" dirty="0">
                <a:latin typeface="+mj-lt"/>
                <a:ea typeface="+mj-ea"/>
                <a:cs typeface="+mj-cs"/>
              </a:rPr>
              <a:t>Presented by: </a:t>
            </a:r>
            <a:r>
              <a:rPr lang="en-US" sz="2400" dirty="0">
                <a:latin typeface="+mj-lt"/>
                <a:ea typeface="+mj-ea"/>
                <a:cs typeface="+mj-cs"/>
              </a:rPr>
              <a:t>Mina Adel/ Mina Atef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729" y="458865"/>
            <a:ext cx="5745232" cy="16223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300" u="sng" dirty="0">
                <a:solidFill>
                  <a:srgbClr val="EBEBEB"/>
                </a:solidFill>
              </a:rPr>
              <a:t>What is blockchain and smart contracts?</a:t>
            </a:r>
            <a:endParaRPr lang="en-US" sz="2400" dirty="0">
              <a:solidFill>
                <a:srgbClr val="EBEBEB"/>
              </a:solidFill>
              <a:latin typeface="Abadi" panose="020B0604020104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75141C-B63E-170C-4626-85611412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9" y="3603359"/>
            <a:ext cx="6452305" cy="26881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  <a:ea typeface="+mj-ea"/>
                <a:cs typeface="+mj-cs"/>
              </a:rPr>
              <a:t>Smart Contracts are programs on the blockchain that run automatically when conditions are met.</a:t>
            </a:r>
            <a:b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  <a:ea typeface="+mj-ea"/>
                <a:cs typeface="+mj-cs"/>
              </a:rPr>
            </a:b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  <a:ea typeface="+mj-ea"/>
                <a:cs typeface="+mj-cs"/>
              </a:rPr>
              <a:t>➤ No middlemen (like banks or lawyers).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  <a:ea typeface="+mj-ea"/>
                <a:cs typeface="+mj-cs"/>
              </a:rPr>
              <a:t>Why it matters:</a:t>
            </a:r>
            <a:b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  <a:ea typeface="+mj-ea"/>
                <a:cs typeface="+mj-cs"/>
              </a:rPr>
            </a:b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  <a:ea typeface="+mj-ea"/>
                <a:cs typeface="+mj-cs"/>
              </a:rPr>
              <a:t>Once deployed, smart contracts can’t be changed </a:t>
            </a:r>
            <a:endParaRPr lang="en-US" altLang="en-US" sz="2400" dirty="0">
              <a:solidFill>
                <a:srgbClr val="FFFFFF"/>
              </a:solidFill>
              <a:latin typeface="Abadi" panose="020B0604020104020204" pitchFamily="34" charset="0"/>
              <a:ea typeface="+mj-ea"/>
              <a:cs typeface="+mj-cs"/>
            </a:endParaRP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  <a:ea typeface="+mj-ea"/>
                <a:cs typeface="+mj-cs"/>
              </a:rPr>
              <a:t> If hacked or buggy, losses are permanent.</a:t>
            </a: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lluminated server room panel">
            <a:extLst>
              <a:ext uri="{FF2B5EF4-FFF2-40B4-BE49-F238E27FC236}">
                <a16:creationId xmlns:a16="http://schemas.microsoft.com/office/drawing/2014/main" id="{46D77E2D-A026-DCBB-94E4-FF5BE094AD7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1784" r="29907" b="-2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4A72C7-4545-7621-5B3C-6209BD54C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70" y="2151388"/>
            <a:ext cx="6576586" cy="22075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</a:pPr>
            <a:r>
              <a:rPr lang="en-US" sz="2400" b="0" dirty="0">
                <a:solidFill>
                  <a:srgbClr val="EBEBEB"/>
                </a:solidFill>
                <a:latin typeface="Abadi" panose="020B0604020104020204" pitchFamily="34" charset="0"/>
              </a:rPr>
              <a:t>Blockchain is a decentralized database shared across many computers.</a:t>
            </a:r>
            <a:br>
              <a:rPr lang="en-US" sz="2400" b="0" dirty="0">
                <a:solidFill>
                  <a:srgbClr val="EBEBEB"/>
                </a:solidFill>
                <a:latin typeface="Abadi" panose="020B0604020104020204" pitchFamily="34" charset="0"/>
              </a:rPr>
            </a:br>
            <a:r>
              <a:rPr lang="en-US" sz="2400" b="0" dirty="0">
                <a:solidFill>
                  <a:srgbClr val="EBEBEB"/>
                </a:solidFill>
                <a:latin typeface="Abadi" panose="020B0604020104020204" pitchFamily="34" charset="0"/>
              </a:rPr>
              <a:t> It's secure, transparent, and hard to change.</a:t>
            </a:r>
            <a:br>
              <a:rPr lang="en-US" sz="2400" b="0" dirty="0">
                <a:solidFill>
                  <a:srgbClr val="EBEBEB"/>
                </a:solidFill>
                <a:latin typeface="Abadi" panose="020B0604020104020204" pitchFamily="34" charset="0"/>
              </a:rPr>
            </a:br>
            <a:br>
              <a:rPr lang="en-US" sz="2400" b="0" dirty="0">
                <a:solidFill>
                  <a:srgbClr val="EBEBEB"/>
                </a:solidFill>
                <a:latin typeface="Abadi" panose="020B0604020104020204" pitchFamily="34" charset="0"/>
              </a:rPr>
            </a:br>
            <a:endParaRPr kumimoji="0" lang="en-US" altLang="en-US" sz="240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badi" panose="020B06040201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3" y="0"/>
            <a:ext cx="6612083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i="0" u="sng" kern="1200" dirty="0">
                <a:solidFill>
                  <a:srgbClr val="EBEBEB"/>
                </a:solidFill>
                <a:ea typeface="+mj-ea"/>
                <a:cs typeface="+mj-cs"/>
              </a:rPr>
              <a:t>Why Are Smart Contracts Vulnerable?</a:t>
            </a: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1" name="Graphic 10" descr="Contract">
            <a:extLst>
              <a:ext uri="{FF2B5EF4-FFF2-40B4-BE49-F238E27FC236}">
                <a16:creationId xmlns:a16="http://schemas.microsoft.com/office/drawing/2014/main" id="{75BD2211-6BD6-6EB5-F15B-40F5C89D5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742E7A8-DD32-4A5D-B703-039F6FFC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0" y="1926275"/>
            <a:ext cx="716863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⚙️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Complexity of Technology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Requires specialized skills; mistakes are easy to make.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Immutable Deployment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Once deployed, code cannot be changed—even if it has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Third-Party Integrations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External tools can introduce new vulnerabilities.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🧪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Insufficient Testing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Lack of thorough manual and automated penetration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🌐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Network-Level Attacks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Risks like 51% attacks, routing attacks, and Sybil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🔁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Transaction Malleability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Attackers can change transaction IDs to trick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95" y="135076"/>
            <a:ext cx="6699832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i="0" u="sng" kern="1200" dirty="0">
                <a:solidFill>
                  <a:srgbClr val="EBEBEB"/>
                </a:solidFill>
                <a:ea typeface="+mj-ea"/>
                <a:cs typeface="+mj-cs"/>
              </a:rPr>
              <a:t>Problems With Automated Tools</a:t>
            </a: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6" name="Graphic 15" descr="Disconnected">
            <a:extLst>
              <a:ext uri="{FF2B5EF4-FFF2-40B4-BE49-F238E27FC236}">
                <a16:creationId xmlns:a16="http://schemas.microsoft.com/office/drawing/2014/main" id="{E1D764E5-8F0D-A61F-F71F-8924D4AB84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CE48E-0A9A-44BF-82FC-9EF0DC0F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2" y="1773250"/>
            <a:ext cx="669983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⚠️ Miss Vulnerabilities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Automated scanners failed to detect some critical bugs found by manual testing (e.g., reentrancy, buffer overflow).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🐢 Slow Performance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Tools like SAST and DAST are time-consuming — some scans can take hours or even days.</a:t>
            </a: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behavior.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❌ False Positives and Negatives</a:t>
            </a:r>
            <a:b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High false positive and false negative rates reduce reliability: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Example: Automated tools had 31–39% false negatives in detecting timestamp and reentrancy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🧪 No Runtime Insight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Tools can't monitor control/data flow deeply like manual analysis can.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23" name="Freeform: Shape 122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84" y="10390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EBEBEB"/>
                </a:solidFill>
              </a:rPr>
              <a:t>Key Challenges of Manual Testing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0E1662-EB73-42DE-9D17-F48F6EA6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9" y="2452599"/>
            <a:ext cx="1208397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i="1" dirty="0">
                <a:latin typeface="+mj-lt"/>
                <a:ea typeface="+mj-ea"/>
                <a:cs typeface="+mj-cs"/>
              </a:rPr>
              <a:t>🧠 Requires Skilled Professionals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Deep understanding of blockchain, smart contract logic, and security is essential not every developer can perform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i="1" dirty="0">
                <a:latin typeface="+mj-lt"/>
                <a:ea typeface="+mj-ea"/>
                <a:cs typeface="+mj-cs"/>
              </a:rPr>
              <a:t>🕒 Time-Consuming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Manual testing takes significantly more time compared to automated scans.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i="1" dirty="0">
                <a:latin typeface="+mj-lt"/>
                <a:ea typeface="+mj-ea"/>
                <a:cs typeface="+mj-cs"/>
              </a:rPr>
              <a:t>🔍 Hard to Scale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Testing many smart contracts (e.g., thousands) manually is not practical.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48" y="629266"/>
            <a:ext cx="9205428" cy="1469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Goal of this research</a:t>
            </a:r>
          </a:p>
        </p:txBody>
      </p:sp>
      <p:pic>
        <p:nvPicPr>
          <p:cNvPr id="9" name="Graphic 8" descr="Laptop Secure">
            <a:extLst>
              <a:ext uri="{FF2B5EF4-FFF2-40B4-BE49-F238E27FC236}">
                <a16:creationId xmlns:a16="http://schemas.microsoft.com/office/drawing/2014/main" id="{7F8B346F-653B-1296-12B2-5256BCDA0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443" y="1676400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31975" y="2188541"/>
            <a:ext cx="6975969" cy="405985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To create a better way to find security problems in blockchain smart contracts by using manual testing (human experts) instead of just relying on automated tools.</a:t>
            </a:r>
          </a:p>
          <a:p>
            <a:pPr algn="l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Combining both ways of testing is way more safer.</a:t>
            </a:r>
          </a:p>
          <a:p>
            <a:pPr algn="l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4200" b="0" dirty="0">
                <a:solidFill>
                  <a:srgbClr val="EBEBEB"/>
                </a:solidFill>
              </a:rPr>
              <a:t>What is JOHN RIPPER Tool 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FA2553-62C0-4415-ABBC-B73E8B5C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98" y="2910533"/>
            <a:ext cx="72434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John the Ripper is a tool that helps find passwords.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tries to guess passwords by testing lots of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check if passwords are strong or weak.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BE0B7C2B-D957-463A-BC36-53CCE7826C6D}"/>
              </a:ext>
            </a:extLst>
          </p:cNvPr>
          <p:cNvSpPr txBox="1">
            <a:spLocks/>
          </p:cNvSpPr>
          <p:nvPr/>
        </p:nvSpPr>
        <p:spPr>
          <a:xfrm>
            <a:off x="3445918" y="1253740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lnSpc>
                <a:spcPts val="4000"/>
              </a:lnSpc>
              <a:spcBef>
                <a:spcPts val="1000"/>
              </a:spcBef>
              <a:buNone/>
              <a:defRPr sz="4000" b="1" i="0" kern="1200" cap="all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sz="4200" b="0" dirty="0">
                <a:solidFill>
                  <a:srgbClr val="EBEBEB"/>
                </a:solidFill>
              </a:rPr>
              <a:t>How Does It Work?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57CA45F-E3A6-4EA1-B764-D214901B2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5" y="4899283"/>
            <a:ext cx="89019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give John a list of hashed passwords (secret codes).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John uses a wordlist (like rockyou.txt) with many common passwords.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guesses passwords, hashes them, and compares to find a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it matches, John reveals the real password.</a:t>
            </a:r>
          </a:p>
        </p:txBody>
      </p:sp>
      <p:pic>
        <p:nvPicPr>
          <p:cNvPr id="1027" name="Picture 3" descr="Best Hacking Tools">
            <a:extLst>
              <a:ext uri="{FF2B5EF4-FFF2-40B4-BE49-F238E27FC236}">
                <a16:creationId xmlns:a16="http://schemas.microsoft.com/office/drawing/2014/main" id="{3561A293-CE0C-4EAF-923A-66DEBDD3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8" y="4080969"/>
            <a:ext cx="2256726" cy="239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Generating Secure Passwords With Javascript: A Step-By-Step Guide Using ...">
            <a:extLst>
              <a:ext uri="{FF2B5EF4-FFF2-40B4-BE49-F238E27FC236}">
                <a16:creationId xmlns:a16="http://schemas.microsoft.com/office/drawing/2014/main" id="{57FDD9DA-7213-4496-A4EB-01C39B544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860" y="2454406"/>
            <a:ext cx="2914109" cy="16864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94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F1EEB-E97B-4D81-8960-64EC46623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475128"/>
            <a:ext cx="12191999" cy="61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34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89" y="326495"/>
            <a:ext cx="10474682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4200" b="0" dirty="0">
                <a:solidFill>
                  <a:srgbClr val="EBEBEB"/>
                </a:solidFill>
              </a:rPr>
              <a:t>How to Prevent Password Cracking?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BE0B7C2B-D957-463A-BC36-53CCE7826C6D}"/>
              </a:ext>
            </a:extLst>
          </p:cNvPr>
          <p:cNvSpPr txBox="1">
            <a:spLocks/>
          </p:cNvSpPr>
          <p:nvPr/>
        </p:nvSpPr>
        <p:spPr>
          <a:xfrm>
            <a:off x="3760909" y="1286834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lnSpc>
                <a:spcPts val="4000"/>
              </a:lnSpc>
              <a:spcBef>
                <a:spcPts val="1000"/>
              </a:spcBef>
              <a:buNone/>
              <a:defRPr sz="4000" b="1" i="0" kern="1200" cap="all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sz="4200" b="0" dirty="0">
                <a:solidFill>
                  <a:srgbClr val="EBEBEB"/>
                </a:solidFill>
              </a:rPr>
              <a:t>How Does salt works?</a:t>
            </a:r>
          </a:p>
        </p:txBody>
      </p:sp>
      <p:pic>
        <p:nvPicPr>
          <p:cNvPr id="3075" name="Picture 3" descr="Add Salt to Hashing: A Better Way to Store Passwords | Auth0">
            <a:extLst>
              <a:ext uri="{FF2B5EF4-FFF2-40B4-BE49-F238E27FC236}">
                <a16:creationId xmlns:a16="http://schemas.microsoft.com/office/drawing/2014/main" id="{3C634887-0AD7-43C3-B18A-A5BD45CE5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" t="16297" r="8968" b="21911"/>
          <a:stretch/>
        </p:blipFill>
        <p:spPr bwMode="auto">
          <a:xfrm>
            <a:off x="125507" y="2303488"/>
            <a:ext cx="6382871" cy="217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97A955-EC90-4B4C-BB92-048884B8CF7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44" y="3854733"/>
            <a:ext cx="4563949" cy="2882335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DDFC49-DF02-4270-87DA-652EA80D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9" y="4956519"/>
            <a:ext cx="76110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and complex passwords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(mix letters, numbers, symbols).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passwords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longer passwords are harder to crack.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add randomness before hashing.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hashing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bcrypt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Argon2. </a:t>
            </a:r>
          </a:p>
        </p:txBody>
      </p:sp>
    </p:spTree>
    <p:extLst>
      <p:ext uri="{BB962C8B-B14F-4D97-AF65-F5344CB8AC3E}">
        <p14:creationId xmlns:p14="http://schemas.microsoft.com/office/powerpoint/2010/main" val="46549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590</Words>
  <Application>Microsoft Office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Century Gothic</vt:lpstr>
      <vt:lpstr>Wingdings 3</vt:lpstr>
      <vt:lpstr>Ion</vt:lpstr>
      <vt:lpstr>PowerPoint Presentation</vt:lpstr>
      <vt:lpstr>What is blockchain and smart contracts?</vt:lpstr>
      <vt:lpstr>Why Are Smart Contracts Vulnerable?</vt:lpstr>
      <vt:lpstr>Problems With Automated Tools</vt:lpstr>
      <vt:lpstr>Key Challenges of Manual Testing</vt:lpstr>
      <vt:lpstr>Goal of this research</vt:lpstr>
      <vt:lpstr>What is JOHN RIPPER Tool ?</vt:lpstr>
      <vt:lpstr>PowerPoint Presentation</vt:lpstr>
      <vt:lpstr>How to Prevent Password Cracking?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Penetration Testing Framework for Smart Contract Blockchain Subtitle: Enhancing Smart Contract Security with Manual Testing Presented by: mina Adel/ mina atef</dc:title>
  <dc:creator>mina adel</dc:creator>
  <cp:lastModifiedBy>Mina Atef</cp:lastModifiedBy>
  <cp:revision>14</cp:revision>
  <dcterms:created xsi:type="dcterms:W3CDTF">2025-05-20T21:12:30Z</dcterms:created>
  <dcterms:modified xsi:type="dcterms:W3CDTF">2025-09-15T10:39:16Z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