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4"/>
  </p:sldMasterIdLst>
  <p:notesMasterIdLst>
    <p:notesMasterId r:id="rId20"/>
  </p:notesMasterIdLst>
  <p:sldIdLst>
    <p:sldId id="369" r:id="rId5"/>
    <p:sldId id="370" r:id="rId6"/>
    <p:sldId id="257" r:id="rId7"/>
    <p:sldId id="410" r:id="rId8"/>
    <p:sldId id="413" r:id="rId9"/>
    <p:sldId id="295" r:id="rId10"/>
    <p:sldId id="422" r:id="rId11"/>
    <p:sldId id="420" r:id="rId12"/>
    <p:sldId id="421" r:id="rId13"/>
    <p:sldId id="301" r:id="rId14"/>
    <p:sldId id="423" r:id="rId15"/>
    <p:sldId id="424" r:id="rId16"/>
    <p:sldId id="425" r:id="rId17"/>
    <p:sldId id="426" r:id="rId18"/>
    <p:sldId id="371" r:id="rId19"/>
  </p:sldIdLst>
  <p:sldSz cx="9144000" cy="5143500" type="screen16x9"/>
  <p:notesSz cx="6858000" cy="9144000"/>
  <p:embeddedFontLst>
    <p:embeddedFont>
      <p:font typeface="Brush Script MT" panose="03060802040406070304" pitchFamily="66" charset="0"/>
      <p:italic r:id="rId21"/>
    </p:embeddedFont>
    <p:embeddedFont>
      <p:font typeface="DM Serif Display" pitchFamily="2" charset="0"/>
      <p:regular r:id="rId22"/>
      <p:italic r:id="rId23"/>
    </p:embeddedFont>
    <p:embeddedFont>
      <p:font typeface="Montserrat Light" panose="00000400000000000000" pitchFamily="2" charset="0"/>
      <p:regular r:id="rId24"/>
      <p:bold r:id="rId25"/>
      <p:italic r:id="rId26"/>
      <p:bold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  <p:embeddedFont>
      <p:font typeface="Saira Medium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led" initials="K" lastIdx="1" clrIdx="0">
    <p:extLst>
      <p:ext uri="{19B8F6BF-5375-455C-9EA6-DF929625EA0E}">
        <p15:presenceInfo xmlns:p15="http://schemas.microsoft.com/office/powerpoint/2012/main" userId="Khale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00"/>
    <a:srgbClr val="003300"/>
    <a:srgbClr val="33CC33"/>
    <a:srgbClr val="FFCC99"/>
    <a:srgbClr val="0033CC"/>
    <a:srgbClr val="000099"/>
    <a:srgbClr val="339966"/>
    <a:srgbClr val="66CCFF"/>
    <a:srgbClr val="F01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5CF634-BF82-445E-975C-3A6A0FACAB5D}">
  <a:tblStyle styleId="{2A5CF634-BF82-445E-975C-3A6A0FACAB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EFE7647-697C-4ABB-AA9B-82A436A19AF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93136" autoAdjust="0"/>
  </p:normalViewPr>
  <p:slideViewPr>
    <p:cSldViewPr snapToGrid="0">
      <p:cViewPr varScale="1">
        <p:scale>
          <a:sx n="84" d="100"/>
          <a:sy n="84" d="100"/>
        </p:scale>
        <p:origin x="972" y="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1683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80"/>
    </p:cViewPr>
  </p:sorterViewPr>
  <p:notesViewPr>
    <p:cSldViewPr snapToGrid="0">
      <p:cViewPr varScale="1">
        <p:scale>
          <a:sx n="69" d="100"/>
          <a:sy n="69" d="100"/>
        </p:scale>
        <p:origin x="3082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452162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47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550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539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121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2934816" y="0"/>
            <a:ext cx="6214110" cy="5143500"/>
          </a:xfrm>
          <a:custGeom>
            <a:avLst/>
            <a:gdLst/>
            <a:ahLst/>
            <a:cxnLst/>
            <a:rect l="l" t="t" r="r" b="b"/>
            <a:pathLst>
              <a:path w="8285480" h="6858000" extrusionOk="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1188725" y="2851925"/>
            <a:ext cx="3183600" cy="156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╺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771764" y="2851925"/>
            <a:ext cx="3183600" cy="156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╺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 flip="none" rotWithShape="1">
          <a:gsLst>
            <a:gs pos="0">
              <a:schemeClr val="tx1">
                <a:lumMod val="75000"/>
                <a:lumOff val="25000"/>
              </a:schemeClr>
            </a:gs>
            <a:gs pos="100000">
              <a:schemeClr val="accent1">
                <a:lumMod val="89000"/>
              </a:schemeClr>
            </a:gs>
            <a:gs pos="100000">
              <a:schemeClr val="tx1">
                <a:lumMod val="50000"/>
                <a:lumOff val="50000"/>
              </a:schemeClr>
            </a:gs>
            <a:gs pos="100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88725" y="2851925"/>
            <a:ext cx="6766500" cy="15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Char char="╺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Char char="-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⬞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B2276-6212-88E2-7A7C-883E16F15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435" y="339140"/>
            <a:ext cx="7101130" cy="993203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Vulnerability Assessment and Remediation Plan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C8BA1-F6C2-168F-4299-2163608F4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3502" y="2519015"/>
            <a:ext cx="4096996" cy="1986405"/>
          </a:xfrm>
        </p:spPr>
        <p:txBody>
          <a:bodyPr/>
          <a:lstStyle/>
          <a:p>
            <a:pPr marL="139700" indent="0" algn="ctr">
              <a:buNone/>
            </a:pP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DM Serif Display" pitchFamily="2" charset="0"/>
              </a:rPr>
              <a:t>Supervised by:</a:t>
            </a:r>
          </a:p>
          <a:p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DM Serif Display" pitchFamily="2" charset="0"/>
              </a:rPr>
              <a:t>Eng. Nour </a:t>
            </a:r>
            <a:r>
              <a:rPr lang="en-US" sz="2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DM Serif Display" pitchFamily="2" charset="0"/>
              </a:rPr>
              <a:t>eldin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DM Serif Display" pitchFamily="2" charset="0"/>
              </a:rPr>
              <a:t> Essam</a:t>
            </a:r>
            <a:endParaRPr lang="en-US" sz="3200" dirty="0">
              <a:solidFill>
                <a:schemeClr val="accent6">
                  <a:lumMod val="60000"/>
                  <a:lumOff val="40000"/>
                </a:schemeClr>
              </a:solidFill>
              <a:latin typeface="DM Serif Display" pitchFamily="2" charset="0"/>
            </a:endParaRPr>
          </a:p>
          <a:p>
            <a:pPr marL="139700" indent="0" algn="ctr">
              <a:buNone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DM Serif Display" pitchFamily="2" charset="0"/>
              </a:rPr>
              <a:t>Oct-2024</a:t>
            </a:r>
          </a:p>
          <a:p>
            <a:pPr marL="139700" indent="0">
              <a:buNone/>
            </a:pPr>
            <a:r>
              <a:rPr lang="en-US" sz="2000" dirty="0">
                <a:solidFill>
                  <a:schemeClr val="accent6"/>
                </a:solidFill>
                <a:latin typeface="DM Serif Display" pitchFamily="2" charset="0"/>
              </a:rPr>
              <a:t>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9ABED0-9CF2-CA87-0CB8-4D19271D909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324871" y="4749900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2412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8B1E52-CEA3-C6A4-95DA-670F704210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6" name="Text 0">
            <a:extLst>
              <a:ext uri="{FF2B5EF4-FFF2-40B4-BE49-F238E27FC236}">
                <a16:creationId xmlns:a16="http://schemas.microsoft.com/office/drawing/2014/main" id="{400EC57A-01CB-E5DB-7759-9DEC7CFC79A3}"/>
              </a:ext>
            </a:extLst>
          </p:cNvPr>
          <p:cNvSpPr/>
          <p:nvPr/>
        </p:nvSpPr>
        <p:spPr>
          <a:xfrm>
            <a:off x="131409" y="0"/>
            <a:ext cx="6181468" cy="7209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3200" dirty="0">
                <a:solidFill>
                  <a:srgbClr val="FFFFF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Vulnerabilities by Host: 10.0.0.10</a:t>
            </a:r>
            <a:endParaRPr lang="en-US" sz="3200" dirty="0"/>
          </a:p>
        </p:txBody>
      </p:sp>
      <p:sp>
        <p:nvSpPr>
          <p:cNvPr id="12" name="Shape 1">
            <a:extLst>
              <a:ext uri="{FF2B5EF4-FFF2-40B4-BE49-F238E27FC236}">
                <a16:creationId xmlns:a16="http://schemas.microsoft.com/office/drawing/2014/main" id="{BD25D009-BEC0-004D-0B1E-67A5F6C63885}"/>
              </a:ext>
            </a:extLst>
          </p:cNvPr>
          <p:cNvSpPr/>
          <p:nvPr/>
        </p:nvSpPr>
        <p:spPr>
          <a:xfrm>
            <a:off x="500685" y="720969"/>
            <a:ext cx="7544752" cy="4462224"/>
          </a:xfrm>
          <a:prstGeom prst="roundRect">
            <a:avLst>
              <a:gd name="adj" fmla="val 4608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3" name="Shape 2">
            <a:extLst>
              <a:ext uri="{FF2B5EF4-FFF2-40B4-BE49-F238E27FC236}">
                <a16:creationId xmlns:a16="http://schemas.microsoft.com/office/drawing/2014/main" id="{8A0F28D7-AED4-D729-5D26-359D682B2BD5}"/>
              </a:ext>
            </a:extLst>
          </p:cNvPr>
          <p:cNvSpPr/>
          <p:nvPr/>
        </p:nvSpPr>
        <p:spPr>
          <a:xfrm>
            <a:off x="508305" y="728589"/>
            <a:ext cx="7528679" cy="65484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3">
            <a:extLst>
              <a:ext uri="{FF2B5EF4-FFF2-40B4-BE49-F238E27FC236}">
                <a16:creationId xmlns:a16="http://schemas.microsoft.com/office/drawing/2014/main" id="{76CC919A-B273-F8FF-C738-416011C39753}"/>
              </a:ext>
            </a:extLst>
          </p:cNvPr>
          <p:cNvSpPr/>
          <p:nvPr/>
        </p:nvSpPr>
        <p:spPr>
          <a:xfrm>
            <a:off x="737738" y="873250"/>
            <a:ext cx="2048470" cy="3655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Vulnerability ID</a:t>
            </a:r>
            <a:endParaRPr lang="en-US" sz="1750" dirty="0"/>
          </a:p>
        </p:txBody>
      </p:sp>
      <p:sp>
        <p:nvSpPr>
          <p:cNvPr id="15" name="Text 4">
            <a:extLst>
              <a:ext uri="{FF2B5EF4-FFF2-40B4-BE49-F238E27FC236}">
                <a16:creationId xmlns:a16="http://schemas.microsoft.com/office/drawing/2014/main" id="{8812F8CD-1A39-5E13-8F9F-C879D2A8E9C5}"/>
              </a:ext>
            </a:extLst>
          </p:cNvPr>
          <p:cNvSpPr/>
          <p:nvPr/>
        </p:nvSpPr>
        <p:spPr>
          <a:xfrm>
            <a:off x="3250790" y="873250"/>
            <a:ext cx="2044660" cy="3655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Description</a:t>
            </a:r>
            <a:endParaRPr lang="en-US" sz="1750" dirty="0"/>
          </a:p>
        </p:txBody>
      </p:sp>
      <p:sp>
        <p:nvSpPr>
          <p:cNvPr id="16" name="Text 5">
            <a:extLst>
              <a:ext uri="{FF2B5EF4-FFF2-40B4-BE49-F238E27FC236}">
                <a16:creationId xmlns:a16="http://schemas.microsoft.com/office/drawing/2014/main" id="{5EAB62B8-9911-8574-59B5-24F5EA143FFB}"/>
              </a:ext>
            </a:extLst>
          </p:cNvPr>
          <p:cNvSpPr/>
          <p:nvPr/>
        </p:nvSpPr>
        <p:spPr>
          <a:xfrm>
            <a:off x="5760033" y="873250"/>
            <a:ext cx="2048470" cy="3655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Risk Factor</a:t>
            </a:r>
            <a:endParaRPr lang="en-US" sz="1750" dirty="0"/>
          </a:p>
        </p:txBody>
      </p:sp>
      <p:sp>
        <p:nvSpPr>
          <p:cNvPr id="17" name="Shape 6">
            <a:extLst>
              <a:ext uri="{FF2B5EF4-FFF2-40B4-BE49-F238E27FC236}">
                <a16:creationId xmlns:a16="http://schemas.microsoft.com/office/drawing/2014/main" id="{78A8DD3E-BF63-6C63-56C9-BE4B093834B1}"/>
              </a:ext>
            </a:extLst>
          </p:cNvPr>
          <p:cNvSpPr/>
          <p:nvPr/>
        </p:nvSpPr>
        <p:spPr>
          <a:xfrm>
            <a:off x="508305" y="1383432"/>
            <a:ext cx="7528679" cy="138588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18" name="Text 7">
            <a:extLst>
              <a:ext uri="{FF2B5EF4-FFF2-40B4-BE49-F238E27FC236}">
                <a16:creationId xmlns:a16="http://schemas.microsoft.com/office/drawing/2014/main" id="{A25D62EF-9CF1-55C3-4941-D949015E932A}"/>
              </a:ext>
            </a:extLst>
          </p:cNvPr>
          <p:cNvSpPr/>
          <p:nvPr/>
        </p:nvSpPr>
        <p:spPr>
          <a:xfrm>
            <a:off x="737738" y="1528093"/>
            <a:ext cx="2048470" cy="3655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70728</a:t>
            </a:r>
            <a:endParaRPr lang="en-US" sz="1750" dirty="0"/>
          </a:p>
        </p:txBody>
      </p:sp>
      <p:sp>
        <p:nvSpPr>
          <p:cNvPr id="19" name="Text 8">
            <a:extLst>
              <a:ext uri="{FF2B5EF4-FFF2-40B4-BE49-F238E27FC236}">
                <a16:creationId xmlns:a16="http://schemas.microsoft.com/office/drawing/2014/main" id="{C909DD15-3124-7B98-9D3B-1EB0143D1001}"/>
              </a:ext>
            </a:extLst>
          </p:cNvPr>
          <p:cNvSpPr/>
          <p:nvPr/>
        </p:nvSpPr>
        <p:spPr>
          <a:xfrm>
            <a:off x="3250790" y="1528093"/>
            <a:ext cx="2044660" cy="10965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Apache PHP-CGI Remote Code Execution</a:t>
            </a:r>
            <a:endParaRPr lang="en-US" sz="1750" dirty="0"/>
          </a:p>
        </p:txBody>
      </p:sp>
      <p:sp>
        <p:nvSpPr>
          <p:cNvPr id="20" name="Text 9">
            <a:extLst>
              <a:ext uri="{FF2B5EF4-FFF2-40B4-BE49-F238E27FC236}">
                <a16:creationId xmlns:a16="http://schemas.microsoft.com/office/drawing/2014/main" id="{4135FD5E-50F2-E416-9327-99DCD4F7DECC}"/>
              </a:ext>
            </a:extLst>
          </p:cNvPr>
          <p:cNvSpPr/>
          <p:nvPr/>
        </p:nvSpPr>
        <p:spPr>
          <a:xfrm>
            <a:off x="5760033" y="1528093"/>
            <a:ext cx="2048470" cy="3655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High</a:t>
            </a:r>
            <a:endParaRPr lang="en-US" sz="1750" dirty="0"/>
          </a:p>
        </p:txBody>
      </p:sp>
      <p:sp>
        <p:nvSpPr>
          <p:cNvPr id="21" name="Shape 10">
            <a:extLst>
              <a:ext uri="{FF2B5EF4-FFF2-40B4-BE49-F238E27FC236}">
                <a16:creationId xmlns:a16="http://schemas.microsoft.com/office/drawing/2014/main" id="{A99BAC62-A37B-69F6-B5E4-4C4DBFBF6B8E}"/>
              </a:ext>
            </a:extLst>
          </p:cNvPr>
          <p:cNvSpPr/>
          <p:nvPr/>
        </p:nvSpPr>
        <p:spPr>
          <a:xfrm>
            <a:off x="508305" y="2769320"/>
            <a:ext cx="7528679" cy="138588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2" name="Text 11">
            <a:extLst>
              <a:ext uri="{FF2B5EF4-FFF2-40B4-BE49-F238E27FC236}">
                <a16:creationId xmlns:a16="http://schemas.microsoft.com/office/drawing/2014/main" id="{B5A4A060-6397-F567-2EA2-1D071410B0B4}"/>
              </a:ext>
            </a:extLst>
          </p:cNvPr>
          <p:cNvSpPr/>
          <p:nvPr/>
        </p:nvSpPr>
        <p:spPr>
          <a:xfrm>
            <a:off x="737738" y="2913981"/>
            <a:ext cx="2048470" cy="3655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134862</a:t>
            </a:r>
            <a:endParaRPr lang="en-US" sz="1750" dirty="0"/>
          </a:p>
        </p:txBody>
      </p:sp>
      <p:sp>
        <p:nvSpPr>
          <p:cNvPr id="23" name="Text 12">
            <a:extLst>
              <a:ext uri="{FF2B5EF4-FFF2-40B4-BE49-F238E27FC236}">
                <a16:creationId xmlns:a16="http://schemas.microsoft.com/office/drawing/2014/main" id="{B54052A6-B02F-BF78-08C6-1BD26AE169F5}"/>
              </a:ext>
            </a:extLst>
          </p:cNvPr>
          <p:cNvSpPr/>
          <p:nvPr/>
        </p:nvSpPr>
        <p:spPr>
          <a:xfrm>
            <a:off x="3250790" y="2913981"/>
            <a:ext cx="2044660" cy="10965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Apache Tomcat Ajp Connector Request Injection (Ghostcat)</a:t>
            </a:r>
            <a:endParaRPr lang="en-US" sz="1750" dirty="0"/>
          </a:p>
        </p:txBody>
      </p:sp>
      <p:sp>
        <p:nvSpPr>
          <p:cNvPr id="24" name="Text 13">
            <a:extLst>
              <a:ext uri="{FF2B5EF4-FFF2-40B4-BE49-F238E27FC236}">
                <a16:creationId xmlns:a16="http://schemas.microsoft.com/office/drawing/2014/main" id="{FEA62BAA-A25F-91D6-29E8-4DA12B97BBA1}"/>
              </a:ext>
            </a:extLst>
          </p:cNvPr>
          <p:cNvSpPr/>
          <p:nvPr/>
        </p:nvSpPr>
        <p:spPr>
          <a:xfrm>
            <a:off x="5760033" y="2913981"/>
            <a:ext cx="2048470" cy="3655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High</a:t>
            </a:r>
            <a:endParaRPr lang="en-US" sz="1750" dirty="0"/>
          </a:p>
        </p:txBody>
      </p:sp>
      <p:sp>
        <p:nvSpPr>
          <p:cNvPr id="25" name="Shape 14">
            <a:extLst>
              <a:ext uri="{FF2B5EF4-FFF2-40B4-BE49-F238E27FC236}">
                <a16:creationId xmlns:a16="http://schemas.microsoft.com/office/drawing/2014/main" id="{62DFB7B2-229B-862D-35EA-53B1348CE7A3}"/>
              </a:ext>
            </a:extLst>
          </p:cNvPr>
          <p:cNvSpPr/>
          <p:nvPr/>
        </p:nvSpPr>
        <p:spPr>
          <a:xfrm>
            <a:off x="508305" y="4155207"/>
            <a:ext cx="7528679" cy="102036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6" name="Text 15">
            <a:extLst>
              <a:ext uri="{FF2B5EF4-FFF2-40B4-BE49-F238E27FC236}">
                <a16:creationId xmlns:a16="http://schemas.microsoft.com/office/drawing/2014/main" id="{F193115A-7334-9FA0-4A0A-EB1056013090}"/>
              </a:ext>
            </a:extLst>
          </p:cNvPr>
          <p:cNvSpPr/>
          <p:nvPr/>
        </p:nvSpPr>
        <p:spPr>
          <a:xfrm>
            <a:off x="737738" y="4299868"/>
            <a:ext cx="2048470" cy="3655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51988</a:t>
            </a:r>
            <a:endParaRPr lang="en-US" sz="1750" dirty="0"/>
          </a:p>
        </p:txBody>
      </p:sp>
      <p:sp>
        <p:nvSpPr>
          <p:cNvPr id="27" name="Text 16">
            <a:extLst>
              <a:ext uri="{FF2B5EF4-FFF2-40B4-BE49-F238E27FC236}">
                <a16:creationId xmlns:a16="http://schemas.microsoft.com/office/drawing/2014/main" id="{9BFB4F84-2F1D-43F9-0D6A-C0D3B14378FD}"/>
              </a:ext>
            </a:extLst>
          </p:cNvPr>
          <p:cNvSpPr/>
          <p:nvPr/>
        </p:nvSpPr>
        <p:spPr>
          <a:xfrm>
            <a:off x="3250790" y="4299868"/>
            <a:ext cx="2044660" cy="7310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Bind Shell Backdoor Detection</a:t>
            </a:r>
            <a:endParaRPr lang="en-US" sz="1750" dirty="0"/>
          </a:p>
        </p:txBody>
      </p:sp>
      <p:sp>
        <p:nvSpPr>
          <p:cNvPr id="28" name="Text 17">
            <a:extLst>
              <a:ext uri="{FF2B5EF4-FFF2-40B4-BE49-F238E27FC236}">
                <a16:creationId xmlns:a16="http://schemas.microsoft.com/office/drawing/2014/main" id="{AB5DEE12-F627-3D89-A6AE-40FB5D2D3F75}"/>
              </a:ext>
            </a:extLst>
          </p:cNvPr>
          <p:cNvSpPr/>
          <p:nvPr/>
        </p:nvSpPr>
        <p:spPr>
          <a:xfrm>
            <a:off x="5760033" y="4299868"/>
            <a:ext cx="2048470" cy="3655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Critical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2117327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8B1E52-CEA3-C6A4-95DA-670F704210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3" name="Text 0"/>
          <p:cNvSpPr/>
          <p:nvPr/>
        </p:nvSpPr>
        <p:spPr>
          <a:xfrm>
            <a:off x="166577" y="0"/>
            <a:ext cx="7726204" cy="6522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950"/>
              </a:lnSpc>
              <a:buNone/>
            </a:pPr>
            <a:r>
              <a:rPr lang="en-US" sz="2800" dirty="0">
                <a:solidFill>
                  <a:srgbClr val="FFFFF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Vulnerabilities by Host: 10.0.0.10 (Continued)</a:t>
            </a:r>
            <a:endParaRPr lang="en-US" sz="2800" dirty="0"/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9FCCD27A-6BFA-756A-DAE6-4A2D2EF3F8C5}"/>
              </a:ext>
            </a:extLst>
          </p:cNvPr>
          <p:cNvSpPr/>
          <p:nvPr/>
        </p:nvSpPr>
        <p:spPr>
          <a:xfrm>
            <a:off x="533052" y="652298"/>
            <a:ext cx="7726204" cy="4155253"/>
          </a:xfrm>
          <a:prstGeom prst="roundRect">
            <a:avLst>
              <a:gd name="adj" fmla="val 3466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Shape 2">
            <a:extLst>
              <a:ext uri="{FF2B5EF4-FFF2-40B4-BE49-F238E27FC236}">
                <a16:creationId xmlns:a16="http://schemas.microsoft.com/office/drawing/2014/main" id="{B08CFB6B-08F6-01F1-68B6-FB96CFAA66FB}"/>
              </a:ext>
            </a:extLst>
          </p:cNvPr>
          <p:cNvSpPr/>
          <p:nvPr/>
        </p:nvSpPr>
        <p:spPr>
          <a:xfrm>
            <a:off x="540672" y="659918"/>
            <a:ext cx="7710130" cy="58209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C59ED37F-05C5-F78B-B5E6-AE15590726D6}"/>
              </a:ext>
            </a:extLst>
          </p:cNvPr>
          <p:cNvSpPr/>
          <p:nvPr/>
        </p:nvSpPr>
        <p:spPr>
          <a:xfrm>
            <a:off x="744150" y="788981"/>
            <a:ext cx="2160865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5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Vulnerability ID</a:t>
            </a:r>
            <a:endParaRPr lang="en-US" sz="1550" dirty="0"/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DE23359E-4428-91FF-8670-51D5DEF722A8}"/>
              </a:ext>
            </a:extLst>
          </p:cNvPr>
          <p:cNvSpPr/>
          <p:nvPr/>
        </p:nvSpPr>
        <p:spPr>
          <a:xfrm>
            <a:off x="3317686" y="788981"/>
            <a:ext cx="2157055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5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Description</a:t>
            </a:r>
            <a:endParaRPr lang="en-US" sz="1550" dirty="0"/>
          </a:p>
        </p:txBody>
      </p:sp>
      <p:sp>
        <p:nvSpPr>
          <p:cNvPr id="10" name="Text 5">
            <a:extLst>
              <a:ext uri="{FF2B5EF4-FFF2-40B4-BE49-F238E27FC236}">
                <a16:creationId xmlns:a16="http://schemas.microsoft.com/office/drawing/2014/main" id="{67CD89BB-0AE7-4D10-1B7A-ACD5703092B7}"/>
              </a:ext>
            </a:extLst>
          </p:cNvPr>
          <p:cNvSpPr/>
          <p:nvPr/>
        </p:nvSpPr>
        <p:spPr>
          <a:xfrm>
            <a:off x="5887412" y="788981"/>
            <a:ext cx="2160865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5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Risk Factor</a:t>
            </a:r>
            <a:endParaRPr lang="en-US" sz="1550" dirty="0"/>
          </a:p>
        </p:txBody>
      </p:sp>
      <p:sp>
        <p:nvSpPr>
          <p:cNvPr id="11" name="Shape 6">
            <a:extLst>
              <a:ext uri="{FF2B5EF4-FFF2-40B4-BE49-F238E27FC236}">
                <a16:creationId xmlns:a16="http://schemas.microsoft.com/office/drawing/2014/main" id="{6A852B7E-787E-4805-8CAD-AC2D3E6B87DB}"/>
              </a:ext>
            </a:extLst>
          </p:cNvPr>
          <p:cNvSpPr/>
          <p:nvPr/>
        </p:nvSpPr>
        <p:spPr>
          <a:xfrm>
            <a:off x="540672" y="1242015"/>
            <a:ext cx="7710130" cy="128825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29" name="Text 7">
            <a:extLst>
              <a:ext uri="{FF2B5EF4-FFF2-40B4-BE49-F238E27FC236}">
                <a16:creationId xmlns:a16="http://schemas.microsoft.com/office/drawing/2014/main" id="{5E1E73EA-D075-6BEC-15A6-688EA21E0CAE}"/>
              </a:ext>
            </a:extLst>
          </p:cNvPr>
          <p:cNvSpPr/>
          <p:nvPr/>
        </p:nvSpPr>
        <p:spPr>
          <a:xfrm>
            <a:off x="744150" y="1371078"/>
            <a:ext cx="2160865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5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32314</a:t>
            </a:r>
            <a:endParaRPr lang="en-US" sz="1550" dirty="0"/>
          </a:p>
        </p:txBody>
      </p:sp>
      <p:sp>
        <p:nvSpPr>
          <p:cNvPr id="30" name="Text 8">
            <a:extLst>
              <a:ext uri="{FF2B5EF4-FFF2-40B4-BE49-F238E27FC236}">
                <a16:creationId xmlns:a16="http://schemas.microsoft.com/office/drawing/2014/main" id="{D4CCE28E-87B9-618E-4246-F147C783CD19}"/>
              </a:ext>
            </a:extLst>
          </p:cNvPr>
          <p:cNvSpPr/>
          <p:nvPr/>
        </p:nvSpPr>
        <p:spPr>
          <a:xfrm>
            <a:off x="3317686" y="1371078"/>
            <a:ext cx="2561272" cy="16198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5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Debian OpenSSH/OpenSSL Package Random Number Generator Weakness</a:t>
            </a:r>
            <a:endParaRPr lang="en-US" sz="1550" dirty="0"/>
          </a:p>
        </p:txBody>
      </p:sp>
      <p:sp>
        <p:nvSpPr>
          <p:cNvPr id="31" name="Text 9">
            <a:extLst>
              <a:ext uri="{FF2B5EF4-FFF2-40B4-BE49-F238E27FC236}">
                <a16:creationId xmlns:a16="http://schemas.microsoft.com/office/drawing/2014/main" id="{F6BFEB3C-3803-DFB1-876D-523329471C06}"/>
              </a:ext>
            </a:extLst>
          </p:cNvPr>
          <p:cNvSpPr/>
          <p:nvPr/>
        </p:nvSpPr>
        <p:spPr>
          <a:xfrm>
            <a:off x="5887412" y="1371078"/>
            <a:ext cx="2160865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5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Critical</a:t>
            </a:r>
            <a:endParaRPr lang="en-US" sz="1550" dirty="0"/>
          </a:p>
        </p:txBody>
      </p:sp>
      <p:sp>
        <p:nvSpPr>
          <p:cNvPr id="32" name="Shape 10">
            <a:extLst>
              <a:ext uri="{FF2B5EF4-FFF2-40B4-BE49-F238E27FC236}">
                <a16:creationId xmlns:a16="http://schemas.microsoft.com/office/drawing/2014/main" id="{5A34FFF0-EB5A-72F0-8DEA-B677F6F7AA34}"/>
              </a:ext>
            </a:extLst>
          </p:cNvPr>
          <p:cNvSpPr/>
          <p:nvPr/>
        </p:nvSpPr>
        <p:spPr>
          <a:xfrm>
            <a:off x="549126" y="2594803"/>
            <a:ext cx="7710130" cy="156793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3" name="Text 11">
            <a:extLst>
              <a:ext uri="{FF2B5EF4-FFF2-40B4-BE49-F238E27FC236}">
                <a16:creationId xmlns:a16="http://schemas.microsoft.com/office/drawing/2014/main" id="{84721AEF-4ECA-DD11-B887-927336DAA7E6}"/>
              </a:ext>
            </a:extLst>
          </p:cNvPr>
          <p:cNvSpPr/>
          <p:nvPr/>
        </p:nvSpPr>
        <p:spPr>
          <a:xfrm>
            <a:off x="670194" y="2630878"/>
            <a:ext cx="2160865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5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32321</a:t>
            </a:r>
            <a:endParaRPr lang="en-US" sz="1550" dirty="0"/>
          </a:p>
        </p:txBody>
      </p:sp>
      <p:sp>
        <p:nvSpPr>
          <p:cNvPr id="34" name="Text 12">
            <a:extLst>
              <a:ext uri="{FF2B5EF4-FFF2-40B4-BE49-F238E27FC236}">
                <a16:creationId xmlns:a16="http://schemas.microsoft.com/office/drawing/2014/main" id="{4EC784AD-CA4F-27CE-29F7-FFB093FDE957}"/>
              </a:ext>
            </a:extLst>
          </p:cNvPr>
          <p:cNvSpPr/>
          <p:nvPr/>
        </p:nvSpPr>
        <p:spPr>
          <a:xfrm>
            <a:off x="3317686" y="2579764"/>
            <a:ext cx="2424598" cy="13217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5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Debian OpenSSH/OpenSSL Package Random Number Generator Weakness (SSL check)</a:t>
            </a:r>
            <a:endParaRPr lang="en-US" sz="1550" dirty="0"/>
          </a:p>
        </p:txBody>
      </p:sp>
      <p:sp>
        <p:nvSpPr>
          <p:cNvPr id="35" name="Text 13">
            <a:extLst>
              <a:ext uri="{FF2B5EF4-FFF2-40B4-BE49-F238E27FC236}">
                <a16:creationId xmlns:a16="http://schemas.microsoft.com/office/drawing/2014/main" id="{D1D6F329-2B5A-641D-C393-92AEBDDA5718}"/>
              </a:ext>
            </a:extLst>
          </p:cNvPr>
          <p:cNvSpPr/>
          <p:nvPr/>
        </p:nvSpPr>
        <p:spPr>
          <a:xfrm>
            <a:off x="5914191" y="2690694"/>
            <a:ext cx="2160865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5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Critical</a:t>
            </a:r>
            <a:endParaRPr lang="en-US" sz="1550" dirty="0"/>
          </a:p>
        </p:txBody>
      </p:sp>
      <p:sp>
        <p:nvSpPr>
          <p:cNvPr id="36" name="Shape 14">
            <a:extLst>
              <a:ext uri="{FF2B5EF4-FFF2-40B4-BE49-F238E27FC236}">
                <a16:creationId xmlns:a16="http://schemas.microsoft.com/office/drawing/2014/main" id="{F8207E29-A28C-AD7C-F079-8F99DFC63776}"/>
              </a:ext>
            </a:extLst>
          </p:cNvPr>
          <p:cNvSpPr/>
          <p:nvPr/>
        </p:nvSpPr>
        <p:spPr>
          <a:xfrm>
            <a:off x="497819" y="4210668"/>
            <a:ext cx="7710130" cy="90606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7" name="Text 15">
            <a:extLst>
              <a:ext uri="{FF2B5EF4-FFF2-40B4-BE49-F238E27FC236}">
                <a16:creationId xmlns:a16="http://schemas.microsoft.com/office/drawing/2014/main" id="{61246DF1-19FB-0D5F-6D44-21DB0A27A2BF}"/>
              </a:ext>
            </a:extLst>
          </p:cNvPr>
          <p:cNvSpPr/>
          <p:nvPr/>
        </p:nvSpPr>
        <p:spPr>
          <a:xfrm>
            <a:off x="670193" y="4227268"/>
            <a:ext cx="2160865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5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20007</a:t>
            </a:r>
            <a:endParaRPr lang="en-US" sz="1550" dirty="0"/>
          </a:p>
        </p:txBody>
      </p:sp>
      <p:sp>
        <p:nvSpPr>
          <p:cNvPr id="38" name="Text 16">
            <a:extLst>
              <a:ext uri="{FF2B5EF4-FFF2-40B4-BE49-F238E27FC236}">
                <a16:creationId xmlns:a16="http://schemas.microsoft.com/office/drawing/2014/main" id="{3DEDCBF2-86AB-0305-DCE9-EEF3CED6F077}"/>
              </a:ext>
            </a:extLst>
          </p:cNvPr>
          <p:cNvSpPr/>
          <p:nvPr/>
        </p:nvSpPr>
        <p:spPr>
          <a:xfrm>
            <a:off x="3317686" y="4159613"/>
            <a:ext cx="2157055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5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Ssl Version 2 And 3 Protocol Detection</a:t>
            </a:r>
            <a:endParaRPr lang="en-US" sz="1550" dirty="0"/>
          </a:p>
        </p:txBody>
      </p:sp>
      <p:sp>
        <p:nvSpPr>
          <p:cNvPr id="39" name="Text 17">
            <a:extLst>
              <a:ext uri="{FF2B5EF4-FFF2-40B4-BE49-F238E27FC236}">
                <a16:creationId xmlns:a16="http://schemas.microsoft.com/office/drawing/2014/main" id="{0CA4688E-1504-BBE5-DA9E-82097E595594}"/>
              </a:ext>
            </a:extLst>
          </p:cNvPr>
          <p:cNvSpPr/>
          <p:nvPr/>
        </p:nvSpPr>
        <p:spPr>
          <a:xfrm>
            <a:off x="5878958" y="4212565"/>
            <a:ext cx="2160865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5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Critical</a:t>
            </a:r>
            <a:endParaRPr lang="en-US" sz="1550" dirty="0"/>
          </a:p>
        </p:txBody>
      </p:sp>
    </p:spTree>
    <p:extLst>
      <p:ext uri="{BB962C8B-B14F-4D97-AF65-F5344CB8AC3E}">
        <p14:creationId xmlns:p14="http://schemas.microsoft.com/office/powerpoint/2010/main" val="3640742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8B1E52-CEA3-C6A4-95DA-670F704210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27" name="Shape 1">
            <a:extLst>
              <a:ext uri="{FF2B5EF4-FFF2-40B4-BE49-F238E27FC236}">
                <a16:creationId xmlns:a16="http://schemas.microsoft.com/office/drawing/2014/main" id="{E20BE2D8-12CC-B1F7-B0FD-0504EA1A6A8F}"/>
              </a:ext>
            </a:extLst>
          </p:cNvPr>
          <p:cNvSpPr/>
          <p:nvPr/>
        </p:nvSpPr>
        <p:spPr>
          <a:xfrm>
            <a:off x="798731" y="68629"/>
            <a:ext cx="7547372" cy="4854199"/>
          </a:xfrm>
          <a:prstGeom prst="roundRect">
            <a:avLst>
              <a:gd name="adj" fmla="val 3960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8" name="Shape 2">
            <a:extLst>
              <a:ext uri="{FF2B5EF4-FFF2-40B4-BE49-F238E27FC236}">
                <a16:creationId xmlns:a16="http://schemas.microsoft.com/office/drawing/2014/main" id="{2CCC77CD-5216-DFA4-2716-76C480842224}"/>
              </a:ext>
            </a:extLst>
          </p:cNvPr>
          <p:cNvSpPr/>
          <p:nvPr/>
        </p:nvSpPr>
        <p:spPr>
          <a:xfrm>
            <a:off x="806351" y="76249"/>
            <a:ext cx="7531298" cy="65377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0" name="Text 3">
            <a:extLst>
              <a:ext uri="{FF2B5EF4-FFF2-40B4-BE49-F238E27FC236}">
                <a16:creationId xmlns:a16="http://schemas.microsoft.com/office/drawing/2014/main" id="{B0C1E86F-40D9-6BC8-1FCD-F9C51FAA0205}"/>
              </a:ext>
            </a:extLst>
          </p:cNvPr>
          <p:cNvSpPr/>
          <p:nvPr/>
        </p:nvSpPr>
        <p:spPr>
          <a:xfrm>
            <a:off x="1035427" y="220672"/>
            <a:ext cx="2050256" cy="3649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Vulnerability ID</a:t>
            </a:r>
            <a:endParaRPr lang="en-US" sz="1750" dirty="0"/>
          </a:p>
        </p:txBody>
      </p:sp>
      <p:sp>
        <p:nvSpPr>
          <p:cNvPr id="41" name="Text 4">
            <a:extLst>
              <a:ext uri="{FF2B5EF4-FFF2-40B4-BE49-F238E27FC236}">
                <a16:creationId xmlns:a16="http://schemas.microsoft.com/office/drawing/2014/main" id="{27521180-4B95-F45B-8701-1107DBB8CEA9}"/>
              </a:ext>
            </a:extLst>
          </p:cNvPr>
          <p:cNvSpPr/>
          <p:nvPr/>
        </p:nvSpPr>
        <p:spPr>
          <a:xfrm>
            <a:off x="3549313" y="220672"/>
            <a:ext cx="2046446" cy="3649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Description</a:t>
            </a:r>
            <a:endParaRPr lang="en-US" sz="1750" dirty="0"/>
          </a:p>
        </p:txBody>
      </p:sp>
      <p:sp>
        <p:nvSpPr>
          <p:cNvPr id="42" name="Text 5">
            <a:extLst>
              <a:ext uri="{FF2B5EF4-FFF2-40B4-BE49-F238E27FC236}">
                <a16:creationId xmlns:a16="http://schemas.microsoft.com/office/drawing/2014/main" id="{1366CA93-134F-A97A-5670-762D6AB64295}"/>
              </a:ext>
            </a:extLst>
          </p:cNvPr>
          <p:cNvSpPr/>
          <p:nvPr/>
        </p:nvSpPr>
        <p:spPr>
          <a:xfrm>
            <a:off x="6059389" y="220672"/>
            <a:ext cx="2050256" cy="3649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Risk Factor</a:t>
            </a:r>
            <a:endParaRPr lang="en-US" sz="1750" dirty="0"/>
          </a:p>
        </p:txBody>
      </p:sp>
      <p:sp>
        <p:nvSpPr>
          <p:cNvPr id="43" name="Shape 6">
            <a:extLst>
              <a:ext uri="{FF2B5EF4-FFF2-40B4-BE49-F238E27FC236}">
                <a16:creationId xmlns:a16="http://schemas.microsoft.com/office/drawing/2014/main" id="{8FD086CE-8F8B-F94C-C0EC-B9C7172A555D}"/>
              </a:ext>
            </a:extLst>
          </p:cNvPr>
          <p:cNvSpPr/>
          <p:nvPr/>
        </p:nvSpPr>
        <p:spPr>
          <a:xfrm>
            <a:off x="806351" y="730021"/>
            <a:ext cx="7531298" cy="101869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4" name="Text 7">
            <a:extLst>
              <a:ext uri="{FF2B5EF4-FFF2-40B4-BE49-F238E27FC236}">
                <a16:creationId xmlns:a16="http://schemas.microsoft.com/office/drawing/2014/main" id="{F7BF4344-4F36-46BA-0EC5-2D97E985BA1E}"/>
              </a:ext>
            </a:extLst>
          </p:cNvPr>
          <p:cNvSpPr/>
          <p:nvPr/>
        </p:nvSpPr>
        <p:spPr>
          <a:xfrm>
            <a:off x="1035427" y="874444"/>
            <a:ext cx="2050256" cy="3649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42256</a:t>
            </a:r>
            <a:endParaRPr lang="en-US" sz="1750" dirty="0"/>
          </a:p>
        </p:txBody>
      </p:sp>
      <p:sp>
        <p:nvSpPr>
          <p:cNvPr id="45" name="Text 8">
            <a:extLst>
              <a:ext uri="{FF2B5EF4-FFF2-40B4-BE49-F238E27FC236}">
                <a16:creationId xmlns:a16="http://schemas.microsoft.com/office/drawing/2014/main" id="{53BB4CED-12CE-BABF-1237-A6CE49AB3E7F}"/>
              </a:ext>
            </a:extLst>
          </p:cNvPr>
          <p:cNvSpPr/>
          <p:nvPr/>
        </p:nvSpPr>
        <p:spPr>
          <a:xfrm>
            <a:off x="3549313" y="874444"/>
            <a:ext cx="2046446" cy="7298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Nfs Shares World Readable</a:t>
            </a:r>
            <a:endParaRPr lang="en-US" sz="1750" dirty="0"/>
          </a:p>
        </p:txBody>
      </p:sp>
      <p:sp>
        <p:nvSpPr>
          <p:cNvPr id="46" name="Text 9">
            <a:extLst>
              <a:ext uri="{FF2B5EF4-FFF2-40B4-BE49-F238E27FC236}">
                <a16:creationId xmlns:a16="http://schemas.microsoft.com/office/drawing/2014/main" id="{70C7951B-F7F3-32AF-3B6D-7C86B2BDC672}"/>
              </a:ext>
            </a:extLst>
          </p:cNvPr>
          <p:cNvSpPr/>
          <p:nvPr/>
        </p:nvSpPr>
        <p:spPr>
          <a:xfrm>
            <a:off x="6059389" y="874444"/>
            <a:ext cx="2050256" cy="3649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Medium</a:t>
            </a:r>
            <a:endParaRPr lang="en-US" sz="1750" dirty="0"/>
          </a:p>
        </p:txBody>
      </p:sp>
      <p:sp>
        <p:nvSpPr>
          <p:cNvPr id="47" name="Shape 10">
            <a:extLst>
              <a:ext uri="{FF2B5EF4-FFF2-40B4-BE49-F238E27FC236}">
                <a16:creationId xmlns:a16="http://schemas.microsoft.com/office/drawing/2014/main" id="{0A416747-0A84-2AB0-2539-05444E175E44}"/>
              </a:ext>
            </a:extLst>
          </p:cNvPr>
          <p:cNvSpPr/>
          <p:nvPr/>
        </p:nvSpPr>
        <p:spPr>
          <a:xfrm>
            <a:off x="806351" y="1748720"/>
            <a:ext cx="7531298" cy="145970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8" name="Text 11">
            <a:extLst>
              <a:ext uri="{FF2B5EF4-FFF2-40B4-BE49-F238E27FC236}">
                <a16:creationId xmlns:a16="http://schemas.microsoft.com/office/drawing/2014/main" id="{934FEA1E-5F57-9801-F2A8-E3C630080BD7}"/>
              </a:ext>
            </a:extLst>
          </p:cNvPr>
          <p:cNvSpPr/>
          <p:nvPr/>
        </p:nvSpPr>
        <p:spPr>
          <a:xfrm>
            <a:off x="1035427" y="1893143"/>
            <a:ext cx="2050256" cy="3649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59088</a:t>
            </a:r>
            <a:endParaRPr lang="en-US" sz="1750" dirty="0"/>
          </a:p>
        </p:txBody>
      </p:sp>
      <p:sp>
        <p:nvSpPr>
          <p:cNvPr id="49" name="Text 12">
            <a:extLst>
              <a:ext uri="{FF2B5EF4-FFF2-40B4-BE49-F238E27FC236}">
                <a16:creationId xmlns:a16="http://schemas.microsoft.com/office/drawing/2014/main" id="{BAC73656-E584-8C2B-3A43-FC7B2A384A88}"/>
              </a:ext>
            </a:extLst>
          </p:cNvPr>
          <p:cNvSpPr/>
          <p:nvPr/>
        </p:nvSpPr>
        <p:spPr>
          <a:xfrm>
            <a:off x="3549313" y="1748720"/>
            <a:ext cx="2046446" cy="14597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PHP PHP-CGI Query String Parameter Injection Arbitrary Code Execution</a:t>
            </a:r>
            <a:endParaRPr lang="en-US" sz="1750" dirty="0"/>
          </a:p>
        </p:txBody>
      </p:sp>
      <p:sp>
        <p:nvSpPr>
          <p:cNvPr id="50" name="Text 13">
            <a:extLst>
              <a:ext uri="{FF2B5EF4-FFF2-40B4-BE49-F238E27FC236}">
                <a16:creationId xmlns:a16="http://schemas.microsoft.com/office/drawing/2014/main" id="{06BF8AF0-467E-5598-9DCD-8677CFE73789}"/>
              </a:ext>
            </a:extLst>
          </p:cNvPr>
          <p:cNvSpPr/>
          <p:nvPr/>
        </p:nvSpPr>
        <p:spPr>
          <a:xfrm>
            <a:off x="6059389" y="1893143"/>
            <a:ext cx="2050256" cy="3649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High</a:t>
            </a:r>
            <a:endParaRPr lang="en-US" sz="1750" dirty="0"/>
          </a:p>
        </p:txBody>
      </p:sp>
      <p:sp>
        <p:nvSpPr>
          <p:cNvPr id="51" name="Shape 14">
            <a:extLst>
              <a:ext uri="{FF2B5EF4-FFF2-40B4-BE49-F238E27FC236}">
                <a16:creationId xmlns:a16="http://schemas.microsoft.com/office/drawing/2014/main" id="{B396E6E7-997A-5224-5E9D-5986A66ED7E5}"/>
              </a:ext>
            </a:extLst>
          </p:cNvPr>
          <p:cNvSpPr/>
          <p:nvPr/>
        </p:nvSpPr>
        <p:spPr>
          <a:xfrm>
            <a:off x="843946" y="3182950"/>
            <a:ext cx="7531298" cy="174855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2" name="Text 15">
            <a:extLst>
              <a:ext uri="{FF2B5EF4-FFF2-40B4-BE49-F238E27FC236}">
                <a16:creationId xmlns:a16="http://schemas.microsoft.com/office/drawing/2014/main" id="{CBBB513E-32D8-446F-C6FD-3471742B9052}"/>
              </a:ext>
            </a:extLst>
          </p:cNvPr>
          <p:cNvSpPr/>
          <p:nvPr/>
        </p:nvSpPr>
        <p:spPr>
          <a:xfrm>
            <a:off x="1035427" y="3305938"/>
            <a:ext cx="2050256" cy="3649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42873</a:t>
            </a:r>
            <a:endParaRPr lang="en-US" sz="1750" dirty="0"/>
          </a:p>
        </p:txBody>
      </p:sp>
      <p:sp>
        <p:nvSpPr>
          <p:cNvPr id="53" name="Text 16">
            <a:extLst>
              <a:ext uri="{FF2B5EF4-FFF2-40B4-BE49-F238E27FC236}">
                <a16:creationId xmlns:a16="http://schemas.microsoft.com/office/drawing/2014/main" id="{538B7663-92DF-5C7D-E395-7D63A06C0111}"/>
              </a:ext>
            </a:extLst>
          </p:cNvPr>
          <p:cNvSpPr/>
          <p:nvPr/>
        </p:nvSpPr>
        <p:spPr>
          <a:xfrm>
            <a:off x="3548777" y="3276769"/>
            <a:ext cx="2046446" cy="14597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Ssl Medium Strength Cipher Suites Supported (Sweet32)</a:t>
            </a:r>
            <a:endParaRPr lang="en-US" sz="1750" dirty="0"/>
          </a:p>
        </p:txBody>
      </p:sp>
      <p:sp>
        <p:nvSpPr>
          <p:cNvPr id="54" name="Text 17">
            <a:extLst>
              <a:ext uri="{FF2B5EF4-FFF2-40B4-BE49-F238E27FC236}">
                <a16:creationId xmlns:a16="http://schemas.microsoft.com/office/drawing/2014/main" id="{1F2E9C98-4776-B133-79B7-BBEBA8C3CE42}"/>
              </a:ext>
            </a:extLst>
          </p:cNvPr>
          <p:cNvSpPr/>
          <p:nvPr/>
        </p:nvSpPr>
        <p:spPr>
          <a:xfrm>
            <a:off x="6059389" y="3554420"/>
            <a:ext cx="2050256" cy="3649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Medium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4211352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8B1E52-CEA3-C6A4-95DA-670F704210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2" name="Shape 1">
            <a:extLst>
              <a:ext uri="{FF2B5EF4-FFF2-40B4-BE49-F238E27FC236}">
                <a16:creationId xmlns:a16="http://schemas.microsoft.com/office/drawing/2014/main" id="{148ED955-E635-277E-1D3A-7B59C338F27F}"/>
              </a:ext>
            </a:extLst>
          </p:cNvPr>
          <p:cNvSpPr/>
          <p:nvPr/>
        </p:nvSpPr>
        <p:spPr>
          <a:xfrm>
            <a:off x="741223" y="21981"/>
            <a:ext cx="7662386" cy="4816316"/>
          </a:xfrm>
          <a:prstGeom prst="roundRect">
            <a:avLst>
              <a:gd name="adj" fmla="val 3955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3" name="Shape 2">
            <a:extLst>
              <a:ext uri="{FF2B5EF4-FFF2-40B4-BE49-F238E27FC236}">
                <a16:creationId xmlns:a16="http://schemas.microsoft.com/office/drawing/2014/main" id="{2A2AA7D5-9B87-E935-B28B-2370CF585B79}"/>
              </a:ext>
            </a:extLst>
          </p:cNvPr>
          <p:cNvSpPr/>
          <p:nvPr/>
        </p:nvSpPr>
        <p:spPr>
          <a:xfrm>
            <a:off x="748843" y="29601"/>
            <a:ext cx="7646313" cy="60769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3345453D-A5F4-5246-1224-E1867E97687F}"/>
              </a:ext>
            </a:extLst>
          </p:cNvPr>
          <p:cNvSpPr/>
          <p:nvPr/>
        </p:nvSpPr>
        <p:spPr>
          <a:xfrm>
            <a:off x="961489" y="235222"/>
            <a:ext cx="2121456" cy="338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Vulnerability ID</a:t>
            </a:r>
            <a:endParaRPr lang="en-US" sz="1650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A73D04BF-0ECB-98FE-6FF5-0A4177F1C6E0}"/>
              </a:ext>
            </a:extLst>
          </p:cNvPr>
          <p:cNvSpPr/>
          <p:nvPr/>
        </p:nvSpPr>
        <p:spPr>
          <a:xfrm>
            <a:off x="3513712" y="235222"/>
            <a:ext cx="2117646" cy="338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Description</a:t>
            </a:r>
            <a:endParaRPr lang="en-US" sz="165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70BA876E-CB9A-7004-80C7-81901960E5CE}"/>
              </a:ext>
            </a:extLst>
          </p:cNvPr>
          <p:cNvSpPr/>
          <p:nvPr/>
        </p:nvSpPr>
        <p:spPr>
          <a:xfrm>
            <a:off x="6062126" y="235222"/>
            <a:ext cx="2121456" cy="338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Risk Factor</a:t>
            </a:r>
            <a:endParaRPr lang="en-US" sz="1650" dirty="0"/>
          </a:p>
        </p:txBody>
      </p:sp>
      <p:sp>
        <p:nvSpPr>
          <p:cNvPr id="8" name="Shape 6">
            <a:extLst>
              <a:ext uri="{FF2B5EF4-FFF2-40B4-BE49-F238E27FC236}">
                <a16:creationId xmlns:a16="http://schemas.microsoft.com/office/drawing/2014/main" id="{84E4D616-A8A7-76E5-B36F-CB3ED51CEADB}"/>
              </a:ext>
            </a:extLst>
          </p:cNvPr>
          <p:cNvSpPr/>
          <p:nvPr/>
        </p:nvSpPr>
        <p:spPr>
          <a:xfrm>
            <a:off x="748843" y="708376"/>
            <a:ext cx="7646313" cy="94630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7">
            <a:extLst>
              <a:ext uri="{FF2B5EF4-FFF2-40B4-BE49-F238E27FC236}">
                <a16:creationId xmlns:a16="http://schemas.microsoft.com/office/drawing/2014/main" id="{4EBDD5DE-4F09-95CC-F86A-CF2D84545829}"/>
              </a:ext>
            </a:extLst>
          </p:cNvPr>
          <p:cNvSpPr/>
          <p:nvPr/>
        </p:nvSpPr>
        <p:spPr>
          <a:xfrm>
            <a:off x="961489" y="842917"/>
            <a:ext cx="2121456" cy="338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90509</a:t>
            </a:r>
            <a:endParaRPr lang="en-US" sz="1650" dirty="0"/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73A29E06-5693-AB79-D81F-D18F3CBDACFD}"/>
              </a:ext>
            </a:extLst>
          </p:cNvPr>
          <p:cNvSpPr/>
          <p:nvPr/>
        </p:nvSpPr>
        <p:spPr>
          <a:xfrm>
            <a:off x="3513712" y="842917"/>
            <a:ext cx="2117646" cy="6772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Samba Badlock Vulnerability</a:t>
            </a:r>
            <a:endParaRPr lang="en-US" sz="1650" dirty="0"/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7C3CFBC2-DCFE-2988-AAA7-5E97F1FB36D7}"/>
              </a:ext>
            </a:extLst>
          </p:cNvPr>
          <p:cNvSpPr/>
          <p:nvPr/>
        </p:nvSpPr>
        <p:spPr>
          <a:xfrm>
            <a:off x="6062126" y="842917"/>
            <a:ext cx="2121456" cy="338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Medium</a:t>
            </a:r>
            <a:endParaRPr lang="en-US" sz="1650" dirty="0"/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5675C824-D5CD-AEAE-0F25-EDA8EBC09AA3}"/>
              </a:ext>
            </a:extLst>
          </p:cNvPr>
          <p:cNvSpPr/>
          <p:nvPr/>
        </p:nvSpPr>
        <p:spPr>
          <a:xfrm>
            <a:off x="748843" y="1654685"/>
            <a:ext cx="7646313" cy="128492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Text 11">
            <a:extLst>
              <a:ext uri="{FF2B5EF4-FFF2-40B4-BE49-F238E27FC236}">
                <a16:creationId xmlns:a16="http://schemas.microsoft.com/office/drawing/2014/main" id="{7BE3A07E-7010-5334-0146-47DD086705A3}"/>
              </a:ext>
            </a:extLst>
          </p:cNvPr>
          <p:cNvSpPr/>
          <p:nvPr/>
        </p:nvSpPr>
        <p:spPr>
          <a:xfrm>
            <a:off x="961489" y="1789226"/>
            <a:ext cx="2121456" cy="338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19704</a:t>
            </a:r>
            <a:endParaRPr lang="en-US" sz="1650" dirty="0"/>
          </a:p>
        </p:txBody>
      </p:sp>
      <p:sp>
        <p:nvSpPr>
          <p:cNvPr id="14" name="Text 12">
            <a:extLst>
              <a:ext uri="{FF2B5EF4-FFF2-40B4-BE49-F238E27FC236}">
                <a16:creationId xmlns:a16="http://schemas.microsoft.com/office/drawing/2014/main" id="{B77FB2B4-0E47-AF74-5EB0-B2E3C57B2488}"/>
              </a:ext>
            </a:extLst>
          </p:cNvPr>
          <p:cNvSpPr/>
          <p:nvPr/>
        </p:nvSpPr>
        <p:spPr>
          <a:xfrm>
            <a:off x="3513712" y="1789226"/>
            <a:ext cx="2117646" cy="10158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Twiki 'Rev' Parameter Arbitrary Command Execution</a:t>
            </a:r>
            <a:endParaRPr lang="en-US" sz="1650" dirty="0"/>
          </a:p>
        </p:txBody>
      </p:sp>
      <p:sp>
        <p:nvSpPr>
          <p:cNvPr id="15" name="Text 13">
            <a:extLst>
              <a:ext uri="{FF2B5EF4-FFF2-40B4-BE49-F238E27FC236}">
                <a16:creationId xmlns:a16="http://schemas.microsoft.com/office/drawing/2014/main" id="{949C627A-015A-7E40-AF3C-B396733FAEB4}"/>
              </a:ext>
            </a:extLst>
          </p:cNvPr>
          <p:cNvSpPr/>
          <p:nvPr/>
        </p:nvSpPr>
        <p:spPr>
          <a:xfrm>
            <a:off x="6062126" y="1789226"/>
            <a:ext cx="2121456" cy="338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High</a:t>
            </a:r>
            <a:endParaRPr lang="en-US" sz="1650" dirty="0"/>
          </a:p>
        </p:txBody>
      </p:sp>
      <p:sp>
        <p:nvSpPr>
          <p:cNvPr id="16" name="Shape 14">
            <a:extLst>
              <a:ext uri="{FF2B5EF4-FFF2-40B4-BE49-F238E27FC236}">
                <a16:creationId xmlns:a16="http://schemas.microsoft.com/office/drawing/2014/main" id="{542828F4-A961-24D5-0E05-1EDC1BAA223E}"/>
              </a:ext>
            </a:extLst>
          </p:cNvPr>
          <p:cNvSpPr/>
          <p:nvPr/>
        </p:nvSpPr>
        <p:spPr>
          <a:xfrm>
            <a:off x="748843" y="2939608"/>
            <a:ext cx="7646313" cy="1962150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Text 15">
            <a:extLst>
              <a:ext uri="{FF2B5EF4-FFF2-40B4-BE49-F238E27FC236}">
                <a16:creationId xmlns:a16="http://schemas.microsoft.com/office/drawing/2014/main" id="{6256A761-CF66-7E2B-C873-D4643D8A5D7F}"/>
              </a:ext>
            </a:extLst>
          </p:cNvPr>
          <p:cNvSpPr/>
          <p:nvPr/>
        </p:nvSpPr>
        <p:spPr>
          <a:xfrm>
            <a:off x="961489" y="3074148"/>
            <a:ext cx="2121456" cy="338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36171</a:t>
            </a:r>
            <a:endParaRPr lang="en-US" sz="1650" dirty="0"/>
          </a:p>
        </p:txBody>
      </p:sp>
      <p:sp>
        <p:nvSpPr>
          <p:cNvPr id="18" name="Text 16">
            <a:extLst>
              <a:ext uri="{FF2B5EF4-FFF2-40B4-BE49-F238E27FC236}">
                <a16:creationId xmlns:a16="http://schemas.microsoft.com/office/drawing/2014/main" id="{D703EB3A-517A-07FB-574C-4FC66E7634A9}"/>
              </a:ext>
            </a:extLst>
          </p:cNvPr>
          <p:cNvSpPr/>
          <p:nvPr/>
        </p:nvSpPr>
        <p:spPr>
          <a:xfrm>
            <a:off x="3513712" y="3074148"/>
            <a:ext cx="2117646" cy="16930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phpMyAdmin Setup Script Configuration Parameters Arbitrary PHP Code Injection (PMASA-2009-4)</a:t>
            </a:r>
            <a:endParaRPr lang="en-US" sz="1650" dirty="0"/>
          </a:p>
        </p:txBody>
      </p:sp>
      <p:sp>
        <p:nvSpPr>
          <p:cNvPr id="19" name="Text 17">
            <a:extLst>
              <a:ext uri="{FF2B5EF4-FFF2-40B4-BE49-F238E27FC236}">
                <a16:creationId xmlns:a16="http://schemas.microsoft.com/office/drawing/2014/main" id="{D21DEF4A-5B17-DB3C-4921-F5508CB33F36}"/>
              </a:ext>
            </a:extLst>
          </p:cNvPr>
          <p:cNvSpPr/>
          <p:nvPr/>
        </p:nvSpPr>
        <p:spPr>
          <a:xfrm>
            <a:off x="6062126" y="3074148"/>
            <a:ext cx="2121456" cy="338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High</a:t>
            </a:r>
            <a:endParaRPr lang="en-US" sz="1650" dirty="0"/>
          </a:p>
        </p:txBody>
      </p:sp>
    </p:spTree>
    <p:extLst>
      <p:ext uri="{BB962C8B-B14F-4D97-AF65-F5344CB8AC3E}">
        <p14:creationId xmlns:p14="http://schemas.microsoft.com/office/powerpoint/2010/main" val="1743041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8B1E52-CEA3-C6A4-95DA-670F704210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20" name="Text 0">
            <a:extLst>
              <a:ext uri="{FF2B5EF4-FFF2-40B4-BE49-F238E27FC236}">
                <a16:creationId xmlns:a16="http://schemas.microsoft.com/office/drawing/2014/main" id="{8A289275-1581-6C9D-36FB-ADF9DB443B18}"/>
              </a:ext>
            </a:extLst>
          </p:cNvPr>
          <p:cNvSpPr/>
          <p:nvPr/>
        </p:nvSpPr>
        <p:spPr>
          <a:xfrm>
            <a:off x="292100" y="184300"/>
            <a:ext cx="7415927" cy="8180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3600" dirty="0">
                <a:solidFill>
                  <a:srgbClr val="FFFFF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Vulnerabilities by Host: 20.0.0.200</a:t>
            </a:r>
            <a:endParaRPr lang="en-US" sz="3600" dirty="0"/>
          </a:p>
        </p:txBody>
      </p:sp>
      <p:sp>
        <p:nvSpPr>
          <p:cNvPr id="21" name="Shape 1">
            <a:extLst>
              <a:ext uri="{FF2B5EF4-FFF2-40B4-BE49-F238E27FC236}">
                <a16:creationId xmlns:a16="http://schemas.microsoft.com/office/drawing/2014/main" id="{3828F43D-EBA1-CFA5-20F9-157F200DCC2D}"/>
              </a:ext>
            </a:extLst>
          </p:cNvPr>
          <p:cNvSpPr/>
          <p:nvPr/>
        </p:nvSpPr>
        <p:spPr>
          <a:xfrm>
            <a:off x="85408" y="1386228"/>
            <a:ext cx="555427" cy="555427"/>
          </a:xfrm>
          <a:prstGeom prst="roundRect">
            <a:avLst>
              <a:gd name="adj" fmla="val 40005"/>
            </a:avLst>
          </a:prstGeom>
          <a:solidFill>
            <a:srgbClr val="030303"/>
          </a:solidFill>
          <a:ln w="30480">
            <a:solidFill>
              <a:srgbClr val="FC833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2" name="Text 2">
            <a:extLst>
              <a:ext uri="{FF2B5EF4-FFF2-40B4-BE49-F238E27FC236}">
                <a16:creationId xmlns:a16="http://schemas.microsoft.com/office/drawing/2014/main" id="{33E9EFEF-472F-965D-EE74-062AD1FFE883}"/>
              </a:ext>
            </a:extLst>
          </p:cNvPr>
          <p:cNvSpPr/>
          <p:nvPr/>
        </p:nvSpPr>
        <p:spPr>
          <a:xfrm>
            <a:off x="292100" y="1478740"/>
            <a:ext cx="141923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1</a:t>
            </a:r>
            <a:endParaRPr lang="en-US" sz="2900" dirty="0"/>
          </a:p>
        </p:txBody>
      </p:sp>
      <p:sp>
        <p:nvSpPr>
          <p:cNvPr id="23" name="Text 3">
            <a:extLst>
              <a:ext uri="{FF2B5EF4-FFF2-40B4-BE49-F238E27FC236}">
                <a16:creationId xmlns:a16="http://schemas.microsoft.com/office/drawing/2014/main" id="{30FC1FF7-6B31-94B7-49AE-B65A543D02CE}"/>
              </a:ext>
            </a:extLst>
          </p:cNvPr>
          <p:cNvSpPr/>
          <p:nvPr/>
        </p:nvSpPr>
        <p:spPr>
          <a:xfrm>
            <a:off x="847527" y="1555892"/>
            <a:ext cx="4514969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50686 - IP Forwarding Enabled</a:t>
            </a:r>
            <a:endParaRPr lang="en-US" sz="2400" dirty="0"/>
          </a:p>
        </p:txBody>
      </p:sp>
      <p:sp>
        <p:nvSpPr>
          <p:cNvPr id="24" name="Text 4">
            <a:extLst>
              <a:ext uri="{FF2B5EF4-FFF2-40B4-BE49-F238E27FC236}">
                <a16:creationId xmlns:a16="http://schemas.microsoft.com/office/drawing/2014/main" id="{980C5598-D115-5E90-5DA8-BA2DA748EB46}"/>
              </a:ext>
            </a:extLst>
          </p:cNvPr>
          <p:cNvSpPr/>
          <p:nvPr/>
        </p:nvSpPr>
        <p:spPr>
          <a:xfrm>
            <a:off x="847527" y="2214222"/>
            <a:ext cx="6613684" cy="1975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remote host has IP forwarding enabled. An attacker can exploit this to route packets through the host and potentially bypass some firewalls / routers / NAC filtering. Unless the remote host is a router, it is recommended that you disable IP forwarding.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180560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BD08-72A9-97F2-F36A-2AD690C4E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772" y="1599241"/>
            <a:ext cx="6766500" cy="2267901"/>
          </a:xfrm>
        </p:spPr>
        <p:txBody>
          <a:bodyPr/>
          <a:lstStyle/>
          <a:p>
            <a:pPr algn="ctr"/>
            <a:r>
              <a:rPr lang="en-US" sz="7200" dirty="0">
                <a:solidFill>
                  <a:schemeClr val="accent6"/>
                </a:solidFill>
              </a:rPr>
              <a:t>    </a:t>
            </a:r>
            <a:r>
              <a:rPr lang="en-US" sz="7200" dirty="0">
                <a:solidFill>
                  <a:schemeClr val="accent6"/>
                </a:solidFill>
                <a:latin typeface="Brush Script MT" panose="03060802040406070304" pitchFamily="66" charset="0"/>
              </a:rPr>
              <a:t>Thank you  </a:t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2CEE8-E83C-6790-A301-68A1FED319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1837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5A165-9CBC-29E0-99D0-02F9F267C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959" y="57899"/>
            <a:ext cx="6766500" cy="962884"/>
          </a:xfrm>
        </p:spPr>
        <p:txBody>
          <a:bodyPr/>
          <a:lstStyle/>
          <a:p>
            <a:r>
              <a:rPr lang="en-US" sz="5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Team members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2F0F2-2B85-E7B8-BAB8-ACF3A834B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335" y="1108174"/>
            <a:ext cx="6943170" cy="1969134"/>
          </a:xfrm>
        </p:spPr>
        <p:txBody>
          <a:bodyPr/>
          <a:lstStyle/>
          <a:p>
            <a:pPr marL="139700" indent="0">
              <a:buNone/>
            </a:pP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DM Serif Display" pitchFamily="2" charset="0"/>
              </a:rPr>
              <a:t>1-  Mostafa Fayez Saad Malek</a:t>
            </a:r>
          </a:p>
          <a:p>
            <a:pPr marL="139700" indent="0">
              <a:buNone/>
            </a:pP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DM Serif Display" pitchFamily="2" charset="0"/>
              </a:rPr>
              <a:t>2- Ahmed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DM Serif Display" pitchFamily="2" charset="0"/>
              </a:rPr>
              <a:t>AboBaker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DM Serif Display" pitchFamily="2" charset="0"/>
              </a:rPr>
              <a:t> Mohamed </a:t>
            </a:r>
          </a:p>
          <a:p>
            <a:pPr marL="139700" indent="0">
              <a:buNone/>
            </a:pP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DM Serif Display" pitchFamily="2" charset="0"/>
              </a:rPr>
              <a:t>3- Ebrahim Ahmed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DM Serif Display" pitchFamily="2" charset="0"/>
              </a:rPr>
              <a:t>Azoz</a:t>
            </a:r>
            <a:endParaRPr lang="en-US" sz="2000" dirty="0">
              <a:solidFill>
                <a:schemeClr val="accent6">
                  <a:lumMod val="20000"/>
                  <a:lumOff val="80000"/>
                </a:schemeClr>
              </a:solidFill>
              <a:latin typeface="DM Serif Display" pitchFamily="2" charset="0"/>
            </a:endParaRPr>
          </a:p>
          <a:p>
            <a:pPr marL="139700" indent="0">
              <a:buNone/>
            </a:pP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DM Serif Display" pitchFamily="2" charset="0"/>
              </a:rPr>
              <a:t>4- Mina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DM Serif Display" pitchFamily="2" charset="0"/>
              </a:rPr>
              <a:t>Maximous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DM Serif Display" pitchFamily="2" charset="0"/>
              </a:rPr>
              <a:t> Masha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8126AD-203D-23CF-BB19-0E5359F0CA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5336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314765" y="157232"/>
            <a:ext cx="7000829" cy="47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Project Objective: </a:t>
            </a:r>
            <a:endParaRPr sz="3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502366" y="590831"/>
            <a:ext cx="8326869" cy="9522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just">
              <a:spcBef>
                <a:spcPts val="0"/>
              </a:spcBef>
              <a:spcAft>
                <a:spcPts val="1000"/>
              </a:spcAft>
              <a:buNone/>
              <a:tabLst>
                <a:tab pos="5829300" algn="l"/>
              </a:tabLst>
            </a:pPr>
            <a:r>
              <a:rPr lang="en-US" sz="1600" dirty="0"/>
              <a:t>This document outlines the results of a vulnerability assessment performed on a network environment comprising a vulnerable machine and a Kali Linux machine configured for penetration testing.</a:t>
            </a:r>
            <a:endParaRPr lang="en-US" sz="1000" b="1" dirty="0"/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7" name="Shape 3">
            <a:extLst>
              <a:ext uri="{FF2B5EF4-FFF2-40B4-BE49-F238E27FC236}">
                <a16:creationId xmlns:a16="http://schemas.microsoft.com/office/drawing/2014/main" id="{DFAC777F-DFF5-904D-CE88-418F1D480264}"/>
              </a:ext>
            </a:extLst>
          </p:cNvPr>
          <p:cNvSpPr/>
          <p:nvPr/>
        </p:nvSpPr>
        <p:spPr>
          <a:xfrm>
            <a:off x="176263" y="1707297"/>
            <a:ext cx="484703" cy="484703"/>
          </a:xfrm>
          <a:prstGeom prst="roundRect">
            <a:avLst>
              <a:gd name="adj" fmla="val 20003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171E2C65-EF57-ED57-B9B0-F4B253777695}"/>
              </a:ext>
            </a:extLst>
          </p:cNvPr>
          <p:cNvSpPr/>
          <p:nvPr/>
        </p:nvSpPr>
        <p:spPr>
          <a:xfrm>
            <a:off x="334040" y="1794510"/>
            <a:ext cx="168326" cy="5685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45"/>
              </a:lnSpc>
              <a:buNone/>
            </a:pPr>
            <a:r>
              <a:rPr lang="en-US" sz="2545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545" dirty="0"/>
          </a:p>
        </p:txBody>
      </p:sp>
      <p:sp>
        <p:nvSpPr>
          <p:cNvPr id="9" name="Text 5">
            <a:extLst>
              <a:ext uri="{FF2B5EF4-FFF2-40B4-BE49-F238E27FC236}">
                <a16:creationId xmlns:a16="http://schemas.microsoft.com/office/drawing/2014/main" id="{3B240DDC-4BD8-CEAE-B21A-3AAE5370ED87}"/>
              </a:ext>
            </a:extLst>
          </p:cNvPr>
          <p:cNvSpPr/>
          <p:nvPr/>
        </p:nvSpPr>
        <p:spPr>
          <a:xfrm>
            <a:off x="771062" y="1722241"/>
            <a:ext cx="1638030" cy="54091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1"/>
              </a:lnSpc>
              <a:buNone/>
            </a:pPr>
            <a:r>
              <a:rPr lang="en-GB" sz="2121" dirty="0">
                <a:solidFill>
                  <a:schemeClr val="bg1"/>
                </a:solidFill>
                <a:latin typeface="+mj-lt"/>
                <a:ea typeface="Kanit" pitchFamily="34" charset="-122"/>
                <a:cs typeface="Kanit" pitchFamily="34" charset="-120"/>
              </a:rPr>
              <a:t>Findings</a:t>
            </a:r>
            <a:endParaRPr lang="en-US" sz="2121" dirty="0">
              <a:solidFill>
                <a:schemeClr val="bg1"/>
              </a:solidFill>
              <a:latin typeface="+mj-lt"/>
              <a:ea typeface="Kanit" pitchFamily="34" charset="-122"/>
              <a:cs typeface="Kanit" pitchFamily="34" charset="-120"/>
            </a:endParaRPr>
          </a:p>
        </p:txBody>
      </p:sp>
      <p:sp>
        <p:nvSpPr>
          <p:cNvPr id="10" name="Text 6"/>
          <p:cNvSpPr/>
          <p:nvPr/>
        </p:nvSpPr>
        <p:spPr>
          <a:xfrm>
            <a:off x="418203" y="2371119"/>
            <a:ext cx="3835204" cy="15195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14"/>
              </a:lnSpc>
              <a:buNone/>
            </a:pPr>
            <a:r>
              <a:rPr lang="en-US" sz="1800" dirty="0">
                <a:solidFill>
                  <a:schemeClr val="bg1"/>
                </a:solidFill>
              </a:rPr>
              <a:t>The assessment identified several critical vulnerabilities that could be exploited, posing significant risks to the overall security posture.</a:t>
            </a:r>
            <a:endParaRPr lang="en-US" sz="1697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" name="Shape 7">
            <a:extLst>
              <a:ext uri="{FF2B5EF4-FFF2-40B4-BE49-F238E27FC236}">
                <a16:creationId xmlns:a16="http://schemas.microsoft.com/office/drawing/2014/main" id="{DD14E998-5AF8-E0E7-9527-05FA891473D1}"/>
              </a:ext>
            </a:extLst>
          </p:cNvPr>
          <p:cNvSpPr/>
          <p:nvPr/>
        </p:nvSpPr>
        <p:spPr>
          <a:xfrm>
            <a:off x="4379875" y="1707198"/>
            <a:ext cx="484703" cy="477976"/>
          </a:xfrm>
          <a:prstGeom prst="roundRect">
            <a:avLst>
              <a:gd name="adj" fmla="val 20003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850DA5FB-61B9-7A85-8548-3E3A847C2AA9}"/>
              </a:ext>
            </a:extLst>
          </p:cNvPr>
          <p:cNvSpPr/>
          <p:nvPr/>
        </p:nvSpPr>
        <p:spPr>
          <a:xfrm flipH="1">
            <a:off x="4551300" y="1722240"/>
            <a:ext cx="45719" cy="2423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45"/>
              </a:lnSpc>
              <a:buNone/>
            </a:pPr>
            <a:r>
              <a:rPr lang="en-US" sz="2545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545" dirty="0"/>
          </a:p>
        </p:txBody>
      </p:sp>
      <p:sp>
        <p:nvSpPr>
          <p:cNvPr id="15" name="Text 10">
            <a:extLst>
              <a:ext uri="{FF2B5EF4-FFF2-40B4-BE49-F238E27FC236}">
                <a16:creationId xmlns:a16="http://schemas.microsoft.com/office/drawing/2014/main" id="{47A3A578-CFCF-0231-6390-7222D3D504FE}"/>
              </a:ext>
            </a:extLst>
          </p:cNvPr>
          <p:cNvSpPr/>
          <p:nvPr/>
        </p:nvSpPr>
        <p:spPr>
          <a:xfrm>
            <a:off x="4794508" y="2125370"/>
            <a:ext cx="4015452" cy="103441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14"/>
              </a:lnSpc>
              <a:buNone/>
            </a:pPr>
            <a:endParaRPr lang="en-US" sz="1697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Text 9">
            <a:extLst>
              <a:ext uri="{FF2B5EF4-FFF2-40B4-BE49-F238E27FC236}">
                <a16:creationId xmlns:a16="http://schemas.microsoft.com/office/drawing/2014/main" id="{BA2C7BD1-DFEE-A516-30F9-8AFAAEB79401}"/>
              </a:ext>
            </a:extLst>
          </p:cNvPr>
          <p:cNvSpPr/>
          <p:nvPr/>
        </p:nvSpPr>
        <p:spPr>
          <a:xfrm>
            <a:off x="4842831" y="1707198"/>
            <a:ext cx="2560320" cy="3365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51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Recommendations</a:t>
            </a:r>
            <a:endParaRPr lang="en-US" sz="212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Text 12">
            <a:extLst>
              <a:ext uri="{FF2B5EF4-FFF2-40B4-BE49-F238E27FC236}">
                <a16:creationId xmlns:a16="http://schemas.microsoft.com/office/drawing/2014/main" id="{49C9E3A5-5745-03DD-F35A-E1514DF4066D}"/>
              </a:ext>
            </a:extLst>
          </p:cNvPr>
          <p:cNvSpPr/>
          <p:nvPr/>
        </p:nvSpPr>
        <p:spPr>
          <a:xfrm>
            <a:off x="2776954" y="3547344"/>
            <a:ext cx="210740" cy="2425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45"/>
              </a:lnSpc>
              <a:buNone/>
            </a:pPr>
            <a:r>
              <a:rPr lang="en-US" sz="2545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2545" dirty="0"/>
          </a:p>
        </p:txBody>
      </p:sp>
      <p:sp>
        <p:nvSpPr>
          <p:cNvPr id="2" name="Text 6">
            <a:extLst>
              <a:ext uri="{FF2B5EF4-FFF2-40B4-BE49-F238E27FC236}">
                <a16:creationId xmlns:a16="http://schemas.microsoft.com/office/drawing/2014/main" id="{50ED7526-69B1-1099-C155-2EFD50563729}"/>
              </a:ext>
            </a:extLst>
          </p:cNvPr>
          <p:cNvSpPr/>
          <p:nvPr/>
        </p:nvSpPr>
        <p:spPr>
          <a:xfrm>
            <a:off x="4622225" y="2348599"/>
            <a:ext cx="3923323" cy="119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14"/>
              </a:lnSpc>
              <a:buNone/>
            </a:pPr>
            <a:r>
              <a:rPr lang="en-US" sz="1800" dirty="0">
                <a:solidFill>
                  <a:schemeClr val="bg1"/>
                </a:solidFill>
              </a:rPr>
              <a:t>Proposed remediation strategies are outlined to mitigate the identified risks effectively.</a:t>
            </a:r>
            <a:endParaRPr lang="en-US" sz="1697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 build="p"/>
      <p:bldP spid="7" grpId="0" animBg="1"/>
      <p:bldP spid="8" grpId="0" animBg="1"/>
      <p:bldP spid="9" grpId="0" animBg="1"/>
      <p:bldP spid="10" grpId="0" animBg="1"/>
      <p:bldP spid="13" grpId="0" animBg="1"/>
      <p:bldP spid="14" grpId="0" animBg="1"/>
      <p:bldP spid="15" grpId="0" animBg="1"/>
      <p:bldP spid="17" grpId="0" animBg="1"/>
      <p:bldP spid="20" grpId="0" animBg="1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E9612-DAC0-0F3D-905A-D3F91E858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00" y="215848"/>
            <a:ext cx="6766500" cy="508000"/>
          </a:xfrm>
        </p:spPr>
        <p:txBody>
          <a:bodyPr/>
          <a:lstStyle/>
          <a:p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Network Environment Setup: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F7B83-2C23-1E43-853C-00C7EEB3B7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9" name="Text 1">
            <a:extLst>
              <a:ext uri="{FF2B5EF4-FFF2-40B4-BE49-F238E27FC236}">
                <a16:creationId xmlns:a16="http://schemas.microsoft.com/office/drawing/2014/main" id="{8A4B45BF-3280-51F0-06A4-A9118115EB45}"/>
              </a:ext>
            </a:extLst>
          </p:cNvPr>
          <p:cNvSpPr/>
          <p:nvPr/>
        </p:nvSpPr>
        <p:spPr>
          <a:xfrm>
            <a:off x="230900" y="881850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Vulnerable Machine</a:t>
            </a:r>
            <a:endParaRPr lang="en-US" sz="2400" dirty="0"/>
          </a:p>
        </p:txBody>
      </p:sp>
      <p:sp>
        <p:nvSpPr>
          <p:cNvPr id="10" name="Text 2">
            <a:extLst>
              <a:ext uri="{FF2B5EF4-FFF2-40B4-BE49-F238E27FC236}">
                <a16:creationId xmlns:a16="http://schemas.microsoft.com/office/drawing/2014/main" id="{17894789-41C9-B0AA-1D41-40404ADC2F36}"/>
              </a:ext>
            </a:extLst>
          </p:cNvPr>
          <p:cNvSpPr/>
          <p:nvPr/>
        </p:nvSpPr>
        <p:spPr>
          <a:xfrm>
            <a:off x="494760" y="1228090"/>
            <a:ext cx="3898821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- IP Address: 10.0.0.10/24</a:t>
            </a:r>
            <a:endParaRPr lang="en-US" sz="1900" dirty="0"/>
          </a:p>
        </p:txBody>
      </p:sp>
      <p:sp>
        <p:nvSpPr>
          <p:cNvPr id="11" name="Text 3">
            <a:extLst>
              <a:ext uri="{FF2B5EF4-FFF2-40B4-BE49-F238E27FC236}">
                <a16:creationId xmlns:a16="http://schemas.microsoft.com/office/drawing/2014/main" id="{D01560C4-2353-EB66-831A-36E6C41C7790}"/>
              </a:ext>
            </a:extLst>
          </p:cNvPr>
          <p:cNvSpPr/>
          <p:nvPr/>
        </p:nvSpPr>
        <p:spPr>
          <a:xfrm>
            <a:off x="494760" y="1623139"/>
            <a:ext cx="3086101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- They are connected to router R1 via interface e0/0.</a:t>
            </a:r>
            <a:endParaRPr lang="en-US" sz="1900" dirty="0"/>
          </a:p>
        </p:txBody>
      </p:sp>
      <p:sp>
        <p:nvSpPr>
          <p:cNvPr id="14" name="Text 4">
            <a:extLst>
              <a:ext uri="{FF2B5EF4-FFF2-40B4-BE49-F238E27FC236}">
                <a16:creationId xmlns:a16="http://schemas.microsoft.com/office/drawing/2014/main" id="{0B6777D1-A387-02D7-AE87-B451C426E416}"/>
              </a:ext>
            </a:extLst>
          </p:cNvPr>
          <p:cNvSpPr/>
          <p:nvPr/>
        </p:nvSpPr>
        <p:spPr>
          <a:xfrm>
            <a:off x="5299280" y="881850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Router R1</a:t>
            </a:r>
            <a:endParaRPr lang="en-US" sz="2400" dirty="0"/>
          </a:p>
        </p:txBody>
      </p:sp>
      <p:sp>
        <p:nvSpPr>
          <p:cNvPr id="15" name="Text 5">
            <a:extLst>
              <a:ext uri="{FF2B5EF4-FFF2-40B4-BE49-F238E27FC236}">
                <a16:creationId xmlns:a16="http://schemas.microsoft.com/office/drawing/2014/main" id="{F96B6466-A30A-5AFB-10FE-DE0E01024541}"/>
              </a:ext>
            </a:extLst>
          </p:cNvPr>
          <p:cNvSpPr/>
          <p:nvPr/>
        </p:nvSpPr>
        <p:spPr>
          <a:xfrm>
            <a:off x="5372225" y="1267613"/>
            <a:ext cx="3580859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- Interfaces: e0/0 connected to the vulnerable machine (10.0.0.200).</a:t>
            </a:r>
            <a:endParaRPr lang="en-US" sz="1900" dirty="0"/>
          </a:p>
        </p:txBody>
      </p:sp>
      <p:sp>
        <p:nvSpPr>
          <p:cNvPr id="16" name="Text 6">
            <a:extLst>
              <a:ext uri="{FF2B5EF4-FFF2-40B4-BE49-F238E27FC236}">
                <a16:creationId xmlns:a16="http://schemas.microsoft.com/office/drawing/2014/main" id="{7F85C777-6B8E-C73C-5627-EB3BEA55E43D}"/>
              </a:ext>
            </a:extLst>
          </p:cNvPr>
          <p:cNvSpPr/>
          <p:nvPr/>
        </p:nvSpPr>
        <p:spPr>
          <a:xfrm>
            <a:off x="5372225" y="2057712"/>
            <a:ext cx="3898821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- e0/2 connected to the internet (192.168.1.10).</a:t>
            </a:r>
            <a:endParaRPr lang="en-US" sz="1900" dirty="0"/>
          </a:p>
        </p:txBody>
      </p:sp>
      <p:sp>
        <p:nvSpPr>
          <p:cNvPr id="17" name="Text 7">
            <a:extLst>
              <a:ext uri="{FF2B5EF4-FFF2-40B4-BE49-F238E27FC236}">
                <a16:creationId xmlns:a16="http://schemas.microsoft.com/office/drawing/2014/main" id="{6FF9AEA2-0EC3-FFEA-AA21-FD979584BD09}"/>
              </a:ext>
            </a:extLst>
          </p:cNvPr>
          <p:cNvSpPr/>
          <p:nvPr/>
        </p:nvSpPr>
        <p:spPr>
          <a:xfrm>
            <a:off x="5372224" y="2970631"/>
            <a:ext cx="3898821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- e0/1 connected to another router R2 (20.0.0.200).</a:t>
            </a:r>
            <a:endParaRPr lang="en-US" sz="1900" dirty="0"/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409FB5B1-A9B0-B267-6F91-1370AD0541CC}"/>
              </a:ext>
            </a:extLst>
          </p:cNvPr>
          <p:cNvSpPr/>
          <p:nvPr/>
        </p:nvSpPr>
        <p:spPr>
          <a:xfrm>
            <a:off x="230900" y="2584868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Switch</a:t>
            </a:r>
            <a:endParaRPr lang="en-US" sz="2400" dirty="0"/>
          </a:p>
        </p:txBody>
      </p:sp>
      <p:sp>
        <p:nvSpPr>
          <p:cNvPr id="19" name="Text 9">
            <a:extLst>
              <a:ext uri="{FF2B5EF4-FFF2-40B4-BE49-F238E27FC236}">
                <a16:creationId xmlns:a16="http://schemas.microsoft.com/office/drawing/2014/main" id="{442B8CBC-62C4-2596-CC7D-E9DD516D44E0}"/>
              </a:ext>
            </a:extLst>
          </p:cNvPr>
          <p:cNvSpPr/>
          <p:nvPr/>
        </p:nvSpPr>
        <p:spPr>
          <a:xfrm>
            <a:off x="445791" y="3125311"/>
            <a:ext cx="3898821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- Ports: e0/1 connected to R1 (20.0.0.0/24).</a:t>
            </a:r>
            <a:endParaRPr lang="en-US" sz="1900" dirty="0"/>
          </a:p>
        </p:txBody>
      </p:sp>
      <p:sp>
        <p:nvSpPr>
          <p:cNvPr id="20" name="Text 10">
            <a:extLst>
              <a:ext uri="{FF2B5EF4-FFF2-40B4-BE49-F238E27FC236}">
                <a16:creationId xmlns:a16="http://schemas.microsoft.com/office/drawing/2014/main" id="{1B0E40E3-9B8C-8226-D749-5A770775C698}"/>
              </a:ext>
            </a:extLst>
          </p:cNvPr>
          <p:cNvSpPr/>
          <p:nvPr/>
        </p:nvSpPr>
        <p:spPr>
          <a:xfrm>
            <a:off x="445790" y="3944350"/>
            <a:ext cx="3898821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- e0/0 connected to the Kali Machine for scanning.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13790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EA55AA-141B-E45A-12EF-303C26F3F2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3" name="Picture 2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F056BEC5-F9F8-167A-0D41-39E919108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48"/>
            <a:ext cx="9144000" cy="506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071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D13EF-2A36-8AB2-8D40-2B88FBA97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384" y="218874"/>
            <a:ext cx="8868700" cy="470575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GB" sz="16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GB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ea typeface="Calibri" panose="020F0502020204030204" pitchFamily="34" charset="0"/>
              </a:rPr>
              <a:t>On Kali Linux Machine</a:t>
            </a:r>
            <a:r>
              <a:rPr lang="en-GB" sz="2000" b="1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:</a:t>
            </a: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GB" sz="200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+mn-lt"/>
              <a:ea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18387-40AD-25B8-952F-81F66BC549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82B1F4B-89F0-8E2E-4090-22FB572B2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877"/>
            <a:ext cx="9144000" cy="454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21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D13EF-2A36-8AB2-8D40-2B88FBA97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384" y="218874"/>
            <a:ext cx="8868700" cy="470575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GB" sz="16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Commands used: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</a:t>
            </a:r>
            <a:r>
              <a:rPr lang="en-US" sz="2000" b="1" dirty="0"/>
              <a:t>“</a:t>
            </a:r>
            <a:r>
              <a:rPr lang="en-US" sz="2000" b="1" dirty="0" err="1"/>
              <a:t>sudo</a:t>
            </a:r>
            <a:r>
              <a:rPr lang="en-US" sz="2000" b="1" dirty="0"/>
              <a:t> </a:t>
            </a:r>
            <a:r>
              <a:rPr lang="en-US" sz="2000" b="1" dirty="0" err="1"/>
              <a:t>systemctl</a:t>
            </a:r>
            <a:r>
              <a:rPr lang="en-US" sz="2000" b="1" dirty="0"/>
              <a:t> start </a:t>
            </a:r>
            <a:r>
              <a:rPr lang="en-US" sz="2000" b="1" dirty="0" err="1"/>
              <a:t>nessusd.service</a:t>
            </a:r>
            <a:r>
              <a:rPr lang="en-US" sz="2000" b="1" dirty="0"/>
              <a:t>”</a:t>
            </a:r>
            <a:r>
              <a:rPr lang="en-GB" sz="20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GB" sz="2000" b="1" dirty="0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err="1"/>
              <a:t>sudo</a:t>
            </a:r>
            <a:r>
              <a:rPr lang="en-US" sz="2000" dirty="0"/>
              <a:t>: Executes the command with superuser privileges.</a:t>
            </a:r>
            <a:r>
              <a:rPr lang="en-US" sz="2000" b="1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start</a:t>
            </a:r>
            <a:r>
              <a:rPr lang="en-US" sz="2000" dirty="0"/>
              <a:t>: Instructs </a:t>
            </a:r>
            <a:r>
              <a:rPr lang="en-US" sz="2000" dirty="0" err="1"/>
              <a:t>systemctl</a:t>
            </a:r>
            <a:r>
              <a:rPr lang="en-US" sz="2000" dirty="0"/>
              <a:t> to start the specified service.</a:t>
            </a:r>
            <a:r>
              <a:rPr lang="en-US" sz="2000" b="1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err="1"/>
              <a:t>nessusd.service</a:t>
            </a:r>
            <a:r>
              <a:rPr lang="en-US" sz="2000" dirty="0"/>
              <a:t>: The name of the Nessus daemon service that enables vulnerability scanning. 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</a:t>
            </a:r>
            <a:r>
              <a:rPr lang="en-US" sz="2400" b="1" dirty="0"/>
              <a:t>“</a:t>
            </a:r>
            <a:r>
              <a:rPr lang="en-US" sz="2400" b="1" dirty="0" err="1"/>
              <a:t>sudo</a:t>
            </a:r>
            <a:r>
              <a:rPr lang="en-US" sz="2400" b="1" dirty="0"/>
              <a:t> </a:t>
            </a:r>
            <a:r>
              <a:rPr lang="en-US" sz="2400" b="1" dirty="0" err="1"/>
              <a:t>systemctl</a:t>
            </a:r>
            <a:r>
              <a:rPr lang="en-US" sz="2400" b="1" dirty="0"/>
              <a:t> start </a:t>
            </a:r>
            <a:r>
              <a:rPr lang="en-US" sz="2400" b="1" dirty="0" err="1"/>
              <a:t>nessusd.service</a:t>
            </a:r>
            <a:r>
              <a:rPr lang="en-US" sz="2400" b="1" dirty="0"/>
              <a:t>”. 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/>
              <a:t>status: </a:t>
            </a:r>
            <a:r>
              <a:rPr lang="en-US" sz="2000" dirty="0"/>
              <a:t>This argument requests the current state of the specified service.</a:t>
            </a:r>
            <a:endParaRPr lang="en-GB" sz="2000" b="1" dirty="0">
              <a:solidFill>
                <a:schemeClr val="accent6">
                  <a:lumMod val="60000"/>
                  <a:lumOff val="40000"/>
                </a:schemeClr>
              </a:solidFill>
              <a:latin typeface="+mn-lt"/>
              <a:ea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2000" b="1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+mn-lt"/>
              <a:ea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18387-40AD-25B8-952F-81F66BC549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7662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D13EF-2A36-8AB2-8D40-2B88FBA97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384" y="218874"/>
            <a:ext cx="8868700" cy="470575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GB" sz="16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GB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ea typeface="Calibri" panose="020F0502020204030204" pitchFamily="34" charset="0"/>
              </a:rPr>
              <a:t>Open Nessus:</a:t>
            </a: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GB" sz="200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+mn-lt"/>
              <a:ea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18387-40AD-25B8-952F-81F66BC549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19A8EC8-D2D3-7CF0-76EF-4E7C2C9E0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0630"/>
            <a:ext cx="9144000" cy="449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86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D13EF-2A36-8AB2-8D40-2B88FBA97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384" y="218874"/>
            <a:ext cx="8868700" cy="470575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GB" sz="16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GB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ea typeface="Calibri" panose="020F0502020204030204" pitchFamily="34" charset="0"/>
              </a:rPr>
              <a:t>Do Our Network Scan:</a:t>
            </a: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GB" sz="200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+mn-lt"/>
              <a:ea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18387-40AD-25B8-952F-81F66BC549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F1022A9-5BB0-2013-750A-65DE2F44E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877"/>
            <a:ext cx="9144000" cy="454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18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utius template">
  <a:themeElements>
    <a:clrScheme name="Custom 347">
      <a:dk1>
        <a:srgbClr val="11191F"/>
      </a:dk1>
      <a:lt1>
        <a:srgbClr val="FFFFFF"/>
      </a:lt1>
      <a:dk2>
        <a:srgbClr val="97A5C2"/>
      </a:dk2>
      <a:lt2>
        <a:srgbClr val="E6E6EC"/>
      </a:lt2>
      <a:accent1>
        <a:srgbClr val="11191F"/>
      </a:accent1>
      <a:accent2>
        <a:srgbClr val="525666"/>
      </a:accent2>
      <a:accent3>
        <a:srgbClr val="757B96"/>
      </a:accent3>
      <a:accent4>
        <a:srgbClr val="9CA1B6"/>
      </a:accent4>
      <a:accent5>
        <a:srgbClr val="CC5900"/>
      </a:accent5>
      <a:accent6>
        <a:srgbClr val="FF88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7928A78EA473448F29FAFBBC64C7AD" ma:contentTypeVersion="6" ma:contentTypeDescription="Create a new document." ma:contentTypeScope="" ma:versionID="b494279f73ac88ba474430dca095527c">
  <xsd:schema xmlns:xsd="http://www.w3.org/2001/XMLSchema" xmlns:xs="http://www.w3.org/2001/XMLSchema" xmlns:p="http://schemas.microsoft.com/office/2006/metadata/properties" xmlns:ns3="829f96c0-387d-40c4-bcad-534037817199" targetNamespace="http://schemas.microsoft.com/office/2006/metadata/properties" ma:root="true" ma:fieldsID="ffd9ac7affbef914d4669cf4b0ecb7ba" ns3:_="">
    <xsd:import namespace="829f96c0-387d-40c4-bcad-53403781719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9f96c0-387d-40c4-bcad-5340378171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BB4FA6-C704-4F6F-817D-C420965AD680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829f96c0-387d-40c4-bcad-534037817199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C33C1D4-2481-4DB7-A3BF-2828D7D9F7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381341-0F59-480D-8426-14426C80B6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9f96c0-387d-40c4-bcad-5340378171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3235</TotalTime>
  <Words>488</Words>
  <Application>Microsoft Office PowerPoint</Application>
  <PresentationFormat>On-screen Show (16:9)</PresentationFormat>
  <Paragraphs>113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Brush Script MT</vt:lpstr>
      <vt:lpstr>Montserrat Light</vt:lpstr>
      <vt:lpstr>DM Serif Display</vt:lpstr>
      <vt:lpstr>Arial</vt:lpstr>
      <vt:lpstr>Kanit</vt:lpstr>
      <vt:lpstr>Roboto</vt:lpstr>
      <vt:lpstr>Calibri</vt:lpstr>
      <vt:lpstr>Saira Medium</vt:lpstr>
      <vt:lpstr>Mutius template</vt:lpstr>
      <vt:lpstr>Vulnerability Assessment and Remediation Plan</vt:lpstr>
      <vt:lpstr>Team members</vt:lpstr>
      <vt:lpstr>Project Objective: </vt:lpstr>
      <vt:lpstr>Network Environment Setup: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Thank you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Khaled</dc:creator>
  <cp:lastModifiedBy>Mostafa Malek</cp:lastModifiedBy>
  <cp:revision>169</cp:revision>
  <dcterms:modified xsi:type="dcterms:W3CDTF">2024-10-08T16:29:36Z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0x010100487928A78EA473448F29FAFBBC64C7AD</vt:lpwstr>
  </property>
</Properties>
</file>