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4"/>
  </p:sldMasterIdLst>
  <p:notesMasterIdLst>
    <p:notesMasterId r:id="rId31"/>
  </p:notesMasterIdLst>
  <p:sldIdLst>
    <p:sldId id="369" r:id="rId5"/>
    <p:sldId id="370" r:id="rId6"/>
    <p:sldId id="257" r:id="rId7"/>
    <p:sldId id="410" r:id="rId8"/>
    <p:sldId id="427" r:id="rId9"/>
    <p:sldId id="428" r:id="rId10"/>
    <p:sldId id="429" r:id="rId11"/>
    <p:sldId id="430" r:id="rId12"/>
    <p:sldId id="431" r:id="rId13"/>
    <p:sldId id="432" r:id="rId14"/>
    <p:sldId id="434" r:id="rId15"/>
    <p:sldId id="435" r:id="rId16"/>
    <p:sldId id="436" r:id="rId17"/>
    <p:sldId id="437" r:id="rId18"/>
    <p:sldId id="438" r:id="rId19"/>
    <p:sldId id="413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371" r:id="rId30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32"/>
    </p:embeddedFont>
    <p:embeddedFont>
      <p:font typeface="DM Serif Display" pitchFamily="2" charset="0"/>
      <p:regular r:id="rId33"/>
      <p:italic r:id="rId34"/>
    </p:embeddedFont>
    <p:embeddedFont>
      <p:font typeface="Montserrat Light" panose="000004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" initials="K" lastIdx="1" clrIdx="0">
    <p:extLst>
      <p:ext uri="{19B8F6BF-5375-455C-9EA6-DF929625EA0E}">
        <p15:presenceInfo xmlns:p15="http://schemas.microsoft.com/office/powerpoint/2012/main" userId="Khal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  <a:srgbClr val="003300"/>
    <a:srgbClr val="33CC33"/>
    <a:srgbClr val="FFCC99"/>
    <a:srgbClr val="0033CC"/>
    <a:srgbClr val="000099"/>
    <a:srgbClr val="339966"/>
    <a:srgbClr val="66CCFF"/>
    <a:srgbClr val="F0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136" autoAdjust="0"/>
  </p:normalViewPr>
  <p:slideViewPr>
    <p:cSldViewPr snapToGrid="0">
      <p:cViewPr varScale="1">
        <p:scale>
          <a:sx n="84" d="100"/>
          <a:sy n="84" d="100"/>
        </p:scale>
        <p:origin x="97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68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521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accent1">
                <a:lumMod val="89000"/>
              </a:schemeClr>
            </a:gs>
            <a:gs pos="100000">
              <a:schemeClr val="tx1">
                <a:lumMod val="50000"/>
                <a:lumOff val="50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2276-6212-88E2-7A7C-883E16F1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35" y="339140"/>
            <a:ext cx="7101130" cy="99320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Vulnerability Assessment and Remediation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8BA1-F6C2-168F-4299-2163608F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3502" y="2519015"/>
            <a:ext cx="4096996" cy="198640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Supervised by: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Eng. Nour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eldin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 Essam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DM Serif Display" pitchFamily="2" charset="0"/>
            </a:endParaRPr>
          </a:p>
          <a:p>
            <a:pPr marL="139700" indent="0" algn="ct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Oct-2024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  <a:latin typeface="DM Serif Display" pitchFamily="2" charset="0"/>
              </a:rPr>
              <a:t>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ABED0-9CF2-CA87-0CB8-4D19271D90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24871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1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7966710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Debian OpenSSH/OpenSSL Package Random Number Generator Weakness</a:t>
            </a:r>
            <a:endParaRPr lang="en-US" sz="54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552732" y="1128156"/>
            <a:ext cx="8271228" cy="3799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Debian OpenSSH/OpenSSL package vulnerability (CVE-2008-0166)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results from a weak random number generator, leading to predictable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cryptographic keys. This weakness allows attackers to easily guess SSH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keys, compromising the security of encrypted communications.</a:t>
            </a:r>
          </a:p>
          <a:p>
            <a:pPr marL="0" indent="0" algn="ctr">
              <a:lnSpc>
                <a:spcPts val="2651"/>
              </a:lnSpc>
              <a:buNone/>
            </a:pPr>
            <a:endParaRPr lang="ar-EG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17862-1DBE-3E95-A834-5F3091B077E2}"/>
              </a:ext>
            </a:extLst>
          </p:cNvPr>
          <p:cNvSpPr txBox="1"/>
          <p:nvPr/>
        </p:nvSpPr>
        <p:spPr>
          <a:xfrm>
            <a:off x="769828" y="2860242"/>
            <a:ext cx="8118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https://1500bytes.blogspot.com/2018/02/exploiting-openssh-47-openssl-098.html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3B30-6FE4-46FF-F239-56AC815E7433}"/>
              </a:ext>
            </a:extLst>
          </p:cNvPr>
          <p:cNvSpPr txBox="1"/>
          <p:nvPr/>
        </p:nvSpPr>
        <p:spPr>
          <a:xfrm>
            <a:off x="769828" y="3264550"/>
            <a:ext cx="8118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https://github.com/mpgn/poodle-PoC?tab=readme-ov-file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11133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230900" y="723848"/>
            <a:ext cx="8663940" cy="1024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fontAlgn="base"/>
            <a:r>
              <a:rPr lang="en-US" sz="1600" b="1" dirty="0">
                <a:solidFill>
                  <a:schemeClr val="bg1"/>
                </a:solidFill>
              </a:rPr>
              <a:t>Debian OpenSSH/OpenSSL Package Random Number Generator Weakness</a:t>
            </a:r>
          </a:p>
          <a:p>
            <a:pPr fontAlgn="base"/>
            <a:r>
              <a:rPr lang="en-US" sz="1600" b="1" dirty="0">
                <a:solidFill>
                  <a:schemeClr val="bg1"/>
                </a:solidFill>
              </a:rPr>
              <a:t>Debian OpenSSH/OpenSSL Package Random Number Generator Weakness </a:t>
            </a:r>
          </a:p>
          <a:p>
            <a:pPr fontAlgn="base"/>
            <a:r>
              <a:rPr lang="en-US" sz="1600" b="1" dirty="0">
                <a:solidFill>
                  <a:schemeClr val="bg1"/>
                </a:solidFill>
              </a:rPr>
              <a:t>SSL Version 2 and 3 Protocol Detection</a:t>
            </a:r>
          </a:p>
          <a:p>
            <a:pPr fontAlgn="base"/>
            <a:r>
              <a:rPr lang="en-US" sz="1600" b="1" dirty="0">
                <a:solidFill>
                  <a:schemeClr val="bg1"/>
                </a:solidFill>
              </a:rPr>
              <a:t>SSL Version 2 and 3 Protocol Detection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436386" y="1634490"/>
            <a:ext cx="8271228" cy="34327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Debian OpenSSH/OpenSSL Package Random Number Generator Weakness  </a:t>
            </a:r>
          </a:p>
          <a:p>
            <a:pPr marL="0" indent="0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This vulnerability (CVE-2008-0166) weakens the random number generation </a:t>
            </a:r>
          </a:p>
          <a:p>
            <a:pPr marL="0" indent="0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in Debian systems, leading to easily predictable SSH keys. It allows </a:t>
            </a:r>
          </a:p>
          <a:p>
            <a:pPr marL="0" indent="0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attackers to compromise encrypted communications by exploiting weak </a:t>
            </a:r>
          </a:p>
          <a:p>
            <a:pPr marL="0" indent="0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cryptographic keys.</a:t>
            </a:r>
          </a:p>
          <a:p>
            <a:pPr marL="0" indent="0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SSL Version 2 and 3 Protocol Detection: 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DSSL versions 2 and 3 are outdated and vulnerable to various attacks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such as POODLE. </a:t>
            </a:r>
            <a:r>
              <a:rPr lang="en-US" sz="1800" dirty="0" err="1">
                <a:solidFill>
                  <a:schemeClr val="bg1"/>
                </a:solidFill>
              </a:rPr>
              <a:t>etecting</a:t>
            </a:r>
            <a:r>
              <a:rPr lang="en-US" sz="1800" dirty="0">
                <a:solidFill>
                  <a:schemeClr val="bg1"/>
                </a:solidFill>
              </a:rPr>
              <a:t> these protocols signals the need to disable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them and upgrade to more secure protocols like TLS to prevent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man-in-the-middle attacks.</a:t>
            </a:r>
            <a:endParaRPr lang="ar-EG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5029200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VNC Server 'password' Password</a:t>
            </a:r>
            <a:endParaRPr lang="en-US" sz="54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552732" y="1128156"/>
            <a:ext cx="8126002" cy="161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VNC Server 'password' Password** vulnerability allows attackers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to gain unauthorized access to a VNC server if the password is weak,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hardcoded, or easily guessable. This can lead to full control over the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remote system, compromising its security and data.</a:t>
            </a:r>
          </a:p>
        </p:txBody>
      </p:sp>
    </p:spTree>
    <p:extLst>
      <p:ext uri="{BB962C8B-B14F-4D97-AF65-F5344CB8AC3E}">
        <p14:creationId xmlns:p14="http://schemas.microsoft.com/office/powerpoint/2010/main" val="41744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589312E0-B7D5-088E-C980-6CF987CE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4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7223760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phpMyAdmin prior to 4.8.6 SQLi vulnerability (PMASA-2019-3)</a:t>
            </a:r>
            <a:endParaRPr lang="en-US" sz="66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552732" y="1128156"/>
            <a:ext cx="8400352" cy="1969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phpMyAdmin SQL Injection vulnerability (PMASA-2019-3) in versions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before 4.8.6 allows attackers to execute arbitrary SQL commands through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maliciously crafted database queries. This flaw can lead to unauthorized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data access, modification, or deletion in the affected system.</a:t>
            </a:r>
          </a:p>
        </p:txBody>
      </p:sp>
    </p:spTree>
    <p:extLst>
      <p:ext uri="{BB962C8B-B14F-4D97-AF65-F5344CB8AC3E}">
        <p14:creationId xmlns:p14="http://schemas.microsoft.com/office/powerpoint/2010/main" val="6829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5246370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CGI Generic Remote File Inclusion lines</a:t>
            </a:r>
            <a:endParaRPr lang="en-US" sz="66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371824" y="1128156"/>
            <a:ext cx="8400352" cy="1969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CGI Generic Remote File Inclusion (RFI) vulnerability allows attackers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to include remote files, such as scripts, into a vulnerable web application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via improperly validated user input. This can lead to remote code execution,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enabling attackers to gain control over the affected server.</a:t>
            </a:r>
          </a:p>
        </p:txBody>
      </p:sp>
    </p:spTree>
    <p:extLst>
      <p:ext uri="{BB962C8B-B14F-4D97-AF65-F5344CB8AC3E}">
        <p14:creationId xmlns:p14="http://schemas.microsoft.com/office/powerpoint/2010/main" val="598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55AA-141B-E45A-12EF-303C26F3F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F467A34-938C-2D56-7846-92779E68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49"/>
            <a:ext cx="9144000" cy="50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7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5372100" cy="404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 ISC BIND Service Downgrade / Reflected DoS</a:t>
            </a:r>
            <a:endParaRPr lang="en-US" sz="80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371824" y="1128156"/>
            <a:ext cx="8400352" cy="1969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ISC BIND Service Downgrade / Reflected Denial of Service (DoS)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vulnerability allows attackers to exploit BIND servers by forcing them to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downgrade to less secure versions. This can lead to increased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susceptibility to further attacks and can overwhelm the server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with maliciously crafted DNS queries, causing service disruptions.</a:t>
            </a:r>
          </a:p>
        </p:txBody>
      </p:sp>
    </p:spTree>
    <p:extLst>
      <p:ext uri="{BB962C8B-B14F-4D97-AF65-F5344CB8AC3E}">
        <p14:creationId xmlns:p14="http://schemas.microsoft.com/office/powerpoint/2010/main" val="34413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55AA-141B-E45A-12EF-303C26F3F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28447B-2771-3F7A-FC5A-8359B40F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"/>
            <a:ext cx="9144000" cy="51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55AA-141B-E45A-12EF-303C26F3F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E88DF1-8F78-5B88-F87F-7DCBEEFA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"/>
            <a:ext cx="9144000" cy="51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A165-9CBC-29E0-99D0-02F9F267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59" y="57899"/>
            <a:ext cx="6766500" cy="962884"/>
          </a:xfrm>
        </p:spPr>
        <p:txBody>
          <a:bodyPr/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2F0F2-2B85-E7B8-BAB8-ACF3A834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35" y="1108174"/>
            <a:ext cx="6943170" cy="196913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1-  Mostafa Fayez Saad Malek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2- Ahmed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AboBaker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 Mohamed 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3- Ebrahim Ahmed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Azoz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DM Serif Display" pitchFamily="2" charset="0"/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4- Mina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Maximous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 Masha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126AD-203D-23CF-BB19-0E5359F0C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33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5372100" cy="404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800" b="1" dirty="0">
                <a:solidFill>
                  <a:schemeClr val="bg1"/>
                </a:solidFill>
              </a:rPr>
              <a:t>NFS Shares World Readable</a:t>
            </a:r>
            <a:endParaRPr lang="en-US" sz="166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371824" y="1128156"/>
            <a:ext cx="8400352" cy="1969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NFS Shares World Readable vulnerability occurs when the Network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File System (NFS) shares are configured with overly permissive access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controls, allowing users to read the shared files. This can lead to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unauthorized data exposure and potentially compromise sensitive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information stored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2063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55AA-141B-E45A-12EF-303C26F3F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F987F9F-AE2D-142A-EEF5-D462A50A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2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8515350" cy="404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PHP PHP-CGI Query String Parameter Injection Arbitrary Code Execution</a:t>
            </a:r>
            <a:endParaRPr lang="en-US" sz="239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371824" y="1128156"/>
            <a:ext cx="8400352" cy="1969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PHP PHP-CGI Query String Parameter Injection vulnerability allows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attackers to inject arbitrary code through crafted query string parameters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in PHP-CGI applications. Exploiting this flaw can lead to remote code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execution, giving attackers full control over the affected server.</a:t>
            </a:r>
          </a:p>
        </p:txBody>
      </p:sp>
    </p:spTree>
    <p:extLst>
      <p:ext uri="{BB962C8B-B14F-4D97-AF65-F5344CB8AC3E}">
        <p14:creationId xmlns:p14="http://schemas.microsoft.com/office/powerpoint/2010/main" val="342855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55AA-141B-E45A-12EF-303C26F3F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3D19D3DA-DDC8-DB4A-4C38-3A1216FE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1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3703320" cy="404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 Samba </a:t>
            </a:r>
            <a:r>
              <a:rPr lang="en-US" sz="2000" b="1" dirty="0" err="1">
                <a:solidFill>
                  <a:schemeClr val="bg1"/>
                </a:solidFill>
              </a:rPr>
              <a:t>Badlock</a:t>
            </a:r>
            <a:r>
              <a:rPr lang="en-US" sz="2000" b="1" dirty="0">
                <a:solidFill>
                  <a:schemeClr val="bg1"/>
                </a:solidFill>
              </a:rPr>
              <a:t> Vulnerability</a:t>
            </a:r>
            <a:endParaRPr lang="en-US" sz="413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371824" y="1128156"/>
            <a:ext cx="8400352" cy="1969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Samba </a:t>
            </a:r>
            <a:r>
              <a:rPr lang="en-US" sz="2000" dirty="0" err="1">
                <a:solidFill>
                  <a:schemeClr val="bg1"/>
                </a:solidFill>
              </a:rPr>
              <a:t>Badlock</a:t>
            </a:r>
            <a:r>
              <a:rPr lang="en-US" sz="2000" dirty="0">
                <a:solidFill>
                  <a:schemeClr val="bg1"/>
                </a:solidFill>
              </a:rPr>
              <a:t> Vulnerability (CVE-2016-2118) is a critical flaw in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Samba that allows attackers to exploit a race condition, potentially leading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to remote code execution or denial of service. This vulnerability affects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various Samba versions and can compromise systems interacting with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SMB/CIFS shares.</a:t>
            </a:r>
          </a:p>
        </p:txBody>
      </p:sp>
    </p:spTree>
    <p:extLst>
      <p:ext uri="{BB962C8B-B14F-4D97-AF65-F5344CB8AC3E}">
        <p14:creationId xmlns:p14="http://schemas.microsoft.com/office/powerpoint/2010/main" val="33249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55AA-141B-E45A-12EF-303C26F3F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E8FC8D-6BE7-22F3-7F40-61D603FD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BD08-72A9-97F2-F36A-2AD690C4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72" y="1599241"/>
            <a:ext cx="6766500" cy="2267901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6"/>
                </a:solidFill>
              </a:rPr>
              <a:t>    </a:t>
            </a:r>
            <a:r>
              <a:rPr lang="en-US" sz="7200" dirty="0">
                <a:solidFill>
                  <a:schemeClr val="accent6"/>
                </a:solidFill>
                <a:latin typeface="Brush Script MT" panose="03060802040406070304" pitchFamily="66" charset="0"/>
              </a:rPr>
              <a:t>Thank you 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2CEE8-E83C-6790-A301-68A1FED31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837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4765" y="157232"/>
            <a:ext cx="7000829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 Objective: 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502366" y="576114"/>
            <a:ext cx="8326869" cy="9522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  <a:tabLst>
                <a:tab pos="5829300" algn="l"/>
              </a:tabLst>
            </a:pPr>
            <a:r>
              <a:rPr lang="en-US" sz="1600" dirty="0"/>
              <a:t>This document outlines the results of a vulnerability assessment performed on a network environment comprising a vulnerable machine and a Kali Linux machine configured for penetration testing.</a:t>
            </a:r>
            <a:endParaRPr lang="en-US" sz="1000" b="1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DFAC777F-DFF5-904D-CE88-418F1D480264}"/>
              </a:ext>
            </a:extLst>
          </p:cNvPr>
          <p:cNvSpPr/>
          <p:nvPr/>
        </p:nvSpPr>
        <p:spPr>
          <a:xfrm>
            <a:off x="328663" y="2433340"/>
            <a:ext cx="484703" cy="484703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171E2C65-EF57-ED57-B9B0-F4B253777695}"/>
              </a:ext>
            </a:extLst>
          </p:cNvPr>
          <p:cNvSpPr/>
          <p:nvPr/>
        </p:nvSpPr>
        <p:spPr>
          <a:xfrm>
            <a:off x="334040" y="1794510"/>
            <a:ext cx="168326" cy="568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en-US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45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3B240DDC-4BD8-CEAE-B21A-3AAE5370ED87}"/>
              </a:ext>
            </a:extLst>
          </p:cNvPr>
          <p:cNvSpPr/>
          <p:nvPr/>
        </p:nvSpPr>
        <p:spPr>
          <a:xfrm>
            <a:off x="278382" y="1902690"/>
            <a:ext cx="8126002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Validate identified vulnerabilities through penetration testing.</a:t>
            </a:r>
            <a:endParaRPr lang="en-US" sz="20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01F0F7D9-1E1E-E202-53A3-50984376186C}"/>
              </a:ext>
            </a:extLst>
          </p:cNvPr>
          <p:cNvSpPr/>
          <p:nvPr/>
        </p:nvSpPr>
        <p:spPr>
          <a:xfrm>
            <a:off x="328663" y="1859697"/>
            <a:ext cx="484703" cy="484703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2A598B9D-EE5E-C275-FAFF-5654359CC12B}"/>
              </a:ext>
            </a:extLst>
          </p:cNvPr>
          <p:cNvSpPr/>
          <p:nvPr/>
        </p:nvSpPr>
        <p:spPr>
          <a:xfrm>
            <a:off x="486440" y="1946910"/>
            <a:ext cx="168326" cy="568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en-US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45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0280C48D-C5C5-4C3E-CE7E-59AEED2527A3}"/>
              </a:ext>
            </a:extLst>
          </p:cNvPr>
          <p:cNvSpPr/>
          <p:nvPr/>
        </p:nvSpPr>
        <p:spPr>
          <a:xfrm>
            <a:off x="478874" y="2492120"/>
            <a:ext cx="168326" cy="568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ar-EG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</a:rPr>
              <a:t>2</a:t>
            </a:r>
            <a:endParaRPr lang="en-US" sz="2545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C3ABC2CF-1875-5553-05C3-334F469D8458}"/>
              </a:ext>
            </a:extLst>
          </p:cNvPr>
          <p:cNvSpPr/>
          <p:nvPr/>
        </p:nvSpPr>
        <p:spPr>
          <a:xfrm>
            <a:off x="328663" y="3039698"/>
            <a:ext cx="484703" cy="484703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E82E722F-B46C-EE2A-1F58-17E870A60160}"/>
              </a:ext>
            </a:extLst>
          </p:cNvPr>
          <p:cNvSpPr/>
          <p:nvPr/>
        </p:nvSpPr>
        <p:spPr>
          <a:xfrm>
            <a:off x="507615" y="3088212"/>
            <a:ext cx="168326" cy="568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ar-EG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</a:rPr>
              <a:t>3</a:t>
            </a:r>
            <a:endParaRPr lang="en-US" sz="2545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0F3C5D3E-6115-008D-B6F7-A442476D38AE}"/>
              </a:ext>
            </a:extLst>
          </p:cNvPr>
          <p:cNvSpPr/>
          <p:nvPr/>
        </p:nvSpPr>
        <p:spPr>
          <a:xfrm>
            <a:off x="84072" y="2471194"/>
            <a:ext cx="8126002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Simulate real-world attacks on systems and applications.</a:t>
            </a:r>
            <a:endParaRPr lang="en-US" sz="20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F4059898-A881-B0C9-2D46-F691262FFB67}"/>
              </a:ext>
            </a:extLst>
          </p:cNvPr>
          <p:cNvSpPr/>
          <p:nvPr/>
        </p:nvSpPr>
        <p:spPr>
          <a:xfrm>
            <a:off x="320685" y="3682900"/>
            <a:ext cx="484703" cy="484703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6EBC4F79-C597-2858-5298-7B683BD23599}"/>
              </a:ext>
            </a:extLst>
          </p:cNvPr>
          <p:cNvSpPr/>
          <p:nvPr/>
        </p:nvSpPr>
        <p:spPr>
          <a:xfrm>
            <a:off x="311431" y="4325034"/>
            <a:ext cx="484703" cy="484703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64FFB281-236C-2390-FF94-A56872C054EA}"/>
              </a:ext>
            </a:extLst>
          </p:cNvPr>
          <p:cNvSpPr/>
          <p:nvPr/>
        </p:nvSpPr>
        <p:spPr>
          <a:xfrm>
            <a:off x="507615" y="3731414"/>
            <a:ext cx="168326" cy="568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ar-EG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</a:rPr>
              <a:t>4</a:t>
            </a:r>
            <a:endParaRPr lang="en-US" sz="2545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06289ACC-8132-F19A-54C0-0659AF0CCF12}"/>
              </a:ext>
            </a:extLst>
          </p:cNvPr>
          <p:cNvSpPr/>
          <p:nvPr/>
        </p:nvSpPr>
        <p:spPr>
          <a:xfrm>
            <a:off x="507615" y="4341799"/>
            <a:ext cx="168326" cy="568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ar-EG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</a:rPr>
              <a:t>5</a:t>
            </a:r>
            <a:endParaRPr lang="en-US" sz="2545" dirty="0"/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07939CA8-D556-D20D-41E1-A536C4673630}"/>
              </a:ext>
            </a:extLst>
          </p:cNvPr>
          <p:cNvSpPr/>
          <p:nvPr/>
        </p:nvSpPr>
        <p:spPr>
          <a:xfrm>
            <a:off x="-94880" y="2988682"/>
            <a:ext cx="8731265" cy="688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Exploit weaknesses like misconfigurations, unpatched software, </a:t>
            </a:r>
            <a:endParaRPr lang="ar-EG" sz="18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and weak authentication.</a:t>
            </a:r>
            <a:endParaRPr lang="en-US" sz="18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7C6C70FA-ECBE-3330-7029-688B7396C932}"/>
              </a:ext>
            </a:extLst>
          </p:cNvPr>
          <p:cNvSpPr/>
          <p:nvPr/>
        </p:nvSpPr>
        <p:spPr>
          <a:xfrm>
            <a:off x="84072" y="3771560"/>
            <a:ext cx="8126002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Confirm the severity of vulnerabilities by successful exploitation.</a:t>
            </a:r>
            <a:endParaRPr lang="en-US" sz="18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CE09A55A-5FC9-5223-42EF-3A8C9AC74A2E}"/>
              </a:ext>
            </a:extLst>
          </p:cNvPr>
          <p:cNvSpPr/>
          <p:nvPr/>
        </p:nvSpPr>
        <p:spPr>
          <a:xfrm>
            <a:off x="320685" y="4237198"/>
            <a:ext cx="8126002" cy="660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Provide insights and recommendations for remediation based on the </a:t>
            </a:r>
            <a:endParaRPr lang="ar-EG" sz="18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testing results.</a:t>
            </a:r>
            <a:endParaRPr lang="en-US" sz="18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build="p"/>
      <p:bldP spid="7" grpId="0" animBg="1"/>
      <p:bldP spid="8" grpId="0" animBg="1"/>
      <p:bldP spid="9" grpId="0" animBg="1"/>
      <p:bldP spid="3" grpId="0" animBg="1"/>
      <p:bldP spid="4" grpId="0" animBg="1"/>
      <p:bldP spid="5" grpId="0" animBg="1"/>
      <p:bldP spid="6" grpId="0" animBg="1"/>
      <p:bldP spid="11" grpId="0" animBg="1"/>
      <p:bldP spid="12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148590" y="965430"/>
            <a:ext cx="6560820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Apache PHP-CGI Remote Code Execution</a:t>
            </a:r>
            <a:endParaRPr lang="en-US" sz="36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552732" y="1484081"/>
            <a:ext cx="8126002" cy="35831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PHP CGI Argument Injection is a vulnerability that occurs when PHP is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running in CGI mode and improperly handling query string parameters,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allowing attackers to pass malicious arguments. This can lead to remote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code execution or other security breaches by injecting commands via </a:t>
            </a: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query string.</a:t>
            </a:r>
            <a:r>
              <a:rPr lang="en-US" dirty="0"/>
              <a:t> </a:t>
            </a:r>
          </a:p>
          <a:p>
            <a:pPr lvl="2" algn="ctr">
              <a:lnSpc>
                <a:spcPts val="2651"/>
              </a:lnSpc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&gt; use exploit/multi/http/</a:t>
            </a:r>
            <a:r>
              <a:rPr lang="en-US" sz="1600" b="1" dirty="0" err="1">
                <a:solidFill>
                  <a:schemeClr val="bg1"/>
                </a:solidFill>
              </a:rPr>
              <a:t>php_cgi_arg_injection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pPr lvl="2" algn="ctr">
              <a:lnSpc>
                <a:spcPts val="2651"/>
              </a:lnSpc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exploit(</a:t>
            </a:r>
            <a:r>
              <a:rPr lang="en-US" sz="1600" b="1" dirty="0" err="1">
                <a:solidFill>
                  <a:schemeClr val="bg1"/>
                </a:solidFill>
              </a:rPr>
              <a:t>php_cgi_arg_injection</a:t>
            </a:r>
            <a:r>
              <a:rPr lang="en-US" sz="1600" b="1" dirty="0">
                <a:solidFill>
                  <a:schemeClr val="bg1"/>
                </a:solidFill>
              </a:rPr>
              <a:t>) &gt; show targets ...targets... </a:t>
            </a:r>
          </a:p>
          <a:p>
            <a:pPr lvl="2" algn="ctr">
              <a:lnSpc>
                <a:spcPts val="2651"/>
              </a:lnSpc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exploit(</a:t>
            </a:r>
            <a:r>
              <a:rPr lang="en-US" sz="1600" b="1" dirty="0" err="1">
                <a:solidFill>
                  <a:schemeClr val="bg1"/>
                </a:solidFill>
              </a:rPr>
              <a:t>php_cgi_arg_injection</a:t>
            </a:r>
            <a:r>
              <a:rPr lang="en-US" sz="1600" b="1" dirty="0">
                <a:solidFill>
                  <a:schemeClr val="bg1"/>
                </a:solidFill>
              </a:rPr>
              <a:t>) &gt; set TARGET &lt; target-id &gt; </a:t>
            </a:r>
          </a:p>
          <a:p>
            <a:pPr lvl="2" algn="ctr">
              <a:lnSpc>
                <a:spcPts val="2651"/>
              </a:lnSpc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exploit(</a:t>
            </a:r>
            <a:r>
              <a:rPr lang="en-US" sz="1600" b="1" dirty="0" err="1">
                <a:solidFill>
                  <a:schemeClr val="bg1"/>
                </a:solidFill>
              </a:rPr>
              <a:t>php_cgi_arg_injection</a:t>
            </a:r>
            <a:r>
              <a:rPr lang="en-US" sz="1600" b="1" dirty="0">
                <a:solidFill>
                  <a:schemeClr val="bg1"/>
                </a:solidFill>
              </a:rPr>
              <a:t>) &gt; show options ...show and set options... </a:t>
            </a:r>
          </a:p>
          <a:p>
            <a:pPr lvl="2" algn="ctr">
              <a:lnSpc>
                <a:spcPts val="2651"/>
              </a:lnSpc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exploit(</a:t>
            </a:r>
            <a:r>
              <a:rPr lang="en-US" sz="1600" b="1" dirty="0" err="1">
                <a:solidFill>
                  <a:schemeClr val="bg1"/>
                </a:solidFill>
              </a:rPr>
              <a:t>php_cgi_arg_injection</a:t>
            </a:r>
            <a:r>
              <a:rPr lang="en-US" sz="1600" b="1" dirty="0">
                <a:solidFill>
                  <a:schemeClr val="bg1"/>
                </a:solidFill>
              </a:rPr>
              <a:t>) &gt; exploit</a:t>
            </a:r>
            <a:endParaRPr lang="en-US" sz="2400" b="1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9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6FA6C9-5E64-36D7-C582-9436C5B4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0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7966710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Apache Tomcat AJP Connector Request Injection (</a:t>
            </a:r>
            <a:r>
              <a:rPr lang="en-US" sz="2000" b="1" dirty="0" err="1">
                <a:solidFill>
                  <a:schemeClr val="bg1"/>
                </a:solidFill>
              </a:rPr>
              <a:t>Ghostcat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  <a:endParaRPr lang="en-US" sz="48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552732" y="1037084"/>
            <a:ext cx="8126002" cy="3890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Apache Tomcat AJP Connector Request Injection vulnerability, also 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known as **</a:t>
            </a:r>
            <a:r>
              <a:rPr lang="en-US" sz="2000" dirty="0" err="1">
                <a:solidFill>
                  <a:schemeClr val="bg1"/>
                </a:solidFill>
              </a:rPr>
              <a:t>Ghostcat</a:t>
            </a:r>
            <a:r>
              <a:rPr lang="en-US" sz="2000" dirty="0">
                <a:solidFill>
                  <a:schemeClr val="bg1"/>
                </a:solidFill>
              </a:rPr>
              <a:t> (CVE-2020-1938)**, allows attackers to read or 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include files from the server via the AJP protocol. This can lead 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to information disclosure or remote code execution if sensitive files or 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configuration data are exposed.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msf</a:t>
            </a:r>
            <a:r>
              <a:rPr lang="en-US" sz="1800" b="1" dirty="0">
                <a:solidFill>
                  <a:schemeClr val="bg1"/>
                </a:solidFill>
              </a:rPr>
              <a:t> &gt; use auxiliary/admin/http/</a:t>
            </a:r>
            <a:r>
              <a:rPr lang="en-US" sz="1800" b="1" dirty="0" err="1">
                <a:solidFill>
                  <a:schemeClr val="bg1"/>
                </a:solidFill>
              </a:rPr>
              <a:t>tomcat_ghostcat</a:t>
            </a:r>
            <a:endParaRPr lang="ar-EG" sz="18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msf</a:t>
            </a:r>
            <a:r>
              <a:rPr lang="en-US" sz="1800" b="1" dirty="0">
                <a:solidFill>
                  <a:schemeClr val="bg1"/>
                </a:solidFill>
              </a:rPr>
              <a:t> auxiliary(</a:t>
            </a:r>
            <a:r>
              <a:rPr lang="en-US" sz="1800" b="1" dirty="0" err="1">
                <a:solidFill>
                  <a:schemeClr val="bg1"/>
                </a:solidFill>
              </a:rPr>
              <a:t>tomcat_ghostcat</a:t>
            </a:r>
            <a:r>
              <a:rPr lang="en-US" sz="1800" b="1" dirty="0">
                <a:solidFill>
                  <a:schemeClr val="bg1"/>
                </a:solidFill>
              </a:rPr>
              <a:t>) &gt; show actions</a:t>
            </a:r>
            <a:endParaRPr lang="ar-EG" sz="18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msf</a:t>
            </a:r>
            <a:r>
              <a:rPr lang="en-US" sz="1800" b="1" dirty="0">
                <a:solidFill>
                  <a:schemeClr val="bg1"/>
                </a:solidFill>
              </a:rPr>
              <a:t> auxiliary(</a:t>
            </a:r>
            <a:r>
              <a:rPr lang="en-US" sz="1800" b="1" dirty="0" err="1">
                <a:solidFill>
                  <a:schemeClr val="bg1"/>
                </a:solidFill>
              </a:rPr>
              <a:t>tomcat_ghostcat</a:t>
            </a:r>
            <a:r>
              <a:rPr lang="en-US" sz="1800" b="1" dirty="0">
                <a:solidFill>
                  <a:schemeClr val="bg1"/>
                </a:solidFill>
              </a:rPr>
              <a:t>) &gt; set ACTION &lt; action-name &gt; </a:t>
            </a:r>
            <a:endParaRPr lang="ar-EG" sz="18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msf</a:t>
            </a:r>
            <a:r>
              <a:rPr lang="en-US" sz="1800" b="1" dirty="0">
                <a:solidFill>
                  <a:schemeClr val="bg1"/>
                </a:solidFill>
              </a:rPr>
              <a:t> auxiliary(</a:t>
            </a:r>
            <a:r>
              <a:rPr lang="en-US" sz="1800" b="1" dirty="0" err="1">
                <a:solidFill>
                  <a:schemeClr val="bg1"/>
                </a:solidFill>
              </a:rPr>
              <a:t>tomcat_ghostcat</a:t>
            </a:r>
            <a:r>
              <a:rPr lang="en-US" sz="1800" b="1" dirty="0">
                <a:solidFill>
                  <a:schemeClr val="bg1"/>
                </a:solidFill>
              </a:rPr>
              <a:t>) &gt; show options</a:t>
            </a:r>
            <a:endParaRPr lang="ar-EG" sz="18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...show and set options... </a:t>
            </a:r>
            <a:endParaRPr lang="ar-EG" sz="18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msf</a:t>
            </a:r>
            <a:r>
              <a:rPr lang="en-US" sz="1800" b="1" dirty="0">
                <a:solidFill>
                  <a:schemeClr val="bg1"/>
                </a:solidFill>
              </a:rPr>
              <a:t> auxiliary(</a:t>
            </a:r>
            <a:r>
              <a:rPr lang="en-US" sz="1800" b="1" dirty="0" err="1">
                <a:solidFill>
                  <a:schemeClr val="bg1"/>
                </a:solidFill>
              </a:rPr>
              <a:t>tomcat_ghostcat</a:t>
            </a:r>
            <a:r>
              <a:rPr lang="en-US" sz="1800" b="1" dirty="0">
                <a:solidFill>
                  <a:schemeClr val="bg1"/>
                </a:solidFill>
              </a:rPr>
              <a:t>) &gt; run</a:t>
            </a:r>
            <a:endParaRPr lang="en-US" sz="3200" b="1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7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BAE489-18D8-457A-7ABA-E9A2EE11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0556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Exploitation on Host 10.0.0.10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B8F0D63-6CDB-CF1C-9ABF-2A14BDE674AE}"/>
              </a:ext>
            </a:extLst>
          </p:cNvPr>
          <p:cNvSpPr/>
          <p:nvPr/>
        </p:nvSpPr>
        <p:spPr>
          <a:xfrm>
            <a:off x="0" y="723848"/>
            <a:ext cx="7966710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Apache Tomcat AJP Connector Request Injection (</a:t>
            </a:r>
            <a:r>
              <a:rPr lang="en-US" sz="2000" b="1" dirty="0" err="1">
                <a:solidFill>
                  <a:schemeClr val="bg1"/>
                </a:solidFill>
              </a:rPr>
              <a:t>Ghostcat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  <a:endParaRPr lang="en-US" sz="4800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EFF681F-0CE8-A376-6DEB-F5BE8301E9F9}"/>
              </a:ext>
            </a:extLst>
          </p:cNvPr>
          <p:cNvSpPr/>
          <p:nvPr/>
        </p:nvSpPr>
        <p:spPr>
          <a:xfrm>
            <a:off x="552732" y="1128156"/>
            <a:ext cx="8126002" cy="3799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A Simple Backdoor Shell allows attackers </a:t>
            </a:r>
            <a:r>
              <a:rPr lang="ar-EG" sz="2000" dirty="0">
                <a:solidFill>
                  <a:schemeClr val="bg1"/>
                </a:solidFill>
              </a:rPr>
              <a:t>to execute arbitrary remotely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code on a compromised server. This type of vulnerability typically arises 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from malicious files or scripts uploaded to a vulnerable system, enabling 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attackers to control the server remotely.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endParaRPr lang="ar-EG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&gt; use exploit/multi/http/</a:t>
            </a:r>
            <a:r>
              <a:rPr lang="en-US" sz="1600" b="1" dirty="0" err="1">
                <a:solidFill>
                  <a:schemeClr val="bg1"/>
                </a:solidFill>
              </a:rPr>
              <a:t>simple_backdoors_exec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ar-EG" sz="16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exploit(</a:t>
            </a:r>
            <a:r>
              <a:rPr lang="en-US" sz="1600" b="1" dirty="0" err="1">
                <a:solidFill>
                  <a:schemeClr val="bg1"/>
                </a:solidFill>
              </a:rPr>
              <a:t>simple_backdoors_exec</a:t>
            </a:r>
            <a:r>
              <a:rPr lang="en-US" sz="1600" b="1" dirty="0">
                <a:solidFill>
                  <a:schemeClr val="bg1"/>
                </a:solidFill>
              </a:rPr>
              <a:t>) &gt; show targets ...targets... </a:t>
            </a:r>
            <a:endParaRPr lang="ar-EG" sz="16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exploit(</a:t>
            </a:r>
            <a:r>
              <a:rPr lang="en-US" sz="1600" b="1" dirty="0" err="1">
                <a:solidFill>
                  <a:schemeClr val="bg1"/>
                </a:solidFill>
              </a:rPr>
              <a:t>simple_backdoors_exec</a:t>
            </a:r>
            <a:r>
              <a:rPr lang="en-US" sz="1600" b="1" dirty="0">
                <a:solidFill>
                  <a:schemeClr val="bg1"/>
                </a:solidFill>
              </a:rPr>
              <a:t>) &gt; set TARGET &lt; target-id &gt; </a:t>
            </a:r>
            <a:endParaRPr lang="ar-EG" sz="16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exploit(</a:t>
            </a:r>
            <a:r>
              <a:rPr lang="en-US" sz="1600" b="1" dirty="0" err="1">
                <a:solidFill>
                  <a:schemeClr val="bg1"/>
                </a:solidFill>
              </a:rPr>
              <a:t>simple_backdoors_exec</a:t>
            </a:r>
            <a:r>
              <a:rPr lang="en-US" sz="1600" b="1" dirty="0">
                <a:solidFill>
                  <a:schemeClr val="bg1"/>
                </a:solidFill>
              </a:rPr>
              <a:t>) &gt; show options ...show and set options... </a:t>
            </a:r>
            <a:endParaRPr lang="ar-EG" sz="1600" b="1" dirty="0">
              <a:solidFill>
                <a:schemeClr val="bg1"/>
              </a:solidFill>
            </a:endParaRPr>
          </a:p>
          <a:p>
            <a:pPr marL="0" indent="0" algn="ctr">
              <a:lnSpc>
                <a:spcPts val="2651"/>
              </a:lnSpc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msf</a:t>
            </a:r>
            <a:r>
              <a:rPr lang="en-US" sz="1600" b="1" dirty="0">
                <a:solidFill>
                  <a:schemeClr val="bg1"/>
                </a:solidFill>
              </a:rPr>
              <a:t> exploit(</a:t>
            </a:r>
            <a:r>
              <a:rPr lang="en-US" sz="1600" b="1" dirty="0" err="1">
                <a:solidFill>
                  <a:schemeClr val="bg1"/>
                </a:solidFill>
              </a:rPr>
              <a:t>simple_backdoors_exec</a:t>
            </a:r>
            <a:r>
              <a:rPr lang="en-US" sz="1600" b="1" dirty="0">
                <a:solidFill>
                  <a:schemeClr val="bg1"/>
                </a:solidFill>
              </a:rPr>
              <a:t>) &gt; exploit</a:t>
            </a:r>
            <a:endParaRPr lang="en-US" sz="3600" b="1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98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06D4D0-CCFA-F3B8-84B7-E6EA51BC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20637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7928A78EA473448F29FAFBBC64C7AD" ma:contentTypeVersion="6" ma:contentTypeDescription="Create a new document." ma:contentTypeScope="" ma:versionID="b494279f73ac88ba474430dca095527c">
  <xsd:schema xmlns:xsd="http://www.w3.org/2001/XMLSchema" xmlns:xs="http://www.w3.org/2001/XMLSchema" xmlns:p="http://schemas.microsoft.com/office/2006/metadata/properties" xmlns:ns3="829f96c0-387d-40c4-bcad-534037817199" targetNamespace="http://schemas.microsoft.com/office/2006/metadata/properties" ma:root="true" ma:fieldsID="ffd9ac7affbef914d4669cf4b0ecb7ba" ns3:_="">
    <xsd:import namespace="829f96c0-387d-40c4-bcad-5340378171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f96c0-387d-40c4-bcad-534037817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33C1D4-2481-4DB7-A3BF-2828D7D9F7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BB4FA6-C704-4F6F-817D-C420965AD68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29f96c0-387d-40c4-bcad-534037817199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381341-0F59-480D-8426-14426C80B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9f96c0-387d-40c4-bcad-5340378171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1170</Words>
  <Application>Microsoft Office PowerPoint</Application>
  <PresentationFormat>On-screen Show (16:9)</PresentationFormat>
  <Paragraphs>157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Brush Script MT</vt:lpstr>
      <vt:lpstr>DM Serif Display</vt:lpstr>
      <vt:lpstr>Montserrat Light</vt:lpstr>
      <vt:lpstr>Arial</vt:lpstr>
      <vt:lpstr>Kanit</vt:lpstr>
      <vt:lpstr>Calibri</vt:lpstr>
      <vt:lpstr>Mutius template</vt:lpstr>
      <vt:lpstr>Vulnerability Assessment and Remediation Plan</vt:lpstr>
      <vt:lpstr>Team members</vt:lpstr>
      <vt:lpstr>Project Objective: </vt:lpstr>
      <vt:lpstr>Exploitation on Host 10.0.0.10 </vt:lpstr>
      <vt:lpstr>PowerPoint Presentation</vt:lpstr>
      <vt:lpstr>Exploitation on Host 10.0.0.10 </vt:lpstr>
      <vt:lpstr>PowerPoint Presentation</vt:lpstr>
      <vt:lpstr>Exploitation on Host 10.0.0.10 </vt:lpstr>
      <vt:lpstr>PowerPoint Presentation</vt:lpstr>
      <vt:lpstr>Exploitation on Host 10.0.0.10 </vt:lpstr>
      <vt:lpstr>Exploitation on Host 10.0.0.10 </vt:lpstr>
      <vt:lpstr>Exploitation on Host 10.0.0.10 </vt:lpstr>
      <vt:lpstr>PowerPoint Presentation</vt:lpstr>
      <vt:lpstr>Exploitation on Host 10.0.0.10 </vt:lpstr>
      <vt:lpstr>Exploitation on Host 10.0.0.10 </vt:lpstr>
      <vt:lpstr>PowerPoint Presentation</vt:lpstr>
      <vt:lpstr>Exploitation on Host 10.0.0.10 </vt:lpstr>
      <vt:lpstr>PowerPoint Presentation</vt:lpstr>
      <vt:lpstr>PowerPoint Presentation</vt:lpstr>
      <vt:lpstr>Exploitation on Host 10.0.0.10 </vt:lpstr>
      <vt:lpstr>PowerPoint Presentation</vt:lpstr>
      <vt:lpstr>Exploitation on Host 10.0.0.10 </vt:lpstr>
      <vt:lpstr>PowerPoint Presentation</vt:lpstr>
      <vt:lpstr>Exploitation on Host 10.0.0.10 </vt:lpstr>
      <vt:lpstr>PowerPoint Presentation</vt:lpstr>
      <vt:lpstr>    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Khaled</dc:creator>
  <cp:lastModifiedBy>Mostafa Malek</cp:lastModifiedBy>
  <cp:revision>190</cp:revision>
  <dcterms:modified xsi:type="dcterms:W3CDTF">2024-10-13T11:22:09Z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0x010100487928A78EA473448F29FAFBBC64C7AD</vt:lpwstr>
  </property>
</Properties>
</file>