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4"/>
  </p:sldMasterIdLst>
  <p:notesMasterIdLst>
    <p:notesMasterId r:id="rId24"/>
  </p:notesMasterIdLst>
  <p:sldIdLst>
    <p:sldId id="369" r:id="rId5"/>
    <p:sldId id="370" r:id="rId6"/>
    <p:sldId id="257" r:id="rId7"/>
    <p:sldId id="410" r:id="rId8"/>
    <p:sldId id="448" r:id="rId9"/>
    <p:sldId id="427" r:id="rId10"/>
    <p:sldId id="449" r:id="rId11"/>
    <p:sldId id="428" r:id="rId12"/>
    <p:sldId id="430" r:id="rId13"/>
    <p:sldId id="431" r:id="rId14"/>
    <p:sldId id="432" r:id="rId15"/>
    <p:sldId id="450" r:id="rId16"/>
    <p:sldId id="434" r:id="rId17"/>
    <p:sldId id="451" r:id="rId18"/>
    <p:sldId id="452" r:id="rId19"/>
    <p:sldId id="453" r:id="rId20"/>
    <p:sldId id="454" r:id="rId21"/>
    <p:sldId id="455" r:id="rId22"/>
    <p:sldId id="371" r:id="rId23"/>
  </p:sldIdLst>
  <p:sldSz cx="9144000" cy="5143500" type="screen16x9"/>
  <p:notesSz cx="6858000" cy="9144000"/>
  <p:embeddedFontLst>
    <p:embeddedFont>
      <p:font typeface="Brush Script MT" panose="03060802040406070304" pitchFamily="66" charset="0"/>
      <p:italic r:id="rId25"/>
    </p:embeddedFont>
    <p:embeddedFont>
      <p:font typeface="DM Serif Display" pitchFamily="2" charset="0"/>
      <p:regular r:id="rId26"/>
      <p:italic r:id="rId27"/>
    </p:embeddedFont>
    <p:embeddedFont>
      <p:font typeface="Montserrat Light" panose="000004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led" initials="K" lastIdx="1" clrIdx="0">
    <p:extLst>
      <p:ext uri="{19B8F6BF-5375-455C-9EA6-DF929625EA0E}">
        <p15:presenceInfo xmlns:p15="http://schemas.microsoft.com/office/powerpoint/2012/main" userId="Khale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00"/>
    <a:srgbClr val="003300"/>
    <a:srgbClr val="33CC33"/>
    <a:srgbClr val="FFCC99"/>
    <a:srgbClr val="0033CC"/>
    <a:srgbClr val="000099"/>
    <a:srgbClr val="339966"/>
    <a:srgbClr val="66CCFF"/>
    <a:srgbClr val="F01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5CF634-BF82-445E-975C-3A6A0FACAB5D}">
  <a:tblStyle styleId="{2A5CF634-BF82-445E-975C-3A6A0FACAB5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FE7647-697C-4ABB-AA9B-82A436A19AF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3136" autoAdjust="0"/>
  </p:normalViewPr>
  <p:slideViewPr>
    <p:cSldViewPr snapToGrid="0">
      <p:cViewPr varScale="1">
        <p:scale>
          <a:sx n="84" d="100"/>
          <a:sy n="84" d="100"/>
        </p:scale>
        <p:origin x="1050" y="90"/>
      </p:cViewPr>
      <p:guideLst>
        <p:guide orient="horz" pos="1620"/>
        <p:guide pos="2880"/>
      </p:guideLst>
    </p:cSldViewPr>
  </p:slideViewPr>
  <p:outlineViewPr>
    <p:cViewPr>
      <p:scale>
        <a:sx n="33" d="100"/>
        <a:sy n="33" d="100"/>
      </p:scale>
      <p:origin x="0" y="-11683"/>
    </p:cViewPr>
  </p:outlineViewPr>
  <p:notesTextViewPr>
    <p:cViewPr>
      <p:scale>
        <a:sx n="1" d="1"/>
        <a:sy n="1" d="1"/>
      </p:scale>
      <p:origin x="0" y="0"/>
    </p:cViewPr>
  </p:notesTextViewPr>
  <p:sorterViewPr>
    <p:cViewPr>
      <p:scale>
        <a:sx n="100" d="100"/>
        <a:sy n="100" d="100"/>
      </p:scale>
      <p:origin x="0" y="-1680"/>
    </p:cViewPr>
  </p:sorterViewPr>
  <p:notesViewPr>
    <p:cSldViewPr snapToGrid="0">
      <p:cViewPr varScale="1">
        <p:scale>
          <a:sx n="69" d="100"/>
          <a:sy n="69" d="100"/>
        </p:scale>
        <p:origin x="3082"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9445216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9" name="Google Shape;29;p6"/>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0" name="Google Shape;30;p6"/>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1" name="Google Shape;31;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chemeClr val="tx1">
                <a:lumMod val="75000"/>
                <a:lumOff val="25000"/>
              </a:schemeClr>
            </a:gs>
            <a:gs pos="100000">
              <a:schemeClr val="accent1">
                <a:lumMod val="89000"/>
              </a:schemeClr>
            </a:gs>
            <a:gs pos="100000">
              <a:schemeClr val="tx1">
                <a:lumMod val="50000"/>
                <a:lumOff val="50000"/>
              </a:schemeClr>
            </a:gs>
            <a:gs pos="100000">
              <a:schemeClr val="accent1">
                <a:lumMod val="70000"/>
              </a:scheme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2276-6212-88E2-7A7C-883E16F15AA1}"/>
              </a:ext>
            </a:extLst>
          </p:cNvPr>
          <p:cNvSpPr>
            <a:spLocks noGrp="1"/>
          </p:cNvSpPr>
          <p:nvPr>
            <p:ph type="title"/>
          </p:nvPr>
        </p:nvSpPr>
        <p:spPr>
          <a:xfrm>
            <a:off x="1021435" y="339140"/>
            <a:ext cx="7101130" cy="993203"/>
          </a:xfrm>
        </p:spPr>
        <p:txBody>
          <a:bodyPr/>
          <a:lstStyle/>
          <a:p>
            <a:pPr algn="ctr"/>
            <a:r>
              <a:rPr lang="en-US" sz="3200" dirty="0">
                <a:solidFill>
                  <a:schemeClr val="accent6">
                    <a:lumMod val="60000"/>
                    <a:lumOff val="40000"/>
                  </a:schemeClr>
                </a:solidFill>
              </a:rPr>
              <a:t>Vulnerability Assessment and Remediation Plan</a:t>
            </a:r>
          </a:p>
        </p:txBody>
      </p:sp>
      <p:sp>
        <p:nvSpPr>
          <p:cNvPr id="3" name="Text Placeholder 2">
            <a:extLst>
              <a:ext uri="{FF2B5EF4-FFF2-40B4-BE49-F238E27FC236}">
                <a16:creationId xmlns:a16="http://schemas.microsoft.com/office/drawing/2014/main" id="{812C8BA1-F6C2-168F-4299-2163608F44D1}"/>
              </a:ext>
            </a:extLst>
          </p:cNvPr>
          <p:cNvSpPr>
            <a:spLocks noGrp="1"/>
          </p:cNvSpPr>
          <p:nvPr>
            <p:ph type="body" idx="1"/>
          </p:nvPr>
        </p:nvSpPr>
        <p:spPr>
          <a:xfrm>
            <a:off x="2523502" y="2519015"/>
            <a:ext cx="4096996" cy="1986405"/>
          </a:xfrm>
        </p:spPr>
        <p:txBody>
          <a:bodyPr/>
          <a:lstStyle/>
          <a:p>
            <a:pPr marL="139700" indent="0" algn="ctr">
              <a:buNone/>
            </a:pPr>
            <a:r>
              <a:rPr lang="en-US" sz="2800" dirty="0">
                <a:solidFill>
                  <a:schemeClr val="accent6">
                    <a:lumMod val="60000"/>
                    <a:lumOff val="40000"/>
                  </a:schemeClr>
                </a:solidFill>
                <a:latin typeface="DM Serif Display" pitchFamily="2" charset="0"/>
              </a:rPr>
              <a:t>Supervised by:</a:t>
            </a:r>
          </a:p>
          <a:p>
            <a:pPr lvl="1"/>
            <a:r>
              <a:rPr lang="en-US" sz="2000" b="1" dirty="0">
                <a:solidFill>
                  <a:schemeClr val="accent6">
                    <a:lumMod val="60000"/>
                    <a:lumOff val="40000"/>
                  </a:schemeClr>
                </a:solidFill>
                <a:latin typeface="DM Serif Display" pitchFamily="2" charset="0"/>
              </a:rPr>
              <a:t>Eng. Nour </a:t>
            </a:r>
            <a:r>
              <a:rPr lang="en-US" sz="2000" b="1" dirty="0" err="1">
                <a:solidFill>
                  <a:schemeClr val="accent6">
                    <a:lumMod val="60000"/>
                    <a:lumOff val="40000"/>
                  </a:schemeClr>
                </a:solidFill>
                <a:latin typeface="DM Serif Display" pitchFamily="2" charset="0"/>
              </a:rPr>
              <a:t>eldin</a:t>
            </a:r>
            <a:r>
              <a:rPr lang="en-US" sz="2000" b="1" dirty="0">
                <a:solidFill>
                  <a:schemeClr val="accent6">
                    <a:lumMod val="60000"/>
                    <a:lumOff val="40000"/>
                  </a:schemeClr>
                </a:solidFill>
                <a:latin typeface="DM Serif Display" pitchFamily="2" charset="0"/>
              </a:rPr>
              <a:t> Essam</a:t>
            </a:r>
            <a:endParaRPr lang="en-US" sz="3200" dirty="0">
              <a:solidFill>
                <a:schemeClr val="accent6">
                  <a:lumMod val="60000"/>
                  <a:lumOff val="40000"/>
                </a:schemeClr>
              </a:solidFill>
              <a:latin typeface="DM Serif Display" pitchFamily="2" charset="0"/>
            </a:endParaRPr>
          </a:p>
          <a:p>
            <a:pPr marL="139700" indent="0" algn="ctr">
              <a:buNone/>
            </a:pPr>
            <a:r>
              <a:rPr lang="en-US" sz="2000" dirty="0">
                <a:solidFill>
                  <a:schemeClr val="accent6">
                    <a:lumMod val="60000"/>
                    <a:lumOff val="40000"/>
                  </a:schemeClr>
                </a:solidFill>
                <a:latin typeface="DM Serif Display" pitchFamily="2" charset="0"/>
              </a:rPr>
              <a:t>Oct-2024</a:t>
            </a:r>
          </a:p>
          <a:p>
            <a:pPr marL="139700" indent="0">
              <a:buNone/>
            </a:pPr>
            <a:r>
              <a:rPr lang="en-US" sz="2000" dirty="0">
                <a:solidFill>
                  <a:schemeClr val="accent6"/>
                </a:solidFill>
                <a:latin typeface="DM Serif Display" pitchFamily="2" charset="0"/>
              </a:rPr>
              <a:t>   </a:t>
            </a:r>
          </a:p>
        </p:txBody>
      </p:sp>
      <p:sp>
        <p:nvSpPr>
          <p:cNvPr id="5" name="Slide Number Placeholder 4">
            <a:extLst>
              <a:ext uri="{FF2B5EF4-FFF2-40B4-BE49-F238E27FC236}">
                <a16:creationId xmlns:a16="http://schemas.microsoft.com/office/drawing/2014/main" id="{2F9ABED0-9CF2-CA87-0CB8-4D19271D9097}"/>
              </a:ext>
            </a:extLst>
          </p:cNvPr>
          <p:cNvSpPr>
            <a:spLocks noGrp="1"/>
          </p:cNvSpPr>
          <p:nvPr>
            <p:ph type="sldNum" idx="12"/>
          </p:nvPr>
        </p:nvSpPr>
        <p:spPr>
          <a:xfrm>
            <a:off x="8324871" y="4749900"/>
            <a:ext cx="548700" cy="393600"/>
          </a:xfrm>
        </p:spPr>
        <p:txBody>
          <a:bodyPr/>
          <a:lstStyle/>
          <a:p>
            <a:pPr marL="0" lvl="0" indent="0" algn="r" rtl="0">
              <a:spcBef>
                <a:spcPts val="0"/>
              </a:spcBef>
              <a:spcAft>
                <a:spcPts val="0"/>
              </a:spcAft>
              <a:buNone/>
            </a:pPr>
            <a:fld id="{00000000-1234-1234-1234-123412341234}" type="slidenum">
              <a:rPr lang="en" smtClean="0"/>
              <a:t>1</a:t>
            </a:fld>
            <a:endParaRPr lang="en"/>
          </a:p>
        </p:txBody>
      </p:sp>
    </p:spTree>
    <p:extLst>
      <p:ext uri="{BB962C8B-B14F-4D97-AF65-F5344CB8AC3E}">
        <p14:creationId xmlns:p14="http://schemas.microsoft.com/office/powerpoint/2010/main" val="192412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3" name="Picture 2" descr="A screenshot of a computer program&#10;&#10;Description automatically generated">
            <a:extLst>
              <a:ext uri="{FF2B5EF4-FFF2-40B4-BE49-F238E27FC236}">
                <a16:creationId xmlns:a16="http://schemas.microsoft.com/office/drawing/2014/main" id="{3F992401-7DAC-CB45-B89E-E135D79AA67A}"/>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90202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7" name="Text 5">
            <a:extLst>
              <a:ext uri="{FF2B5EF4-FFF2-40B4-BE49-F238E27FC236}">
                <a16:creationId xmlns:a16="http://schemas.microsoft.com/office/drawing/2014/main" id="{1EFF681F-0CE8-A376-6DEB-F5BE8301E9F9}"/>
              </a:ext>
            </a:extLst>
          </p:cNvPr>
          <p:cNvSpPr/>
          <p:nvPr/>
        </p:nvSpPr>
        <p:spPr>
          <a:xfrm>
            <a:off x="190916" y="237506"/>
            <a:ext cx="8633044" cy="4690146"/>
          </a:xfrm>
          <a:prstGeom prst="rect">
            <a:avLst/>
          </a:prstGeom>
          <a:noFill/>
          <a:ln/>
        </p:spPr>
        <p:txBody>
          <a:bodyPr wrap="none" rtlCol="0" anchor="t"/>
          <a:lstStyle/>
          <a:p>
            <a:pPr marL="0" indent="0">
              <a:lnSpc>
                <a:spcPts val="2651"/>
              </a:lnSpc>
              <a:buNone/>
            </a:pPr>
            <a:r>
              <a:rPr lang="en-US" dirty="0">
                <a:solidFill>
                  <a:schemeClr val="bg1"/>
                </a:solidFill>
                <a:latin typeface="+mn-lt"/>
              </a:rPr>
              <a:t>Apache Tomcat AJP Connector (8009)</a:t>
            </a:r>
            <a:br>
              <a:rPr lang="en-US" sz="2000" dirty="0">
                <a:solidFill>
                  <a:schemeClr val="bg1"/>
                </a:solidFill>
                <a:latin typeface="+mn-lt"/>
              </a:rPr>
            </a:br>
            <a:r>
              <a:rPr lang="en-US" dirty="0">
                <a:solidFill>
                  <a:schemeClr val="bg1"/>
                </a:solidFill>
                <a:latin typeface="+mn-lt"/>
              </a:rPr>
              <a:t>The AJP Connector facilitates communication between Tomcat and the installed web server which in this</a:t>
            </a:r>
          </a:p>
          <a:p>
            <a:pPr marL="0" indent="0">
              <a:lnSpc>
                <a:spcPts val="2651"/>
              </a:lnSpc>
              <a:buNone/>
            </a:pPr>
            <a:r>
              <a:rPr lang="en-US" dirty="0">
                <a:solidFill>
                  <a:schemeClr val="bg1"/>
                </a:solidFill>
                <a:latin typeface="+mn-lt"/>
              </a:rPr>
              <a:t>case is Apache. Its similar to that of a load balancer as it offload static rendering of web pages to the web </a:t>
            </a:r>
          </a:p>
          <a:p>
            <a:pPr marL="0" indent="0">
              <a:lnSpc>
                <a:spcPts val="2651"/>
              </a:lnSpc>
              <a:buNone/>
            </a:pPr>
            <a:r>
              <a:rPr lang="en-US" dirty="0">
                <a:solidFill>
                  <a:schemeClr val="bg1"/>
                </a:solidFill>
                <a:latin typeface="+mn-lt"/>
              </a:rPr>
              <a:t>server while directing dynamic java processing to Tomcat. This particular version of Tomcat installed on </a:t>
            </a:r>
          </a:p>
          <a:p>
            <a:pPr marL="0" indent="0">
              <a:lnSpc>
                <a:spcPts val="2651"/>
              </a:lnSpc>
              <a:buNone/>
            </a:pPr>
            <a:r>
              <a:rPr lang="en-US" dirty="0" err="1">
                <a:solidFill>
                  <a:schemeClr val="bg1"/>
                </a:solidFill>
                <a:latin typeface="+mn-lt"/>
              </a:rPr>
              <a:t>Metasploitable</a:t>
            </a:r>
            <a:r>
              <a:rPr lang="en-US" dirty="0">
                <a:solidFill>
                  <a:schemeClr val="bg1"/>
                </a:solidFill>
                <a:latin typeface="+mn-lt"/>
              </a:rPr>
              <a:t> 2 is running a vulnerable AJP Connector. The </a:t>
            </a:r>
            <a:r>
              <a:rPr lang="en-US" dirty="0" err="1">
                <a:solidFill>
                  <a:schemeClr val="bg1"/>
                </a:solidFill>
                <a:latin typeface="+mn-lt"/>
              </a:rPr>
              <a:t>Ghostcat</a:t>
            </a:r>
            <a:r>
              <a:rPr lang="en-US" dirty="0">
                <a:solidFill>
                  <a:schemeClr val="bg1"/>
                </a:solidFill>
                <a:latin typeface="+mn-lt"/>
              </a:rPr>
              <a:t> vulnerability (CVE-2020–1938) </a:t>
            </a:r>
          </a:p>
          <a:p>
            <a:pPr marL="0" indent="0">
              <a:lnSpc>
                <a:spcPts val="2651"/>
              </a:lnSpc>
              <a:buNone/>
            </a:pPr>
            <a:r>
              <a:rPr lang="en-US" dirty="0">
                <a:solidFill>
                  <a:schemeClr val="bg1"/>
                </a:solidFill>
                <a:latin typeface="+mn-lt"/>
              </a:rPr>
              <a:t>allows an attacker to retrieve all files in the web application that can be reached with </a:t>
            </a:r>
          </a:p>
          <a:p>
            <a:pPr marL="0" indent="0" algn="ctr">
              <a:lnSpc>
                <a:spcPts val="2651"/>
              </a:lnSpc>
              <a:buNone/>
            </a:pPr>
            <a:r>
              <a:rPr lang="en-US" sz="1600" b="1" dirty="0">
                <a:solidFill>
                  <a:schemeClr val="bg1"/>
                </a:solidFill>
                <a:latin typeface="+mn-lt"/>
              </a:rPr>
              <a:t>“</a:t>
            </a:r>
            <a:r>
              <a:rPr lang="en-US" sz="1600" b="1" dirty="0" err="1">
                <a:solidFill>
                  <a:schemeClr val="bg1"/>
                </a:solidFill>
                <a:latin typeface="+mn-lt"/>
              </a:rPr>
              <a:t>ServletContext.getResourceAsStream</a:t>
            </a:r>
            <a:r>
              <a:rPr lang="en-US" sz="1600" b="1" dirty="0">
                <a:solidFill>
                  <a:schemeClr val="bg1"/>
                </a:solidFill>
                <a:latin typeface="+mn-lt"/>
              </a:rPr>
              <a:t>()”. </a:t>
            </a:r>
          </a:p>
          <a:p>
            <a:pPr marL="0" indent="0">
              <a:lnSpc>
                <a:spcPts val="2651"/>
              </a:lnSpc>
              <a:buNone/>
            </a:pPr>
            <a:r>
              <a:rPr lang="en-US" dirty="0">
                <a:solidFill>
                  <a:schemeClr val="bg1"/>
                </a:solidFill>
                <a:latin typeface="+mn-lt"/>
              </a:rPr>
              <a:t>It also allows the attacker to process any file as JSP which coupled with remote file upload could lead to </a:t>
            </a:r>
          </a:p>
          <a:p>
            <a:pPr marL="0" indent="0">
              <a:lnSpc>
                <a:spcPts val="2651"/>
              </a:lnSpc>
              <a:buNone/>
            </a:pPr>
            <a:r>
              <a:rPr lang="en-US" dirty="0">
                <a:solidFill>
                  <a:schemeClr val="bg1"/>
                </a:solidFill>
                <a:latin typeface="+mn-lt"/>
              </a:rPr>
              <a:t>remote code execution. This vulnerability can be remediated by adding the following line to </a:t>
            </a:r>
          </a:p>
          <a:p>
            <a:pPr marL="0" indent="0" algn="ctr">
              <a:lnSpc>
                <a:spcPts val="2651"/>
              </a:lnSpc>
              <a:buNone/>
            </a:pPr>
            <a:r>
              <a:rPr lang="en-US" sz="1600" b="1" dirty="0">
                <a:solidFill>
                  <a:schemeClr val="bg1"/>
                </a:solidFill>
                <a:latin typeface="+mn-lt"/>
              </a:rPr>
              <a:t>“/</a:t>
            </a:r>
            <a:r>
              <a:rPr lang="en-US" sz="1600" b="1" dirty="0" err="1">
                <a:solidFill>
                  <a:schemeClr val="bg1"/>
                </a:solidFill>
                <a:latin typeface="+mn-lt"/>
              </a:rPr>
              <a:t>etc</a:t>
            </a:r>
            <a:r>
              <a:rPr lang="en-US" sz="1600" b="1" dirty="0">
                <a:solidFill>
                  <a:schemeClr val="bg1"/>
                </a:solidFill>
                <a:latin typeface="+mn-lt"/>
              </a:rPr>
              <a:t>/tomcat5.5/server.xml ”</a:t>
            </a:r>
          </a:p>
          <a:p>
            <a:pPr marL="0" indent="0">
              <a:lnSpc>
                <a:spcPts val="2651"/>
              </a:lnSpc>
              <a:buNone/>
            </a:pPr>
            <a:r>
              <a:rPr lang="en-US" dirty="0">
                <a:solidFill>
                  <a:schemeClr val="bg1"/>
                </a:solidFill>
                <a:latin typeface="+mn-lt"/>
              </a:rPr>
              <a:t>which provides a layer of authentication.</a:t>
            </a:r>
            <a:endParaRPr lang="en-US" sz="2000" dirty="0">
              <a:solidFill>
                <a:schemeClr val="bg1"/>
              </a:solidFill>
              <a:latin typeface="+mn-lt"/>
            </a:endParaRPr>
          </a:p>
          <a:p>
            <a:pPr marL="0" indent="0" algn="ctr">
              <a:lnSpc>
                <a:spcPts val="2651"/>
              </a:lnSpc>
              <a:buNone/>
            </a:pPr>
            <a:endParaRPr lang="ar-EG" sz="2000" dirty="0">
              <a:solidFill>
                <a:schemeClr val="bg1"/>
              </a:solidFill>
              <a:latin typeface="+mn-lt"/>
            </a:endParaRPr>
          </a:p>
        </p:txBody>
      </p:sp>
    </p:spTree>
    <p:extLst>
      <p:ext uri="{BB962C8B-B14F-4D97-AF65-F5344CB8AC3E}">
        <p14:creationId xmlns:p14="http://schemas.microsoft.com/office/powerpoint/2010/main" val="111338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4D876410-CC29-B4AB-D7A9-BE269745A7AC}"/>
              </a:ext>
            </a:extLst>
          </p:cNvPr>
          <p:cNvPicPr>
            <a:picLocks noChangeAspect="1"/>
          </p:cNvPicPr>
          <p:nvPr/>
        </p:nvPicPr>
        <p:blipFill>
          <a:blip r:embed="rId2"/>
          <a:stretch>
            <a:fillRect/>
          </a:stretch>
        </p:blipFill>
        <p:spPr>
          <a:xfrm>
            <a:off x="0" y="0"/>
            <a:ext cx="9144001" cy="5143500"/>
          </a:xfrm>
          <a:prstGeom prst="rect">
            <a:avLst/>
          </a:prstGeom>
        </p:spPr>
      </p:pic>
    </p:spTree>
    <p:extLst>
      <p:ext uri="{BB962C8B-B14F-4D97-AF65-F5344CB8AC3E}">
        <p14:creationId xmlns:p14="http://schemas.microsoft.com/office/powerpoint/2010/main" val="175161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7" name="Text 5">
            <a:extLst>
              <a:ext uri="{FF2B5EF4-FFF2-40B4-BE49-F238E27FC236}">
                <a16:creationId xmlns:a16="http://schemas.microsoft.com/office/drawing/2014/main" id="{1EFF681F-0CE8-A376-6DEB-F5BE8301E9F9}"/>
              </a:ext>
            </a:extLst>
          </p:cNvPr>
          <p:cNvSpPr/>
          <p:nvPr/>
        </p:nvSpPr>
        <p:spPr>
          <a:xfrm>
            <a:off x="531220" y="434340"/>
            <a:ext cx="8421864" cy="3432761"/>
          </a:xfrm>
          <a:prstGeom prst="rect">
            <a:avLst/>
          </a:prstGeom>
          <a:noFill/>
          <a:ln/>
        </p:spPr>
        <p:txBody>
          <a:bodyPr wrap="none" rtlCol="0" anchor="t"/>
          <a:lstStyle/>
          <a:p>
            <a:pPr marL="0" indent="0">
              <a:lnSpc>
                <a:spcPts val="2651"/>
              </a:lnSpc>
              <a:buNone/>
            </a:pPr>
            <a:r>
              <a:rPr lang="en-US" dirty="0">
                <a:solidFill>
                  <a:schemeClr val="bg1"/>
                </a:solidFill>
                <a:latin typeface="+mn-lt"/>
              </a:rPr>
              <a:t>FTP (21)</a:t>
            </a:r>
            <a:br>
              <a:rPr lang="en-US" sz="1800" dirty="0">
                <a:solidFill>
                  <a:schemeClr val="bg1"/>
                </a:solidFill>
                <a:latin typeface="+mn-lt"/>
              </a:rPr>
            </a:br>
            <a:r>
              <a:rPr lang="en-US" sz="1800" dirty="0">
                <a:solidFill>
                  <a:schemeClr val="bg1"/>
                </a:solidFill>
                <a:latin typeface="+mn-lt"/>
              </a:rPr>
              <a:t>    </a:t>
            </a:r>
            <a:r>
              <a:rPr lang="en-US" dirty="0">
                <a:solidFill>
                  <a:schemeClr val="bg1"/>
                </a:solidFill>
                <a:latin typeface="+mn-lt"/>
              </a:rPr>
              <a:t>FTP is the file transfer protocol that is used transfer files between remote hosts. </a:t>
            </a:r>
            <a:r>
              <a:rPr lang="en-US" dirty="0" err="1">
                <a:solidFill>
                  <a:schemeClr val="bg1"/>
                </a:solidFill>
                <a:latin typeface="+mn-lt"/>
              </a:rPr>
              <a:t>Metasploitable</a:t>
            </a:r>
            <a:r>
              <a:rPr lang="en-US" dirty="0">
                <a:solidFill>
                  <a:schemeClr val="bg1"/>
                </a:solidFill>
                <a:latin typeface="+mn-lt"/>
              </a:rPr>
              <a:t> 2 is </a:t>
            </a:r>
          </a:p>
          <a:p>
            <a:pPr marL="0" indent="0">
              <a:lnSpc>
                <a:spcPts val="2651"/>
              </a:lnSpc>
              <a:buNone/>
            </a:pPr>
            <a:r>
              <a:rPr lang="en-US" dirty="0">
                <a:solidFill>
                  <a:schemeClr val="bg1"/>
                </a:solidFill>
                <a:latin typeface="+mn-lt"/>
              </a:rPr>
              <a:t>running version </a:t>
            </a:r>
            <a:r>
              <a:rPr lang="en-US" dirty="0" err="1">
                <a:solidFill>
                  <a:schemeClr val="bg1"/>
                </a:solidFill>
                <a:latin typeface="+mn-lt"/>
              </a:rPr>
              <a:t>vsftpd</a:t>
            </a:r>
            <a:r>
              <a:rPr lang="en-US" dirty="0">
                <a:solidFill>
                  <a:schemeClr val="bg1"/>
                </a:solidFill>
                <a:latin typeface="+mn-lt"/>
              </a:rPr>
              <a:t> 2.3.4 which is vulnerable to backdoor code execution. In order to remediate this </a:t>
            </a:r>
          </a:p>
          <a:p>
            <a:pPr marL="0" indent="0">
              <a:lnSpc>
                <a:spcPts val="2651"/>
              </a:lnSpc>
              <a:buNone/>
            </a:pPr>
            <a:r>
              <a:rPr lang="en-US" dirty="0">
                <a:solidFill>
                  <a:schemeClr val="bg1"/>
                </a:solidFill>
                <a:latin typeface="+mn-lt"/>
              </a:rPr>
              <a:t>vulnerability, anonymous upload should be </a:t>
            </a:r>
            <a:r>
              <a:rPr lang="en-US" b="1" i="1" dirty="0" err="1">
                <a:solidFill>
                  <a:schemeClr val="bg1"/>
                </a:solidFill>
                <a:latin typeface="+mn-lt"/>
              </a:rPr>
              <a:t>anon_upload_enable</a:t>
            </a:r>
            <a:r>
              <a:rPr lang="en-US" b="1" i="1" dirty="0">
                <a:solidFill>
                  <a:schemeClr val="bg1"/>
                </a:solidFill>
                <a:latin typeface="+mn-lt"/>
              </a:rPr>
              <a:t>=NO</a:t>
            </a:r>
            <a:r>
              <a:rPr lang="en-US" b="1" dirty="0">
                <a:solidFill>
                  <a:schemeClr val="bg1"/>
                </a:solidFill>
                <a:latin typeface="+mn-lt"/>
              </a:rPr>
              <a:t> </a:t>
            </a:r>
            <a:r>
              <a:rPr lang="en-US" dirty="0">
                <a:solidFill>
                  <a:schemeClr val="bg1"/>
                </a:solidFill>
                <a:latin typeface="+mn-lt"/>
              </a:rPr>
              <a:t>should be set in </a:t>
            </a:r>
            <a:r>
              <a:rPr lang="en-US" b="1" i="1" dirty="0">
                <a:solidFill>
                  <a:schemeClr val="bg1"/>
                </a:solidFill>
                <a:latin typeface="+mn-lt"/>
              </a:rPr>
              <a:t>/</a:t>
            </a:r>
            <a:r>
              <a:rPr lang="en-US" b="1" i="1" dirty="0" err="1">
                <a:solidFill>
                  <a:schemeClr val="bg1"/>
                </a:solidFill>
                <a:latin typeface="+mn-lt"/>
              </a:rPr>
              <a:t>etc</a:t>
            </a:r>
            <a:r>
              <a:rPr lang="en-US" b="1" i="1" dirty="0">
                <a:solidFill>
                  <a:schemeClr val="bg1"/>
                </a:solidFill>
                <a:latin typeface="+mn-lt"/>
              </a:rPr>
              <a:t>/</a:t>
            </a:r>
            <a:r>
              <a:rPr lang="en-US" b="1" i="1" dirty="0" err="1">
                <a:solidFill>
                  <a:schemeClr val="bg1"/>
                </a:solidFill>
                <a:latin typeface="+mn-lt"/>
              </a:rPr>
              <a:t>vsftpd.conf</a:t>
            </a:r>
            <a:r>
              <a:rPr lang="en-US" dirty="0">
                <a:solidFill>
                  <a:schemeClr val="bg1"/>
                </a:solidFill>
                <a:latin typeface="+mn-lt"/>
              </a:rPr>
              <a:t>. </a:t>
            </a:r>
          </a:p>
          <a:p>
            <a:pPr marL="0" indent="0">
              <a:lnSpc>
                <a:spcPts val="2651"/>
              </a:lnSpc>
              <a:buNone/>
            </a:pPr>
            <a:r>
              <a:rPr lang="en-US" dirty="0">
                <a:solidFill>
                  <a:schemeClr val="bg1"/>
                </a:solidFill>
                <a:latin typeface="+mn-lt"/>
              </a:rPr>
              <a:t>Furthermore, due to the fact that the backdoor resides on port 6200, incoming traffic to port 6200 </a:t>
            </a:r>
          </a:p>
          <a:p>
            <a:pPr marL="0" indent="0">
              <a:lnSpc>
                <a:spcPts val="2651"/>
              </a:lnSpc>
              <a:buNone/>
            </a:pPr>
            <a:r>
              <a:rPr lang="en-US" dirty="0">
                <a:solidFill>
                  <a:schemeClr val="bg1"/>
                </a:solidFill>
                <a:latin typeface="+mn-lt"/>
              </a:rPr>
              <a:t>should be blocked</a:t>
            </a:r>
            <a:endParaRPr lang="ar-EG" sz="1800" dirty="0">
              <a:solidFill>
                <a:schemeClr val="bg1"/>
              </a:solidFill>
              <a:latin typeface="+mn-lt"/>
            </a:endParaRPr>
          </a:p>
        </p:txBody>
      </p:sp>
    </p:spTree>
    <p:extLst>
      <p:ext uri="{BB962C8B-B14F-4D97-AF65-F5344CB8AC3E}">
        <p14:creationId xmlns:p14="http://schemas.microsoft.com/office/powerpoint/2010/main" val="113782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3" name="Picture 2" descr="A screenshot of a computer&#10;&#10;Description automatically generated">
            <a:extLst>
              <a:ext uri="{FF2B5EF4-FFF2-40B4-BE49-F238E27FC236}">
                <a16:creationId xmlns:a16="http://schemas.microsoft.com/office/drawing/2014/main" id="{AD55BDB1-850E-15B8-94C2-5CD49CCC43FF}"/>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323060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4" name="Picture 3" descr="A screenshot of a computer&#10;&#10;Description automatically generated">
            <a:extLst>
              <a:ext uri="{FF2B5EF4-FFF2-40B4-BE49-F238E27FC236}">
                <a16:creationId xmlns:a16="http://schemas.microsoft.com/office/drawing/2014/main" id="{BABC6AE8-AD94-B3BF-8201-29453188CD3D}"/>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418956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7" name="Text 5">
            <a:extLst>
              <a:ext uri="{FF2B5EF4-FFF2-40B4-BE49-F238E27FC236}">
                <a16:creationId xmlns:a16="http://schemas.microsoft.com/office/drawing/2014/main" id="{1EFF681F-0CE8-A376-6DEB-F5BE8301E9F9}"/>
              </a:ext>
            </a:extLst>
          </p:cNvPr>
          <p:cNvSpPr/>
          <p:nvPr/>
        </p:nvSpPr>
        <p:spPr>
          <a:xfrm>
            <a:off x="0" y="-22859"/>
            <a:ext cx="8421864" cy="393600"/>
          </a:xfrm>
          <a:prstGeom prst="rect">
            <a:avLst/>
          </a:prstGeom>
          <a:noFill/>
          <a:ln/>
        </p:spPr>
        <p:txBody>
          <a:bodyPr wrap="none" rtlCol="0" anchor="t"/>
          <a:lstStyle/>
          <a:p>
            <a:pPr marL="0" indent="0">
              <a:lnSpc>
                <a:spcPts val="2651"/>
              </a:lnSpc>
              <a:buNone/>
            </a:pPr>
            <a:r>
              <a:rPr lang="en-US" sz="1800" dirty="0">
                <a:solidFill>
                  <a:schemeClr val="bg1"/>
                </a:solidFill>
                <a:latin typeface="+mn-lt"/>
              </a:rPr>
              <a:t>Before making Remediation</a:t>
            </a:r>
            <a:endParaRPr lang="ar-EG" sz="1800" dirty="0">
              <a:solidFill>
                <a:schemeClr val="bg1"/>
              </a:solidFill>
              <a:latin typeface="+mn-lt"/>
            </a:endParaRPr>
          </a:p>
        </p:txBody>
      </p:sp>
      <p:pic>
        <p:nvPicPr>
          <p:cNvPr id="11" name="Picture 10" descr="A screenshot of a computer&#10;&#10;Description automatically generated">
            <a:extLst>
              <a:ext uri="{FF2B5EF4-FFF2-40B4-BE49-F238E27FC236}">
                <a16:creationId xmlns:a16="http://schemas.microsoft.com/office/drawing/2014/main" id="{B75D23B8-CD60-A6F2-A9F4-59B16F8F247C}"/>
              </a:ext>
            </a:extLst>
          </p:cNvPr>
          <p:cNvPicPr>
            <a:picLocks noChangeAspect="1"/>
          </p:cNvPicPr>
          <p:nvPr/>
        </p:nvPicPr>
        <p:blipFill>
          <a:blip r:embed="rId2"/>
          <a:stretch>
            <a:fillRect/>
          </a:stretch>
        </p:blipFill>
        <p:spPr>
          <a:xfrm>
            <a:off x="0" y="370740"/>
            <a:ext cx="9143999" cy="4772759"/>
          </a:xfrm>
          <a:prstGeom prst="rect">
            <a:avLst/>
          </a:prstGeom>
        </p:spPr>
      </p:pic>
    </p:spTree>
    <p:extLst>
      <p:ext uri="{BB962C8B-B14F-4D97-AF65-F5344CB8AC3E}">
        <p14:creationId xmlns:p14="http://schemas.microsoft.com/office/powerpoint/2010/main" val="214971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7" name="Text 5">
            <a:extLst>
              <a:ext uri="{FF2B5EF4-FFF2-40B4-BE49-F238E27FC236}">
                <a16:creationId xmlns:a16="http://schemas.microsoft.com/office/drawing/2014/main" id="{1EFF681F-0CE8-A376-6DEB-F5BE8301E9F9}"/>
              </a:ext>
            </a:extLst>
          </p:cNvPr>
          <p:cNvSpPr/>
          <p:nvPr/>
        </p:nvSpPr>
        <p:spPr>
          <a:xfrm>
            <a:off x="0" y="-22859"/>
            <a:ext cx="8421864" cy="393600"/>
          </a:xfrm>
          <a:prstGeom prst="rect">
            <a:avLst/>
          </a:prstGeom>
          <a:noFill/>
          <a:ln/>
        </p:spPr>
        <p:txBody>
          <a:bodyPr wrap="none" rtlCol="0" anchor="t"/>
          <a:lstStyle/>
          <a:p>
            <a:pPr marL="0" indent="0">
              <a:lnSpc>
                <a:spcPts val="2651"/>
              </a:lnSpc>
              <a:buNone/>
            </a:pPr>
            <a:r>
              <a:rPr lang="en-US" sz="1800" dirty="0">
                <a:solidFill>
                  <a:schemeClr val="bg1"/>
                </a:solidFill>
                <a:latin typeface="+mn-lt"/>
              </a:rPr>
              <a:t>Before making Remediation</a:t>
            </a:r>
            <a:endParaRPr lang="ar-EG" sz="1800" dirty="0">
              <a:solidFill>
                <a:schemeClr val="bg1"/>
              </a:solidFill>
              <a:latin typeface="+mn-lt"/>
            </a:endParaRPr>
          </a:p>
        </p:txBody>
      </p:sp>
      <p:pic>
        <p:nvPicPr>
          <p:cNvPr id="3" name="Picture 2" descr="A red rectangular box with white text&#10;&#10;Description automatically generated">
            <a:extLst>
              <a:ext uri="{FF2B5EF4-FFF2-40B4-BE49-F238E27FC236}">
                <a16:creationId xmlns:a16="http://schemas.microsoft.com/office/drawing/2014/main" id="{C2DAF191-252B-53AF-D6A8-A60380FF4F9F}"/>
              </a:ext>
            </a:extLst>
          </p:cNvPr>
          <p:cNvPicPr>
            <a:picLocks noChangeAspect="1"/>
          </p:cNvPicPr>
          <p:nvPr/>
        </p:nvPicPr>
        <p:blipFill>
          <a:blip r:embed="rId2"/>
          <a:stretch>
            <a:fillRect/>
          </a:stretch>
        </p:blipFill>
        <p:spPr>
          <a:xfrm>
            <a:off x="0" y="969421"/>
            <a:ext cx="9144000" cy="1878778"/>
          </a:xfrm>
          <a:prstGeom prst="rect">
            <a:avLst/>
          </a:prstGeom>
        </p:spPr>
      </p:pic>
    </p:spTree>
    <p:extLst>
      <p:ext uri="{BB962C8B-B14F-4D97-AF65-F5344CB8AC3E}">
        <p14:creationId xmlns:p14="http://schemas.microsoft.com/office/powerpoint/2010/main" val="167059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7" name="Text 5">
            <a:extLst>
              <a:ext uri="{FF2B5EF4-FFF2-40B4-BE49-F238E27FC236}">
                <a16:creationId xmlns:a16="http://schemas.microsoft.com/office/drawing/2014/main" id="{1EFF681F-0CE8-A376-6DEB-F5BE8301E9F9}"/>
              </a:ext>
            </a:extLst>
          </p:cNvPr>
          <p:cNvSpPr/>
          <p:nvPr/>
        </p:nvSpPr>
        <p:spPr>
          <a:xfrm>
            <a:off x="0" y="-22859"/>
            <a:ext cx="8421864" cy="393600"/>
          </a:xfrm>
          <a:prstGeom prst="rect">
            <a:avLst/>
          </a:prstGeom>
          <a:noFill/>
          <a:ln/>
        </p:spPr>
        <p:txBody>
          <a:bodyPr wrap="none" rtlCol="0" anchor="t"/>
          <a:lstStyle/>
          <a:p>
            <a:pPr marL="0" indent="0">
              <a:lnSpc>
                <a:spcPts val="2651"/>
              </a:lnSpc>
              <a:buNone/>
            </a:pPr>
            <a:r>
              <a:rPr lang="en-US" sz="1800" dirty="0">
                <a:solidFill>
                  <a:schemeClr val="bg1"/>
                </a:solidFill>
                <a:latin typeface="+mn-lt"/>
              </a:rPr>
              <a:t>After making Remediation</a:t>
            </a:r>
            <a:endParaRPr lang="ar-EG" sz="1800" dirty="0">
              <a:solidFill>
                <a:schemeClr val="bg1"/>
              </a:solidFill>
              <a:latin typeface="+mn-lt"/>
            </a:endParaRPr>
          </a:p>
        </p:txBody>
      </p:sp>
      <p:pic>
        <p:nvPicPr>
          <p:cNvPr id="4" name="Picture 3" descr="A screenshot of a computer program&#10;&#10;Description automatically generated">
            <a:extLst>
              <a:ext uri="{FF2B5EF4-FFF2-40B4-BE49-F238E27FC236}">
                <a16:creationId xmlns:a16="http://schemas.microsoft.com/office/drawing/2014/main" id="{08AAD844-B941-099C-B1E9-F3B698581A06}"/>
              </a:ext>
            </a:extLst>
          </p:cNvPr>
          <p:cNvPicPr>
            <a:picLocks noChangeAspect="1"/>
          </p:cNvPicPr>
          <p:nvPr/>
        </p:nvPicPr>
        <p:blipFill>
          <a:blip r:embed="rId2"/>
          <a:stretch>
            <a:fillRect/>
          </a:stretch>
        </p:blipFill>
        <p:spPr>
          <a:xfrm>
            <a:off x="0" y="370740"/>
            <a:ext cx="9144000" cy="4772759"/>
          </a:xfrm>
          <a:prstGeom prst="rect">
            <a:avLst/>
          </a:prstGeom>
        </p:spPr>
      </p:pic>
    </p:spTree>
    <p:extLst>
      <p:ext uri="{BB962C8B-B14F-4D97-AF65-F5344CB8AC3E}">
        <p14:creationId xmlns:p14="http://schemas.microsoft.com/office/powerpoint/2010/main" val="204623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BD08-72A9-97F2-F36A-2AD690C4E45B}"/>
              </a:ext>
            </a:extLst>
          </p:cNvPr>
          <p:cNvSpPr>
            <a:spLocks noGrp="1"/>
          </p:cNvSpPr>
          <p:nvPr>
            <p:ph type="title"/>
          </p:nvPr>
        </p:nvSpPr>
        <p:spPr>
          <a:xfrm>
            <a:off x="759772" y="1599241"/>
            <a:ext cx="6766500" cy="2267901"/>
          </a:xfrm>
        </p:spPr>
        <p:txBody>
          <a:bodyPr/>
          <a:lstStyle/>
          <a:p>
            <a:pPr algn="ctr"/>
            <a:r>
              <a:rPr lang="en-US" sz="7200" dirty="0">
                <a:solidFill>
                  <a:schemeClr val="accent6"/>
                </a:solidFill>
              </a:rPr>
              <a:t>    </a:t>
            </a:r>
            <a:r>
              <a:rPr lang="en-US" sz="7200" dirty="0">
                <a:solidFill>
                  <a:schemeClr val="accent6"/>
                </a:solidFill>
                <a:latin typeface="Brush Script MT" panose="03060802040406070304" pitchFamily="66" charset="0"/>
              </a:rPr>
              <a:t>Thank you  </a:t>
            </a:r>
            <a:br>
              <a:rPr lang="en-US" dirty="0"/>
            </a:br>
            <a:endParaRPr lang="en-US" dirty="0"/>
          </a:p>
        </p:txBody>
      </p:sp>
      <p:sp>
        <p:nvSpPr>
          <p:cNvPr id="5" name="Slide Number Placeholder 4">
            <a:extLst>
              <a:ext uri="{FF2B5EF4-FFF2-40B4-BE49-F238E27FC236}">
                <a16:creationId xmlns:a16="http://schemas.microsoft.com/office/drawing/2014/main" id="{D202CEE8-E83C-6790-A301-68A1FED319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11837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A165-9CBC-29E0-99D0-02F9F267CAC9}"/>
              </a:ext>
            </a:extLst>
          </p:cNvPr>
          <p:cNvSpPr>
            <a:spLocks noGrp="1"/>
          </p:cNvSpPr>
          <p:nvPr>
            <p:ph type="title"/>
          </p:nvPr>
        </p:nvSpPr>
        <p:spPr>
          <a:xfrm>
            <a:off x="231959" y="57899"/>
            <a:ext cx="6766500" cy="962884"/>
          </a:xfrm>
        </p:spPr>
        <p:txBody>
          <a:bodyPr/>
          <a:lstStyle/>
          <a:p>
            <a:r>
              <a:rPr lang="en-US" sz="5400" dirty="0">
                <a:solidFill>
                  <a:schemeClr val="accent6">
                    <a:lumMod val="60000"/>
                    <a:lumOff val="40000"/>
                  </a:schemeClr>
                </a:solidFill>
              </a:rPr>
              <a:t>Team members</a:t>
            </a:r>
          </a:p>
        </p:txBody>
      </p:sp>
      <p:sp>
        <p:nvSpPr>
          <p:cNvPr id="3" name="Text Placeholder 2">
            <a:extLst>
              <a:ext uri="{FF2B5EF4-FFF2-40B4-BE49-F238E27FC236}">
                <a16:creationId xmlns:a16="http://schemas.microsoft.com/office/drawing/2014/main" id="{8EC2F0F2-2B85-E7B8-BAB8-ACF3A834B058}"/>
              </a:ext>
            </a:extLst>
          </p:cNvPr>
          <p:cNvSpPr>
            <a:spLocks noGrp="1"/>
          </p:cNvSpPr>
          <p:nvPr>
            <p:ph type="body" idx="1"/>
          </p:nvPr>
        </p:nvSpPr>
        <p:spPr>
          <a:xfrm>
            <a:off x="88335" y="1108174"/>
            <a:ext cx="6943170" cy="1969134"/>
          </a:xfrm>
        </p:spPr>
        <p:txBody>
          <a:bodyPr/>
          <a:lstStyle/>
          <a:p>
            <a:pPr marL="139700" indent="0">
              <a:buNone/>
            </a:pPr>
            <a:r>
              <a:rPr lang="en-US" sz="2000" dirty="0">
                <a:solidFill>
                  <a:schemeClr val="accent6">
                    <a:lumMod val="20000"/>
                    <a:lumOff val="80000"/>
                  </a:schemeClr>
                </a:solidFill>
                <a:latin typeface="DM Serif Display" pitchFamily="2" charset="0"/>
              </a:rPr>
              <a:t>1-  Mostafa Fayez Saad Malek</a:t>
            </a:r>
          </a:p>
          <a:p>
            <a:pPr marL="139700" indent="0">
              <a:buNone/>
            </a:pPr>
            <a:r>
              <a:rPr lang="en-US" sz="2000" dirty="0">
                <a:solidFill>
                  <a:schemeClr val="accent6">
                    <a:lumMod val="20000"/>
                    <a:lumOff val="80000"/>
                  </a:schemeClr>
                </a:solidFill>
                <a:latin typeface="DM Serif Display" pitchFamily="2" charset="0"/>
              </a:rPr>
              <a:t>2- Ahmed </a:t>
            </a:r>
            <a:r>
              <a:rPr lang="en-US" sz="2000" dirty="0" err="1">
                <a:solidFill>
                  <a:schemeClr val="accent6">
                    <a:lumMod val="20000"/>
                    <a:lumOff val="80000"/>
                  </a:schemeClr>
                </a:solidFill>
                <a:latin typeface="DM Serif Display" pitchFamily="2" charset="0"/>
              </a:rPr>
              <a:t>AboBaker</a:t>
            </a:r>
            <a:r>
              <a:rPr lang="en-US" sz="2000" dirty="0">
                <a:solidFill>
                  <a:schemeClr val="accent6">
                    <a:lumMod val="20000"/>
                    <a:lumOff val="80000"/>
                  </a:schemeClr>
                </a:solidFill>
                <a:latin typeface="DM Serif Display" pitchFamily="2" charset="0"/>
              </a:rPr>
              <a:t> Mohamed </a:t>
            </a:r>
          </a:p>
          <a:p>
            <a:pPr marL="139700" indent="0">
              <a:buNone/>
            </a:pPr>
            <a:r>
              <a:rPr lang="en-US" sz="2000" dirty="0">
                <a:solidFill>
                  <a:schemeClr val="accent6">
                    <a:lumMod val="20000"/>
                    <a:lumOff val="80000"/>
                  </a:schemeClr>
                </a:solidFill>
                <a:latin typeface="DM Serif Display" pitchFamily="2" charset="0"/>
              </a:rPr>
              <a:t>3- Ebrahim Ahmed </a:t>
            </a:r>
            <a:r>
              <a:rPr lang="en-US" sz="2000" dirty="0" err="1">
                <a:solidFill>
                  <a:schemeClr val="accent6">
                    <a:lumMod val="20000"/>
                    <a:lumOff val="80000"/>
                  </a:schemeClr>
                </a:solidFill>
                <a:latin typeface="DM Serif Display" pitchFamily="2" charset="0"/>
              </a:rPr>
              <a:t>Azoz</a:t>
            </a:r>
            <a:endParaRPr lang="en-US" sz="2000" dirty="0">
              <a:solidFill>
                <a:schemeClr val="accent6">
                  <a:lumMod val="20000"/>
                  <a:lumOff val="80000"/>
                </a:schemeClr>
              </a:solidFill>
              <a:latin typeface="DM Serif Display" pitchFamily="2" charset="0"/>
            </a:endParaRPr>
          </a:p>
          <a:p>
            <a:pPr marL="139700" indent="0">
              <a:buNone/>
            </a:pPr>
            <a:r>
              <a:rPr lang="en-US" sz="2000" dirty="0">
                <a:solidFill>
                  <a:schemeClr val="accent6">
                    <a:lumMod val="20000"/>
                    <a:lumOff val="80000"/>
                  </a:schemeClr>
                </a:solidFill>
                <a:latin typeface="DM Serif Display" pitchFamily="2" charset="0"/>
              </a:rPr>
              <a:t>4- Mina </a:t>
            </a:r>
            <a:r>
              <a:rPr lang="en-US" sz="2000" dirty="0" err="1">
                <a:solidFill>
                  <a:schemeClr val="accent6">
                    <a:lumMod val="20000"/>
                    <a:lumOff val="80000"/>
                  </a:schemeClr>
                </a:solidFill>
                <a:latin typeface="DM Serif Display" pitchFamily="2" charset="0"/>
              </a:rPr>
              <a:t>Maximous</a:t>
            </a:r>
            <a:r>
              <a:rPr lang="en-US" sz="2000" dirty="0">
                <a:solidFill>
                  <a:schemeClr val="accent6">
                    <a:lumMod val="20000"/>
                    <a:lumOff val="80000"/>
                  </a:schemeClr>
                </a:solidFill>
                <a:latin typeface="DM Serif Display" pitchFamily="2" charset="0"/>
              </a:rPr>
              <a:t> Masha</a:t>
            </a:r>
          </a:p>
        </p:txBody>
      </p:sp>
      <p:sp>
        <p:nvSpPr>
          <p:cNvPr id="5" name="Slide Number Placeholder 4">
            <a:extLst>
              <a:ext uri="{FF2B5EF4-FFF2-40B4-BE49-F238E27FC236}">
                <a16:creationId xmlns:a16="http://schemas.microsoft.com/office/drawing/2014/main" id="{EA8126AD-203D-23CF-BB19-0E5359F0CA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45336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314765" y="157232"/>
            <a:ext cx="7000829"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3600" dirty="0">
                <a:solidFill>
                  <a:schemeClr val="accent6">
                    <a:lumMod val="60000"/>
                    <a:lumOff val="40000"/>
                  </a:schemeClr>
                </a:solidFill>
              </a:rPr>
              <a:t>Project Objective: </a:t>
            </a:r>
            <a:endParaRPr sz="3600" dirty="0">
              <a:solidFill>
                <a:schemeClr val="accent6">
                  <a:lumMod val="60000"/>
                  <a:lumOff val="40000"/>
                </a:schemeClr>
              </a:solidFill>
            </a:endParaRPr>
          </a:p>
        </p:txBody>
      </p:sp>
      <p:sp>
        <p:nvSpPr>
          <p:cNvPr id="75" name="Google Shape;75;p17"/>
          <p:cNvSpPr txBox="1">
            <a:spLocks noGrp="1"/>
          </p:cNvSpPr>
          <p:nvPr>
            <p:ph type="body" idx="2"/>
          </p:nvPr>
        </p:nvSpPr>
        <p:spPr>
          <a:xfrm>
            <a:off x="490304" y="748735"/>
            <a:ext cx="8326869" cy="1537265"/>
          </a:xfrm>
          <a:prstGeom prst="rect">
            <a:avLst/>
          </a:prstGeom>
        </p:spPr>
        <p:txBody>
          <a:bodyPr spcFirstLastPara="1" wrap="square" lIns="0" tIns="0" rIns="0" bIns="0" anchor="t" anchorCtr="0">
            <a:noAutofit/>
          </a:bodyPr>
          <a:lstStyle/>
          <a:p>
            <a:pPr marL="0" indent="0" algn="just">
              <a:spcBef>
                <a:spcPts val="0"/>
              </a:spcBef>
              <a:spcAft>
                <a:spcPts val="1000"/>
              </a:spcAft>
              <a:buNone/>
              <a:tabLst>
                <a:tab pos="5829300" algn="l"/>
              </a:tabLst>
            </a:pPr>
            <a:r>
              <a:rPr lang="en-US" sz="1600" dirty="0">
                <a:latin typeface="+mn-lt"/>
              </a:rPr>
              <a:t>This task aims to develop and implement secure configuration and patch management processes that minimize vulnerabilities within an organization's IT infrastructure. By establishing secure baseline configurations and maintaining an effective patch management system, the organization aims to reduce the risk of security incidents caused by misconfigurations or unpatched vulnerabilities.</a:t>
            </a:r>
            <a:endParaRPr lang="en-US" sz="1000" b="1" dirty="0">
              <a:latin typeface="+mn-lt"/>
            </a:endParaRPr>
          </a:p>
        </p:txBody>
      </p:sp>
      <p:sp>
        <p:nvSpPr>
          <p:cNvPr id="78" name="Google Shape;7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Google Shape;75;p17">
            <a:extLst>
              <a:ext uri="{FF2B5EF4-FFF2-40B4-BE49-F238E27FC236}">
                <a16:creationId xmlns:a16="http://schemas.microsoft.com/office/drawing/2014/main" id="{932F7E62-2262-DF62-C0A6-89DC1C50A5DA}"/>
              </a:ext>
            </a:extLst>
          </p:cNvPr>
          <p:cNvSpPr txBox="1">
            <a:spLocks/>
          </p:cNvSpPr>
          <p:nvPr/>
        </p:nvSpPr>
        <p:spPr>
          <a:xfrm>
            <a:off x="490303" y="2482131"/>
            <a:ext cx="8326869" cy="224867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600"/>
              </a:spcBef>
              <a:spcAft>
                <a:spcPts val="0"/>
              </a:spcAft>
              <a:buClr>
                <a:schemeClr val="dk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1pPr>
            <a:lvl2pPr marL="914400" marR="0" lvl="1" indent="-317500" algn="l" rtl="0">
              <a:lnSpc>
                <a:spcPct val="115000"/>
              </a:lnSpc>
              <a:spcBef>
                <a:spcPts val="0"/>
              </a:spcBef>
              <a:spcAft>
                <a:spcPts val="0"/>
              </a:spcAft>
              <a:buClr>
                <a:schemeClr val="dk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2pPr>
            <a:lvl3pPr marL="1371600" marR="0" lvl="2"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3pPr>
            <a:lvl4pPr marL="1828800" marR="0" lvl="3"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4pPr>
            <a:lvl5pPr marL="2286000" marR="0" lvl="4"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5pPr>
            <a:lvl6pPr marL="2743200" marR="0" lvl="5"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6pPr>
            <a:lvl7pPr marL="3200400" marR="0" lvl="6"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7pPr>
            <a:lvl8pPr marL="3657600" marR="0" lvl="7"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8pPr>
            <a:lvl9pPr marL="4114800" marR="0" lvl="8" indent="-317500" algn="l" rtl="0">
              <a:lnSpc>
                <a:spcPct val="115000"/>
              </a:lnSpc>
              <a:spcBef>
                <a:spcPts val="0"/>
              </a:spcBef>
              <a:spcAft>
                <a:spcPts val="0"/>
              </a:spcAft>
              <a:buClr>
                <a:schemeClr val="accent2"/>
              </a:buClr>
              <a:buSzPts val="1400"/>
              <a:buFont typeface="Montserrat Light"/>
              <a:buChar char="■"/>
              <a:defRPr sz="1400" b="0" i="0" u="none" strike="noStrike" cap="none">
                <a:solidFill>
                  <a:schemeClr val="lt1"/>
                </a:solidFill>
                <a:latin typeface="Montserrat Light"/>
                <a:ea typeface="Montserrat Light"/>
                <a:cs typeface="Montserrat Light"/>
                <a:sym typeface="Montserrat Light"/>
              </a:defRPr>
            </a:lvl9pPr>
          </a:lstStyle>
          <a:p>
            <a:pPr marL="0" indent="0" algn="just">
              <a:lnSpc>
                <a:spcPct val="100000"/>
              </a:lnSpc>
              <a:spcBef>
                <a:spcPts val="0"/>
              </a:spcBef>
              <a:spcAft>
                <a:spcPts val="1000"/>
              </a:spcAft>
              <a:buNone/>
              <a:tabLst>
                <a:tab pos="5829300" algn="l"/>
              </a:tabLst>
            </a:pPr>
            <a:r>
              <a:rPr lang="en-US" sz="1600" dirty="0">
                <a:latin typeface="+mn-lt"/>
              </a:rPr>
              <a:t>Secure Configuration Management Plan:</a:t>
            </a:r>
          </a:p>
          <a:p>
            <a:pPr marL="0" indent="0" algn="just">
              <a:lnSpc>
                <a:spcPct val="100000"/>
              </a:lnSpc>
              <a:spcBef>
                <a:spcPts val="0"/>
              </a:spcBef>
              <a:spcAft>
                <a:spcPts val="1000"/>
              </a:spcAft>
              <a:buNone/>
              <a:tabLst>
                <a:tab pos="5829300" algn="l"/>
              </a:tabLst>
            </a:pPr>
            <a:r>
              <a:rPr lang="en-US" sz="1600" dirty="0">
                <a:latin typeface="+mn-lt"/>
              </a:rPr>
              <a:t>Documentation outlining the secure baseline configurations for all systems. </a:t>
            </a:r>
          </a:p>
          <a:p>
            <a:pPr marL="0" indent="0" algn="just">
              <a:lnSpc>
                <a:spcPct val="100000"/>
              </a:lnSpc>
              <a:spcBef>
                <a:spcPts val="0"/>
              </a:spcBef>
              <a:spcAft>
                <a:spcPts val="1000"/>
              </a:spcAft>
              <a:buNone/>
              <a:tabLst>
                <a:tab pos="5829300" algn="l"/>
              </a:tabLst>
            </a:pPr>
            <a:r>
              <a:rPr lang="en-US" sz="1600" dirty="0">
                <a:latin typeface="+mn-lt"/>
              </a:rPr>
              <a:t>Procedures for managing, auditing, and controlling configuration changes. </a:t>
            </a:r>
          </a:p>
          <a:p>
            <a:pPr marL="0" indent="0" algn="just">
              <a:lnSpc>
                <a:spcPct val="100000"/>
              </a:lnSpc>
              <a:spcBef>
                <a:spcPts val="0"/>
              </a:spcBef>
              <a:spcAft>
                <a:spcPts val="1000"/>
              </a:spcAft>
              <a:buNone/>
              <a:tabLst>
                <a:tab pos="5829300" algn="l"/>
              </a:tabLst>
            </a:pPr>
            <a:r>
              <a:rPr lang="en-US" sz="1600" dirty="0">
                <a:latin typeface="+mn-lt"/>
              </a:rPr>
              <a:t>Patch Management Report:</a:t>
            </a:r>
          </a:p>
          <a:p>
            <a:pPr marL="0" indent="0" algn="just">
              <a:lnSpc>
                <a:spcPct val="100000"/>
              </a:lnSpc>
              <a:spcBef>
                <a:spcPts val="0"/>
              </a:spcBef>
              <a:spcAft>
                <a:spcPts val="1000"/>
              </a:spcAft>
              <a:buNone/>
              <a:tabLst>
                <a:tab pos="5829300" algn="l"/>
              </a:tabLst>
            </a:pPr>
            <a:r>
              <a:rPr lang="en-US" sz="1600" dirty="0">
                <a:latin typeface="+mn-lt"/>
              </a:rPr>
              <a:t>A detailed report on the patch management process, including dates, systems patched, vulnerabilities addressed, and any issues encountered during patch deployment.</a:t>
            </a:r>
            <a:endParaRPr lang="en-US" sz="16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inVertical)">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5">
                                            <p:txEl>
                                              <p:pRg st="0" end="0"/>
                                            </p:txEl>
                                          </p:spTgt>
                                        </p:tgtEl>
                                        <p:attrNameLst>
                                          <p:attrName>style.visibility</p:attrName>
                                        </p:attrNameLst>
                                      </p:cBhvr>
                                      <p:to>
                                        <p:strVal val="visible"/>
                                      </p:to>
                                    </p:set>
                                    <p:animEffect transition="in" filter="barn(inVertical)">
                                      <p:cBhvr>
                                        <p:cTn id="12" dur="500"/>
                                        <p:tgtEl>
                                          <p:spTgt spid="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arn(inVertical)">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barn(inVertical)">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barn(inVertical)">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barn(inVertical)">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barn(inVertical)">
                                      <p:cBhvr>
                                        <p:cTn id="3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build="p"/>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Text 5">
            <a:extLst>
              <a:ext uri="{FF2B5EF4-FFF2-40B4-BE49-F238E27FC236}">
                <a16:creationId xmlns:a16="http://schemas.microsoft.com/office/drawing/2014/main" id="{AB8F0D63-6CDB-CF1C-9ABF-2A14BDE674AE}"/>
              </a:ext>
            </a:extLst>
          </p:cNvPr>
          <p:cNvSpPr/>
          <p:nvPr/>
        </p:nvSpPr>
        <p:spPr>
          <a:xfrm>
            <a:off x="55163" y="268200"/>
            <a:ext cx="4560570" cy="540916"/>
          </a:xfrm>
          <a:prstGeom prst="rect">
            <a:avLst/>
          </a:prstGeom>
          <a:noFill/>
          <a:ln/>
        </p:spPr>
        <p:txBody>
          <a:bodyPr wrap="none" rtlCol="0" anchor="t"/>
          <a:lstStyle/>
          <a:p>
            <a:pPr marL="0" indent="0" algn="ctr">
              <a:lnSpc>
                <a:spcPts val="2651"/>
              </a:lnSpc>
              <a:buNone/>
            </a:pPr>
            <a:r>
              <a:rPr lang="en-US" sz="2400" b="1" dirty="0">
                <a:solidFill>
                  <a:schemeClr val="bg1"/>
                </a:solidFill>
                <a:ea typeface="Kanit" pitchFamily="34" charset="-122"/>
              </a:rPr>
              <a:t>NFS “Network File Sharing”</a:t>
            </a:r>
            <a:endParaRPr lang="en-US" sz="3600" dirty="0">
              <a:solidFill>
                <a:schemeClr val="bg1"/>
              </a:solidFill>
              <a:latin typeface="+mj-lt"/>
              <a:ea typeface="Kanit" pitchFamily="34" charset="-122"/>
              <a:cs typeface="Kanit" pitchFamily="34" charset="-120"/>
            </a:endParaRPr>
          </a:p>
        </p:txBody>
      </p:sp>
      <p:sp>
        <p:nvSpPr>
          <p:cNvPr id="7" name="Text 5">
            <a:extLst>
              <a:ext uri="{FF2B5EF4-FFF2-40B4-BE49-F238E27FC236}">
                <a16:creationId xmlns:a16="http://schemas.microsoft.com/office/drawing/2014/main" id="{1EFF681F-0CE8-A376-6DEB-F5BE8301E9F9}"/>
              </a:ext>
            </a:extLst>
          </p:cNvPr>
          <p:cNvSpPr/>
          <p:nvPr/>
        </p:nvSpPr>
        <p:spPr>
          <a:xfrm>
            <a:off x="508998" y="809116"/>
            <a:ext cx="8444085" cy="3583170"/>
          </a:xfrm>
          <a:prstGeom prst="rect">
            <a:avLst/>
          </a:prstGeom>
          <a:noFill/>
          <a:ln/>
        </p:spPr>
        <p:txBody>
          <a:bodyPr wrap="none" rtlCol="0" anchor="t"/>
          <a:lstStyle/>
          <a:p>
            <a:pPr marL="0" indent="0">
              <a:lnSpc>
                <a:spcPts val="2651"/>
              </a:lnSpc>
              <a:buNone/>
            </a:pPr>
            <a:r>
              <a:rPr lang="en-US" sz="1600" dirty="0">
                <a:solidFill>
                  <a:schemeClr val="bg1"/>
                </a:solidFill>
                <a:cs typeface="+mn-cs"/>
              </a:rPr>
              <a:t>NFS Functionality:</a:t>
            </a:r>
            <a:endParaRPr lang="ar-EG" sz="1600" dirty="0">
              <a:solidFill>
                <a:schemeClr val="bg1"/>
              </a:solidFill>
              <a:cs typeface="+mn-cs"/>
            </a:endParaRPr>
          </a:p>
          <a:p>
            <a:pPr marL="0" indent="0">
              <a:lnSpc>
                <a:spcPts val="2651"/>
              </a:lnSpc>
              <a:buNone/>
            </a:pPr>
            <a:r>
              <a:rPr lang="en-US" sz="1600" dirty="0">
                <a:solidFill>
                  <a:schemeClr val="bg1"/>
                </a:solidFill>
                <a:cs typeface="+mn-cs"/>
              </a:rPr>
              <a:t>    - Users can mount remote directories and access them like local directories. </a:t>
            </a:r>
            <a:endParaRPr lang="ar-EG" sz="1600" dirty="0">
              <a:solidFill>
                <a:schemeClr val="bg1"/>
              </a:solidFill>
              <a:cs typeface="+mn-cs"/>
            </a:endParaRPr>
          </a:p>
          <a:p>
            <a:pPr marL="0" indent="0">
              <a:lnSpc>
                <a:spcPts val="2651"/>
              </a:lnSpc>
              <a:buNone/>
            </a:pPr>
            <a:r>
              <a:rPr lang="en-US" sz="1600" dirty="0">
                <a:solidFill>
                  <a:schemeClr val="bg1"/>
                </a:solidFill>
                <a:cs typeface="+mn-cs"/>
              </a:rPr>
              <a:t>    - It’s commonly used in UNIX/Linux environments to share files across </a:t>
            </a:r>
          </a:p>
          <a:p>
            <a:pPr marL="0" indent="0">
              <a:lnSpc>
                <a:spcPts val="2651"/>
              </a:lnSpc>
              <a:buNone/>
            </a:pPr>
            <a:r>
              <a:rPr lang="en-US" sz="1600" dirty="0">
                <a:solidFill>
                  <a:schemeClr val="bg1"/>
                </a:solidFill>
                <a:cs typeface="+mn-cs"/>
              </a:rPr>
              <a:t>         different systems. </a:t>
            </a:r>
          </a:p>
          <a:p>
            <a:pPr marL="0" indent="0">
              <a:lnSpc>
                <a:spcPts val="2651"/>
              </a:lnSpc>
              <a:buNone/>
            </a:pPr>
            <a:endParaRPr lang="en-US" sz="1600" dirty="0">
              <a:solidFill>
                <a:schemeClr val="bg1"/>
              </a:solidFill>
              <a:cs typeface="+mn-cs"/>
            </a:endParaRPr>
          </a:p>
          <a:p>
            <a:pPr marL="0" indent="0">
              <a:lnSpc>
                <a:spcPts val="2651"/>
              </a:lnSpc>
              <a:buNone/>
            </a:pPr>
            <a:r>
              <a:rPr lang="en-US" sz="1600" dirty="0">
                <a:solidFill>
                  <a:schemeClr val="bg1"/>
                </a:solidFill>
                <a:cs typeface="+mn-cs"/>
              </a:rPr>
              <a:t>Port 111 (</a:t>
            </a:r>
            <a:r>
              <a:rPr lang="en-US" sz="1600" dirty="0" err="1">
                <a:solidFill>
                  <a:schemeClr val="bg1"/>
                </a:solidFill>
                <a:cs typeface="+mn-cs"/>
              </a:rPr>
              <a:t>rpcbind</a:t>
            </a:r>
            <a:r>
              <a:rPr lang="en-US" sz="1600" dirty="0">
                <a:solidFill>
                  <a:schemeClr val="bg1"/>
                </a:solidFill>
                <a:cs typeface="+mn-cs"/>
              </a:rPr>
              <a:t>):</a:t>
            </a:r>
          </a:p>
          <a:p>
            <a:pPr marL="0" indent="0">
              <a:lnSpc>
                <a:spcPts val="2651"/>
              </a:lnSpc>
              <a:buNone/>
            </a:pPr>
            <a:r>
              <a:rPr lang="en-US" sz="1600" dirty="0">
                <a:solidFill>
                  <a:schemeClr val="bg1"/>
                </a:solidFill>
                <a:cs typeface="+mn-cs"/>
              </a:rPr>
              <a:t>    - Facilitates the dynamic assignment of ports to RPC-based services, including NFS. </a:t>
            </a:r>
          </a:p>
          <a:p>
            <a:pPr marL="0" indent="0">
              <a:lnSpc>
                <a:spcPts val="2651"/>
              </a:lnSpc>
              <a:buNone/>
            </a:pPr>
            <a:endParaRPr lang="en-US" sz="1600" dirty="0">
              <a:solidFill>
                <a:schemeClr val="bg1"/>
              </a:solidFill>
              <a:cs typeface="+mn-cs"/>
            </a:endParaRPr>
          </a:p>
          <a:p>
            <a:pPr marL="0" indent="0">
              <a:lnSpc>
                <a:spcPts val="2651"/>
              </a:lnSpc>
              <a:buNone/>
            </a:pPr>
            <a:r>
              <a:rPr lang="en-US" sz="1600" dirty="0">
                <a:solidFill>
                  <a:schemeClr val="bg1"/>
                </a:solidFill>
                <a:cs typeface="+mn-cs"/>
              </a:rPr>
              <a:t>Port 2049 (NFS):</a:t>
            </a:r>
          </a:p>
          <a:p>
            <a:pPr marL="0" indent="0">
              <a:lnSpc>
                <a:spcPts val="2651"/>
              </a:lnSpc>
              <a:buNone/>
            </a:pPr>
            <a:r>
              <a:rPr lang="en-US" sz="1600" dirty="0">
                <a:solidFill>
                  <a:schemeClr val="bg1"/>
                </a:solidFill>
                <a:cs typeface="+mn-cs"/>
              </a:rPr>
              <a:t>    - Handles the actual file sharing and data transmission between the client and server.</a:t>
            </a:r>
            <a:endParaRPr lang="en-US" sz="1600" b="1" dirty="0">
              <a:solidFill>
                <a:schemeClr val="bg1"/>
              </a:solidFill>
              <a:latin typeface="+mj-lt"/>
              <a:ea typeface="Kanit" pitchFamily="34" charset="-122"/>
              <a:cs typeface="+mn-cs"/>
            </a:endParaRPr>
          </a:p>
        </p:txBody>
      </p:sp>
    </p:spTree>
    <p:extLst>
      <p:ext uri="{BB962C8B-B14F-4D97-AF65-F5344CB8AC3E}">
        <p14:creationId xmlns:p14="http://schemas.microsoft.com/office/powerpoint/2010/main" val="313790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7" name="Text 5">
            <a:extLst>
              <a:ext uri="{FF2B5EF4-FFF2-40B4-BE49-F238E27FC236}">
                <a16:creationId xmlns:a16="http://schemas.microsoft.com/office/drawing/2014/main" id="{1EFF681F-0CE8-A376-6DEB-F5BE8301E9F9}"/>
              </a:ext>
            </a:extLst>
          </p:cNvPr>
          <p:cNvSpPr/>
          <p:nvPr/>
        </p:nvSpPr>
        <p:spPr>
          <a:xfrm>
            <a:off x="606998" y="208665"/>
            <a:ext cx="8071736" cy="2785995"/>
          </a:xfrm>
          <a:prstGeom prst="rect">
            <a:avLst/>
          </a:prstGeom>
          <a:noFill/>
          <a:ln/>
        </p:spPr>
        <p:txBody>
          <a:bodyPr wrap="none" rtlCol="0" anchor="t"/>
          <a:lstStyle/>
          <a:p>
            <a:pPr marL="0" indent="0">
              <a:lnSpc>
                <a:spcPts val="2651"/>
              </a:lnSpc>
              <a:buNone/>
            </a:pPr>
            <a:r>
              <a:rPr lang="en-US" sz="2000" dirty="0">
                <a:solidFill>
                  <a:schemeClr val="bg1"/>
                </a:solidFill>
                <a:latin typeface="+mn-lt"/>
              </a:rPr>
              <a:t>In </a:t>
            </a:r>
            <a:r>
              <a:rPr lang="en-US" sz="2000" dirty="0" err="1">
                <a:solidFill>
                  <a:schemeClr val="bg1"/>
                </a:solidFill>
                <a:latin typeface="+mn-lt"/>
              </a:rPr>
              <a:t>Metasploitable</a:t>
            </a:r>
            <a:r>
              <a:rPr lang="en-US" sz="2000" dirty="0">
                <a:solidFill>
                  <a:schemeClr val="bg1"/>
                </a:solidFill>
                <a:latin typeface="+mn-lt"/>
              </a:rPr>
              <a:t> 2, </a:t>
            </a:r>
          </a:p>
          <a:p>
            <a:pPr marL="0" indent="0">
              <a:lnSpc>
                <a:spcPts val="2651"/>
              </a:lnSpc>
              <a:buNone/>
            </a:pPr>
            <a:r>
              <a:rPr lang="en-US" sz="2000" dirty="0">
                <a:solidFill>
                  <a:schemeClr val="bg1"/>
                </a:solidFill>
                <a:latin typeface="+mn-lt"/>
              </a:rPr>
              <a:t>NFS is misconfigured so that it provides full access to its entire root </a:t>
            </a:r>
          </a:p>
          <a:p>
            <a:pPr marL="0" indent="0">
              <a:lnSpc>
                <a:spcPts val="2651"/>
              </a:lnSpc>
              <a:buNone/>
            </a:pPr>
            <a:r>
              <a:rPr lang="en-US" sz="2000" dirty="0">
                <a:solidFill>
                  <a:schemeClr val="bg1"/>
                </a:solidFill>
                <a:latin typeface="+mn-lt"/>
              </a:rPr>
              <a:t>filesystem to all devices on the network. As you can see from </a:t>
            </a:r>
          </a:p>
          <a:p>
            <a:pPr marL="0" indent="0" algn="ctr">
              <a:lnSpc>
                <a:spcPts val="2651"/>
              </a:lnSpc>
              <a:buNone/>
            </a:pPr>
            <a:r>
              <a:rPr lang="en-US" sz="2000" b="1" dirty="0">
                <a:solidFill>
                  <a:schemeClr val="accent1"/>
                </a:solidFill>
                <a:latin typeface="+mn-lt"/>
              </a:rPr>
              <a:t>”</a:t>
            </a:r>
            <a:r>
              <a:rPr lang="en-US" sz="2000" b="1" i="1" dirty="0">
                <a:solidFill>
                  <a:schemeClr val="accent1"/>
                </a:solidFill>
                <a:latin typeface="+mn-lt"/>
              </a:rPr>
              <a:t>/</a:t>
            </a:r>
            <a:r>
              <a:rPr lang="en-US" sz="2000" b="1" i="1" dirty="0" err="1">
                <a:solidFill>
                  <a:schemeClr val="accent1"/>
                </a:solidFill>
                <a:latin typeface="+mn-lt"/>
              </a:rPr>
              <a:t>etc</a:t>
            </a:r>
            <a:r>
              <a:rPr lang="en-US" sz="2000" b="1" i="1" dirty="0">
                <a:solidFill>
                  <a:schemeClr val="accent1"/>
                </a:solidFill>
                <a:latin typeface="+mn-lt"/>
              </a:rPr>
              <a:t>/exports”</a:t>
            </a:r>
            <a:r>
              <a:rPr lang="en-US" sz="2000" b="1" dirty="0">
                <a:solidFill>
                  <a:schemeClr val="accent1"/>
                </a:solidFill>
                <a:latin typeface="+mn-lt"/>
              </a:rPr>
              <a:t> </a:t>
            </a:r>
          </a:p>
          <a:p>
            <a:pPr marL="0" indent="0">
              <a:lnSpc>
                <a:spcPts val="2651"/>
              </a:lnSpc>
              <a:buNone/>
            </a:pPr>
            <a:r>
              <a:rPr lang="en-US" sz="2000" dirty="0">
                <a:solidFill>
                  <a:schemeClr val="bg1"/>
                </a:solidFill>
                <a:latin typeface="+mn-lt"/>
              </a:rPr>
              <a:t>down below, means that all hosts are allowed to mount the root </a:t>
            </a:r>
          </a:p>
          <a:p>
            <a:pPr marL="0" indent="0">
              <a:lnSpc>
                <a:spcPts val="2651"/>
              </a:lnSpc>
              <a:buNone/>
            </a:pPr>
            <a:r>
              <a:rPr lang="en-US" sz="2000" dirty="0">
                <a:solidFill>
                  <a:schemeClr val="bg1"/>
                </a:solidFill>
                <a:latin typeface="+mn-lt"/>
              </a:rPr>
              <a:t>filesystem which is ill-advised. It is considered best practice to limit </a:t>
            </a:r>
          </a:p>
          <a:p>
            <a:pPr marL="0" indent="0">
              <a:lnSpc>
                <a:spcPts val="2651"/>
              </a:lnSpc>
              <a:buNone/>
            </a:pPr>
            <a:r>
              <a:rPr lang="en-US" sz="2000" dirty="0">
                <a:solidFill>
                  <a:schemeClr val="bg1"/>
                </a:solidFill>
                <a:latin typeface="+mn-lt"/>
              </a:rPr>
              <a:t>access to only necessary hosts and restrict to only necessary </a:t>
            </a:r>
          </a:p>
          <a:p>
            <a:pPr marL="0" indent="0">
              <a:lnSpc>
                <a:spcPts val="2651"/>
              </a:lnSpc>
              <a:buNone/>
            </a:pPr>
            <a:r>
              <a:rPr lang="en-US" sz="2000" dirty="0">
                <a:solidFill>
                  <a:schemeClr val="bg1"/>
                </a:solidFill>
                <a:latin typeface="+mn-lt"/>
              </a:rPr>
              <a:t>directories.</a:t>
            </a:r>
            <a:endParaRPr lang="en-US" sz="2400" b="1" dirty="0">
              <a:solidFill>
                <a:schemeClr val="bg1"/>
              </a:solidFill>
              <a:latin typeface="+mn-lt"/>
              <a:ea typeface="Kanit" pitchFamily="34" charset="-122"/>
              <a:cs typeface="+mn-cs"/>
            </a:endParaRPr>
          </a:p>
        </p:txBody>
      </p:sp>
      <p:sp>
        <p:nvSpPr>
          <p:cNvPr id="2" name="Text 5">
            <a:extLst>
              <a:ext uri="{FF2B5EF4-FFF2-40B4-BE49-F238E27FC236}">
                <a16:creationId xmlns:a16="http://schemas.microsoft.com/office/drawing/2014/main" id="{CB9664EE-71BE-40C3-AA3E-59689BCD2671}"/>
              </a:ext>
            </a:extLst>
          </p:cNvPr>
          <p:cNvSpPr/>
          <p:nvPr/>
        </p:nvSpPr>
        <p:spPr>
          <a:xfrm>
            <a:off x="536132" y="3388261"/>
            <a:ext cx="8071736" cy="863699"/>
          </a:xfrm>
          <a:prstGeom prst="rect">
            <a:avLst/>
          </a:prstGeom>
          <a:noFill/>
          <a:ln/>
        </p:spPr>
        <p:txBody>
          <a:bodyPr wrap="none" rtlCol="0" anchor="t"/>
          <a:lstStyle/>
          <a:p>
            <a:pPr marL="0" indent="0" algn="ctr">
              <a:lnSpc>
                <a:spcPts val="2651"/>
              </a:lnSpc>
              <a:buNone/>
            </a:pPr>
            <a:r>
              <a:rPr lang="en-US" sz="1800" b="1" dirty="0">
                <a:solidFill>
                  <a:schemeClr val="bg1"/>
                </a:solidFill>
                <a:latin typeface="+mn-lt"/>
              </a:rPr>
              <a:t>/var/www host1.example.com(</a:t>
            </a:r>
            <a:r>
              <a:rPr lang="en-US" sz="1800" b="1" dirty="0" err="1">
                <a:solidFill>
                  <a:schemeClr val="bg1"/>
                </a:solidFill>
                <a:latin typeface="+mn-lt"/>
              </a:rPr>
              <a:t>rw</a:t>
            </a:r>
            <a:r>
              <a:rPr lang="en-US" sz="1800" b="1" dirty="0">
                <a:solidFill>
                  <a:schemeClr val="bg1"/>
                </a:solidFill>
                <a:latin typeface="+mn-lt"/>
              </a:rPr>
              <a:t>, sync, </a:t>
            </a:r>
            <a:r>
              <a:rPr lang="en-US" sz="1800" b="1" dirty="0" err="1">
                <a:solidFill>
                  <a:schemeClr val="bg1"/>
                </a:solidFill>
                <a:latin typeface="+mn-lt"/>
              </a:rPr>
              <a:t>no_sub-tree_check</a:t>
            </a:r>
            <a:r>
              <a:rPr lang="en-US" sz="1800" b="1" dirty="0">
                <a:solidFill>
                  <a:schemeClr val="bg1"/>
                </a:solidFill>
                <a:latin typeface="+mn-lt"/>
              </a:rPr>
              <a:t>) </a:t>
            </a:r>
            <a:br>
              <a:rPr lang="en-US" sz="2800" b="1" dirty="0">
                <a:solidFill>
                  <a:schemeClr val="bg1"/>
                </a:solidFill>
                <a:latin typeface="+mn-lt"/>
              </a:rPr>
            </a:br>
            <a:r>
              <a:rPr lang="en-US" sz="1800" b="1" dirty="0">
                <a:solidFill>
                  <a:schemeClr val="bg1"/>
                </a:solidFill>
                <a:latin typeface="+mn-lt"/>
              </a:rPr>
              <a:t>host2.example.com(r, sync, </a:t>
            </a:r>
            <a:r>
              <a:rPr lang="en-US" sz="1800" b="1" dirty="0" err="1">
                <a:solidFill>
                  <a:schemeClr val="bg1"/>
                </a:solidFill>
                <a:latin typeface="+mn-lt"/>
              </a:rPr>
              <a:t>no_sub-tree_check</a:t>
            </a:r>
            <a:r>
              <a:rPr lang="en-US" sz="1800" b="1" dirty="0">
                <a:solidFill>
                  <a:schemeClr val="bg1"/>
                </a:solidFill>
                <a:latin typeface="+mn-lt"/>
              </a:rPr>
              <a:t>)</a:t>
            </a:r>
            <a:endParaRPr lang="en-US" sz="2800" b="1" dirty="0">
              <a:solidFill>
                <a:schemeClr val="bg1"/>
              </a:solidFill>
              <a:latin typeface="+mn-lt"/>
            </a:endParaRPr>
          </a:p>
        </p:txBody>
      </p:sp>
    </p:spTree>
    <p:extLst>
      <p:ext uri="{BB962C8B-B14F-4D97-AF65-F5344CB8AC3E}">
        <p14:creationId xmlns:p14="http://schemas.microsoft.com/office/powerpoint/2010/main" val="308003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3" name="Picture 2" descr="A screenshot of a computer&#10;&#10;Description automatically generated">
            <a:extLst>
              <a:ext uri="{FF2B5EF4-FFF2-40B4-BE49-F238E27FC236}">
                <a16:creationId xmlns:a16="http://schemas.microsoft.com/office/drawing/2014/main" id="{738FF5E5-37B5-77BB-EE28-07F0D2036BC9}"/>
              </a:ext>
            </a:extLst>
          </p:cNvPr>
          <p:cNvPicPr>
            <a:picLocks noChangeAspect="1"/>
          </p:cNvPicPr>
          <p:nvPr/>
        </p:nvPicPr>
        <p:blipFill>
          <a:blip r:embed="rId2"/>
          <a:stretch>
            <a:fillRect/>
          </a:stretch>
        </p:blipFill>
        <p:spPr>
          <a:xfrm>
            <a:off x="1" y="0"/>
            <a:ext cx="9144000" cy="5143500"/>
          </a:xfrm>
          <a:prstGeom prst="rect">
            <a:avLst/>
          </a:prstGeom>
        </p:spPr>
      </p:pic>
    </p:spTree>
    <p:extLst>
      <p:ext uri="{BB962C8B-B14F-4D97-AF65-F5344CB8AC3E}">
        <p14:creationId xmlns:p14="http://schemas.microsoft.com/office/powerpoint/2010/main" val="277280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4" name="Picture 3" descr="A screenshot of a computer&#10;&#10;Description automatically generated">
            <a:extLst>
              <a:ext uri="{FF2B5EF4-FFF2-40B4-BE49-F238E27FC236}">
                <a16:creationId xmlns:a16="http://schemas.microsoft.com/office/drawing/2014/main" id="{1C36CDCC-89E1-BC1A-7040-FD739CCC020B}"/>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18533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Text 5">
            <a:extLst>
              <a:ext uri="{FF2B5EF4-FFF2-40B4-BE49-F238E27FC236}">
                <a16:creationId xmlns:a16="http://schemas.microsoft.com/office/drawing/2014/main" id="{AB8F0D63-6CDB-CF1C-9ABF-2A14BDE674AE}"/>
              </a:ext>
            </a:extLst>
          </p:cNvPr>
          <p:cNvSpPr/>
          <p:nvPr/>
        </p:nvSpPr>
        <p:spPr>
          <a:xfrm>
            <a:off x="0" y="215848"/>
            <a:ext cx="1931670" cy="540916"/>
          </a:xfrm>
          <a:prstGeom prst="rect">
            <a:avLst/>
          </a:prstGeom>
          <a:noFill/>
          <a:ln/>
        </p:spPr>
        <p:txBody>
          <a:bodyPr wrap="none" rtlCol="0" anchor="t"/>
          <a:lstStyle/>
          <a:p>
            <a:pPr marL="0" indent="0" algn="ctr">
              <a:lnSpc>
                <a:spcPts val="2651"/>
              </a:lnSpc>
              <a:buNone/>
            </a:pPr>
            <a:r>
              <a:rPr lang="en-US" sz="2000" b="1" dirty="0">
                <a:solidFill>
                  <a:schemeClr val="bg1"/>
                </a:solidFill>
                <a:ea typeface="Kanit" pitchFamily="34" charset="-122"/>
              </a:rPr>
              <a:t>VNC(5900)</a:t>
            </a:r>
            <a:endParaRPr lang="en-US" sz="4800" dirty="0">
              <a:solidFill>
                <a:schemeClr val="bg1"/>
              </a:solidFill>
              <a:latin typeface="+mj-lt"/>
              <a:ea typeface="Kanit" pitchFamily="34" charset="-122"/>
              <a:cs typeface="Kanit" pitchFamily="34" charset="-120"/>
            </a:endParaRPr>
          </a:p>
        </p:txBody>
      </p:sp>
      <p:sp>
        <p:nvSpPr>
          <p:cNvPr id="7" name="Text 5">
            <a:extLst>
              <a:ext uri="{FF2B5EF4-FFF2-40B4-BE49-F238E27FC236}">
                <a16:creationId xmlns:a16="http://schemas.microsoft.com/office/drawing/2014/main" id="{1EFF681F-0CE8-A376-6DEB-F5BE8301E9F9}"/>
              </a:ext>
            </a:extLst>
          </p:cNvPr>
          <p:cNvSpPr/>
          <p:nvPr/>
        </p:nvSpPr>
        <p:spPr>
          <a:xfrm>
            <a:off x="552732" y="1037084"/>
            <a:ext cx="8126002" cy="1134616"/>
          </a:xfrm>
          <a:prstGeom prst="rect">
            <a:avLst/>
          </a:prstGeom>
          <a:noFill/>
          <a:ln/>
        </p:spPr>
        <p:txBody>
          <a:bodyPr wrap="none" rtlCol="0" anchor="t"/>
          <a:lstStyle/>
          <a:p>
            <a:pPr marL="0" indent="0" algn="ctr">
              <a:lnSpc>
                <a:spcPts val="2651"/>
              </a:lnSpc>
              <a:buNone/>
            </a:pPr>
            <a:r>
              <a:rPr lang="en-US" sz="1600" dirty="0">
                <a:solidFill>
                  <a:schemeClr val="bg1"/>
                </a:solidFill>
                <a:latin typeface="+mn-lt"/>
              </a:rPr>
              <a:t>The VNC password for </a:t>
            </a:r>
            <a:r>
              <a:rPr lang="en-US" sz="1600" dirty="0" err="1">
                <a:solidFill>
                  <a:schemeClr val="bg1"/>
                </a:solidFill>
                <a:latin typeface="+mn-lt"/>
              </a:rPr>
              <a:t>Metasploitable</a:t>
            </a:r>
            <a:r>
              <a:rPr lang="en-US" sz="1600" dirty="0">
                <a:solidFill>
                  <a:schemeClr val="bg1"/>
                </a:solidFill>
                <a:latin typeface="+mn-lt"/>
              </a:rPr>
              <a:t> 2 is “password” funnily enough which makes </a:t>
            </a:r>
          </a:p>
          <a:p>
            <a:pPr marL="0" indent="0" algn="ctr">
              <a:lnSpc>
                <a:spcPts val="2651"/>
              </a:lnSpc>
              <a:buNone/>
            </a:pPr>
            <a:r>
              <a:rPr lang="en-US" sz="1600" dirty="0">
                <a:solidFill>
                  <a:schemeClr val="bg1"/>
                </a:solidFill>
                <a:latin typeface="+mn-lt"/>
              </a:rPr>
              <a:t>it very easy to brute-force. The VNC password should be changed by using The</a:t>
            </a:r>
          </a:p>
          <a:p>
            <a:pPr marL="0" indent="0" algn="ctr">
              <a:lnSpc>
                <a:spcPts val="2651"/>
              </a:lnSpc>
              <a:buNone/>
            </a:pPr>
            <a:r>
              <a:rPr lang="en-US" sz="1600" dirty="0">
                <a:solidFill>
                  <a:schemeClr val="bg1"/>
                </a:solidFill>
                <a:latin typeface="+mn-lt"/>
              </a:rPr>
              <a:t> command </a:t>
            </a:r>
            <a:r>
              <a:rPr lang="en-US" sz="1600" i="1" dirty="0" err="1">
                <a:solidFill>
                  <a:schemeClr val="bg1"/>
                </a:solidFill>
                <a:latin typeface="+mn-lt"/>
              </a:rPr>
              <a:t>vncpasswd</a:t>
            </a:r>
            <a:r>
              <a:rPr lang="en-US" sz="1600" dirty="0">
                <a:solidFill>
                  <a:schemeClr val="bg1"/>
                </a:solidFill>
                <a:latin typeface="+mn-lt"/>
              </a:rPr>
              <a:t>.</a:t>
            </a:r>
            <a:endParaRPr lang="en-US" sz="3600" b="1" dirty="0">
              <a:solidFill>
                <a:schemeClr val="bg1"/>
              </a:solidFill>
              <a:latin typeface="+mn-lt"/>
              <a:ea typeface="Kanit" pitchFamily="34" charset="-122"/>
              <a:cs typeface="Kanit" pitchFamily="34" charset="-120"/>
            </a:endParaRPr>
          </a:p>
        </p:txBody>
      </p:sp>
    </p:spTree>
    <p:extLst>
      <p:ext uri="{BB962C8B-B14F-4D97-AF65-F5344CB8AC3E}">
        <p14:creationId xmlns:p14="http://schemas.microsoft.com/office/powerpoint/2010/main" val="135874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2-DAC0-0F3D-905A-D3F91E85871E}"/>
              </a:ext>
            </a:extLst>
          </p:cNvPr>
          <p:cNvSpPr>
            <a:spLocks noGrp="1"/>
          </p:cNvSpPr>
          <p:nvPr>
            <p:ph type="title"/>
          </p:nvPr>
        </p:nvSpPr>
        <p:spPr>
          <a:xfrm>
            <a:off x="230900" y="215848"/>
            <a:ext cx="2900920" cy="508000"/>
          </a:xfrm>
        </p:spPr>
        <p:txBody>
          <a:bodyPr/>
          <a:lstStyle/>
          <a:p>
            <a:r>
              <a:rPr lang="en-US" sz="3200" dirty="0">
                <a:latin typeface="+mj-lt"/>
              </a:rPr>
              <a:t>SMB (139, 445)</a:t>
            </a:r>
            <a:endParaRPr lang="en-US" sz="1200" dirty="0">
              <a:solidFill>
                <a:schemeClr val="accent6">
                  <a:lumMod val="60000"/>
                  <a:lumOff val="40000"/>
                </a:schemeClr>
              </a:solidFill>
              <a:latin typeface="+mj-lt"/>
            </a:endParaRPr>
          </a:p>
        </p:txBody>
      </p:sp>
      <p:sp>
        <p:nvSpPr>
          <p:cNvPr id="5" name="Slide Number Placeholder 4">
            <a:extLst>
              <a:ext uri="{FF2B5EF4-FFF2-40B4-BE49-F238E27FC236}">
                <a16:creationId xmlns:a16="http://schemas.microsoft.com/office/drawing/2014/main" id="{DFFF7B83-2C23-1E43-853C-00C7EEB3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7" name="Text 5">
            <a:extLst>
              <a:ext uri="{FF2B5EF4-FFF2-40B4-BE49-F238E27FC236}">
                <a16:creationId xmlns:a16="http://schemas.microsoft.com/office/drawing/2014/main" id="{1EFF681F-0CE8-A376-6DEB-F5BE8301E9F9}"/>
              </a:ext>
            </a:extLst>
          </p:cNvPr>
          <p:cNvSpPr/>
          <p:nvPr/>
        </p:nvSpPr>
        <p:spPr>
          <a:xfrm>
            <a:off x="552732" y="874155"/>
            <a:ext cx="8126002" cy="3799496"/>
          </a:xfrm>
          <a:prstGeom prst="rect">
            <a:avLst/>
          </a:prstGeom>
          <a:noFill/>
          <a:ln/>
        </p:spPr>
        <p:txBody>
          <a:bodyPr wrap="none" rtlCol="0" anchor="t"/>
          <a:lstStyle/>
          <a:p>
            <a:pPr marL="0" indent="0" algn="ctr">
              <a:lnSpc>
                <a:spcPts val="2651"/>
              </a:lnSpc>
              <a:buNone/>
            </a:pPr>
            <a:r>
              <a:rPr lang="en-US" sz="1600" dirty="0">
                <a:solidFill>
                  <a:schemeClr val="bg1"/>
                </a:solidFill>
                <a:latin typeface="+mn-lt"/>
              </a:rPr>
              <a:t>Samba or SMB for short is a file sharing service that lets users access files and printer </a:t>
            </a:r>
          </a:p>
          <a:p>
            <a:pPr marL="0" indent="0">
              <a:lnSpc>
                <a:spcPts val="2651"/>
              </a:lnSpc>
              <a:buNone/>
            </a:pPr>
            <a:r>
              <a:rPr lang="en-US" sz="1600" dirty="0">
                <a:solidFill>
                  <a:schemeClr val="bg1"/>
                </a:solidFill>
                <a:latin typeface="+mn-lt"/>
              </a:rPr>
              <a:t>services in a network. Using MSF6, the exploit </a:t>
            </a:r>
            <a:r>
              <a:rPr lang="en-US" sz="1600" i="1" dirty="0">
                <a:solidFill>
                  <a:srgbClr val="FFC000"/>
                </a:solidFill>
                <a:latin typeface="+mn-lt"/>
              </a:rPr>
              <a:t>exploit/multi/samba/</a:t>
            </a:r>
            <a:r>
              <a:rPr lang="en-US" sz="1600" i="1" dirty="0" err="1">
                <a:solidFill>
                  <a:srgbClr val="FFC000"/>
                </a:solidFill>
                <a:latin typeface="+mn-lt"/>
              </a:rPr>
              <a:t>usermap_script</a:t>
            </a:r>
            <a:r>
              <a:rPr lang="en-US" sz="1600" dirty="0">
                <a:solidFill>
                  <a:srgbClr val="FFC000"/>
                </a:solidFill>
                <a:latin typeface="+mn-lt"/>
              </a:rPr>
              <a:t> </a:t>
            </a:r>
            <a:r>
              <a:rPr lang="en-US" sz="1600" dirty="0">
                <a:solidFill>
                  <a:schemeClr val="bg1"/>
                </a:solidFill>
                <a:latin typeface="+mn-lt"/>
              </a:rPr>
              <a:t>gains </a:t>
            </a:r>
          </a:p>
          <a:p>
            <a:pPr marL="0" indent="0">
              <a:lnSpc>
                <a:spcPts val="2651"/>
              </a:lnSpc>
              <a:buNone/>
            </a:pPr>
            <a:r>
              <a:rPr lang="en-US" sz="1600" dirty="0">
                <a:solidFill>
                  <a:schemeClr val="bg1"/>
                </a:solidFill>
                <a:latin typeface="+mn-lt"/>
              </a:rPr>
              <a:t>root access to </a:t>
            </a:r>
            <a:r>
              <a:rPr lang="en-US" sz="1600" dirty="0" err="1">
                <a:solidFill>
                  <a:schemeClr val="bg1"/>
                </a:solidFill>
                <a:latin typeface="+mn-lt"/>
              </a:rPr>
              <a:t>Metasploitable</a:t>
            </a:r>
            <a:r>
              <a:rPr lang="en-US" sz="1600" dirty="0">
                <a:solidFill>
                  <a:schemeClr val="bg1"/>
                </a:solidFill>
                <a:latin typeface="+mn-lt"/>
              </a:rPr>
              <a:t> 2.The exploit can be rendered useless if the line </a:t>
            </a:r>
            <a:r>
              <a:rPr lang="en-US" sz="1600" i="1" dirty="0">
                <a:solidFill>
                  <a:schemeClr val="bg1"/>
                </a:solidFill>
                <a:latin typeface="+mn-lt"/>
              </a:rPr>
              <a:t>username</a:t>
            </a:r>
          </a:p>
          <a:p>
            <a:pPr marL="0" indent="0">
              <a:lnSpc>
                <a:spcPts val="2651"/>
              </a:lnSpc>
              <a:buNone/>
            </a:pPr>
            <a:r>
              <a:rPr lang="en-US" sz="1600" i="1" dirty="0">
                <a:solidFill>
                  <a:schemeClr val="bg1"/>
                </a:solidFill>
                <a:latin typeface="+mn-lt"/>
              </a:rPr>
              <a:t>map script = </a:t>
            </a:r>
          </a:p>
          <a:p>
            <a:pPr marL="0" indent="0" algn="ctr">
              <a:lnSpc>
                <a:spcPts val="2651"/>
              </a:lnSpc>
              <a:buNone/>
            </a:pPr>
            <a:r>
              <a:rPr lang="en-US" sz="1800" b="1" i="1" dirty="0">
                <a:solidFill>
                  <a:schemeClr val="bg1"/>
                </a:solidFill>
                <a:latin typeface="+mn-lt"/>
              </a:rPr>
              <a:t>“/etc/samba/scripts/mapusers.sh”</a:t>
            </a:r>
          </a:p>
          <a:p>
            <a:pPr marL="0" indent="0">
              <a:lnSpc>
                <a:spcPts val="2651"/>
              </a:lnSpc>
              <a:buNone/>
            </a:pPr>
            <a:r>
              <a:rPr lang="en-US" sz="1600" dirty="0">
                <a:solidFill>
                  <a:schemeClr val="bg1"/>
                </a:solidFill>
                <a:latin typeface="+mn-lt"/>
              </a:rPr>
              <a:t>is commented.</a:t>
            </a:r>
            <a:endParaRPr lang="ar-EG" sz="2400" dirty="0">
              <a:solidFill>
                <a:schemeClr val="bg1"/>
              </a:solidFill>
              <a:latin typeface="+mn-lt"/>
            </a:endParaRPr>
          </a:p>
        </p:txBody>
      </p:sp>
    </p:spTree>
    <p:extLst>
      <p:ext uri="{BB962C8B-B14F-4D97-AF65-F5344CB8AC3E}">
        <p14:creationId xmlns:p14="http://schemas.microsoft.com/office/powerpoint/2010/main" val="234981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7928A78EA473448F29FAFBBC64C7AD" ma:contentTypeVersion="6" ma:contentTypeDescription="Create a new document." ma:contentTypeScope="" ma:versionID="b494279f73ac88ba474430dca095527c">
  <xsd:schema xmlns:xsd="http://www.w3.org/2001/XMLSchema" xmlns:xs="http://www.w3.org/2001/XMLSchema" xmlns:p="http://schemas.microsoft.com/office/2006/metadata/properties" xmlns:ns3="829f96c0-387d-40c4-bcad-534037817199" targetNamespace="http://schemas.microsoft.com/office/2006/metadata/properties" ma:root="true" ma:fieldsID="ffd9ac7affbef914d4669cf4b0ecb7ba" ns3:_="">
    <xsd:import namespace="829f96c0-387d-40c4-bcad-53403781719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9f96c0-387d-40c4-bcad-534037817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BB4FA6-C704-4F6F-817D-C420965AD680}">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829f96c0-387d-40c4-bcad-534037817199"/>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4381341-0F59-480D-8426-14426C80B6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9f96c0-387d-40c4-bcad-5340378171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33C1D4-2481-4DB7-A3BF-2828D7D9F7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3505</TotalTime>
  <Words>717</Words>
  <Application>Microsoft Office PowerPoint</Application>
  <PresentationFormat>On-screen Show (16:9)</PresentationFormat>
  <Paragraphs>86</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Montserrat Light</vt:lpstr>
      <vt:lpstr>Calibri</vt:lpstr>
      <vt:lpstr>DM Serif Display</vt:lpstr>
      <vt:lpstr>Brush Script MT</vt:lpstr>
      <vt:lpstr>Kanit</vt:lpstr>
      <vt:lpstr>Arial</vt:lpstr>
      <vt:lpstr>Mutius template</vt:lpstr>
      <vt:lpstr>Vulnerability Assessment and Remediation Plan</vt:lpstr>
      <vt:lpstr>Team members</vt:lpstr>
      <vt:lpstr>Project Objective: </vt:lpstr>
      <vt:lpstr>PowerPoint Presentation</vt:lpstr>
      <vt:lpstr>PowerPoint Presentation</vt:lpstr>
      <vt:lpstr>PowerPoint Presentation</vt:lpstr>
      <vt:lpstr>PowerPoint Presentation</vt:lpstr>
      <vt:lpstr>PowerPoint Presentation</vt:lpstr>
      <vt:lpstr>SMB (139, 445)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Khaled</dc:creator>
  <cp:lastModifiedBy>Mostafa Malek</cp:lastModifiedBy>
  <cp:revision>206</cp:revision>
  <dcterms:modified xsi:type="dcterms:W3CDTF">2024-10-18T21:30:21Z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0x010100487928A78EA473448F29FAFBBC64C7AD</vt:lpwstr>
  </property>
</Properties>
</file>