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Gill Sans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1AFD3D-347F-4086-9EFA-8D6103D1E021}">
  <a:tblStyle styleId="{711AFD3D-347F-4086-9EFA-8D6103D1E02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83804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056837ab3_1_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2c056837ab3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3592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056837ab3_1_17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c056837ab3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4657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052d35a73_0_10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c052d35a7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1947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056837ab3_1_20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c056837ab3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422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056837ab3_1_20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c056837ab3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507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056837ab3_1_21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2c056837ab3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44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056837ab3_1_22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c056837ab3_1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613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056837ab3_1_22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2c056837ab3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131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c056837ab3_1_2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c056837ab3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695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c052d35a73_0_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2c052d35a7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398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056837ab3_1_23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c056837ab3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64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056837ab3_1_5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c056837ab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1013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052d35a73_0_10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c052d35a7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161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052d35a73_0_9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c052d35a7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328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052d35a73_0_2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2c052d35a7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778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052d35a73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2c052d35a7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962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052d35a73_0_5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c052d35a7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508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c052d35a73_0_3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2c052d35a7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958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c052d35a73_0_4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c052d35a7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436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05db3dbb0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c05db3db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941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056837ab3_1_6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c056837ab3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42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056837ab3_1_7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c056837ab3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490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056837ab3_1_9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c056837ab3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240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056837ab3_1_11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c056837ab3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920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056837ab3_1_13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c056837ab3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98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056837ab3_1_16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c056837ab3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972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056837ab3_1_16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c056837ab3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33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63EF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3" name="Google Shape;63;p14"/>
          <p:cNvSpPr/>
          <p:nvPr/>
        </p:nvSpPr>
        <p:spPr>
          <a:xfrm>
            <a:off x="30" y="2824500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 extrusionOk="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0078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64;p14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 extrusionOk="0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C4A15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Google Shape;65;p14"/>
          <p:cNvSpPr/>
          <p:nvPr/>
        </p:nvSpPr>
        <p:spPr>
          <a:xfrm>
            <a:off x="5058904" y="0"/>
            <a:ext cx="4085590" cy="2052955"/>
          </a:xfrm>
          <a:custGeom>
            <a:avLst/>
            <a:gdLst/>
            <a:ahLst/>
            <a:cxnLst/>
            <a:rect l="l" t="t" r="r" b="b"/>
            <a:pathLst>
              <a:path w="4085590" h="2052955" extrusionOk="0">
                <a:moveTo>
                  <a:pt x="4085100" y="2052599"/>
                </a:moveTo>
                <a:lnTo>
                  <a:pt x="0" y="0"/>
                </a:lnTo>
                <a:lnTo>
                  <a:pt x="4085100" y="0"/>
                </a:lnTo>
                <a:lnTo>
                  <a:pt x="4085100" y="2052599"/>
                </a:lnTo>
                <a:close/>
              </a:path>
            </a:pathLst>
          </a:custGeom>
          <a:solidFill>
            <a:srgbClr val="23394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203263" y="596"/>
            <a:ext cx="8737600" cy="4937125"/>
          </a:xfrm>
          <a:custGeom>
            <a:avLst/>
            <a:gdLst/>
            <a:ahLst/>
            <a:cxnLst/>
            <a:rect l="l" t="t" r="r" b="b"/>
            <a:pathLst>
              <a:path w="8737600" h="4937125" extrusionOk="0">
                <a:moveTo>
                  <a:pt x="8737511" y="205663"/>
                </a:moveTo>
                <a:lnTo>
                  <a:pt x="1987232" y="205663"/>
                </a:lnTo>
                <a:lnTo>
                  <a:pt x="2302294" y="0"/>
                </a:lnTo>
                <a:lnTo>
                  <a:pt x="2160587" y="0"/>
                </a:lnTo>
                <a:lnTo>
                  <a:pt x="1845525" y="205663"/>
                </a:lnTo>
                <a:lnTo>
                  <a:pt x="1732800" y="205663"/>
                </a:lnTo>
                <a:lnTo>
                  <a:pt x="2047862" y="0"/>
                </a:lnTo>
                <a:lnTo>
                  <a:pt x="1906155" y="0"/>
                </a:lnTo>
                <a:lnTo>
                  <a:pt x="1591094" y="205663"/>
                </a:lnTo>
                <a:lnTo>
                  <a:pt x="1478368" y="205663"/>
                </a:lnTo>
                <a:lnTo>
                  <a:pt x="1793430" y="0"/>
                </a:lnTo>
                <a:lnTo>
                  <a:pt x="1651723" y="0"/>
                </a:lnTo>
                <a:lnTo>
                  <a:pt x="1336662" y="205663"/>
                </a:lnTo>
                <a:lnTo>
                  <a:pt x="0" y="205663"/>
                </a:lnTo>
                <a:lnTo>
                  <a:pt x="0" y="4936655"/>
                </a:lnTo>
                <a:lnTo>
                  <a:pt x="8737511" y="4936655"/>
                </a:lnTo>
                <a:lnTo>
                  <a:pt x="8737511" y="2056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8" name="Google Shape;68;p14"/>
          <p:cNvSpPr/>
          <p:nvPr/>
        </p:nvSpPr>
        <p:spPr>
          <a:xfrm>
            <a:off x="905383" y="596"/>
            <a:ext cx="2250440" cy="1044575"/>
          </a:xfrm>
          <a:custGeom>
            <a:avLst/>
            <a:gdLst/>
            <a:ahLst/>
            <a:cxnLst/>
            <a:rect l="l" t="t" r="r" b="b"/>
            <a:pathLst>
              <a:path w="2250440" h="1044575" extrusionOk="0">
                <a:moveTo>
                  <a:pt x="1741500" y="0"/>
                </a:moveTo>
                <a:lnTo>
                  <a:pt x="1599806" y="0"/>
                </a:lnTo>
                <a:lnTo>
                  <a:pt x="0" y="1044308"/>
                </a:lnTo>
                <a:lnTo>
                  <a:pt x="141706" y="1044308"/>
                </a:lnTo>
                <a:lnTo>
                  <a:pt x="1741500" y="0"/>
                </a:lnTo>
                <a:close/>
              </a:path>
              <a:path w="2250440" h="1044575" extrusionOk="0">
                <a:moveTo>
                  <a:pt x="1995932" y="0"/>
                </a:moveTo>
                <a:lnTo>
                  <a:pt x="1854225" y="0"/>
                </a:lnTo>
                <a:lnTo>
                  <a:pt x="254431" y="1044308"/>
                </a:lnTo>
                <a:lnTo>
                  <a:pt x="396138" y="1044308"/>
                </a:lnTo>
                <a:lnTo>
                  <a:pt x="1995932" y="0"/>
                </a:lnTo>
                <a:close/>
              </a:path>
              <a:path w="2250440" h="1044575" extrusionOk="0">
                <a:moveTo>
                  <a:pt x="2250363" y="0"/>
                </a:moveTo>
                <a:lnTo>
                  <a:pt x="2108657" y="0"/>
                </a:lnTo>
                <a:lnTo>
                  <a:pt x="508863" y="1044308"/>
                </a:lnTo>
                <a:lnTo>
                  <a:pt x="650570" y="1044308"/>
                </a:lnTo>
                <a:lnTo>
                  <a:pt x="2250363" y="0"/>
                </a:lnTo>
                <a:close/>
              </a:path>
            </a:pathLst>
          </a:custGeom>
          <a:solidFill>
            <a:srgbClr val="163EF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9" name="Google Shape;69;p14"/>
          <p:cNvSpPr/>
          <p:nvPr/>
        </p:nvSpPr>
        <p:spPr>
          <a:xfrm>
            <a:off x="7057466" y="5092"/>
            <a:ext cx="1851660" cy="752475"/>
          </a:xfrm>
          <a:custGeom>
            <a:avLst/>
            <a:gdLst/>
            <a:ahLst/>
            <a:cxnLst/>
            <a:rect l="l" t="t" r="r" b="b"/>
            <a:pathLst>
              <a:path w="1851659" h="752475" extrusionOk="0">
                <a:moveTo>
                  <a:pt x="1249235" y="0"/>
                </a:moveTo>
                <a:lnTo>
                  <a:pt x="1188504" y="0"/>
                </a:lnTo>
                <a:lnTo>
                  <a:pt x="0" y="752106"/>
                </a:lnTo>
                <a:lnTo>
                  <a:pt x="60731" y="752106"/>
                </a:lnTo>
                <a:lnTo>
                  <a:pt x="1249235" y="0"/>
                </a:lnTo>
                <a:close/>
              </a:path>
              <a:path w="1851659" h="752475" extrusionOk="0">
                <a:moveTo>
                  <a:pt x="1550263" y="0"/>
                </a:moveTo>
                <a:lnTo>
                  <a:pt x="1489532" y="0"/>
                </a:lnTo>
                <a:lnTo>
                  <a:pt x="301015" y="752106"/>
                </a:lnTo>
                <a:lnTo>
                  <a:pt x="361746" y="752106"/>
                </a:lnTo>
                <a:lnTo>
                  <a:pt x="1550263" y="0"/>
                </a:lnTo>
                <a:close/>
              </a:path>
              <a:path w="1851659" h="752475" extrusionOk="0">
                <a:moveTo>
                  <a:pt x="1851279" y="0"/>
                </a:moveTo>
                <a:lnTo>
                  <a:pt x="1790547" y="0"/>
                </a:lnTo>
                <a:lnTo>
                  <a:pt x="602030" y="752106"/>
                </a:lnTo>
                <a:lnTo>
                  <a:pt x="662762" y="752106"/>
                </a:lnTo>
                <a:lnTo>
                  <a:pt x="1851279" y="0"/>
                </a:lnTo>
                <a:close/>
              </a:path>
            </a:pathLst>
          </a:custGeom>
          <a:solidFill>
            <a:srgbClr val="23394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0" name="Google Shape;70;p14"/>
          <p:cNvSpPr/>
          <p:nvPr/>
        </p:nvSpPr>
        <p:spPr>
          <a:xfrm>
            <a:off x="6553022" y="4217860"/>
            <a:ext cx="2389505" cy="925830"/>
          </a:xfrm>
          <a:custGeom>
            <a:avLst/>
            <a:gdLst/>
            <a:ahLst/>
            <a:cxnLst/>
            <a:rect l="l" t="t" r="r" b="b"/>
            <a:pathLst>
              <a:path w="2389504" h="925829" extrusionOk="0">
                <a:moveTo>
                  <a:pt x="1612138" y="0"/>
                </a:moveTo>
                <a:lnTo>
                  <a:pt x="1462887" y="0"/>
                </a:lnTo>
                <a:lnTo>
                  <a:pt x="0" y="925728"/>
                </a:lnTo>
                <a:lnTo>
                  <a:pt x="149250" y="925728"/>
                </a:lnTo>
                <a:lnTo>
                  <a:pt x="1612138" y="0"/>
                </a:lnTo>
                <a:close/>
              </a:path>
              <a:path w="2389504" h="925829" extrusionOk="0">
                <a:moveTo>
                  <a:pt x="2000605" y="0"/>
                </a:moveTo>
                <a:lnTo>
                  <a:pt x="1851355" y="0"/>
                </a:lnTo>
                <a:lnTo>
                  <a:pt x="388467" y="925728"/>
                </a:lnTo>
                <a:lnTo>
                  <a:pt x="537718" y="925728"/>
                </a:lnTo>
                <a:lnTo>
                  <a:pt x="2000605" y="0"/>
                </a:lnTo>
                <a:close/>
              </a:path>
              <a:path w="2389504" h="925829" extrusionOk="0">
                <a:moveTo>
                  <a:pt x="2389073" y="0"/>
                </a:moveTo>
                <a:lnTo>
                  <a:pt x="2239822" y="0"/>
                </a:lnTo>
                <a:lnTo>
                  <a:pt x="776935" y="925728"/>
                </a:lnTo>
                <a:lnTo>
                  <a:pt x="926185" y="925728"/>
                </a:lnTo>
                <a:lnTo>
                  <a:pt x="23890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1" name="Google Shape;71;p14"/>
          <p:cNvSpPr/>
          <p:nvPr/>
        </p:nvSpPr>
        <p:spPr>
          <a:xfrm>
            <a:off x="199148" y="4055655"/>
            <a:ext cx="2795905" cy="1083310"/>
          </a:xfrm>
          <a:custGeom>
            <a:avLst/>
            <a:gdLst/>
            <a:ahLst/>
            <a:cxnLst/>
            <a:rect l="l" t="t" r="r" b="b"/>
            <a:pathLst>
              <a:path w="2795905" h="1083310" extrusionOk="0">
                <a:moveTo>
                  <a:pt x="1886331" y="0"/>
                </a:moveTo>
                <a:lnTo>
                  <a:pt x="1711883" y="0"/>
                </a:lnTo>
                <a:lnTo>
                  <a:pt x="0" y="1083310"/>
                </a:lnTo>
                <a:lnTo>
                  <a:pt x="174447" y="1083310"/>
                </a:lnTo>
                <a:lnTo>
                  <a:pt x="1886331" y="0"/>
                </a:lnTo>
                <a:close/>
              </a:path>
              <a:path w="2795905" h="1083310" extrusionOk="0">
                <a:moveTo>
                  <a:pt x="2340876" y="0"/>
                </a:moveTo>
                <a:lnTo>
                  <a:pt x="2166416" y="0"/>
                </a:lnTo>
                <a:lnTo>
                  <a:pt x="454533" y="1083310"/>
                </a:lnTo>
                <a:lnTo>
                  <a:pt x="628980" y="1083310"/>
                </a:lnTo>
                <a:lnTo>
                  <a:pt x="2340876" y="0"/>
                </a:lnTo>
                <a:close/>
              </a:path>
              <a:path w="2795905" h="1083310" extrusionOk="0">
                <a:moveTo>
                  <a:pt x="2795409" y="0"/>
                </a:moveTo>
                <a:lnTo>
                  <a:pt x="2620949" y="0"/>
                </a:lnTo>
                <a:lnTo>
                  <a:pt x="909066" y="1083310"/>
                </a:lnTo>
                <a:lnTo>
                  <a:pt x="1083525" y="1083310"/>
                </a:lnTo>
                <a:lnTo>
                  <a:pt x="2795409" y="0"/>
                </a:lnTo>
                <a:close/>
              </a:path>
            </a:pathLst>
          </a:custGeom>
          <a:solidFill>
            <a:srgbClr val="0078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2000597" y="1935751"/>
            <a:ext cx="5659755" cy="118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>
                <a:solidFill>
                  <a:srgbClr val="AE7A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7054450" y="4404309"/>
            <a:ext cx="1254824" cy="17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7054450" y="4704022"/>
            <a:ext cx="1593914" cy="17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>
                <a:solidFill>
                  <a:srgbClr val="AE7A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021083" y="2044238"/>
            <a:ext cx="6958330" cy="223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7054450" y="4404309"/>
            <a:ext cx="1254824" cy="17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7054450" y="4704022"/>
            <a:ext cx="1593914" cy="17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>
                <a:solidFill>
                  <a:srgbClr val="AE7A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7054450" y="4404309"/>
            <a:ext cx="1254824" cy="17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dt" idx="10"/>
          </p:nvPr>
        </p:nvSpPr>
        <p:spPr>
          <a:xfrm>
            <a:off x="7054450" y="4704022"/>
            <a:ext cx="1593914" cy="17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7054450" y="4404309"/>
            <a:ext cx="1254824" cy="17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dt" idx="10"/>
          </p:nvPr>
        </p:nvSpPr>
        <p:spPr>
          <a:xfrm>
            <a:off x="7054450" y="4704022"/>
            <a:ext cx="1593914" cy="17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>
                <a:solidFill>
                  <a:srgbClr val="AE7A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ftr" idx="11"/>
          </p:nvPr>
        </p:nvSpPr>
        <p:spPr>
          <a:xfrm>
            <a:off x="7054450" y="4404309"/>
            <a:ext cx="1254824" cy="17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7054450" y="4704022"/>
            <a:ext cx="1593914" cy="17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3394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" name="Google Shape;52;p13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 extrusionOk="0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" name="Google Shape;53;p13"/>
          <p:cNvSpPr/>
          <p:nvPr/>
        </p:nvSpPr>
        <p:spPr>
          <a:xfrm>
            <a:off x="30" y="2824500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 extrusionOk="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C4A15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203224" y="206250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 extrusionOk="0">
                <a:moveTo>
                  <a:pt x="8737499" y="4730999"/>
                </a:moveTo>
                <a:lnTo>
                  <a:pt x="0" y="4730999"/>
                </a:lnTo>
                <a:lnTo>
                  <a:pt x="0" y="0"/>
                </a:lnTo>
                <a:lnTo>
                  <a:pt x="8737499" y="0"/>
                </a:lnTo>
                <a:lnTo>
                  <a:pt x="8737499" y="4730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AE7A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1021083" y="2044238"/>
            <a:ext cx="6958330" cy="223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7054450" y="4404309"/>
            <a:ext cx="1254824" cy="17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7054450" y="4704022"/>
            <a:ext cx="1593914" cy="17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xilinx.com/r/NsrqATHzUj6if4Toia~ORQ/p1F0EuhVsjxykELGl70DF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/>
          </p:nvPr>
        </p:nvSpPr>
        <p:spPr>
          <a:xfrm>
            <a:off x="2000597" y="1935751"/>
            <a:ext cx="5659755" cy="118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217420" marR="5080" lvl="0" indent="-22053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Vitis High Level Synthesis (HLS)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490600" y="3369890"/>
            <a:ext cx="20967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12700" marR="5080" lvl="0" indent="226059" algn="l" rtl="0">
              <a:lnSpc>
                <a:spcPct val="97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E7A51"/>
                </a:solidFill>
                <a:latin typeface="Calibri"/>
                <a:ea typeface="Calibri"/>
                <a:cs typeface="Calibri"/>
                <a:sym typeface="Calibri"/>
              </a:rPr>
              <a:t>Eng. Amr Alaa</a:t>
            </a:r>
            <a:endParaRPr sz="1350">
              <a:solidFill>
                <a:srgbClr val="AE7A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226059" algn="l" rtl="0">
              <a:lnSpc>
                <a:spcPct val="97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E7A51"/>
                </a:solidFill>
                <a:latin typeface="Calibri"/>
                <a:ea typeface="Calibri"/>
                <a:cs typeface="Calibri"/>
                <a:sym typeface="Calibri"/>
              </a:rPr>
              <a:t>Eng. Mamdouh Ellamei Prof. Mohamed Abd El-Ghany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6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ap_ctrl_hs</a:t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586500" y="2021840"/>
            <a:ext cx="3443604" cy="5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786B"/>
                </a:solidFill>
                <a:latin typeface="Calibri"/>
                <a:ea typeface="Calibri"/>
                <a:cs typeface="Calibri"/>
                <a:sym typeface="Calibri"/>
              </a:rPr>
              <a:t>Used with Vivado IP to concatenate multiple blocks.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586500" y="2735326"/>
            <a:ext cx="358584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ap_done: When the design has completed operation.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ap_idle: Indicates if the design is idle.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586500" y="3495802"/>
            <a:ext cx="3818890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ap_ready: When the block is ready to accept new inputs.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ap_start: when the block can start processing data.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Google Shape;226;p28"/>
          <p:cNvGrpSpPr/>
          <p:nvPr/>
        </p:nvGrpSpPr>
        <p:grpSpPr>
          <a:xfrm>
            <a:off x="4858375" y="2374527"/>
            <a:ext cx="914700" cy="31750"/>
            <a:chOff x="4858375" y="2374527"/>
            <a:chExt cx="914700" cy="31750"/>
          </a:xfrm>
        </p:grpSpPr>
        <p:sp>
          <p:nvSpPr>
            <p:cNvPr id="227" name="Google Shape;227;p28"/>
            <p:cNvSpPr/>
            <p:nvPr/>
          </p:nvSpPr>
          <p:spPr>
            <a:xfrm>
              <a:off x="4858375" y="2390259"/>
              <a:ext cx="871219" cy="9525"/>
            </a:xfrm>
            <a:custGeom>
              <a:avLst/>
              <a:gdLst/>
              <a:ahLst/>
              <a:cxnLst/>
              <a:rect l="l" t="t" r="r" b="b"/>
              <a:pathLst>
                <a:path w="871220" h="9525" extrusionOk="0">
                  <a:moveTo>
                    <a:pt x="0" y="9290"/>
                  </a:moveTo>
                  <a:lnTo>
                    <a:pt x="871052" y="0"/>
                  </a:lnTo>
                </a:path>
              </a:pathLst>
            </a:custGeom>
            <a:noFill/>
            <a:ln w="9525" cap="flat" cmpd="sng">
              <a:solidFill>
                <a:srgbClr val="2339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5729260" y="23745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335" y="31463"/>
                  </a:moveTo>
                  <a:lnTo>
                    <a:pt x="0" y="0"/>
                  </a:lnTo>
                  <a:lnTo>
                    <a:pt x="43390" y="15270"/>
                  </a:lnTo>
                  <a:lnTo>
                    <a:pt x="335" y="31463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5729260" y="23745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335" y="31463"/>
                  </a:moveTo>
                  <a:lnTo>
                    <a:pt x="43390" y="15270"/>
                  </a:lnTo>
                  <a:lnTo>
                    <a:pt x="0" y="0"/>
                  </a:lnTo>
                  <a:lnTo>
                    <a:pt x="335" y="31463"/>
                  </a:lnTo>
                  <a:close/>
                </a:path>
              </a:pathLst>
            </a:custGeom>
            <a:noFill/>
            <a:ln w="9525" cap="flat" cmpd="sng">
              <a:solidFill>
                <a:srgbClr val="2339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30" name="Google Shape;230;p28"/>
          <p:cNvSpPr txBox="1"/>
          <p:nvPr/>
        </p:nvSpPr>
        <p:spPr>
          <a:xfrm>
            <a:off x="4891950" y="2011238"/>
            <a:ext cx="62420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ap_start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28"/>
          <p:cNvGrpSpPr/>
          <p:nvPr/>
        </p:nvGrpSpPr>
        <p:grpSpPr>
          <a:xfrm>
            <a:off x="8731309" y="2220827"/>
            <a:ext cx="43815" cy="31750"/>
            <a:chOff x="8731309" y="2220827"/>
            <a:chExt cx="43815" cy="31750"/>
          </a:xfrm>
        </p:grpSpPr>
        <p:sp>
          <p:nvSpPr>
            <p:cNvPr id="232" name="Google Shape;232;p28"/>
            <p:cNvSpPr/>
            <p:nvPr/>
          </p:nvSpPr>
          <p:spPr>
            <a:xfrm>
              <a:off x="8731309" y="2220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 extrusionOk="0">
                  <a:moveTo>
                    <a:pt x="335" y="31463"/>
                  </a:moveTo>
                  <a:lnTo>
                    <a:pt x="0" y="0"/>
                  </a:lnTo>
                  <a:lnTo>
                    <a:pt x="43391" y="15270"/>
                  </a:lnTo>
                  <a:lnTo>
                    <a:pt x="335" y="31463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8731309" y="2220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 extrusionOk="0">
                  <a:moveTo>
                    <a:pt x="335" y="31463"/>
                  </a:moveTo>
                  <a:lnTo>
                    <a:pt x="43391" y="15270"/>
                  </a:lnTo>
                  <a:lnTo>
                    <a:pt x="0" y="0"/>
                  </a:lnTo>
                  <a:lnTo>
                    <a:pt x="335" y="31463"/>
                  </a:lnTo>
                  <a:close/>
                </a:path>
              </a:pathLst>
            </a:custGeom>
            <a:noFill/>
            <a:ln w="9525" cap="flat" cmpd="sng">
              <a:solidFill>
                <a:srgbClr val="2339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34" name="Google Shape;234;p28"/>
          <p:cNvGrpSpPr/>
          <p:nvPr/>
        </p:nvGrpSpPr>
        <p:grpSpPr>
          <a:xfrm>
            <a:off x="8731309" y="2739877"/>
            <a:ext cx="43815" cy="31750"/>
            <a:chOff x="8731309" y="2739877"/>
            <a:chExt cx="43815" cy="31750"/>
          </a:xfrm>
        </p:grpSpPr>
        <p:sp>
          <p:nvSpPr>
            <p:cNvPr id="235" name="Google Shape;235;p28"/>
            <p:cNvSpPr/>
            <p:nvPr/>
          </p:nvSpPr>
          <p:spPr>
            <a:xfrm>
              <a:off x="8731309" y="27398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 extrusionOk="0">
                  <a:moveTo>
                    <a:pt x="335" y="31463"/>
                  </a:moveTo>
                  <a:lnTo>
                    <a:pt x="0" y="0"/>
                  </a:lnTo>
                  <a:lnTo>
                    <a:pt x="43391" y="15270"/>
                  </a:lnTo>
                  <a:lnTo>
                    <a:pt x="335" y="31463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8731309" y="27398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 extrusionOk="0">
                  <a:moveTo>
                    <a:pt x="335" y="31463"/>
                  </a:moveTo>
                  <a:lnTo>
                    <a:pt x="43391" y="15270"/>
                  </a:lnTo>
                  <a:lnTo>
                    <a:pt x="0" y="0"/>
                  </a:lnTo>
                  <a:lnTo>
                    <a:pt x="335" y="31463"/>
                  </a:lnTo>
                  <a:close/>
                </a:path>
              </a:pathLst>
            </a:custGeom>
            <a:noFill/>
            <a:ln w="9525" cap="flat" cmpd="sng">
              <a:solidFill>
                <a:srgbClr val="2339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37" name="Google Shape;237;p28"/>
          <p:cNvGrpSpPr/>
          <p:nvPr/>
        </p:nvGrpSpPr>
        <p:grpSpPr>
          <a:xfrm>
            <a:off x="8731309" y="3147727"/>
            <a:ext cx="43815" cy="31750"/>
            <a:chOff x="8731309" y="3147727"/>
            <a:chExt cx="43815" cy="31750"/>
          </a:xfrm>
        </p:grpSpPr>
        <p:sp>
          <p:nvSpPr>
            <p:cNvPr id="238" name="Google Shape;238;p28"/>
            <p:cNvSpPr/>
            <p:nvPr/>
          </p:nvSpPr>
          <p:spPr>
            <a:xfrm>
              <a:off x="8731309" y="31477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 extrusionOk="0">
                  <a:moveTo>
                    <a:pt x="335" y="31463"/>
                  </a:moveTo>
                  <a:lnTo>
                    <a:pt x="0" y="0"/>
                  </a:lnTo>
                  <a:lnTo>
                    <a:pt x="43391" y="15270"/>
                  </a:lnTo>
                  <a:lnTo>
                    <a:pt x="335" y="31463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8731309" y="31477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 extrusionOk="0">
                  <a:moveTo>
                    <a:pt x="335" y="31463"/>
                  </a:moveTo>
                  <a:lnTo>
                    <a:pt x="43391" y="15270"/>
                  </a:lnTo>
                  <a:lnTo>
                    <a:pt x="0" y="0"/>
                  </a:lnTo>
                  <a:lnTo>
                    <a:pt x="335" y="31463"/>
                  </a:lnTo>
                  <a:close/>
                </a:path>
              </a:pathLst>
            </a:custGeom>
            <a:noFill/>
            <a:ln w="9525" cap="flat" cmpd="sng">
              <a:solidFill>
                <a:srgbClr val="2339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40" name="Google Shape;240;p28"/>
          <p:cNvSpPr txBox="1"/>
          <p:nvPr/>
        </p:nvSpPr>
        <p:spPr>
          <a:xfrm>
            <a:off x="7933449" y="1788763"/>
            <a:ext cx="66167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ap_done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p28"/>
          <p:cNvGraphicFramePr/>
          <p:nvPr/>
        </p:nvGraphicFramePr>
        <p:xfrm>
          <a:off x="5801562" y="2118287"/>
          <a:ext cx="2929900" cy="1273175"/>
        </p:xfrm>
        <a:graphic>
          <a:graphicData uri="http://schemas.openxmlformats.org/drawingml/2006/table">
            <a:tbl>
              <a:tblPr firstRow="1" bandRow="1">
                <a:noFill/>
                <a:tableStyleId>{711AFD3D-347F-4086-9EFA-8D6103D1E021}</a:tableStyleId>
              </a:tblPr>
              <a:tblGrid>
                <a:gridCol w="2054225"/>
                <a:gridCol w="875675"/>
              </a:tblGrid>
              <a:tr h="118100">
                <a:tc row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endParaRPr sz="20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Example function block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18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9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ap_ready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137800" marB="0">
                    <a:lnL w="9525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0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28"/>
          <p:cNvSpPr txBox="1"/>
          <p:nvPr/>
        </p:nvSpPr>
        <p:spPr>
          <a:xfrm>
            <a:off x="7996975" y="3339963"/>
            <a:ext cx="55626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ap_idle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892175" y="449134"/>
            <a:ext cx="68382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6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</a:t>
            </a:r>
            <a:r>
              <a:rPr lang="en-GB" dirty="0" smtClean="0"/>
              <a:t>atatypes</a:t>
            </a:r>
            <a:endParaRPr dirty="0"/>
          </a:p>
        </p:txBody>
      </p:sp>
      <p:sp>
        <p:nvSpPr>
          <p:cNvPr id="248" name="Google Shape;248;p29"/>
          <p:cNvSpPr txBox="1"/>
          <p:nvPr/>
        </p:nvSpPr>
        <p:spPr>
          <a:xfrm>
            <a:off x="411076" y="1382434"/>
            <a:ext cx="8301300" cy="361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300"/>
              <a:buChar char="●"/>
            </a:pPr>
            <a:r>
              <a:rPr lang="en-GB" sz="1300" dirty="0" err="1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ap_uint</a:t>
            </a:r>
            <a:r>
              <a:rPr lang="en-GB" sz="1300" dirty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&lt;N&gt;: </a:t>
            </a:r>
            <a:r>
              <a:rPr lang="en-GB" sz="1300" dirty="0" err="1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ap_uint</a:t>
            </a:r>
            <a:r>
              <a:rPr lang="en-GB" sz="1300" dirty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 allows the use of arbitrary number of bits (N) for an integer variable.</a:t>
            </a:r>
            <a:endParaRPr sz="1300" dirty="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300"/>
              <a:buChar char="●"/>
            </a:pPr>
            <a:r>
              <a:rPr lang="en-GB" sz="1300" dirty="0" err="1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ap_int</a:t>
            </a:r>
            <a:r>
              <a:rPr lang="en-GB" sz="1300" dirty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&lt;N&gt;: This is the signed version of </a:t>
            </a:r>
            <a:r>
              <a:rPr lang="en-GB" sz="1300" dirty="0" err="1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ap_uint</a:t>
            </a:r>
            <a:r>
              <a:rPr lang="en-GB" sz="1300" dirty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. It represents arbitrary precision signed integers.</a:t>
            </a:r>
            <a:endParaRPr sz="1300" dirty="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300"/>
              <a:buChar char="●"/>
            </a:pPr>
            <a:r>
              <a:rPr lang="en-GB" sz="1300" dirty="0" err="1" smtClean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ap_fixed</a:t>
            </a:r>
            <a:r>
              <a:rPr lang="en-GB" sz="1300" dirty="0" smtClean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&lt;N,M&gt;: </a:t>
            </a:r>
            <a:r>
              <a:rPr lang="en-GB" sz="1300" dirty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This is a data type for fixed-point arithmetic. It allows you to specify the total number of </a:t>
            </a:r>
            <a:r>
              <a:rPr lang="en-GB" sz="1300" dirty="0" smtClean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bits “N” </a:t>
            </a:r>
            <a:r>
              <a:rPr lang="en-GB" sz="1300" dirty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as well as the number of integer </a:t>
            </a:r>
            <a:r>
              <a:rPr lang="en-GB" sz="1300" dirty="0" smtClean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bits “M </a:t>
            </a:r>
            <a:r>
              <a:rPr lang="en-GB" sz="1300" dirty="0" smtClean="0">
                <a:solidFill>
                  <a:srgbClr val="233944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el ba2y </a:t>
            </a:r>
            <a:r>
              <a:rPr lang="en-GB" sz="1300" dirty="0" err="1" smtClean="0">
                <a:solidFill>
                  <a:srgbClr val="233944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lldecimal</a:t>
            </a:r>
            <a:r>
              <a:rPr lang="en-GB" sz="1300" dirty="0" smtClean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GB" sz="1300" dirty="0" smtClean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300"/>
            </a:pPr>
            <a:endParaRPr lang="en-GB" sz="1300" dirty="0" smtClean="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1150">
              <a:buClr>
                <a:srgbClr val="233944"/>
              </a:buClr>
              <a:buSzPts val="1300"/>
              <a:buFont typeface="Arial"/>
              <a:buChar char="●"/>
            </a:pPr>
            <a:r>
              <a:rPr lang="en-GB" sz="1300" dirty="0" err="1" smtClean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ap_ufixed</a:t>
            </a:r>
            <a:r>
              <a:rPr lang="en-GB" sz="1300" dirty="0" smtClean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&lt;N,M</a:t>
            </a:r>
            <a:r>
              <a:rPr lang="en-GB" sz="1300" dirty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&gt;: This is a data type for </a:t>
            </a:r>
            <a:r>
              <a:rPr lang="en-GB" sz="1300" dirty="0" smtClean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unsigned fixed-point </a:t>
            </a:r>
            <a:r>
              <a:rPr lang="en-GB" sz="1300" dirty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arithmetic. It allows you to specify the total number of bits “N” as well as the number of integer bits “M </a:t>
            </a:r>
            <a:r>
              <a:rPr lang="en-GB" sz="1300" dirty="0">
                <a:solidFill>
                  <a:srgbClr val="233944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el ba2y </a:t>
            </a:r>
            <a:r>
              <a:rPr lang="en-GB" sz="1300" dirty="0" err="1">
                <a:solidFill>
                  <a:srgbClr val="233944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lldecimal</a:t>
            </a:r>
            <a:r>
              <a:rPr lang="en-GB" sz="1300" dirty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GB" sz="1300" dirty="0" smtClean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46050">
              <a:buClr>
                <a:srgbClr val="233944"/>
              </a:buClr>
              <a:buSzPts val="1300"/>
            </a:pPr>
            <a:endParaRPr sz="1300" dirty="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300"/>
              <a:buChar char="●"/>
            </a:pPr>
            <a:r>
              <a:rPr lang="en-GB" sz="1300" dirty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float: If you need to represent real numbers, you can use the float data type. However, keep in mind that floating-point arithmetic can be more resource-intensive than integer or fixed-point arithmetic.</a:t>
            </a:r>
            <a:endParaRPr sz="1300" dirty="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300"/>
              <a:buChar char="●"/>
            </a:pPr>
            <a:r>
              <a:rPr lang="en-GB" sz="1300" dirty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Structures: You can define your own data types using structures. For example, you could create a structure that contains multiple </a:t>
            </a:r>
            <a:r>
              <a:rPr lang="en-GB" sz="1300" dirty="0" err="1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ap_uint</a:t>
            </a:r>
            <a:r>
              <a:rPr lang="en-GB" sz="1300" dirty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 fields.</a:t>
            </a:r>
            <a:endParaRPr sz="1300" dirty="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300"/>
              <a:buChar char="●"/>
            </a:pPr>
            <a:r>
              <a:rPr lang="en-GB" sz="1300" dirty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Arrays: If you need to work with multiple </a:t>
            </a:r>
            <a:r>
              <a:rPr lang="en-GB" sz="1300" dirty="0" err="1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ap_uint</a:t>
            </a:r>
            <a:r>
              <a:rPr lang="en-GB" sz="1300" dirty="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 values at once, you can use an array</a:t>
            </a:r>
            <a:endParaRPr sz="1300" dirty="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 new project</a:t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25" y="960100"/>
            <a:ext cx="7270275" cy="38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70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89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89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98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8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50" y="363075"/>
            <a:ext cx="8113925" cy="20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50" y="2582024"/>
            <a:ext cx="8113925" cy="17374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003459" y="3286570"/>
            <a:ext cx="275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Pass The o/p by reference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>
            <a:spLocks noGrp="1"/>
          </p:cNvSpPr>
          <p:nvPr>
            <p:ph type="title"/>
          </p:nvPr>
        </p:nvSpPr>
        <p:spPr>
          <a:xfrm>
            <a:off x="892175" y="133350"/>
            <a:ext cx="4445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write a test bench</a:t>
            </a:r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75" y="652675"/>
            <a:ext cx="7192956" cy="42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892175" y="903385"/>
            <a:ext cx="185801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HLS?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998071" y="2019045"/>
            <a:ext cx="7077075" cy="142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63855" marR="5080" lvl="0" indent="-35179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Vitis HLS allows the user to easily create complex FPGA-based algorithms using C/C++ code.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363855" marR="180975" lvl="0" indent="-35179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It supports complex data types (floating-points, fixed-points,…) and math functions (sine, arctan, sqrt,…).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363855" lvl="0" indent="-35179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It also supports AXI4-Stream to easily exchange data with other IPs.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>
            <a:spLocks noGrp="1"/>
          </p:cNvSpPr>
          <p:nvPr>
            <p:ph type="title"/>
          </p:nvPr>
        </p:nvSpPr>
        <p:spPr>
          <a:xfrm>
            <a:off x="892175" y="228600"/>
            <a:ext cx="4445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run a test bench</a:t>
            </a:r>
            <a:endParaRPr/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050" y="800088"/>
            <a:ext cx="30194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700" y="1023938"/>
            <a:ext cx="27241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275" y="2910250"/>
            <a:ext cx="8567449" cy="10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988" y="254225"/>
            <a:ext cx="4094025" cy="8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50" y="1217650"/>
            <a:ext cx="5714900" cy="16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2924" y="3031900"/>
            <a:ext cx="5978150" cy="18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650" y="247650"/>
            <a:ext cx="2307675" cy="4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4775" y="775450"/>
            <a:ext cx="4009423" cy="348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7663" y="4326550"/>
            <a:ext cx="3128651" cy="6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5" y="178950"/>
            <a:ext cx="8708552" cy="46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50" y="830875"/>
            <a:ext cx="8743298" cy="39397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2"/>
          <p:cNvSpPr txBox="1"/>
          <p:nvPr/>
        </p:nvSpPr>
        <p:spPr>
          <a:xfrm>
            <a:off x="572300" y="287375"/>
            <a:ext cx="76566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Synthesis Report</a:t>
            </a:r>
            <a:endParaRPr sz="2100" b="1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/>
        </p:nvSpPr>
        <p:spPr>
          <a:xfrm>
            <a:off x="572300" y="363575"/>
            <a:ext cx="76566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Add the .vhd file to your existing project in Vivado:</a:t>
            </a:r>
            <a:endParaRPr sz="2100" b="1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58225"/>
            <a:ext cx="1619075" cy="1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850" y="1102175"/>
            <a:ext cx="6449975" cy="14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213" y="2803675"/>
            <a:ext cx="8435576" cy="1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98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/>
        </p:nvSpPr>
        <p:spPr>
          <a:xfrm>
            <a:off x="443775" y="393625"/>
            <a:ext cx="80898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sz="3600" b="1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Design a 4-bit adder, multiplier, &amp; divider in C++, then use HLS to synthesize into RTL.</a:t>
            </a:r>
            <a:endParaRPr sz="20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0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Vitis HLS Development Flow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8775" y="1605600"/>
            <a:ext cx="3461775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570939" y="1599376"/>
            <a:ext cx="4076065" cy="2329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366395" lvl="0" indent="-354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Gill Sans"/>
              <a:buAutoNum type="arabicPeriod"/>
            </a:pPr>
            <a:r>
              <a:rPr lang="en-GB" sz="1200">
                <a:solidFill>
                  <a:srgbClr val="444444"/>
                </a:solidFill>
                <a:latin typeface="Gill Sans"/>
                <a:ea typeface="Gill Sans"/>
                <a:cs typeface="Gill Sans"/>
                <a:sym typeface="Gill Sans"/>
              </a:rPr>
              <a:t>Architect the algorithm based on the </a:t>
            </a:r>
            <a:r>
              <a:rPr lang="en-GB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Design Principles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marL="366395" marR="153670" lvl="0" indent="-35433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Gill Sans"/>
              <a:buAutoNum type="arabicPeriod"/>
            </a:pPr>
            <a:r>
              <a:rPr lang="en-GB" sz="1200">
                <a:solidFill>
                  <a:srgbClr val="444444"/>
                </a:solidFill>
                <a:latin typeface="Gill Sans"/>
                <a:ea typeface="Gill Sans"/>
                <a:cs typeface="Gill Sans"/>
                <a:sym typeface="Gill Sans"/>
              </a:rPr>
              <a:t>(C-Simulation) Verify the C/C++ Code with the C/C++ testbench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marL="366395" lvl="0" indent="-35433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Gill Sans"/>
              <a:buAutoNum type="arabicPeriod"/>
            </a:pPr>
            <a:r>
              <a:rPr lang="en-GB" sz="1200">
                <a:solidFill>
                  <a:srgbClr val="444444"/>
                </a:solidFill>
                <a:latin typeface="Gill Sans"/>
                <a:ea typeface="Gill Sans"/>
                <a:cs typeface="Gill Sans"/>
                <a:sym typeface="Gill Sans"/>
              </a:rPr>
              <a:t>(C-Synthesis) Generate the RTL using HLS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marL="366395" marR="178435" lvl="0" indent="-35433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Gill Sans"/>
              <a:buAutoNum type="arabicPeriod"/>
            </a:pPr>
            <a:r>
              <a:rPr lang="en-GB" sz="1200">
                <a:solidFill>
                  <a:srgbClr val="444444"/>
                </a:solidFill>
                <a:latin typeface="Gill Sans"/>
                <a:ea typeface="Gill Sans"/>
                <a:cs typeface="Gill Sans"/>
                <a:sym typeface="Gill Sans"/>
              </a:rPr>
              <a:t>(Co-Simulation) Verify the kernel generated with C++ outputs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marL="366395" marR="487044" lvl="0" indent="-35433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Gill Sans"/>
              <a:buAutoNum type="arabicPeriod"/>
            </a:pPr>
            <a:r>
              <a:rPr lang="en-GB" sz="1200">
                <a:solidFill>
                  <a:srgbClr val="444444"/>
                </a:solidFill>
                <a:latin typeface="Gill Sans"/>
                <a:ea typeface="Gill Sans"/>
                <a:cs typeface="Gill Sans"/>
                <a:sym typeface="Gill Sans"/>
              </a:rPr>
              <a:t>(Analyze) Review the HLS synthesis reports and co-simulation reports, analyze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marL="366395" lvl="0" indent="-35433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Gill Sans"/>
              <a:buAutoNum type="arabicPeriod"/>
            </a:pPr>
            <a:r>
              <a:rPr lang="en-GB" sz="1200">
                <a:solidFill>
                  <a:srgbClr val="444444"/>
                </a:solidFill>
                <a:latin typeface="Gill Sans"/>
                <a:ea typeface="Gill Sans"/>
                <a:cs typeface="Gill Sans"/>
                <a:sym typeface="Gill Sans"/>
              </a:rPr>
              <a:t>Re-run previous steps until performance goals are met.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704825" y="370159"/>
            <a:ext cx="58445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 protocol (Interface Synthesis)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447730" y="983377"/>
            <a:ext cx="8281034" cy="86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1425" rIns="0" bIns="0" anchor="t" anchorCtr="0">
            <a:spAutoFit/>
          </a:bodyPr>
          <a:lstStyle/>
          <a:p>
            <a:pPr marL="371475" lvl="0" indent="-3594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786B"/>
                </a:solidFill>
                <a:latin typeface="Calibri"/>
                <a:ea typeface="Calibri"/>
                <a:cs typeface="Calibri"/>
                <a:sym typeface="Calibri"/>
              </a:rPr>
              <a:t>ap_none: </a:t>
            </a:r>
            <a:r>
              <a:rPr lang="en-GB" sz="1350">
                <a:latin typeface="Gill Sans"/>
                <a:ea typeface="Gill Sans"/>
                <a:cs typeface="Gill Sans"/>
                <a:sym typeface="Gill Sans"/>
              </a:rPr>
              <a:t>No protocol. The interface is a data port.</a:t>
            </a:r>
            <a:endParaRPr sz="1350">
              <a:latin typeface="Gill Sans"/>
              <a:ea typeface="Gill Sans"/>
              <a:cs typeface="Gill Sans"/>
              <a:sym typeface="Gill Sans"/>
            </a:endParaRPr>
          </a:p>
          <a:p>
            <a:pPr marL="371475" marR="5080" lvl="0" indent="-332740" algn="l" rtl="0">
              <a:lnSpc>
                <a:spcPct val="118235"/>
              </a:lnSpc>
              <a:spcBef>
                <a:spcPts val="365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-GB" sz="1700">
                <a:solidFill>
                  <a:srgbClr val="00786B"/>
                </a:solidFill>
                <a:latin typeface="Calibri"/>
                <a:ea typeface="Calibri"/>
                <a:cs typeface="Calibri"/>
                <a:sym typeface="Calibri"/>
              </a:rPr>
              <a:t>ap_stable:</a:t>
            </a:r>
            <a:r>
              <a:rPr lang="en-GB" sz="1350">
                <a:latin typeface="Gill Sans"/>
                <a:ea typeface="Gill Sans"/>
                <a:cs typeface="Gill Sans"/>
                <a:sym typeface="Gill Sans"/>
              </a:rPr>
              <a:t>No protocol. The interface is a data port. Vivado HLS assumes the data port is always stable after reset, which allows internal optimizations to remove unnecessary registers.</a:t>
            </a:r>
            <a:endParaRPr sz="13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5151614" y="1876059"/>
            <a:ext cx="454800" cy="238500"/>
          </a:xfrm>
          <a:prstGeom prst="rect">
            <a:avLst/>
          </a:prstGeom>
          <a:solidFill>
            <a:srgbClr val="F9F1F4"/>
          </a:solidFill>
          <a:ln>
            <a:noFill/>
          </a:ln>
        </p:spPr>
        <p:txBody>
          <a:bodyPr spcFirstLastPara="1" wrap="square" lIns="0" tIns="6095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C7254E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5759220" y="1911873"/>
            <a:ext cx="288798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Gill Sans"/>
                <a:ea typeface="Gill Sans"/>
                <a:cs typeface="Gill Sans"/>
                <a:sym typeface="Gill Sans"/>
              </a:rPr>
              <a:t>port to indicate when the data is valid for</a:t>
            </a:r>
            <a:endParaRPr sz="12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47730" y="1798763"/>
            <a:ext cx="4826635" cy="572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300" rIns="0" bIns="0" anchor="t" anchorCtr="0">
            <a:spAutoFit/>
          </a:bodyPr>
          <a:lstStyle/>
          <a:p>
            <a:pPr marL="371475" marR="5080" lvl="0" indent="-359410" algn="l" rtl="0">
              <a:lnSpc>
                <a:spcPct val="115900"/>
              </a:lnSpc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786B"/>
                </a:solidFill>
                <a:latin typeface="Calibri"/>
                <a:ea typeface="Calibri"/>
                <a:cs typeface="Calibri"/>
                <a:sym typeface="Calibri"/>
              </a:rPr>
              <a:t>ap_ovld: </a:t>
            </a:r>
            <a:r>
              <a:rPr lang="en-GB" sz="1250">
                <a:latin typeface="Gill Sans"/>
                <a:ea typeface="Gill Sans"/>
                <a:cs typeface="Gill Sans"/>
                <a:sym typeface="Gill Sans"/>
              </a:rPr>
              <a:t>Implements the output data port with an associated reading or writing.</a:t>
            </a:r>
            <a:endParaRPr sz="12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1261707" y="2764551"/>
            <a:ext cx="600710" cy="190500"/>
          </a:xfrm>
          <a:custGeom>
            <a:avLst/>
            <a:gdLst/>
            <a:ahLst/>
            <a:cxnLst/>
            <a:rect l="l" t="t" r="r" b="b"/>
            <a:pathLst>
              <a:path w="600710" h="190500" extrusionOk="0">
                <a:moveTo>
                  <a:pt x="600172" y="190500"/>
                </a:moveTo>
                <a:lnTo>
                  <a:pt x="0" y="190500"/>
                </a:lnTo>
                <a:lnTo>
                  <a:pt x="0" y="0"/>
                </a:lnTo>
                <a:lnTo>
                  <a:pt x="600172" y="0"/>
                </a:lnTo>
                <a:lnTo>
                  <a:pt x="600172" y="190500"/>
                </a:lnTo>
                <a:close/>
              </a:path>
            </a:pathLst>
          </a:custGeom>
          <a:solidFill>
            <a:srgbClr val="F9F1F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22"/>
          <p:cNvSpPr txBox="1"/>
          <p:nvPr/>
        </p:nvSpPr>
        <p:spPr>
          <a:xfrm>
            <a:off x="806675" y="2497851"/>
            <a:ext cx="761936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>
                <a:latin typeface="Gill Sans"/>
                <a:ea typeface="Gill Sans"/>
                <a:cs typeface="Gill Sans"/>
                <a:sym typeface="Gill Sans"/>
              </a:rPr>
              <a:t>IMPORTANT!: </a:t>
            </a:r>
            <a:r>
              <a:rPr lang="en-GB" sz="1250">
                <a:latin typeface="Gill Sans"/>
                <a:ea typeface="Gill Sans"/>
                <a:cs typeface="Gill Sans"/>
                <a:sym typeface="Gill Sans"/>
              </a:rPr>
              <a:t>Vivado HLS implements the input argument or the input half of any read/write arguments with mode </a:t>
            </a:r>
            <a:r>
              <a:rPr lang="en-GB" sz="1150">
                <a:solidFill>
                  <a:srgbClr val="C7254E"/>
                </a:solidFill>
                <a:latin typeface="Courier New"/>
                <a:ea typeface="Courier New"/>
                <a:cs typeface="Courier New"/>
                <a:sym typeface="Courier New"/>
              </a:rPr>
              <a:t>ap_none</a:t>
            </a:r>
            <a:r>
              <a:rPr lang="en-GB" sz="1250"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12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541427" y="3123326"/>
            <a:ext cx="454800" cy="238500"/>
          </a:xfrm>
          <a:prstGeom prst="rect">
            <a:avLst/>
          </a:prstGeom>
          <a:solidFill>
            <a:srgbClr val="F9F1F4"/>
          </a:solidFill>
          <a:ln>
            <a:noFill/>
          </a:ln>
        </p:spPr>
        <p:txBody>
          <a:bodyPr spcFirstLastPara="1" wrap="square" lIns="0" tIns="6095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C7254E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5149034" y="3159140"/>
            <a:ext cx="363664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Gill Sans"/>
                <a:ea typeface="Gill Sans"/>
                <a:cs typeface="Gill Sans"/>
                <a:sym typeface="Gill Sans"/>
              </a:rPr>
              <a:t>port to indicate when the data is valid for reading or</a:t>
            </a:r>
            <a:endParaRPr sz="12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447730" y="3046029"/>
            <a:ext cx="4217035" cy="572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300" rIns="0" bIns="0" anchor="t" anchorCtr="0">
            <a:spAutoFit/>
          </a:bodyPr>
          <a:lstStyle/>
          <a:p>
            <a:pPr marL="371475" marR="5080" lvl="0" indent="-359410" algn="l" rtl="0">
              <a:lnSpc>
                <a:spcPct val="115900"/>
              </a:lnSpc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786B"/>
                </a:solidFill>
                <a:latin typeface="Calibri"/>
                <a:ea typeface="Calibri"/>
                <a:cs typeface="Calibri"/>
                <a:sym typeface="Calibri"/>
              </a:rPr>
              <a:t>ap_vld: </a:t>
            </a:r>
            <a:r>
              <a:rPr lang="en-GB" sz="1250">
                <a:latin typeface="Gill Sans"/>
                <a:ea typeface="Gill Sans"/>
                <a:cs typeface="Gill Sans"/>
                <a:sym typeface="Gill Sans"/>
              </a:rPr>
              <a:t>Implements the data port with an associated writing.</a:t>
            </a:r>
            <a:endParaRPr sz="12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830589" y="3640343"/>
            <a:ext cx="1069200" cy="241200"/>
          </a:xfrm>
          <a:prstGeom prst="rect">
            <a:avLst/>
          </a:prstGeom>
          <a:solidFill>
            <a:srgbClr val="F9F1F4"/>
          </a:solidFill>
          <a:ln>
            <a:noFill/>
          </a:ln>
        </p:spPr>
        <p:txBody>
          <a:bodyPr spcFirstLastPara="1" wrap="square" lIns="0" tIns="4825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C7254E"/>
                </a:solidFill>
                <a:latin typeface="Courier New"/>
                <a:ea typeface="Courier New"/>
                <a:cs typeface="Courier New"/>
                <a:sym typeface="Courier New"/>
              </a:rPr>
              <a:t>acknowledge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6081516" y="3663457"/>
            <a:ext cx="2585085" cy="23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latin typeface="Gill Sans"/>
                <a:ea typeface="Gill Sans"/>
                <a:cs typeface="Gill Sans"/>
                <a:sym typeface="Gill Sans"/>
              </a:rPr>
              <a:t>port to acknowledge that the data</a:t>
            </a:r>
            <a:endParaRPr sz="13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47730" y="3567831"/>
            <a:ext cx="449961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371475" marR="5080" lvl="0" indent="-359410" algn="l" rtl="0">
              <a:lnSpc>
                <a:spcPct val="115700"/>
              </a:lnSpc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786B"/>
                </a:solidFill>
                <a:latin typeface="Calibri"/>
                <a:ea typeface="Calibri"/>
                <a:cs typeface="Calibri"/>
                <a:sym typeface="Calibri"/>
              </a:rPr>
              <a:t>ap_ack: </a:t>
            </a:r>
            <a:r>
              <a:rPr lang="en-GB" sz="1350">
                <a:latin typeface="Gill Sans"/>
                <a:ea typeface="Gill Sans"/>
                <a:cs typeface="Gill Sans"/>
                <a:sym typeface="Gill Sans"/>
              </a:rPr>
              <a:t>Implements the data port with an associated was read or written.</a:t>
            </a:r>
            <a:endParaRPr sz="13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47730" y="4153550"/>
            <a:ext cx="4175125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71475" lvl="0" indent="-3594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786B"/>
                </a:solidFill>
                <a:latin typeface="Calibri"/>
                <a:ea typeface="Calibri"/>
                <a:cs typeface="Calibri"/>
                <a:sym typeface="Calibri"/>
              </a:rPr>
              <a:t>ap_hs: </a:t>
            </a:r>
            <a:r>
              <a:rPr lang="en-GB" sz="1350">
                <a:latin typeface="Gill Sans"/>
                <a:ea typeface="Gill Sans"/>
                <a:cs typeface="Gill Sans"/>
                <a:sym typeface="Gill Sans"/>
              </a:rPr>
              <a:t>Implements the data port with associated</a:t>
            </a:r>
            <a:endParaRPr sz="13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505347" y="4174886"/>
            <a:ext cx="486300" cy="241200"/>
          </a:xfrm>
          <a:prstGeom prst="rect">
            <a:avLst/>
          </a:prstGeom>
          <a:solidFill>
            <a:srgbClr val="F9F1F4"/>
          </a:solidFill>
          <a:ln>
            <a:noFill/>
          </a:ln>
        </p:spPr>
        <p:txBody>
          <a:bodyPr spcFirstLastPara="1" wrap="square" lIns="0" tIns="4825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C7254E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5173250" y="4198000"/>
            <a:ext cx="309880" cy="23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latin typeface="Gill Sans"/>
                <a:ea typeface="Gill Sans"/>
                <a:cs typeface="Gill Sans"/>
                <a:sym typeface="Gill Sans"/>
              </a:rPr>
              <a:t>and</a:t>
            </a:r>
            <a:endParaRPr sz="13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5513039" y="4174886"/>
            <a:ext cx="1069340" cy="259079"/>
          </a:xfrm>
          <a:prstGeom prst="rect">
            <a:avLst/>
          </a:prstGeom>
          <a:solidFill>
            <a:srgbClr val="F9F1F4"/>
          </a:solidFill>
          <a:ln>
            <a:noFill/>
          </a:ln>
        </p:spPr>
        <p:txBody>
          <a:bodyPr spcFirstLastPara="1" wrap="square" lIns="0" tIns="4825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C7254E"/>
                </a:solidFill>
                <a:latin typeface="Courier New"/>
                <a:ea typeface="Courier New"/>
                <a:cs typeface="Courier New"/>
                <a:sym typeface="Courier New"/>
              </a:rPr>
              <a:t>acknowledge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6611566" y="4198000"/>
            <a:ext cx="2032000" cy="23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latin typeface="Gill Sans"/>
                <a:ea typeface="Gill Sans"/>
                <a:cs typeface="Gill Sans"/>
                <a:sym typeface="Gill Sans"/>
              </a:rPr>
              <a:t>ports to provide a two-way</a:t>
            </a:r>
            <a:endParaRPr sz="13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806675" y="4453270"/>
            <a:ext cx="7704455" cy="23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dirty="0">
                <a:latin typeface="Gill Sans"/>
                <a:ea typeface="Gill Sans"/>
                <a:cs typeface="Gill Sans"/>
                <a:sym typeface="Gill Sans"/>
              </a:rPr>
              <a:t>handshake to indicate when the data is valid for reading and writing and to acknowledge that the data</a:t>
            </a:r>
            <a:endParaRPr sz="135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806674" y="4649531"/>
            <a:ext cx="5974270" cy="22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dirty="0">
                <a:latin typeface="Gill Sans"/>
                <a:ea typeface="Gill Sans"/>
                <a:cs typeface="Gill Sans"/>
                <a:sym typeface="Gill Sans"/>
              </a:rPr>
              <a:t>was read or written</a:t>
            </a:r>
            <a:r>
              <a:rPr lang="en-GB" sz="1350" dirty="0" smtClean="0">
                <a:latin typeface="Gill Sans"/>
                <a:ea typeface="Gill Sans"/>
                <a:cs typeface="Gill Sans"/>
                <a:sym typeface="Gill Sans"/>
              </a:rPr>
              <a:t>. “Used in sequential logic functions and protocols </a:t>
            </a:r>
            <a:endParaRPr sz="135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6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ap_none</a:t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892175" y="2057146"/>
            <a:ext cx="1466215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void example(char x){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892175" y="2437384"/>
            <a:ext cx="2682875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#pragma HLS interface ap_none port=x;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892175" y="2817622"/>
            <a:ext cx="77470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5529850" y="2300800"/>
            <a:ext cx="2054225" cy="127381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2339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Example function block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23"/>
          <p:cNvGrpSpPr/>
          <p:nvPr/>
        </p:nvGrpSpPr>
        <p:grpSpPr>
          <a:xfrm>
            <a:off x="4512750" y="2531942"/>
            <a:ext cx="1023465" cy="31750"/>
            <a:chOff x="4512750" y="2531942"/>
            <a:chExt cx="1023465" cy="31750"/>
          </a:xfrm>
        </p:grpSpPr>
        <p:sp>
          <p:nvSpPr>
            <p:cNvPr id="152" name="Google Shape;152;p23"/>
            <p:cNvSpPr/>
            <p:nvPr/>
          </p:nvSpPr>
          <p:spPr>
            <a:xfrm>
              <a:off x="4512750" y="2547674"/>
              <a:ext cx="979805" cy="0"/>
            </a:xfrm>
            <a:custGeom>
              <a:avLst/>
              <a:gdLst/>
              <a:ahLst/>
              <a:cxnLst/>
              <a:rect l="l" t="t" r="r" b="b"/>
              <a:pathLst>
                <a:path w="979804" h="120000" extrusionOk="0">
                  <a:moveTo>
                    <a:pt x="0" y="0"/>
                  </a:moveTo>
                  <a:lnTo>
                    <a:pt x="979649" y="0"/>
                  </a:lnTo>
                </a:path>
              </a:pathLst>
            </a:custGeom>
            <a:noFill/>
            <a:ln w="9525" cap="flat" cmpd="sng">
              <a:solidFill>
                <a:srgbClr val="2339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5492400" y="25319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5492400" y="25319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w="9525" cap="flat" cmpd="sng">
              <a:solidFill>
                <a:srgbClr val="2339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5" name="Google Shape;155;p23"/>
          <p:cNvSpPr txBox="1"/>
          <p:nvPr/>
        </p:nvSpPr>
        <p:spPr>
          <a:xfrm>
            <a:off x="4427775" y="2637663"/>
            <a:ext cx="49339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X (8:0)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6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ap_vld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892175" y="1866621"/>
            <a:ext cx="1466215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void example(char x){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892175" y="2246859"/>
            <a:ext cx="2539365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#pragma HLS interface ap_vld port=x;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892175" y="2627097"/>
            <a:ext cx="77470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457400" y="2544462"/>
            <a:ext cx="62293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X_i (8:0)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24"/>
          <p:cNvGrpSpPr/>
          <p:nvPr/>
        </p:nvGrpSpPr>
        <p:grpSpPr>
          <a:xfrm>
            <a:off x="4493050" y="2556017"/>
            <a:ext cx="1023465" cy="31750"/>
            <a:chOff x="4493050" y="2556017"/>
            <a:chExt cx="1023465" cy="31750"/>
          </a:xfrm>
        </p:grpSpPr>
        <p:sp>
          <p:nvSpPr>
            <p:cNvPr id="166" name="Google Shape;166;p24"/>
            <p:cNvSpPr/>
            <p:nvPr/>
          </p:nvSpPr>
          <p:spPr>
            <a:xfrm>
              <a:off x="4493050" y="2571749"/>
              <a:ext cx="979805" cy="0"/>
            </a:xfrm>
            <a:custGeom>
              <a:avLst/>
              <a:gdLst/>
              <a:ahLst/>
              <a:cxnLst/>
              <a:rect l="l" t="t" r="r" b="b"/>
              <a:pathLst>
                <a:path w="979804" h="120000" extrusionOk="0">
                  <a:moveTo>
                    <a:pt x="0" y="0"/>
                  </a:moveTo>
                  <a:lnTo>
                    <a:pt x="979649" y="0"/>
                  </a:lnTo>
                </a:path>
              </a:pathLst>
            </a:custGeom>
            <a:noFill/>
            <a:ln w="9525" cap="flat" cmpd="sng">
              <a:solidFill>
                <a:srgbClr val="2339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5472700" y="25560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5472700" y="25560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w="9525" cap="flat" cmpd="sng">
              <a:solidFill>
                <a:srgbClr val="2339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69" name="Google Shape;169;p24"/>
          <p:cNvGrpSpPr/>
          <p:nvPr/>
        </p:nvGrpSpPr>
        <p:grpSpPr>
          <a:xfrm>
            <a:off x="8563599" y="2462817"/>
            <a:ext cx="43815" cy="31750"/>
            <a:chOff x="8563599" y="2462817"/>
            <a:chExt cx="43815" cy="31750"/>
          </a:xfrm>
        </p:grpSpPr>
        <p:sp>
          <p:nvSpPr>
            <p:cNvPr id="170" name="Google Shape;170;p24"/>
            <p:cNvSpPr/>
            <p:nvPr/>
          </p:nvSpPr>
          <p:spPr>
            <a:xfrm>
              <a:off x="8563599" y="2462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 extrusionOk="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8563599" y="2462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 extrusionOk="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w="9525" cap="flat" cmpd="sng">
              <a:solidFill>
                <a:srgbClr val="2339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72" name="Google Shape;172;p24"/>
          <p:cNvGrpSpPr/>
          <p:nvPr/>
        </p:nvGrpSpPr>
        <p:grpSpPr>
          <a:xfrm>
            <a:off x="8563599" y="2921967"/>
            <a:ext cx="43815" cy="31750"/>
            <a:chOff x="8563599" y="2921967"/>
            <a:chExt cx="43815" cy="31750"/>
          </a:xfrm>
        </p:grpSpPr>
        <p:sp>
          <p:nvSpPr>
            <p:cNvPr id="173" name="Google Shape;173;p24"/>
            <p:cNvSpPr/>
            <p:nvPr/>
          </p:nvSpPr>
          <p:spPr>
            <a:xfrm>
              <a:off x="8563599" y="29219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 extrusionOk="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8563599" y="29219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 extrusionOk="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w="9525" cap="flat" cmpd="sng">
              <a:solidFill>
                <a:srgbClr val="2339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75" name="Google Shape;175;p24"/>
          <p:cNvSpPr txBox="1"/>
          <p:nvPr/>
        </p:nvSpPr>
        <p:spPr>
          <a:xfrm>
            <a:off x="7720350" y="2005188"/>
            <a:ext cx="67564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X_o (8:0)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6" name="Google Shape;176;p24"/>
          <p:cNvGraphicFramePr/>
          <p:nvPr/>
        </p:nvGraphicFramePr>
        <p:xfrm>
          <a:off x="5525087" y="2296037"/>
          <a:ext cx="3052450" cy="1272550"/>
        </p:xfrm>
        <a:graphic>
          <a:graphicData uri="http://schemas.openxmlformats.org/drawingml/2006/table">
            <a:tbl>
              <a:tblPr firstRow="1" bandRow="1">
                <a:noFill/>
                <a:tableStyleId>{711AFD3D-347F-4086-9EFA-8D6103D1E021}</a:tableStyleId>
              </a:tblPr>
              <a:tblGrid>
                <a:gridCol w="2054225"/>
                <a:gridCol w="998225"/>
              </a:tblGrid>
              <a:tr h="17717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endParaRPr sz="20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Example function block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206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59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206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636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206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485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X_o_ap_vld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2339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77" name="Google Shape;177;p24"/>
          <p:cNvGrpSpPr/>
          <p:nvPr/>
        </p:nvGrpSpPr>
        <p:grpSpPr>
          <a:xfrm>
            <a:off x="4493050" y="3204267"/>
            <a:ext cx="1023465" cy="31750"/>
            <a:chOff x="4493050" y="3204267"/>
            <a:chExt cx="1023465" cy="31750"/>
          </a:xfrm>
        </p:grpSpPr>
        <p:sp>
          <p:nvSpPr>
            <p:cNvPr id="178" name="Google Shape;178;p24"/>
            <p:cNvSpPr/>
            <p:nvPr/>
          </p:nvSpPr>
          <p:spPr>
            <a:xfrm>
              <a:off x="4493050" y="3219999"/>
              <a:ext cx="979805" cy="0"/>
            </a:xfrm>
            <a:custGeom>
              <a:avLst/>
              <a:gdLst/>
              <a:ahLst/>
              <a:cxnLst/>
              <a:rect l="l" t="t" r="r" b="b"/>
              <a:pathLst>
                <a:path w="979804" h="120000" extrusionOk="0">
                  <a:moveTo>
                    <a:pt x="0" y="0"/>
                  </a:moveTo>
                  <a:lnTo>
                    <a:pt x="979649" y="0"/>
                  </a:lnTo>
                </a:path>
              </a:pathLst>
            </a:custGeom>
            <a:noFill/>
            <a:ln w="9525" cap="flat" cmpd="sng">
              <a:solidFill>
                <a:srgbClr val="2339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5472700" y="3204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5472700" y="3204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w="9525" cap="flat" cmpd="sng">
              <a:solidFill>
                <a:srgbClr val="2339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1" name="Google Shape;181;p24"/>
          <p:cNvSpPr txBox="1"/>
          <p:nvPr/>
        </p:nvSpPr>
        <p:spPr>
          <a:xfrm>
            <a:off x="4457400" y="3409213"/>
            <a:ext cx="817244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X_i_ap_vld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92175" y="903375"/>
            <a:ext cx="1204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ap_hs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852675" y="2062421"/>
            <a:ext cx="1466215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void example(char x){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852675" y="2458660"/>
            <a:ext cx="2491105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#pragma HLS interface ap_hs port=x;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852675" y="2854901"/>
            <a:ext cx="77470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5529850" y="2300800"/>
            <a:ext cx="2054225" cy="127381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2339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Example function block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4457400" y="2544462"/>
            <a:ext cx="62293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X_i (8:0)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5"/>
          <p:cNvGrpSpPr/>
          <p:nvPr/>
        </p:nvGrpSpPr>
        <p:grpSpPr>
          <a:xfrm>
            <a:off x="4493050" y="2556017"/>
            <a:ext cx="1023465" cy="31750"/>
            <a:chOff x="4493050" y="2556017"/>
            <a:chExt cx="1023465" cy="31750"/>
          </a:xfrm>
        </p:grpSpPr>
        <p:sp>
          <p:nvSpPr>
            <p:cNvPr id="193" name="Google Shape;193;p25"/>
            <p:cNvSpPr/>
            <p:nvPr/>
          </p:nvSpPr>
          <p:spPr>
            <a:xfrm>
              <a:off x="4493050" y="2571749"/>
              <a:ext cx="979805" cy="0"/>
            </a:xfrm>
            <a:custGeom>
              <a:avLst/>
              <a:gdLst/>
              <a:ahLst/>
              <a:cxnLst/>
              <a:rect l="l" t="t" r="r" b="b"/>
              <a:pathLst>
                <a:path w="979804" h="120000" extrusionOk="0">
                  <a:moveTo>
                    <a:pt x="0" y="0"/>
                  </a:moveTo>
                  <a:lnTo>
                    <a:pt x="979649" y="0"/>
                  </a:lnTo>
                </a:path>
              </a:pathLst>
            </a:custGeom>
            <a:noFill/>
            <a:ln w="9525" cap="flat" cmpd="sng">
              <a:solidFill>
                <a:srgbClr val="2339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5472700" y="25560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5472700" y="25560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w="9525" cap="flat" cmpd="sng">
              <a:solidFill>
                <a:srgbClr val="2339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96" name="Google Shape;196;p25"/>
          <p:cNvGrpSpPr/>
          <p:nvPr/>
        </p:nvGrpSpPr>
        <p:grpSpPr>
          <a:xfrm>
            <a:off x="4493050" y="3402292"/>
            <a:ext cx="1023465" cy="31750"/>
            <a:chOff x="4493050" y="3402292"/>
            <a:chExt cx="1023465" cy="31750"/>
          </a:xfrm>
        </p:grpSpPr>
        <p:sp>
          <p:nvSpPr>
            <p:cNvPr id="197" name="Google Shape;197;p25"/>
            <p:cNvSpPr/>
            <p:nvPr/>
          </p:nvSpPr>
          <p:spPr>
            <a:xfrm>
              <a:off x="4493050" y="3418025"/>
              <a:ext cx="979805" cy="0"/>
            </a:xfrm>
            <a:custGeom>
              <a:avLst/>
              <a:gdLst/>
              <a:ahLst/>
              <a:cxnLst/>
              <a:rect l="l" t="t" r="r" b="b"/>
              <a:pathLst>
                <a:path w="979804" h="120000" extrusionOk="0">
                  <a:moveTo>
                    <a:pt x="0" y="0"/>
                  </a:moveTo>
                  <a:lnTo>
                    <a:pt x="979649" y="0"/>
                  </a:lnTo>
                </a:path>
              </a:pathLst>
            </a:custGeom>
            <a:noFill/>
            <a:ln w="9525" cap="flat" cmpd="sng">
              <a:solidFill>
                <a:srgbClr val="2339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5472700" y="34022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5472700" y="34022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w="9525" cap="flat" cmpd="sng">
              <a:solidFill>
                <a:srgbClr val="2339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00" name="Google Shape;200;p25"/>
          <p:cNvSpPr txBox="1"/>
          <p:nvPr/>
        </p:nvSpPr>
        <p:spPr>
          <a:xfrm>
            <a:off x="3420675" y="2951938"/>
            <a:ext cx="71437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X_ap_ack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25"/>
          <p:cNvGrpSpPr/>
          <p:nvPr/>
        </p:nvGrpSpPr>
        <p:grpSpPr>
          <a:xfrm>
            <a:off x="4493050" y="3070392"/>
            <a:ext cx="1023465" cy="31750"/>
            <a:chOff x="4493050" y="3070392"/>
            <a:chExt cx="1023465" cy="31750"/>
          </a:xfrm>
        </p:grpSpPr>
        <p:sp>
          <p:nvSpPr>
            <p:cNvPr id="202" name="Google Shape;202;p25"/>
            <p:cNvSpPr/>
            <p:nvPr/>
          </p:nvSpPr>
          <p:spPr>
            <a:xfrm>
              <a:off x="4493050" y="3086124"/>
              <a:ext cx="979805" cy="0"/>
            </a:xfrm>
            <a:custGeom>
              <a:avLst/>
              <a:gdLst/>
              <a:ahLst/>
              <a:cxnLst/>
              <a:rect l="l" t="t" r="r" b="b"/>
              <a:pathLst>
                <a:path w="979804" h="120000" extrusionOk="0">
                  <a:moveTo>
                    <a:pt x="0" y="0"/>
                  </a:moveTo>
                  <a:lnTo>
                    <a:pt x="979649" y="0"/>
                  </a:lnTo>
                </a:path>
              </a:pathLst>
            </a:custGeom>
            <a:noFill/>
            <a:ln w="9525" cap="flat" cmpd="sng">
              <a:solidFill>
                <a:srgbClr val="2339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5472700" y="3070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5472700" y="3070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w="9525" cap="flat" cmpd="sng">
              <a:solidFill>
                <a:srgbClr val="2339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05" name="Google Shape;205;p25"/>
          <p:cNvSpPr txBox="1"/>
          <p:nvPr/>
        </p:nvSpPr>
        <p:spPr>
          <a:xfrm>
            <a:off x="4645025" y="3409213"/>
            <a:ext cx="68834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X_ap_vld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892175" y="409659"/>
            <a:ext cx="3689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 protocol (Cont’d)</a:t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990430" y="1186777"/>
            <a:ext cx="14484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1425" rIns="0" bIns="0" anchor="t" anchorCtr="0">
            <a:spAutoFit/>
          </a:bodyPr>
          <a:lstStyle/>
          <a:p>
            <a:pPr marL="371475" lvl="0" indent="-3594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ap_bus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371475" lvl="0" indent="-359410" algn="l" rtl="0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ap_fifo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371475" lvl="0" indent="-359410" algn="l" rtl="0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ap_memory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371475" lvl="0" indent="-359410" algn="l" rtl="0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axis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371475" lvl="0" indent="-359410" algn="l" rtl="0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m_axi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371475" lvl="0" indent="-359410" algn="l" rtl="0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s_axilite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4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Function block protocol (Interface Synthesis)</a:t>
            </a:r>
            <a:endParaRPr sz="2700"/>
          </a:p>
        </p:txBody>
      </p:sp>
      <p:sp>
        <p:nvSpPr>
          <p:cNvPr id="217" name="Google Shape;217;p27"/>
          <p:cNvSpPr txBox="1"/>
          <p:nvPr/>
        </p:nvSpPr>
        <p:spPr>
          <a:xfrm>
            <a:off x="428525" y="1883410"/>
            <a:ext cx="7988934" cy="189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72390" marR="5080" lvl="0" indent="-59689" algn="l" rtl="0">
              <a:lnSpc>
                <a:spcPct val="150500"/>
              </a:lnSpc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2200"/>
              <a:buFont typeface="Arial"/>
              <a:buChar char="●"/>
            </a:pPr>
            <a:r>
              <a:rPr lang="en-GB" sz="22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ap_ctrl_none: no control signals for function (Combinational logic) For Sequential Logic and Pipelined logic: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397510" algn="l" rtl="0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rgbClr val="233944"/>
              </a:buClr>
              <a:buSzPts val="2200"/>
              <a:buFont typeface="Arial"/>
              <a:buChar char="●"/>
            </a:pPr>
            <a:r>
              <a:rPr lang="en-GB" sz="22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ap_ctrl_hs: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39751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rgbClr val="233944"/>
              </a:buClr>
              <a:buSzPts val="2200"/>
              <a:buFont typeface="Arial"/>
              <a:buChar char="●"/>
            </a:pPr>
            <a:r>
              <a:rPr lang="en-GB" sz="22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ap_ctrl_chain: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AAAAA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741</Words>
  <Application>Microsoft Office PowerPoint</Application>
  <PresentationFormat>On-screen Show (16:9)</PresentationFormat>
  <Paragraphs>114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Wingdings</vt:lpstr>
      <vt:lpstr>Courier New</vt:lpstr>
      <vt:lpstr>Calibri</vt:lpstr>
      <vt:lpstr>Gill Sans</vt:lpstr>
      <vt:lpstr>Times New Roman</vt:lpstr>
      <vt:lpstr>Simple Light</vt:lpstr>
      <vt:lpstr>Office Theme</vt:lpstr>
      <vt:lpstr>Vitis High Level Synthesis (HLS)</vt:lpstr>
      <vt:lpstr>Why HLS?</vt:lpstr>
      <vt:lpstr>Vitis HLS Development Flow</vt:lpstr>
      <vt:lpstr>Port protocol (Interface Synthesis)</vt:lpstr>
      <vt:lpstr>ap_none</vt:lpstr>
      <vt:lpstr>ap_vld</vt:lpstr>
      <vt:lpstr>ap_hs</vt:lpstr>
      <vt:lpstr>Port protocol (Cont’d)</vt:lpstr>
      <vt:lpstr>Function block protocol (Interface Synthesis)</vt:lpstr>
      <vt:lpstr>ap_ctrl_hs</vt:lpstr>
      <vt:lpstr>Datatypes</vt:lpstr>
      <vt:lpstr>Creating a new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write a test bench</vt:lpstr>
      <vt:lpstr>How to run a test bench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Vitis High Level Synthesis (HLS)</dc:title>
  <cp:lastModifiedBy>Microsoft account</cp:lastModifiedBy>
  <cp:revision>5</cp:revision>
  <dcterms:modified xsi:type="dcterms:W3CDTF">2024-03-08T21:03:14Z</dcterms:modified>
</cp:coreProperties>
</file>