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32534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05cd2e85f_2_4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c05cd2e85f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2959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05cd2e85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05cd2e85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711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05cd2e85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c05cd2e85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948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c05cd2e85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c05cd2e85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680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05cd2e85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05cd2e85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531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05cd2e85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05cd2e85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682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05cd2e85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05cd2e85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762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05cd2e85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05cd2e85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228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05cd2e85f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c05cd2e85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12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c05cd2e85f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c05cd2e85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660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c05cd2e85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c05cd2e85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0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c05cd2e85f_5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c05cd2e85f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110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c05cd2e85f_0_1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2c05cd2e85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6505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05cd2e85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05cd2e85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31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05cd2e85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c05cd2e85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36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05cd2e85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05cd2e85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27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05cd2e85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05cd2e85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82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05cd2e85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05cd2e85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7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05cd2e85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05cd2e85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52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61"/>
        <p:cNvGrpSpPr/>
        <p:nvPr/>
      </p:nvGrpSpPr>
      <p:grpSpPr>
        <a:xfrm>
          <a:off x="0" y="0"/>
          <a:ext cx="0" cy="0"/>
          <a:chOff x="0" y="0"/>
          <a:chExt cx="0" cy="0"/>
        </a:xfrm>
      </p:grpSpPr>
      <p:sp>
        <p:nvSpPr>
          <p:cNvPr id="62" name="Google Shape;62;p14"/>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163EF4"/>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3" name="Google Shape;63;p14"/>
          <p:cNvSpPr/>
          <p:nvPr/>
        </p:nvSpPr>
        <p:spPr>
          <a:xfrm>
            <a:off x="30" y="2824500"/>
            <a:ext cx="7370445" cy="2319020"/>
          </a:xfrm>
          <a:custGeom>
            <a:avLst/>
            <a:gdLst/>
            <a:ahLst/>
            <a:cxnLst/>
            <a:rect l="l" t="t" r="r" b="b"/>
            <a:pathLst>
              <a:path w="7370445" h="2319020" extrusionOk="0">
                <a:moveTo>
                  <a:pt x="7370399" y="2318999"/>
                </a:moveTo>
                <a:lnTo>
                  <a:pt x="0" y="2318999"/>
                </a:lnTo>
                <a:lnTo>
                  <a:pt x="0" y="0"/>
                </a:lnTo>
                <a:lnTo>
                  <a:pt x="7370399" y="2318999"/>
                </a:lnTo>
                <a:close/>
              </a:path>
            </a:pathLst>
          </a:custGeom>
          <a:solidFill>
            <a:srgbClr val="0078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4" name="Google Shape;64;p14"/>
          <p:cNvSpPr/>
          <p:nvPr/>
        </p:nvSpPr>
        <p:spPr>
          <a:xfrm>
            <a:off x="3582599" y="1550700"/>
            <a:ext cx="5561965" cy="3592829"/>
          </a:xfrm>
          <a:custGeom>
            <a:avLst/>
            <a:gdLst/>
            <a:ahLst/>
            <a:cxnLst/>
            <a:rect l="l" t="t" r="r" b="b"/>
            <a:pathLst>
              <a:path w="5561965" h="3592829" extrusionOk="0">
                <a:moveTo>
                  <a:pt x="5561399" y="3592799"/>
                </a:moveTo>
                <a:lnTo>
                  <a:pt x="0" y="3592799"/>
                </a:lnTo>
                <a:lnTo>
                  <a:pt x="5561399" y="0"/>
                </a:lnTo>
                <a:lnTo>
                  <a:pt x="5561399" y="3592799"/>
                </a:lnTo>
                <a:close/>
              </a:path>
            </a:pathLst>
          </a:custGeom>
          <a:solidFill>
            <a:srgbClr val="C4A15A"/>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5" name="Google Shape;65;p14"/>
          <p:cNvSpPr/>
          <p:nvPr/>
        </p:nvSpPr>
        <p:spPr>
          <a:xfrm>
            <a:off x="5058904" y="0"/>
            <a:ext cx="4085590" cy="2052955"/>
          </a:xfrm>
          <a:custGeom>
            <a:avLst/>
            <a:gdLst/>
            <a:ahLst/>
            <a:cxnLst/>
            <a:rect l="l" t="t" r="r" b="b"/>
            <a:pathLst>
              <a:path w="4085590" h="2052955" extrusionOk="0">
                <a:moveTo>
                  <a:pt x="4085100" y="2052599"/>
                </a:moveTo>
                <a:lnTo>
                  <a:pt x="0" y="0"/>
                </a:lnTo>
                <a:lnTo>
                  <a:pt x="4085100" y="0"/>
                </a:lnTo>
                <a:lnTo>
                  <a:pt x="4085100" y="2052599"/>
                </a:lnTo>
                <a:close/>
              </a:path>
            </a:pathLst>
          </a:custGeom>
          <a:solidFill>
            <a:srgbClr val="233944"/>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66" name="Google Shape;66;p14"/>
          <p:cNvPicPr preferRelativeResize="0"/>
          <p:nvPr/>
        </p:nvPicPr>
        <p:blipFill rotWithShape="1">
          <a:blip r:embed="rId2">
            <a:alphaModFix/>
          </a:blip>
          <a:srcRect/>
          <a:stretch/>
        </p:blipFill>
        <p:spPr>
          <a:xfrm>
            <a:off x="0" y="0"/>
            <a:ext cx="9143999" cy="5143499"/>
          </a:xfrm>
          <a:prstGeom prst="rect">
            <a:avLst/>
          </a:prstGeom>
          <a:noFill/>
          <a:ln>
            <a:noFill/>
          </a:ln>
        </p:spPr>
      </p:pic>
      <p:sp>
        <p:nvSpPr>
          <p:cNvPr id="67" name="Google Shape;67;p14"/>
          <p:cNvSpPr/>
          <p:nvPr/>
        </p:nvSpPr>
        <p:spPr>
          <a:xfrm>
            <a:off x="203263" y="596"/>
            <a:ext cx="8737600" cy="4937125"/>
          </a:xfrm>
          <a:custGeom>
            <a:avLst/>
            <a:gdLst/>
            <a:ahLst/>
            <a:cxnLst/>
            <a:rect l="l" t="t" r="r" b="b"/>
            <a:pathLst>
              <a:path w="8737600" h="4937125" extrusionOk="0">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8" name="Google Shape;68;p14"/>
          <p:cNvSpPr/>
          <p:nvPr/>
        </p:nvSpPr>
        <p:spPr>
          <a:xfrm>
            <a:off x="905383" y="596"/>
            <a:ext cx="2250440" cy="1044575"/>
          </a:xfrm>
          <a:custGeom>
            <a:avLst/>
            <a:gdLst/>
            <a:ahLst/>
            <a:cxnLst/>
            <a:rect l="l" t="t" r="r" b="b"/>
            <a:pathLst>
              <a:path w="2250440" h="1044575" extrusionOk="0">
                <a:moveTo>
                  <a:pt x="1741500" y="0"/>
                </a:moveTo>
                <a:lnTo>
                  <a:pt x="1599806" y="0"/>
                </a:lnTo>
                <a:lnTo>
                  <a:pt x="0" y="1044308"/>
                </a:lnTo>
                <a:lnTo>
                  <a:pt x="141706" y="1044308"/>
                </a:lnTo>
                <a:lnTo>
                  <a:pt x="1741500" y="0"/>
                </a:lnTo>
                <a:close/>
              </a:path>
              <a:path w="2250440" h="1044575" extrusionOk="0">
                <a:moveTo>
                  <a:pt x="1995932" y="0"/>
                </a:moveTo>
                <a:lnTo>
                  <a:pt x="1854225" y="0"/>
                </a:lnTo>
                <a:lnTo>
                  <a:pt x="254431" y="1044308"/>
                </a:lnTo>
                <a:lnTo>
                  <a:pt x="396138" y="1044308"/>
                </a:lnTo>
                <a:lnTo>
                  <a:pt x="1995932" y="0"/>
                </a:lnTo>
                <a:close/>
              </a:path>
              <a:path w="2250440" h="1044575" extrusionOk="0">
                <a:moveTo>
                  <a:pt x="2250363" y="0"/>
                </a:moveTo>
                <a:lnTo>
                  <a:pt x="2108657" y="0"/>
                </a:lnTo>
                <a:lnTo>
                  <a:pt x="508863" y="1044308"/>
                </a:lnTo>
                <a:lnTo>
                  <a:pt x="650570" y="1044308"/>
                </a:lnTo>
                <a:lnTo>
                  <a:pt x="2250363" y="0"/>
                </a:lnTo>
                <a:close/>
              </a:path>
            </a:pathLst>
          </a:custGeom>
          <a:solidFill>
            <a:srgbClr val="163EF4"/>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9" name="Google Shape;69;p14"/>
          <p:cNvSpPr/>
          <p:nvPr/>
        </p:nvSpPr>
        <p:spPr>
          <a:xfrm>
            <a:off x="7057466" y="5092"/>
            <a:ext cx="1851660" cy="752475"/>
          </a:xfrm>
          <a:custGeom>
            <a:avLst/>
            <a:gdLst/>
            <a:ahLst/>
            <a:cxnLst/>
            <a:rect l="l" t="t" r="r" b="b"/>
            <a:pathLst>
              <a:path w="1851659" h="752475" extrusionOk="0">
                <a:moveTo>
                  <a:pt x="1249235" y="0"/>
                </a:moveTo>
                <a:lnTo>
                  <a:pt x="1188504" y="0"/>
                </a:lnTo>
                <a:lnTo>
                  <a:pt x="0" y="752106"/>
                </a:lnTo>
                <a:lnTo>
                  <a:pt x="60731" y="752106"/>
                </a:lnTo>
                <a:lnTo>
                  <a:pt x="1249235" y="0"/>
                </a:lnTo>
                <a:close/>
              </a:path>
              <a:path w="1851659" h="752475" extrusionOk="0">
                <a:moveTo>
                  <a:pt x="1550263" y="0"/>
                </a:moveTo>
                <a:lnTo>
                  <a:pt x="1489532" y="0"/>
                </a:lnTo>
                <a:lnTo>
                  <a:pt x="301015" y="752106"/>
                </a:lnTo>
                <a:lnTo>
                  <a:pt x="361746" y="752106"/>
                </a:lnTo>
                <a:lnTo>
                  <a:pt x="1550263" y="0"/>
                </a:lnTo>
                <a:close/>
              </a:path>
              <a:path w="1851659" h="752475" extrusionOk="0">
                <a:moveTo>
                  <a:pt x="1851279" y="0"/>
                </a:moveTo>
                <a:lnTo>
                  <a:pt x="1790547" y="0"/>
                </a:lnTo>
                <a:lnTo>
                  <a:pt x="602030" y="752106"/>
                </a:lnTo>
                <a:lnTo>
                  <a:pt x="662762" y="752106"/>
                </a:lnTo>
                <a:lnTo>
                  <a:pt x="1851279" y="0"/>
                </a:lnTo>
                <a:close/>
              </a:path>
            </a:pathLst>
          </a:custGeom>
          <a:solidFill>
            <a:srgbClr val="233944"/>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0" name="Google Shape;70;p14"/>
          <p:cNvSpPr/>
          <p:nvPr/>
        </p:nvSpPr>
        <p:spPr>
          <a:xfrm>
            <a:off x="6553022" y="4217860"/>
            <a:ext cx="2389505" cy="925830"/>
          </a:xfrm>
          <a:custGeom>
            <a:avLst/>
            <a:gdLst/>
            <a:ahLst/>
            <a:cxnLst/>
            <a:rect l="l" t="t" r="r" b="b"/>
            <a:pathLst>
              <a:path w="2389504" h="925829" extrusionOk="0">
                <a:moveTo>
                  <a:pt x="1612138" y="0"/>
                </a:moveTo>
                <a:lnTo>
                  <a:pt x="1462887" y="0"/>
                </a:lnTo>
                <a:lnTo>
                  <a:pt x="0" y="925728"/>
                </a:lnTo>
                <a:lnTo>
                  <a:pt x="149250" y="925728"/>
                </a:lnTo>
                <a:lnTo>
                  <a:pt x="1612138" y="0"/>
                </a:lnTo>
                <a:close/>
              </a:path>
              <a:path w="2389504" h="925829" extrusionOk="0">
                <a:moveTo>
                  <a:pt x="2000605" y="0"/>
                </a:moveTo>
                <a:lnTo>
                  <a:pt x="1851355" y="0"/>
                </a:lnTo>
                <a:lnTo>
                  <a:pt x="388467" y="925728"/>
                </a:lnTo>
                <a:lnTo>
                  <a:pt x="537718" y="925728"/>
                </a:lnTo>
                <a:lnTo>
                  <a:pt x="2000605" y="0"/>
                </a:lnTo>
                <a:close/>
              </a:path>
              <a:path w="2389504" h="925829" extrusionOk="0">
                <a:moveTo>
                  <a:pt x="2389073" y="0"/>
                </a:moveTo>
                <a:lnTo>
                  <a:pt x="2239822" y="0"/>
                </a:lnTo>
                <a:lnTo>
                  <a:pt x="776935" y="925728"/>
                </a:lnTo>
                <a:lnTo>
                  <a:pt x="926185" y="925728"/>
                </a:lnTo>
                <a:lnTo>
                  <a:pt x="238907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1" name="Google Shape;71;p14"/>
          <p:cNvSpPr/>
          <p:nvPr/>
        </p:nvSpPr>
        <p:spPr>
          <a:xfrm>
            <a:off x="199148" y="4055655"/>
            <a:ext cx="2795905" cy="1083310"/>
          </a:xfrm>
          <a:custGeom>
            <a:avLst/>
            <a:gdLst/>
            <a:ahLst/>
            <a:cxnLst/>
            <a:rect l="l" t="t" r="r" b="b"/>
            <a:pathLst>
              <a:path w="2795905" h="1083310" extrusionOk="0">
                <a:moveTo>
                  <a:pt x="1886331" y="0"/>
                </a:moveTo>
                <a:lnTo>
                  <a:pt x="1711883" y="0"/>
                </a:lnTo>
                <a:lnTo>
                  <a:pt x="0" y="1083310"/>
                </a:lnTo>
                <a:lnTo>
                  <a:pt x="174447" y="1083310"/>
                </a:lnTo>
                <a:lnTo>
                  <a:pt x="1886331" y="0"/>
                </a:lnTo>
                <a:close/>
              </a:path>
              <a:path w="2795905" h="1083310" extrusionOk="0">
                <a:moveTo>
                  <a:pt x="2340876" y="0"/>
                </a:moveTo>
                <a:lnTo>
                  <a:pt x="2166416" y="0"/>
                </a:lnTo>
                <a:lnTo>
                  <a:pt x="454533" y="1083310"/>
                </a:lnTo>
                <a:lnTo>
                  <a:pt x="628980" y="1083310"/>
                </a:lnTo>
                <a:lnTo>
                  <a:pt x="2340876" y="0"/>
                </a:lnTo>
                <a:close/>
              </a:path>
              <a:path w="2795905" h="1083310" extrusionOk="0">
                <a:moveTo>
                  <a:pt x="2795409" y="0"/>
                </a:moveTo>
                <a:lnTo>
                  <a:pt x="2620949" y="0"/>
                </a:lnTo>
                <a:lnTo>
                  <a:pt x="909066" y="1083310"/>
                </a:lnTo>
                <a:lnTo>
                  <a:pt x="1083525" y="1083310"/>
                </a:lnTo>
                <a:lnTo>
                  <a:pt x="2795409" y="0"/>
                </a:lnTo>
                <a:close/>
              </a:path>
            </a:pathLst>
          </a:custGeom>
          <a:solidFill>
            <a:srgbClr val="0078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2" name="Google Shape;72;p14"/>
          <p:cNvSpPr txBox="1">
            <a:spLocks noGrp="1"/>
          </p:cNvSpPr>
          <p:nvPr>
            <p:ph type="ctrTitle"/>
          </p:nvPr>
        </p:nvSpPr>
        <p:spPr>
          <a:xfrm>
            <a:off x="2000597" y="1935751"/>
            <a:ext cx="5659755" cy="11836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00" b="0" i="0">
                <a:solidFill>
                  <a:srgbClr val="AE7A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4"/>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892175" y="449134"/>
            <a:ext cx="6838315" cy="9368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0" i="0">
                <a:solidFill>
                  <a:srgbClr val="AE7A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1021083" y="2044238"/>
            <a:ext cx="6958330" cy="223964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300" b="0" i="0">
                <a:solidFill>
                  <a:srgbClr val="233944"/>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92175" y="449134"/>
            <a:ext cx="6838315" cy="9368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0" i="0">
                <a:solidFill>
                  <a:srgbClr val="AE7A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6"/>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8"/>
        <p:cNvGrpSpPr/>
        <p:nvPr/>
      </p:nvGrpSpPr>
      <p:grpSpPr>
        <a:xfrm>
          <a:off x="0" y="0"/>
          <a:ext cx="0" cy="0"/>
          <a:chOff x="0" y="0"/>
          <a:chExt cx="0" cy="0"/>
        </a:xfrm>
      </p:grpSpPr>
      <p:sp>
        <p:nvSpPr>
          <p:cNvPr id="89" name="Google Shape;89;p17"/>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892175" y="449134"/>
            <a:ext cx="6838315" cy="9368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0" i="0">
                <a:solidFill>
                  <a:srgbClr val="AE7A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8"/>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18"/>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18"/>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8"/>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233944"/>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2" name="Google Shape;52;p13"/>
          <p:cNvSpPr/>
          <p:nvPr/>
        </p:nvSpPr>
        <p:spPr>
          <a:xfrm>
            <a:off x="3582599" y="1550700"/>
            <a:ext cx="5561965" cy="3592829"/>
          </a:xfrm>
          <a:custGeom>
            <a:avLst/>
            <a:gdLst/>
            <a:ahLst/>
            <a:cxnLst/>
            <a:rect l="l" t="t" r="r" b="b"/>
            <a:pathLst>
              <a:path w="5561965" h="3592829" extrusionOk="0">
                <a:moveTo>
                  <a:pt x="5561399" y="3592799"/>
                </a:moveTo>
                <a:lnTo>
                  <a:pt x="0" y="3592799"/>
                </a:lnTo>
                <a:lnTo>
                  <a:pt x="5561399" y="0"/>
                </a:lnTo>
                <a:lnTo>
                  <a:pt x="5561399" y="3592799"/>
                </a:lnTo>
                <a:close/>
              </a:path>
            </a:pathLst>
          </a:custGeom>
          <a:solidFill>
            <a:srgbClr val="D9D9D9"/>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3" name="Google Shape;53;p13"/>
          <p:cNvSpPr/>
          <p:nvPr/>
        </p:nvSpPr>
        <p:spPr>
          <a:xfrm>
            <a:off x="30" y="2824500"/>
            <a:ext cx="7370445" cy="2319020"/>
          </a:xfrm>
          <a:custGeom>
            <a:avLst/>
            <a:gdLst/>
            <a:ahLst/>
            <a:cxnLst/>
            <a:rect l="l" t="t" r="r" b="b"/>
            <a:pathLst>
              <a:path w="7370445" h="2319020" extrusionOk="0">
                <a:moveTo>
                  <a:pt x="7370399" y="2318999"/>
                </a:moveTo>
                <a:lnTo>
                  <a:pt x="0" y="2318999"/>
                </a:lnTo>
                <a:lnTo>
                  <a:pt x="0" y="0"/>
                </a:lnTo>
                <a:lnTo>
                  <a:pt x="7370399" y="2318999"/>
                </a:lnTo>
                <a:close/>
              </a:path>
            </a:pathLst>
          </a:custGeom>
          <a:solidFill>
            <a:srgbClr val="C4A15A"/>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54" name="Google Shape;54;p13"/>
          <p:cNvPicPr preferRelativeResize="0"/>
          <p:nvPr/>
        </p:nvPicPr>
        <p:blipFill rotWithShape="1">
          <a:blip r:embed="rId7">
            <a:alphaModFix/>
          </a:blip>
          <a:srcRect/>
          <a:stretch/>
        </p:blipFill>
        <p:spPr>
          <a:xfrm>
            <a:off x="0" y="0"/>
            <a:ext cx="9143999" cy="5143499"/>
          </a:xfrm>
          <a:prstGeom prst="rect">
            <a:avLst/>
          </a:prstGeom>
          <a:noFill/>
          <a:ln>
            <a:noFill/>
          </a:ln>
        </p:spPr>
      </p:pic>
      <p:sp>
        <p:nvSpPr>
          <p:cNvPr id="55" name="Google Shape;55;p13"/>
          <p:cNvSpPr/>
          <p:nvPr/>
        </p:nvSpPr>
        <p:spPr>
          <a:xfrm>
            <a:off x="203224" y="206250"/>
            <a:ext cx="8737600" cy="4731385"/>
          </a:xfrm>
          <a:custGeom>
            <a:avLst/>
            <a:gdLst/>
            <a:ahLst/>
            <a:cxnLst/>
            <a:rect l="l" t="t" r="r" b="b"/>
            <a:pathLst>
              <a:path w="8737600" h="4731385" extrusionOk="0">
                <a:moveTo>
                  <a:pt x="8737499" y="4730999"/>
                </a:moveTo>
                <a:lnTo>
                  <a:pt x="0" y="4730999"/>
                </a:lnTo>
                <a:lnTo>
                  <a:pt x="0" y="0"/>
                </a:lnTo>
                <a:lnTo>
                  <a:pt x="8737499" y="0"/>
                </a:lnTo>
                <a:lnTo>
                  <a:pt x="8737499" y="4730999"/>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6" name="Google Shape;56;p13"/>
          <p:cNvSpPr txBox="1">
            <a:spLocks noGrp="1"/>
          </p:cNvSpPr>
          <p:nvPr>
            <p:ph type="title"/>
          </p:nvPr>
        </p:nvSpPr>
        <p:spPr>
          <a:xfrm>
            <a:off x="892175" y="449134"/>
            <a:ext cx="6838315" cy="9368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000" b="0" i="0" u="none" strike="noStrike" cap="none">
                <a:solidFill>
                  <a:srgbClr val="AE7A5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13"/>
          <p:cNvSpPr txBox="1">
            <a:spLocks noGrp="1"/>
          </p:cNvSpPr>
          <p:nvPr>
            <p:ph type="body" idx="1"/>
          </p:nvPr>
        </p:nvSpPr>
        <p:spPr>
          <a:xfrm>
            <a:off x="1021083" y="2044238"/>
            <a:ext cx="6958330" cy="223964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300" b="0" i="0" u="none" strike="noStrike" cap="none">
                <a:solidFill>
                  <a:srgbClr val="233944"/>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8" name="Google Shape;58;p13"/>
          <p:cNvSpPr txBox="1">
            <a:spLocks noGrp="1"/>
          </p:cNvSpPr>
          <p:nvPr>
            <p:ph type="ftr" idx="11"/>
          </p:nvPr>
        </p:nvSpPr>
        <p:spPr>
          <a:xfrm>
            <a:off x="7054450" y="4404309"/>
            <a:ext cx="125482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13"/>
          <p:cNvSpPr txBox="1">
            <a:spLocks noGrp="1"/>
          </p:cNvSpPr>
          <p:nvPr>
            <p:ph type="dt" idx="10"/>
          </p:nvPr>
        </p:nvSpPr>
        <p:spPr>
          <a:xfrm>
            <a:off x="7054450" y="4704022"/>
            <a:ext cx="1593914" cy="17468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000" b="0" i="0">
                <a:solidFill>
                  <a:srgbClr val="23394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p:nvPr>
        </p:nvSpPr>
        <p:spPr>
          <a:xfrm>
            <a:off x="1435725" y="1935750"/>
            <a:ext cx="6728700" cy="1182600"/>
          </a:xfrm>
          <a:prstGeom prst="rect">
            <a:avLst/>
          </a:prstGeom>
          <a:noFill/>
          <a:ln>
            <a:noFill/>
          </a:ln>
        </p:spPr>
        <p:txBody>
          <a:bodyPr spcFirstLastPara="1" wrap="square" lIns="0" tIns="12700" rIns="0" bIns="0" anchor="t" anchorCtr="0">
            <a:spAutoFit/>
          </a:bodyPr>
          <a:lstStyle/>
          <a:p>
            <a:pPr marL="2217420" marR="5080" lvl="0" indent="-2205355" algn="l" rtl="0">
              <a:lnSpc>
                <a:spcPct val="100000"/>
              </a:lnSpc>
              <a:spcBef>
                <a:spcPts val="0"/>
              </a:spcBef>
              <a:spcAft>
                <a:spcPts val="0"/>
              </a:spcAft>
              <a:buNone/>
            </a:pPr>
            <a:r>
              <a:rPr lang="en-GB"/>
              <a:t>Dynamic Partial Reconfiguration</a:t>
            </a:r>
            <a:endParaRPr/>
          </a:p>
        </p:txBody>
      </p:sp>
      <p:sp>
        <p:nvSpPr>
          <p:cNvPr id="104" name="Google Shape;104;p19"/>
          <p:cNvSpPr txBox="1"/>
          <p:nvPr/>
        </p:nvSpPr>
        <p:spPr>
          <a:xfrm>
            <a:off x="3490600" y="3369890"/>
            <a:ext cx="2096700" cy="456000"/>
          </a:xfrm>
          <a:prstGeom prst="rect">
            <a:avLst/>
          </a:prstGeom>
          <a:noFill/>
          <a:ln>
            <a:noFill/>
          </a:ln>
        </p:spPr>
        <p:txBody>
          <a:bodyPr spcFirstLastPara="1" wrap="square" lIns="0" tIns="52050" rIns="0" bIns="0" anchor="t" anchorCtr="0">
            <a:spAutoFit/>
          </a:bodyPr>
          <a:lstStyle/>
          <a:p>
            <a:pPr marL="12700" marR="5080" lvl="0" indent="226059" algn="l" rtl="0">
              <a:lnSpc>
                <a:spcPct val="97037"/>
              </a:lnSpc>
              <a:spcBef>
                <a:spcPts val="0"/>
              </a:spcBef>
              <a:spcAft>
                <a:spcPts val="0"/>
              </a:spcAft>
              <a:buNone/>
            </a:pPr>
            <a:r>
              <a:rPr lang="en-GB" sz="1350">
                <a:solidFill>
                  <a:srgbClr val="AE7A51"/>
                </a:solidFill>
                <a:latin typeface="Calibri"/>
                <a:ea typeface="Calibri"/>
                <a:cs typeface="Calibri"/>
                <a:sym typeface="Calibri"/>
              </a:rPr>
              <a:t>Eng. Amr Alaa</a:t>
            </a:r>
            <a:endParaRPr sz="1350">
              <a:solidFill>
                <a:srgbClr val="AE7A51"/>
              </a:solidFill>
              <a:latin typeface="Calibri"/>
              <a:ea typeface="Calibri"/>
              <a:cs typeface="Calibri"/>
              <a:sym typeface="Calibri"/>
            </a:endParaRPr>
          </a:p>
          <a:p>
            <a:pPr marL="12700" marR="5080" lvl="0" indent="0" algn="l" rtl="0">
              <a:lnSpc>
                <a:spcPct val="97037"/>
              </a:lnSpc>
              <a:spcBef>
                <a:spcPts val="0"/>
              </a:spcBef>
              <a:spcAft>
                <a:spcPts val="0"/>
              </a:spcAft>
              <a:buNone/>
            </a:pPr>
            <a:r>
              <a:rPr lang="en-GB" sz="1350">
                <a:solidFill>
                  <a:srgbClr val="AE7A51"/>
                </a:solidFill>
                <a:latin typeface="Calibri"/>
                <a:ea typeface="Calibri"/>
                <a:cs typeface="Calibri"/>
                <a:sym typeface="Calibri"/>
              </a:rPr>
              <a:t>Prof. Mohamed Abd El-Ghany</a:t>
            </a:r>
            <a:endParaRPr sz="135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1617900" y="3479050"/>
            <a:ext cx="5671699" cy="1419675"/>
          </a:xfrm>
          <a:prstGeom prst="rect">
            <a:avLst/>
          </a:prstGeom>
          <a:noFill/>
          <a:ln>
            <a:noFill/>
          </a:ln>
        </p:spPr>
      </p:pic>
      <p:pic>
        <p:nvPicPr>
          <p:cNvPr id="161" name="Google Shape;161;p28"/>
          <p:cNvPicPr preferRelativeResize="0"/>
          <p:nvPr/>
        </p:nvPicPr>
        <p:blipFill>
          <a:blip r:embed="rId4">
            <a:alphaModFix/>
          </a:blip>
          <a:stretch>
            <a:fillRect/>
          </a:stretch>
        </p:blipFill>
        <p:spPr>
          <a:xfrm>
            <a:off x="1603750" y="279675"/>
            <a:ext cx="5700000" cy="30307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9"/>
          <p:cNvPicPr preferRelativeResize="0"/>
          <p:nvPr/>
        </p:nvPicPr>
        <p:blipFill>
          <a:blip r:embed="rId3">
            <a:alphaModFix/>
          </a:blip>
          <a:stretch>
            <a:fillRect/>
          </a:stretch>
        </p:blipFill>
        <p:spPr>
          <a:xfrm>
            <a:off x="356800" y="237575"/>
            <a:ext cx="4830224" cy="1431175"/>
          </a:xfrm>
          <a:prstGeom prst="rect">
            <a:avLst/>
          </a:prstGeom>
          <a:noFill/>
          <a:ln>
            <a:noFill/>
          </a:ln>
        </p:spPr>
      </p:pic>
      <p:pic>
        <p:nvPicPr>
          <p:cNvPr id="167" name="Google Shape;167;p29"/>
          <p:cNvPicPr preferRelativeResize="0"/>
          <p:nvPr/>
        </p:nvPicPr>
        <p:blipFill>
          <a:blip r:embed="rId4">
            <a:alphaModFix/>
          </a:blip>
          <a:stretch>
            <a:fillRect/>
          </a:stretch>
        </p:blipFill>
        <p:spPr>
          <a:xfrm>
            <a:off x="321825" y="1718150"/>
            <a:ext cx="5213449" cy="431525"/>
          </a:xfrm>
          <a:prstGeom prst="rect">
            <a:avLst/>
          </a:prstGeom>
          <a:noFill/>
          <a:ln>
            <a:noFill/>
          </a:ln>
        </p:spPr>
      </p:pic>
      <p:pic>
        <p:nvPicPr>
          <p:cNvPr id="168" name="Google Shape;168;p29"/>
          <p:cNvPicPr preferRelativeResize="0"/>
          <p:nvPr/>
        </p:nvPicPr>
        <p:blipFill>
          <a:blip r:embed="rId5">
            <a:alphaModFix/>
          </a:blip>
          <a:stretch>
            <a:fillRect/>
          </a:stretch>
        </p:blipFill>
        <p:spPr>
          <a:xfrm>
            <a:off x="415413" y="2081550"/>
            <a:ext cx="8313174" cy="1234950"/>
          </a:xfrm>
          <a:prstGeom prst="rect">
            <a:avLst/>
          </a:prstGeom>
          <a:noFill/>
          <a:ln>
            <a:noFill/>
          </a:ln>
        </p:spPr>
      </p:pic>
      <p:pic>
        <p:nvPicPr>
          <p:cNvPr id="169" name="Google Shape;169;p29"/>
          <p:cNvPicPr preferRelativeResize="0"/>
          <p:nvPr/>
        </p:nvPicPr>
        <p:blipFill>
          <a:blip r:embed="rId6">
            <a:alphaModFix/>
          </a:blip>
          <a:stretch>
            <a:fillRect/>
          </a:stretch>
        </p:blipFill>
        <p:spPr>
          <a:xfrm>
            <a:off x="415425" y="3316500"/>
            <a:ext cx="5163325" cy="498425"/>
          </a:xfrm>
          <a:prstGeom prst="rect">
            <a:avLst/>
          </a:prstGeom>
          <a:noFill/>
          <a:ln>
            <a:noFill/>
          </a:ln>
        </p:spPr>
      </p:pic>
      <p:pic>
        <p:nvPicPr>
          <p:cNvPr id="170" name="Google Shape;170;p29"/>
          <p:cNvPicPr preferRelativeResize="0"/>
          <p:nvPr/>
        </p:nvPicPr>
        <p:blipFill>
          <a:blip r:embed="rId7">
            <a:alphaModFix/>
          </a:blip>
          <a:stretch>
            <a:fillRect/>
          </a:stretch>
        </p:blipFill>
        <p:spPr>
          <a:xfrm>
            <a:off x="415425" y="3814925"/>
            <a:ext cx="7513568" cy="102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314200" y="288650"/>
            <a:ext cx="2362200" cy="1019175"/>
          </a:xfrm>
          <a:prstGeom prst="rect">
            <a:avLst/>
          </a:prstGeom>
          <a:noFill/>
          <a:ln>
            <a:noFill/>
          </a:ln>
        </p:spPr>
      </p:pic>
      <p:pic>
        <p:nvPicPr>
          <p:cNvPr id="176" name="Google Shape;176;p30"/>
          <p:cNvPicPr preferRelativeResize="0"/>
          <p:nvPr/>
        </p:nvPicPr>
        <p:blipFill>
          <a:blip r:embed="rId4">
            <a:alphaModFix/>
          </a:blip>
          <a:stretch>
            <a:fillRect/>
          </a:stretch>
        </p:blipFill>
        <p:spPr>
          <a:xfrm>
            <a:off x="257875" y="1494275"/>
            <a:ext cx="8628248" cy="283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274200" y="1123200"/>
            <a:ext cx="4308899" cy="2799448"/>
          </a:xfrm>
          <a:prstGeom prst="rect">
            <a:avLst/>
          </a:prstGeom>
          <a:noFill/>
          <a:ln>
            <a:noFill/>
          </a:ln>
        </p:spPr>
      </p:pic>
      <p:pic>
        <p:nvPicPr>
          <p:cNvPr id="182" name="Google Shape;182;p31"/>
          <p:cNvPicPr preferRelativeResize="0"/>
          <p:nvPr/>
        </p:nvPicPr>
        <p:blipFill>
          <a:blip r:embed="rId4">
            <a:alphaModFix/>
          </a:blip>
          <a:stretch>
            <a:fillRect/>
          </a:stretch>
        </p:blipFill>
        <p:spPr>
          <a:xfrm>
            <a:off x="4659750" y="1123200"/>
            <a:ext cx="4214600" cy="2609050"/>
          </a:xfrm>
          <a:prstGeom prst="rect">
            <a:avLst/>
          </a:prstGeom>
          <a:noFill/>
          <a:ln>
            <a:noFill/>
          </a:ln>
        </p:spPr>
      </p:pic>
      <p:sp>
        <p:nvSpPr>
          <p:cNvPr id="183" name="Google Shape;183;p31"/>
          <p:cNvSpPr txBox="1">
            <a:spLocks noGrp="1"/>
          </p:cNvSpPr>
          <p:nvPr>
            <p:ph type="title"/>
          </p:nvPr>
        </p:nvSpPr>
        <p:spPr>
          <a:xfrm>
            <a:off x="327925" y="354150"/>
            <a:ext cx="8589900" cy="628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2000"/>
              <a:t>The P-block should not be at the edge of the device fabric to avoid DRC errors.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2"/>
          <p:cNvPicPr preferRelativeResize="0"/>
          <p:nvPr/>
        </p:nvPicPr>
        <p:blipFill>
          <a:blip r:embed="rId3">
            <a:alphaModFix/>
          </a:blip>
          <a:stretch>
            <a:fillRect/>
          </a:stretch>
        </p:blipFill>
        <p:spPr>
          <a:xfrm>
            <a:off x="663350" y="411625"/>
            <a:ext cx="2356926" cy="4320249"/>
          </a:xfrm>
          <a:prstGeom prst="rect">
            <a:avLst/>
          </a:prstGeom>
          <a:noFill/>
          <a:ln>
            <a:noFill/>
          </a:ln>
        </p:spPr>
      </p:pic>
      <p:pic>
        <p:nvPicPr>
          <p:cNvPr id="189" name="Google Shape;189;p32"/>
          <p:cNvPicPr preferRelativeResize="0"/>
          <p:nvPr/>
        </p:nvPicPr>
        <p:blipFill>
          <a:blip r:embed="rId4">
            <a:alphaModFix/>
          </a:blip>
          <a:stretch>
            <a:fillRect/>
          </a:stretch>
        </p:blipFill>
        <p:spPr>
          <a:xfrm>
            <a:off x="3130976" y="1421225"/>
            <a:ext cx="5818925" cy="26300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3"/>
          <p:cNvPicPr preferRelativeResize="0"/>
          <p:nvPr/>
        </p:nvPicPr>
        <p:blipFill>
          <a:blip r:embed="rId3">
            <a:alphaModFix/>
          </a:blip>
          <a:stretch>
            <a:fillRect/>
          </a:stretch>
        </p:blipFill>
        <p:spPr>
          <a:xfrm>
            <a:off x="607013" y="1137650"/>
            <a:ext cx="7929975" cy="3669826"/>
          </a:xfrm>
          <a:prstGeom prst="rect">
            <a:avLst/>
          </a:prstGeom>
          <a:noFill/>
          <a:ln>
            <a:noFill/>
          </a:ln>
        </p:spPr>
      </p:pic>
      <p:pic>
        <p:nvPicPr>
          <p:cNvPr id="195" name="Google Shape;195;p33"/>
          <p:cNvPicPr preferRelativeResize="0"/>
          <p:nvPr/>
        </p:nvPicPr>
        <p:blipFill>
          <a:blip r:embed="rId4">
            <a:alphaModFix/>
          </a:blip>
          <a:stretch>
            <a:fillRect/>
          </a:stretch>
        </p:blipFill>
        <p:spPr>
          <a:xfrm>
            <a:off x="3107350" y="322725"/>
            <a:ext cx="2247900" cy="73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4"/>
          <p:cNvPicPr preferRelativeResize="0"/>
          <p:nvPr/>
        </p:nvPicPr>
        <p:blipFill>
          <a:blip r:embed="rId3">
            <a:alphaModFix/>
          </a:blip>
          <a:stretch>
            <a:fillRect/>
          </a:stretch>
        </p:blipFill>
        <p:spPr>
          <a:xfrm>
            <a:off x="279163" y="271675"/>
            <a:ext cx="8585674" cy="2474175"/>
          </a:xfrm>
          <a:prstGeom prst="rect">
            <a:avLst/>
          </a:prstGeom>
          <a:noFill/>
          <a:ln>
            <a:noFill/>
          </a:ln>
        </p:spPr>
      </p:pic>
      <p:pic>
        <p:nvPicPr>
          <p:cNvPr id="201" name="Google Shape;201;p34"/>
          <p:cNvPicPr preferRelativeResize="0"/>
          <p:nvPr/>
        </p:nvPicPr>
        <p:blipFill>
          <a:blip r:embed="rId4">
            <a:alphaModFix/>
          </a:blip>
          <a:stretch>
            <a:fillRect/>
          </a:stretch>
        </p:blipFill>
        <p:spPr>
          <a:xfrm>
            <a:off x="3191100" y="2822475"/>
            <a:ext cx="2761809" cy="2016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206775" y="265163"/>
            <a:ext cx="8730452" cy="461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6"/>
          <p:cNvPicPr preferRelativeResize="0"/>
          <p:nvPr/>
        </p:nvPicPr>
        <p:blipFill>
          <a:blip r:embed="rId3">
            <a:alphaModFix/>
          </a:blip>
          <a:stretch>
            <a:fillRect/>
          </a:stretch>
        </p:blipFill>
        <p:spPr>
          <a:xfrm>
            <a:off x="551225" y="1357213"/>
            <a:ext cx="7751149" cy="2270675"/>
          </a:xfrm>
          <a:prstGeom prst="rect">
            <a:avLst/>
          </a:prstGeom>
          <a:noFill/>
          <a:ln>
            <a:noFill/>
          </a:ln>
        </p:spPr>
      </p:pic>
      <p:sp>
        <p:nvSpPr>
          <p:cNvPr id="212" name="Google Shape;212;p36"/>
          <p:cNvSpPr txBox="1">
            <a:spLocks noGrp="1"/>
          </p:cNvSpPr>
          <p:nvPr>
            <p:ph type="title"/>
          </p:nvPr>
        </p:nvSpPr>
        <p:spPr>
          <a:xfrm>
            <a:off x="357775" y="286200"/>
            <a:ext cx="82629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Search for the “.bit” extension in the project’s folder to locate the bitstreams.</a:t>
            </a:r>
            <a:endParaRPr/>
          </a:p>
        </p:txBody>
      </p:sp>
      <p:sp>
        <p:nvSpPr>
          <p:cNvPr id="213" name="Google Shape;213;p36"/>
          <p:cNvSpPr txBox="1">
            <a:spLocks noGrp="1"/>
          </p:cNvSpPr>
          <p:nvPr>
            <p:ph type="title"/>
          </p:nvPr>
        </p:nvSpPr>
        <p:spPr>
          <a:xfrm>
            <a:off x="268300" y="3862625"/>
            <a:ext cx="85899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2000"/>
              <a:t>Finally, program the FPGA using the static bitstream first (Top_Module.bit), then either of the partial bitstreams to switch functionality while the static module’s operation is uninterrupted.</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892175" y="449134"/>
            <a:ext cx="68382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GB"/>
              <a:t>Task</a:t>
            </a:r>
            <a:endParaRPr/>
          </a:p>
        </p:txBody>
      </p:sp>
      <p:sp>
        <p:nvSpPr>
          <p:cNvPr id="219" name="Google Shape;219;p37"/>
          <p:cNvSpPr txBox="1"/>
          <p:nvPr/>
        </p:nvSpPr>
        <p:spPr>
          <a:xfrm>
            <a:off x="892171" y="1335970"/>
            <a:ext cx="7077000" cy="2844600"/>
          </a:xfrm>
          <a:prstGeom prst="rect">
            <a:avLst/>
          </a:prstGeom>
          <a:noFill/>
          <a:ln>
            <a:noFill/>
          </a:ln>
        </p:spPr>
        <p:txBody>
          <a:bodyPr spcFirstLastPara="1" wrap="square" lIns="0" tIns="12700" rIns="0" bIns="0" anchor="t" anchorCtr="0">
            <a:spAutoFit/>
          </a:bodyPr>
          <a:lstStyle/>
          <a:p>
            <a:pPr marL="457200" marR="5080" lvl="0" indent="-330200" algn="l" rtl="0">
              <a:lnSpc>
                <a:spcPct val="114999"/>
              </a:lnSpc>
              <a:spcBef>
                <a:spcPts val="0"/>
              </a:spcBef>
              <a:spcAft>
                <a:spcPts val="0"/>
              </a:spcAft>
              <a:buClr>
                <a:srgbClr val="474747"/>
              </a:buClr>
              <a:buSzPts val="1600"/>
              <a:buChar char="●"/>
            </a:pPr>
            <a:r>
              <a:rPr lang="en-GB" sz="1600">
                <a:solidFill>
                  <a:srgbClr val="474747"/>
                </a:solidFill>
              </a:rPr>
              <a:t>Create an ALU that utilises the adder and multiplier synthesised by HLS from Task 1.</a:t>
            </a:r>
            <a:endParaRPr sz="1600">
              <a:solidFill>
                <a:srgbClr val="474747"/>
              </a:solidFill>
            </a:endParaRPr>
          </a:p>
          <a:p>
            <a:pPr marL="457200" marR="5080" lvl="0" indent="0" algn="l" rtl="0">
              <a:lnSpc>
                <a:spcPct val="114999"/>
              </a:lnSpc>
              <a:spcBef>
                <a:spcPts val="0"/>
              </a:spcBef>
              <a:spcAft>
                <a:spcPts val="0"/>
              </a:spcAft>
              <a:buNone/>
            </a:pPr>
            <a:endParaRPr sz="1600">
              <a:solidFill>
                <a:srgbClr val="474747"/>
              </a:solidFill>
            </a:endParaRPr>
          </a:p>
          <a:p>
            <a:pPr marL="457200" marR="5080" lvl="0" indent="-330200" algn="l" rtl="0">
              <a:lnSpc>
                <a:spcPct val="114999"/>
              </a:lnSpc>
              <a:spcBef>
                <a:spcPts val="0"/>
              </a:spcBef>
              <a:spcAft>
                <a:spcPts val="0"/>
              </a:spcAft>
              <a:buClr>
                <a:srgbClr val="474747"/>
              </a:buClr>
              <a:buSzPts val="1600"/>
              <a:buChar char="●"/>
            </a:pPr>
            <a:r>
              <a:rPr lang="en-GB" sz="1600">
                <a:solidFill>
                  <a:srgbClr val="474747"/>
                </a:solidFill>
              </a:rPr>
              <a:t>Use DPR to switch dynamically between the multiplier and divider, while the adder remains functional.</a:t>
            </a:r>
            <a:endParaRPr sz="1600">
              <a:solidFill>
                <a:srgbClr val="474747"/>
              </a:solidFill>
            </a:endParaRPr>
          </a:p>
          <a:p>
            <a:pPr marL="457200" marR="5080" lvl="0" indent="0" algn="l" rtl="0">
              <a:lnSpc>
                <a:spcPct val="114999"/>
              </a:lnSpc>
              <a:spcBef>
                <a:spcPts val="0"/>
              </a:spcBef>
              <a:spcAft>
                <a:spcPts val="0"/>
              </a:spcAft>
              <a:buNone/>
            </a:pPr>
            <a:endParaRPr sz="1600">
              <a:solidFill>
                <a:srgbClr val="474747"/>
              </a:solidFill>
            </a:endParaRPr>
          </a:p>
          <a:p>
            <a:pPr marL="457200" marR="5080" lvl="0" indent="-330200" algn="l" rtl="0">
              <a:lnSpc>
                <a:spcPct val="114999"/>
              </a:lnSpc>
              <a:spcBef>
                <a:spcPts val="0"/>
              </a:spcBef>
              <a:spcAft>
                <a:spcPts val="0"/>
              </a:spcAft>
              <a:buClr>
                <a:srgbClr val="474747"/>
              </a:buClr>
              <a:buSzPts val="1600"/>
              <a:buChar char="●"/>
            </a:pPr>
            <a:r>
              <a:rPr lang="en-GB" sz="1600">
                <a:solidFill>
                  <a:srgbClr val="474747"/>
                </a:solidFill>
              </a:rPr>
              <a:t>The operation of the adder, known as the static region, should remain unaffected during reprogramming.</a:t>
            </a:r>
            <a:endParaRPr sz="1600">
              <a:solidFill>
                <a:srgbClr val="474747"/>
              </a:solidFill>
            </a:endParaRPr>
          </a:p>
          <a:p>
            <a:pPr marL="457200" marR="5080" lvl="0" indent="0" algn="l" rtl="0">
              <a:lnSpc>
                <a:spcPct val="114999"/>
              </a:lnSpc>
              <a:spcBef>
                <a:spcPts val="0"/>
              </a:spcBef>
              <a:spcAft>
                <a:spcPts val="0"/>
              </a:spcAft>
              <a:buNone/>
            </a:pPr>
            <a:endParaRPr sz="1600">
              <a:solidFill>
                <a:srgbClr val="474747"/>
              </a:solidFill>
            </a:endParaRPr>
          </a:p>
          <a:p>
            <a:pPr marL="0" lvl="0" indent="0" algn="l" rtl="0">
              <a:lnSpc>
                <a:spcPct val="100000"/>
              </a:lnSpc>
              <a:spcBef>
                <a:spcPts val="285"/>
              </a:spcBef>
              <a:spcAft>
                <a:spcPts val="0"/>
              </a:spcAft>
              <a:buNone/>
            </a:pP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892175" y="903375"/>
            <a:ext cx="73086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What is Dynamic Partial Reconfiguration?</a:t>
            </a:r>
            <a:endParaRPr/>
          </a:p>
        </p:txBody>
      </p:sp>
      <p:sp>
        <p:nvSpPr>
          <p:cNvPr id="110" name="Google Shape;110;p20"/>
          <p:cNvSpPr txBox="1"/>
          <p:nvPr/>
        </p:nvSpPr>
        <p:spPr>
          <a:xfrm>
            <a:off x="892175" y="2019050"/>
            <a:ext cx="7669200" cy="2240400"/>
          </a:xfrm>
          <a:prstGeom prst="rect">
            <a:avLst/>
          </a:prstGeom>
          <a:noFill/>
          <a:ln>
            <a:noFill/>
          </a:ln>
        </p:spPr>
        <p:txBody>
          <a:bodyPr spcFirstLastPara="1" wrap="square" lIns="0" tIns="12700" rIns="0" bIns="0" anchor="t" anchorCtr="0">
            <a:spAutoFit/>
          </a:bodyPr>
          <a:lstStyle/>
          <a:p>
            <a:pPr marL="363855" marR="5080" lvl="0" indent="-351790" algn="l" rtl="0">
              <a:lnSpc>
                <a:spcPct val="114999"/>
              </a:lnSpc>
              <a:spcBef>
                <a:spcPts val="0"/>
              </a:spcBef>
              <a:spcAft>
                <a:spcPts val="0"/>
              </a:spcAft>
              <a:buClr>
                <a:srgbClr val="474747"/>
              </a:buClr>
              <a:buSzPts val="1600"/>
              <a:buFont typeface="Arial"/>
              <a:buChar char="●"/>
            </a:pPr>
            <a:r>
              <a:rPr lang="en-GB" sz="1600">
                <a:solidFill>
                  <a:srgbClr val="474747"/>
                </a:solidFill>
              </a:rPr>
              <a:t>Partial Reconfiguration (PR) is a feature of some FPGAs that allows you to dynamically modify blocks of logic by downloading partial bitfiles while the remaining logic continues to operate without interruption.</a:t>
            </a:r>
            <a:endParaRPr sz="1600">
              <a:solidFill>
                <a:srgbClr val="474747"/>
              </a:solidFill>
            </a:endParaRPr>
          </a:p>
          <a:p>
            <a:pPr marL="457200" marR="5080" lvl="0" indent="0" algn="l" rtl="0">
              <a:lnSpc>
                <a:spcPct val="114999"/>
              </a:lnSpc>
              <a:spcBef>
                <a:spcPts val="0"/>
              </a:spcBef>
              <a:spcAft>
                <a:spcPts val="0"/>
              </a:spcAft>
              <a:buNone/>
            </a:pPr>
            <a:endParaRPr sz="1600">
              <a:solidFill>
                <a:srgbClr val="474747"/>
              </a:solidFill>
            </a:endParaRPr>
          </a:p>
          <a:p>
            <a:pPr marL="363855" lvl="0" indent="-351790" algn="l" rtl="0">
              <a:lnSpc>
                <a:spcPct val="100000"/>
              </a:lnSpc>
              <a:spcBef>
                <a:spcPts val="285"/>
              </a:spcBef>
              <a:spcAft>
                <a:spcPts val="0"/>
              </a:spcAft>
              <a:buClr>
                <a:srgbClr val="474747"/>
              </a:buClr>
              <a:buSzPts val="1600"/>
              <a:buFont typeface="Arial"/>
              <a:buChar char="●"/>
            </a:pPr>
            <a:r>
              <a:rPr lang="en-GB" sz="1600">
                <a:solidFill>
                  <a:srgbClr val="474747"/>
                </a:solidFill>
              </a:rPr>
              <a:t>This can be particularly useful in systems where hardware functionality needs to change on the fly, or resources are scarce and over provisioning is not an option.</a:t>
            </a:r>
            <a:endParaRPr sz="1600">
              <a:solidFill>
                <a:srgbClr val="474747"/>
              </a:solidFill>
            </a:endParaRPr>
          </a:p>
          <a:p>
            <a:pPr marL="457200" lvl="0" indent="0" algn="l" rtl="0">
              <a:lnSpc>
                <a:spcPct val="100000"/>
              </a:lnSpc>
              <a:spcBef>
                <a:spcPts val="285"/>
              </a:spcBef>
              <a:spcAft>
                <a:spcPts val="0"/>
              </a:spcAft>
              <a:buNone/>
            </a:pPr>
            <a:endParaRPr sz="1600">
              <a:solidFill>
                <a:srgbClr val="474747"/>
              </a:solidFill>
            </a:endParaRPr>
          </a:p>
          <a:p>
            <a:pPr marL="363855" lvl="0" indent="-351790" algn="l" rtl="0">
              <a:lnSpc>
                <a:spcPct val="100000"/>
              </a:lnSpc>
              <a:spcBef>
                <a:spcPts val="285"/>
              </a:spcBef>
              <a:spcAft>
                <a:spcPts val="0"/>
              </a:spcAft>
              <a:buClr>
                <a:srgbClr val="474747"/>
              </a:buClr>
              <a:buSzPts val="1600"/>
              <a:buChar char="●"/>
            </a:pPr>
            <a:r>
              <a:rPr lang="en-GB" sz="1600">
                <a:solidFill>
                  <a:srgbClr val="474747"/>
                </a:solidFill>
              </a:rPr>
              <a:t>DPR was rebranded as “Dynamic Function eXchange” (DFX) by Xilinx in 2020.</a:t>
            </a:r>
            <a:endParaRPr sz="1600">
              <a:solidFill>
                <a:srgbClr val="4747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892175" y="903375"/>
            <a:ext cx="73086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What is Dynamic Partial Reconfiguration?</a:t>
            </a:r>
            <a:endParaRPr/>
          </a:p>
        </p:txBody>
      </p:sp>
      <p:sp>
        <p:nvSpPr>
          <p:cNvPr id="116" name="Google Shape;116;p21"/>
          <p:cNvSpPr txBox="1"/>
          <p:nvPr/>
        </p:nvSpPr>
        <p:spPr>
          <a:xfrm>
            <a:off x="968371" y="1761745"/>
            <a:ext cx="7077000" cy="3127800"/>
          </a:xfrm>
          <a:prstGeom prst="rect">
            <a:avLst/>
          </a:prstGeom>
          <a:noFill/>
          <a:ln>
            <a:noFill/>
          </a:ln>
        </p:spPr>
        <p:txBody>
          <a:bodyPr spcFirstLastPara="1" wrap="square" lIns="0" tIns="12700" rIns="0" bIns="0" anchor="t" anchorCtr="0">
            <a:spAutoFit/>
          </a:bodyPr>
          <a:lstStyle/>
          <a:p>
            <a:pPr marL="363855" marR="5080" lvl="0" indent="-351790" algn="l" rtl="0">
              <a:lnSpc>
                <a:spcPct val="114999"/>
              </a:lnSpc>
              <a:spcBef>
                <a:spcPts val="0"/>
              </a:spcBef>
              <a:spcAft>
                <a:spcPts val="0"/>
              </a:spcAft>
              <a:buClr>
                <a:srgbClr val="474747"/>
              </a:buClr>
              <a:buSzPts val="1600"/>
              <a:buFont typeface="Arial"/>
              <a:buChar char="●"/>
            </a:pPr>
            <a:r>
              <a:rPr lang="en-GB" sz="1600">
                <a:solidFill>
                  <a:srgbClr val="474747"/>
                </a:solidFill>
              </a:rPr>
              <a:t>In Xilinx FPGAs and Vivado, the Partial Reconfiguration feature can be used to create reconfigurable partitions, which are portions of the design that can be independently synthesized, implemented, and downloaded to the FPGA. </a:t>
            </a:r>
            <a:endParaRPr sz="1600">
              <a:solidFill>
                <a:srgbClr val="474747"/>
              </a:solidFill>
            </a:endParaRPr>
          </a:p>
          <a:p>
            <a:pPr marL="457200" marR="5080" lvl="0" indent="0" algn="l" rtl="0">
              <a:lnSpc>
                <a:spcPct val="114999"/>
              </a:lnSpc>
              <a:spcBef>
                <a:spcPts val="0"/>
              </a:spcBef>
              <a:spcAft>
                <a:spcPts val="0"/>
              </a:spcAft>
              <a:buNone/>
            </a:pPr>
            <a:endParaRPr sz="1600">
              <a:solidFill>
                <a:srgbClr val="474747"/>
              </a:solidFill>
            </a:endParaRPr>
          </a:p>
          <a:p>
            <a:pPr marL="363855" marR="5080" lvl="0" indent="-351790" algn="l" rtl="0">
              <a:lnSpc>
                <a:spcPct val="114999"/>
              </a:lnSpc>
              <a:spcBef>
                <a:spcPts val="0"/>
              </a:spcBef>
              <a:spcAft>
                <a:spcPts val="0"/>
              </a:spcAft>
              <a:buClr>
                <a:srgbClr val="474747"/>
              </a:buClr>
              <a:buSzPts val="1600"/>
              <a:buFont typeface="Arial"/>
              <a:buChar char="●"/>
            </a:pPr>
            <a:r>
              <a:rPr lang="en-GB" sz="1600">
                <a:solidFill>
                  <a:srgbClr val="474747"/>
                </a:solidFill>
              </a:rPr>
              <a:t>The rest of the design, known as the static region, remains unaffected during this process.</a:t>
            </a:r>
            <a:endParaRPr sz="1600">
              <a:solidFill>
                <a:srgbClr val="474747"/>
              </a:solidFill>
            </a:endParaRPr>
          </a:p>
          <a:p>
            <a:pPr marL="457200" marR="5080" lvl="0" indent="0" algn="l" rtl="0">
              <a:lnSpc>
                <a:spcPct val="114999"/>
              </a:lnSpc>
              <a:spcBef>
                <a:spcPts val="0"/>
              </a:spcBef>
              <a:spcAft>
                <a:spcPts val="0"/>
              </a:spcAft>
              <a:buNone/>
            </a:pPr>
            <a:endParaRPr sz="1600">
              <a:solidFill>
                <a:srgbClr val="474747"/>
              </a:solidFill>
            </a:endParaRPr>
          </a:p>
          <a:p>
            <a:pPr marL="363855" marR="5080" lvl="0" indent="-351790" algn="l" rtl="0">
              <a:lnSpc>
                <a:spcPct val="114999"/>
              </a:lnSpc>
              <a:spcBef>
                <a:spcPts val="0"/>
              </a:spcBef>
              <a:spcAft>
                <a:spcPts val="0"/>
              </a:spcAft>
              <a:buClr>
                <a:srgbClr val="474747"/>
              </a:buClr>
              <a:buSzPts val="1600"/>
              <a:buChar char="●"/>
            </a:pPr>
            <a:r>
              <a:rPr lang="en-GB" sz="1600">
                <a:solidFill>
                  <a:srgbClr val="474747"/>
                </a:solidFill>
              </a:rPr>
              <a:t>The ports of the modules to be reconfigured must match completely, i.e. same port names, datatype, number of ports, port type (in/out/inout).</a:t>
            </a:r>
            <a:endParaRPr sz="1600">
              <a:solidFill>
                <a:srgbClr val="474747"/>
              </a:solidFill>
            </a:endParaRPr>
          </a:p>
          <a:p>
            <a:pPr marL="0" lvl="0" indent="0" algn="l" rtl="0">
              <a:lnSpc>
                <a:spcPct val="100000"/>
              </a:lnSpc>
              <a:spcBef>
                <a:spcPts val="285"/>
              </a:spcBef>
              <a:spcAft>
                <a:spcPts val="0"/>
              </a:spcAft>
              <a:buNone/>
            </a:pPr>
            <a:endParaRPr sz="1600">
              <a:latin typeface="Arial"/>
              <a:ea typeface="Arial"/>
              <a:cs typeface="Arial"/>
              <a:sym typeface="Arial"/>
            </a:endParaRPr>
          </a:p>
        </p:txBody>
      </p:sp>
      <p:sp>
        <p:nvSpPr>
          <p:cNvPr id="2" name="TextBox 1"/>
          <p:cNvSpPr txBox="1"/>
          <p:nvPr/>
        </p:nvSpPr>
        <p:spPr>
          <a:xfrm>
            <a:off x="2198670" y="2568540"/>
            <a:ext cx="7027523" cy="600164"/>
          </a:xfrm>
          <a:prstGeom prst="rect">
            <a:avLst/>
          </a:prstGeom>
          <a:noFill/>
        </p:spPr>
        <p:txBody>
          <a:bodyPr wrap="square" rtlCol="0">
            <a:spAutoFit/>
          </a:bodyPr>
          <a:lstStyle/>
          <a:p>
            <a:r>
              <a:rPr lang="en-GB" sz="1100" dirty="0" smtClean="0"/>
              <a:t>Partial: The main </a:t>
            </a:r>
            <a:r>
              <a:rPr lang="en-GB" sz="1100" dirty="0" err="1" smtClean="0"/>
              <a:t>bitstream</a:t>
            </a:r>
            <a:r>
              <a:rPr lang="en-GB" sz="1100" dirty="0" smtClean="0"/>
              <a:t> is downloaded and then partial </a:t>
            </a:r>
            <a:r>
              <a:rPr lang="en-GB" sz="1100" dirty="0" err="1" smtClean="0"/>
              <a:t>bitstream</a:t>
            </a:r>
            <a:r>
              <a:rPr lang="en-GB" sz="1100" dirty="0" smtClean="0"/>
              <a:t> is downloaded manually</a:t>
            </a:r>
          </a:p>
          <a:p>
            <a:r>
              <a:rPr lang="en-GB" sz="1100" dirty="0" smtClean="0"/>
              <a:t>Dynamic partial: The main and partial </a:t>
            </a:r>
            <a:r>
              <a:rPr lang="en-GB" sz="1100" dirty="0" err="1" smtClean="0"/>
              <a:t>bitstream</a:t>
            </a:r>
            <a:r>
              <a:rPr lang="en-GB" sz="1100" dirty="0" smtClean="0"/>
              <a:t> are on the FPGA Ram and switching is done automatically “Requires a processor on the board”</a:t>
            </a:r>
            <a:endParaRPr lang="en-GB"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219063" y="1755175"/>
            <a:ext cx="4352925" cy="1438275"/>
          </a:xfrm>
          <a:prstGeom prst="rect">
            <a:avLst/>
          </a:prstGeom>
          <a:noFill/>
          <a:ln>
            <a:noFill/>
          </a:ln>
        </p:spPr>
      </p:pic>
      <p:pic>
        <p:nvPicPr>
          <p:cNvPr id="122" name="Google Shape;122;p22"/>
          <p:cNvPicPr preferRelativeResize="0"/>
          <p:nvPr/>
        </p:nvPicPr>
        <p:blipFill>
          <a:blip r:embed="rId4">
            <a:alphaModFix/>
          </a:blip>
          <a:stretch>
            <a:fillRect/>
          </a:stretch>
        </p:blipFill>
        <p:spPr>
          <a:xfrm>
            <a:off x="4571988" y="1008213"/>
            <a:ext cx="4267213" cy="3621927"/>
          </a:xfrm>
          <a:prstGeom prst="rect">
            <a:avLst/>
          </a:prstGeom>
          <a:noFill/>
          <a:ln>
            <a:noFill/>
          </a:ln>
        </p:spPr>
      </p:pic>
      <p:sp>
        <p:nvSpPr>
          <p:cNvPr id="123" name="Google Shape;123;p22"/>
          <p:cNvSpPr txBox="1">
            <a:spLocks noGrp="1"/>
          </p:cNvSpPr>
          <p:nvPr>
            <p:ph type="title"/>
          </p:nvPr>
        </p:nvSpPr>
        <p:spPr>
          <a:xfrm>
            <a:off x="357775" y="286200"/>
            <a:ext cx="8262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Dynamic Partial Reconfiguration Steps in Vivado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334325" y="364500"/>
            <a:ext cx="4266100" cy="4408300"/>
          </a:xfrm>
          <a:prstGeom prst="rect">
            <a:avLst/>
          </a:prstGeom>
          <a:noFill/>
          <a:ln>
            <a:noFill/>
          </a:ln>
        </p:spPr>
      </p:pic>
      <p:pic>
        <p:nvPicPr>
          <p:cNvPr id="129" name="Google Shape;129;p23"/>
          <p:cNvPicPr preferRelativeResize="0"/>
          <p:nvPr/>
        </p:nvPicPr>
        <p:blipFill>
          <a:blip r:embed="rId4">
            <a:alphaModFix/>
          </a:blip>
          <a:stretch>
            <a:fillRect/>
          </a:stretch>
        </p:blipFill>
        <p:spPr>
          <a:xfrm>
            <a:off x="4600426" y="412175"/>
            <a:ext cx="4209250" cy="430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251050" y="204825"/>
            <a:ext cx="4418250" cy="4733840"/>
          </a:xfrm>
          <a:prstGeom prst="rect">
            <a:avLst/>
          </a:prstGeom>
          <a:noFill/>
          <a:ln>
            <a:noFill/>
          </a:ln>
        </p:spPr>
      </p:pic>
      <p:pic>
        <p:nvPicPr>
          <p:cNvPr id="135" name="Google Shape;135;p24"/>
          <p:cNvPicPr preferRelativeResize="0"/>
          <p:nvPr/>
        </p:nvPicPr>
        <p:blipFill>
          <a:blip r:embed="rId4">
            <a:alphaModFix/>
          </a:blip>
          <a:stretch>
            <a:fillRect/>
          </a:stretch>
        </p:blipFill>
        <p:spPr>
          <a:xfrm>
            <a:off x="4669300" y="204825"/>
            <a:ext cx="4274948" cy="4733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2605088" y="510100"/>
            <a:ext cx="3933825" cy="1714500"/>
          </a:xfrm>
          <a:prstGeom prst="rect">
            <a:avLst/>
          </a:prstGeom>
          <a:noFill/>
          <a:ln>
            <a:noFill/>
          </a:ln>
        </p:spPr>
      </p:pic>
      <p:pic>
        <p:nvPicPr>
          <p:cNvPr id="141" name="Google Shape;141;p25"/>
          <p:cNvPicPr preferRelativeResize="0"/>
          <p:nvPr/>
        </p:nvPicPr>
        <p:blipFill>
          <a:blip r:embed="rId4">
            <a:alphaModFix/>
          </a:blip>
          <a:stretch>
            <a:fillRect/>
          </a:stretch>
        </p:blipFill>
        <p:spPr>
          <a:xfrm>
            <a:off x="1208350" y="2342925"/>
            <a:ext cx="6867525" cy="220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271675" y="280125"/>
            <a:ext cx="5230425" cy="4680250"/>
          </a:xfrm>
          <a:prstGeom prst="rect">
            <a:avLst/>
          </a:prstGeom>
          <a:noFill/>
          <a:ln>
            <a:noFill/>
          </a:ln>
        </p:spPr>
      </p:pic>
      <p:pic>
        <p:nvPicPr>
          <p:cNvPr id="147" name="Google Shape;147;p26"/>
          <p:cNvPicPr preferRelativeResize="0"/>
          <p:nvPr/>
        </p:nvPicPr>
        <p:blipFill>
          <a:blip r:embed="rId4">
            <a:alphaModFix/>
          </a:blip>
          <a:stretch>
            <a:fillRect/>
          </a:stretch>
        </p:blipFill>
        <p:spPr>
          <a:xfrm>
            <a:off x="5611925" y="438725"/>
            <a:ext cx="3307675" cy="2361625"/>
          </a:xfrm>
          <a:prstGeom prst="rect">
            <a:avLst/>
          </a:prstGeom>
          <a:noFill/>
          <a:ln>
            <a:noFill/>
          </a:ln>
        </p:spPr>
      </p:pic>
      <p:pic>
        <p:nvPicPr>
          <p:cNvPr id="148" name="Google Shape;148;p26"/>
          <p:cNvPicPr preferRelativeResize="0"/>
          <p:nvPr/>
        </p:nvPicPr>
        <p:blipFill>
          <a:blip r:embed="rId5">
            <a:alphaModFix/>
          </a:blip>
          <a:stretch>
            <a:fillRect/>
          </a:stretch>
        </p:blipFill>
        <p:spPr>
          <a:xfrm>
            <a:off x="5632225" y="3098850"/>
            <a:ext cx="3267075" cy="136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304700" y="373825"/>
            <a:ext cx="3924300" cy="1781175"/>
          </a:xfrm>
          <a:prstGeom prst="rect">
            <a:avLst/>
          </a:prstGeom>
          <a:noFill/>
          <a:ln>
            <a:noFill/>
          </a:ln>
        </p:spPr>
      </p:pic>
      <p:pic>
        <p:nvPicPr>
          <p:cNvPr id="154" name="Google Shape;154;p27"/>
          <p:cNvPicPr preferRelativeResize="0"/>
          <p:nvPr/>
        </p:nvPicPr>
        <p:blipFill>
          <a:blip r:embed="rId4">
            <a:alphaModFix/>
          </a:blip>
          <a:stretch>
            <a:fillRect/>
          </a:stretch>
        </p:blipFill>
        <p:spPr>
          <a:xfrm>
            <a:off x="304700" y="2324425"/>
            <a:ext cx="8534600" cy="2509750"/>
          </a:xfrm>
          <a:prstGeom prst="rect">
            <a:avLst/>
          </a:prstGeom>
          <a:noFill/>
          <a:ln>
            <a:noFill/>
          </a:ln>
        </p:spPr>
      </p:pic>
      <p:pic>
        <p:nvPicPr>
          <p:cNvPr id="155" name="Google Shape;155;p27"/>
          <p:cNvPicPr preferRelativeResize="0"/>
          <p:nvPr/>
        </p:nvPicPr>
        <p:blipFill>
          <a:blip r:embed="rId5">
            <a:alphaModFix/>
          </a:blip>
          <a:stretch>
            <a:fillRect/>
          </a:stretch>
        </p:blipFill>
        <p:spPr>
          <a:xfrm>
            <a:off x="4455450" y="927325"/>
            <a:ext cx="4459525" cy="80019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AAAA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On-screen Show (16:9)</PresentationFormat>
  <Paragraphs>27</Paragraphs>
  <Slides>19</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Simple Light</vt:lpstr>
      <vt:lpstr>Office Theme</vt:lpstr>
      <vt:lpstr>Dynamic Partial Reconfiguration</vt:lpstr>
      <vt:lpstr>What is Dynamic Partial Reconfiguration?</vt:lpstr>
      <vt:lpstr>What is Dynamic Partial Reconfiguration?</vt:lpstr>
      <vt:lpstr>Dynamic Partial Reconfiguration Steps in Vivado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P-block should not be at the edge of the device fabric to avoid DRC errors.</vt:lpstr>
      <vt:lpstr>PowerPoint Presentation</vt:lpstr>
      <vt:lpstr>PowerPoint Presentation</vt:lpstr>
      <vt:lpstr>PowerPoint Presentation</vt:lpstr>
      <vt:lpstr>PowerPoint Presentation</vt:lpstr>
      <vt:lpstr>Search for the “.bit” extension in the project’s folder to locate the bitstreams.</vt:lpstr>
      <vt:lpstr>Task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Partial Reconfiguration</dc:title>
  <cp:lastModifiedBy>Microsoft account</cp:lastModifiedBy>
  <cp:revision>1</cp:revision>
  <dcterms:modified xsi:type="dcterms:W3CDTF">2024-03-07T09:29:37Z</dcterms:modified>
</cp:coreProperties>
</file>